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9" r:id="rId3"/>
    <p:sldId id="270" r:id="rId4"/>
    <p:sldId id="259" r:id="rId5"/>
    <p:sldId id="271" r:id="rId6"/>
    <p:sldId id="261" r:id="rId7"/>
    <p:sldId id="358" r:id="rId8"/>
    <p:sldId id="355" r:id="rId9"/>
    <p:sldId id="357" r:id="rId10"/>
    <p:sldId id="359" r:id="rId11"/>
    <p:sldId id="356" r:id="rId12"/>
    <p:sldId id="272" r:id="rId13"/>
    <p:sldId id="262" r:id="rId14"/>
    <p:sldId id="273" r:id="rId15"/>
    <p:sldId id="274" r:id="rId16"/>
    <p:sldId id="275" r:id="rId17"/>
  </p:sldIdLst>
  <p:sldSz cx="9144000" cy="6858000" type="screen4x3"/>
  <p:notesSz cx="6856413" cy="97504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Plan1!$B$13</c:f>
              <c:strCache>
                <c:ptCount val="1"/>
                <c:pt idx="0">
                  <c:v>Masc</c:v>
                </c:pt>
              </c:strCache>
            </c:strRef>
          </c:tx>
          <c:cat>
            <c:strRef>
              <c:f>Plan1!$A$14:$A$17</c:f>
              <c:strCache>
                <c:ptCount val="4"/>
                <c:pt idx="0">
                  <c:v>Menor de 1 ano</c:v>
                </c:pt>
                <c:pt idx="1">
                  <c:v>1 a 5</c:v>
                </c:pt>
                <c:pt idx="2">
                  <c:v>6 a 10</c:v>
                </c:pt>
                <c:pt idx="3">
                  <c:v>11 a 15</c:v>
                </c:pt>
              </c:strCache>
            </c:strRef>
          </c:cat>
          <c:val>
            <c:numRef>
              <c:f>Plan1!$B$14:$B$17</c:f>
              <c:numCache>
                <c:formatCode>General</c:formatCode>
                <c:ptCount val="4"/>
                <c:pt idx="0">
                  <c:v>10</c:v>
                </c:pt>
                <c:pt idx="1">
                  <c:v>12</c:v>
                </c:pt>
                <c:pt idx="2">
                  <c:v>14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Plan1!$C$13</c:f>
              <c:strCache>
                <c:ptCount val="1"/>
                <c:pt idx="0">
                  <c:v>Fem</c:v>
                </c:pt>
              </c:strCache>
            </c:strRef>
          </c:tx>
          <c:cat>
            <c:strRef>
              <c:f>Plan1!$A$14:$A$17</c:f>
              <c:strCache>
                <c:ptCount val="4"/>
                <c:pt idx="0">
                  <c:v>Menor de 1 ano</c:v>
                </c:pt>
                <c:pt idx="1">
                  <c:v>1 a 5</c:v>
                </c:pt>
                <c:pt idx="2">
                  <c:v>6 a 10</c:v>
                </c:pt>
                <c:pt idx="3">
                  <c:v>11 a 15</c:v>
                </c:pt>
              </c:strCache>
            </c:strRef>
          </c:cat>
          <c:val>
            <c:numRef>
              <c:f>Plan1!$C$14:$C$17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17</c:v>
                </c:pt>
                <c:pt idx="3">
                  <c:v>10</c:v>
                </c:pt>
              </c:numCache>
            </c:numRef>
          </c:val>
        </c:ser>
        <c:shape val="pyramid"/>
        <c:axId val="104370560"/>
        <c:axId val="104372096"/>
        <c:axId val="0"/>
      </c:bar3DChart>
      <c:catAx>
        <c:axId val="104370560"/>
        <c:scaling>
          <c:orientation val="minMax"/>
        </c:scaling>
        <c:axPos val="b"/>
        <c:tickLblPos val="nextTo"/>
        <c:crossAx val="104372096"/>
        <c:crosses val="autoZero"/>
        <c:auto val="1"/>
        <c:lblAlgn val="ctr"/>
        <c:lblOffset val="100"/>
      </c:catAx>
      <c:valAx>
        <c:axId val="104372096"/>
        <c:scaling>
          <c:orientation val="minMax"/>
        </c:scaling>
        <c:axPos val="l"/>
        <c:majorGridlines/>
        <c:numFmt formatCode="General" sourceLinked="1"/>
        <c:tickLblPos val="nextTo"/>
        <c:crossAx val="104370560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Plan1!$A$5</c:f>
              <c:strCache>
                <c:ptCount val="1"/>
                <c:pt idx="0">
                  <c:v>Dengue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Plan1!$B$3:$D$3</c:f>
              <c:strCache>
                <c:ptCount val="3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</c:strCache>
            </c:strRef>
          </c:cat>
          <c:val>
            <c:numRef>
              <c:f>Plan1!$B$5:$D$5</c:f>
              <c:numCache>
                <c:formatCode>General</c:formatCode>
                <c:ptCount val="3"/>
                <c:pt idx="0">
                  <c:v>65</c:v>
                </c:pt>
                <c:pt idx="1">
                  <c:v>35</c:v>
                </c:pt>
                <c:pt idx="2">
                  <c:v>70</c:v>
                </c:pt>
              </c:numCache>
            </c:numRef>
          </c:val>
        </c:ser>
        <c:marker val="1"/>
        <c:axId val="105845888"/>
        <c:axId val="105847424"/>
      </c:lineChart>
      <c:catAx>
        <c:axId val="105845888"/>
        <c:scaling>
          <c:orientation val="minMax"/>
        </c:scaling>
        <c:axPos val="b"/>
        <c:tickLblPos val="nextTo"/>
        <c:crossAx val="105847424"/>
        <c:crosses val="autoZero"/>
        <c:auto val="1"/>
        <c:lblAlgn val="ctr"/>
        <c:lblOffset val="100"/>
      </c:catAx>
      <c:valAx>
        <c:axId val="105847424"/>
        <c:scaling>
          <c:orientation val="minMax"/>
        </c:scaling>
        <c:axPos val="l"/>
        <c:majorGridlines/>
        <c:numFmt formatCode="General" sourceLinked="1"/>
        <c:tickLblPos val="nextTo"/>
        <c:crossAx val="105845888"/>
        <c:crosses val="autoZero"/>
        <c:crossBetween val="between"/>
      </c:valAx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layout/>
    </c:title>
    <c:view3D>
      <c:perspective val="30"/>
    </c:view3D>
    <c:plotArea>
      <c:layout/>
      <c:area3DChart>
        <c:grouping val="standard"/>
        <c:ser>
          <c:idx val="0"/>
          <c:order val="0"/>
          <c:tx>
            <c:strRef>
              <c:f>Plan1!$A$6</c:f>
              <c:strCache>
                <c:ptCount val="1"/>
                <c:pt idx="0">
                  <c:v>Tuberculose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cat>
            <c:strRef>
              <c:f>Plan1!$B$3:$D$3</c:f>
              <c:strCache>
                <c:ptCount val="3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</c:strCache>
            </c:strRef>
          </c:cat>
          <c:val>
            <c:numRef>
              <c:f>Plan1!$B$6:$D$6</c:f>
              <c:numCache>
                <c:formatCode>General</c:formatCode>
                <c:ptCount val="3"/>
                <c:pt idx="0">
                  <c:v>10</c:v>
                </c:pt>
                <c:pt idx="1">
                  <c:v>14</c:v>
                </c:pt>
                <c:pt idx="2">
                  <c:v>16</c:v>
                </c:pt>
              </c:numCache>
            </c:numRef>
          </c:val>
        </c:ser>
        <c:axId val="105899904"/>
        <c:axId val="105901440"/>
        <c:axId val="104311872"/>
      </c:area3DChart>
      <c:catAx>
        <c:axId val="105899904"/>
        <c:scaling>
          <c:orientation val="minMax"/>
        </c:scaling>
        <c:axPos val="b"/>
        <c:tickLblPos val="nextTo"/>
        <c:crossAx val="105901440"/>
        <c:crosses val="autoZero"/>
        <c:auto val="1"/>
        <c:lblAlgn val="ctr"/>
        <c:lblOffset val="100"/>
      </c:catAx>
      <c:valAx>
        <c:axId val="105901440"/>
        <c:scaling>
          <c:orientation val="minMax"/>
        </c:scaling>
        <c:axPos val="l"/>
        <c:majorGridlines/>
        <c:numFmt formatCode="General" sourceLinked="1"/>
        <c:tickLblPos val="nextTo"/>
        <c:crossAx val="105899904"/>
        <c:crosses val="autoZero"/>
        <c:crossBetween val="midCat"/>
      </c:valAx>
      <c:serAx>
        <c:axId val="104311872"/>
        <c:scaling>
          <c:orientation val="minMax"/>
        </c:scaling>
        <c:axPos val="b"/>
        <c:tickLblPos val="nextTo"/>
        <c:crossAx val="105901440"/>
        <c:crosses val="autoZero"/>
      </c:serAx>
    </c:plotArea>
    <c:legend>
      <c:legendPos val="r"/>
      <c:layout/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Plan1!$C$22</c:f>
              <c:strCache>
                <c:ptCount val="1"/>
                <c:pt idx="0">
                  <c:v>Y</c:v>
                </c:pt>
              </c:strCache>
            </c:strRef>
          </c:tx>
          <c:spPr>
            <a:ln w="28575">
              <a:noFill/>
            </a:ln>
          </c:spPr>
          <c:xVal>
            <c:numRef>
              <c:f>Plan1!$B$23:$B$26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</c:numCache>
            </c:numRef>
          </c:xVal>
          <c:yVal>
            <c:numRef>
              <c:f>Plan1!$C$23:$C$26</c:f>
              <c:numCache>
                <c:formatCode>General</c:formatCode>
                <c:ptCount val="4"/>
                <c:pt idx="0">
                  <c:v>5</c:v>
                </c:pt>
                <c:pt idx="1">
                  <c:v>7</c:v>
                </c:pt>
                <c:pt idx="2">
                  <c:v>9</c:v>
                </c:pt>
                <c:pt idx="3">
                  <c:v>11</c:v>
                </c:pt>
              </c:numCache>
            </c:numRef>
          </c:yVal>
        </c:ser>
        <c:axId val="96211328"/>
        <c:axId val="96212864"/>
      </c:scatterChart>
      <c:valAx>
        <c:axId val="96211328"/>
        <c:scaling>
          <c:orientation val="minMax"/>
        </c:scaling>
        <c:axPos val="b"/>
        <c:numFmt formatCode="General" sourceLinked="1"/>
        <c:tickLblPos val="nextTo"/>
        <c:crossAx val="96212864"/>
        <c:crosses val="autoZero"/>
        <c:crossBetween val="midCat"/>
      </c:valAx>
      <c:valAx>
        <c:axId val="96212864"/>
        <c:scaling>
          <c:orientation val="minMax"/>
        </c:scaling>
        <c:axPos val="l"/>
        <c:majorGridlines/>
        <c:numFmt formatCode="General" sourceLinked="1"/>
        <c:tickLblPos val="nextTo"/>
        <c:crossAx val="96211328"/>
        <c:crosses val="autoZero"/>
        <c:crossBetween val="midCat"/>
      </c:valAx>
    </c:plotArea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cat>
            <c:strRef>
              <c:f>Plan1!$A$4:$A$6</c:f>
              <c:strCache>
                <c:ptCount val="3"/>
                <c:pt idx="0">
                  <c:v>Sifilis</c:v>
                </c:pt>
                <c:pt idx="1">
                  <c:v>Dengue</c:v>
                </c:pt>
                <c:pt idx="2">
                  <c:v>Tuberculose</c:v>
                </c:pt>
              </c:strCache>
            </c:strRef>
          </c:cat>
          <c:val>
            <c:numRef>
              <c:f>Plan1!$E$4:$E$6</c:f>
              <c:numCache>
                <c:formatCode>General</c:formatCode>
                <c:ptCount val="3"/>
                <c:pt idx="0">
                  <c:v>29</c:v>
                </c:pt>
                <c:pt idx="1">
                  <c:v>170</c:v>
                </c:pt>
                <c:pt idx="2">
                  <c:v>40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A13B94E-D754-44FA-8A44-4F4CC1BD14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34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31838"/>
            <a:ext cx="4873625" cy="36544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2325"/>
            <a:ext cx="5027613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46DB78B-B0C1-457A-9025-51C0E7DABD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57DD2F-78E9-4328-A92E-F936CA815180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EEDD23-3CA2-4455-9440-DCCD8B985E57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D94C6-E3BC-4DD8-A455-3997409E5157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B4D3E8-9E7B-4956-ADBE-CBC648167C63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88FE27-37F2-4FA3-9A48-8E34DDEC5856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129ECA-3131-4AA8-A665-9F11FC6987B2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87D1B0-A55C-40AE-8A6D-C423654B6B64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9D9EF8-B83D-438E-ADB4-DABC2B3B6419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7B12F9-F173-4F48-83E9-65571198A960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3B2439-D38B-4D58-B045-A1B3AEF725E7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433D9E-2A7C-4BED-A376-8FAB29B9C0BE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0D294-F3EA-49D3-AD4E-8786958D0A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7C5F2-7DF8-4083-B428-512129C7C6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E3303-F9F9-4D63-88B5-EBCD3662CC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BC79A-C714-4E1F-9653-6B8F68D724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EACBC-B73D-4898-8BC4-DF45D13762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179F0-D185-486C-8092-EB0B5F3639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AF256-B9E1-48B4-9501-F4A2BCBC51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4C1CA-BF54-4F29-8C56-09EA53E4D9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E05D7-8DE4-4E64-B7A9-79471B844E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775BF-C417-4A9E-A2DF-5E15B55BBB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06CD4-7B06-4A68-98D6-670BCF990B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BAD7E-B516-47A4-81A4-B5F5596378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717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9AB211-D940-476C-9CCA-5BA5608054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/>
              <a:t>Variáveis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pt-BR" sz="4000" smtClean="0"/>
              <a:t>São atributos ou qualidades que apresentam diferenças quanto a grandeza e que variam com alguma dimensão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4000" smtClean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Casos no primeiro trimestre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/>
              <a:t>Componentes dos Gráficos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3600" smtClean="0"/>
              <a:t>Título</a:t>
            </a:r>
          </a:p>
          <a:p>
            <a:pPr eaLnBrk="1" hangingPunct="1"/>
            <a:r>
              <a:rPr lang="pt-BR" sz="3600" smtClean="0"/>
              <a:t>Escala</a:t>
            </a:r>
          </a:p>
          <a:p>
            <a:pPr eaLnBrk="1" hangingPunct="1"/>
            <a:r>
              <a:rPr lang="pt-BR" sz="3600" smtClean="0"/>
              <a:t>Legenda</a:t>
            </a:r>
          </a:p>
          <a:p>
            <a:pPr eaLnBrk="1" hangingPunct="1"/>
            <a:r>
              <a:rPr lang="pt-BR" sz="3600" smtClean="0"/>
              <a:t>Fonte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/>
              <a:t>Medidas de Tendência Central	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>
              <a:lnSpc>
                <a:spcPct val="150000"/>
              </a:lnSpc>
            </a:pPr>
            <a:r>
              <a:rPr lang="pt-BR" smtClean="0"/>
              <a:t>Média Aritmética</a:t>
            </a:r>
          </a:p>
          <a:p>
            <a:pPr eaLnBrk="1" hangingPunct="1">
              <a:lnSpc>
                <a:spcPct val="150000"/>
              </a:lnSpc>
            </a:pPr>
            <a:r>
              <a:rPr lang="pt-BR" smtClean="0"/>
              <a:t>Mediana</a:t>
            </a:r>
          </a:p>
          <a:p>
            <a:pPr eaLnBrk="1" hangingPunct="1">
              <a:lnSpc>
                <a:spcPct val="150000"/>
              </a:lnSpc>
            </a:pPr>
            <a:r>
              <a:rPr lang="pt-BR" smtClean="0"/>
              <a:t>Moda</a:t>
            </a:r>
          </a:p>
          <a:p>
            <a:pPr eaLnBrk="1" hangingPunct="1">
              <a:lnSpc>
                <a:spcPct val="150000"/>
              </a:lnSpc>
            </a:pPr>
            <a:endParaRPr lang="pt-BR" smtClean="0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/>
              <a:t>Média Aritmética	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sz="2800" smtClean="0"/>
          </a:p>
          <a:p>
            <a:pPr algn="ctr" eaLnBrk="1" hangingPunct="1">
              <a:buFont typeface="Wingdings" pitchFamily="2" charset="2"/>
              <a:buNone/>
            </a:pPr>
            <a:endParaRPr lang="pt-BR" sz="2800" smtClean="0"/>
          </a:p>
          <a:p>
            <a:pPr algn="ctr" eaLnBrk="1" hangingPunct="1">
              <a:buFont typeface="Wingdings" pitchFamily="2" charset="2"/>
              <a:buNone/>
            </a:pPr>
            <a:endParaRPr lang="pt-BR" sz="2800" smtClean="0"/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2339975" y="2241550"/>
          <a:ext cx="3798888" cy="2568575"/>
        </p:xfrm>
        <a:graphic>
          <a:graphicData uri="http://schemas.openxmlformats.org/presentationml/2006/ole">
            <p:oleObj spid="_x0000_s1026" name="Equation" r:id="rId4" imgW="3798720" imgH="2568240" progId="Equation.3">
              <p:embed/>
            </p:oleObj>
          </a:graphicData>
        </a:graphic>
      </p:graphicFrame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/>
              <a:t>Moda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algn="just" eaLnBrk="1" hangingPunct="1">
              <a:buFont typeface="Wingdings" pitchFamily="2" charset="2"/>
              <a:buNone/>
            </a:pPr>
            <a:r>
              <a:rPr lang="pt-BR" smtClean="0"/>
              <a:t>É o evento que mais ocorre com maior freqüência no fenômeno estudado. Podem existir séries:</a:t>
            </a:r>
          </a:p>
          <a:p>
            <a:pPr lvl="1" eaLnBrk="1" hangingPunct="1"/>
            <a:r>
              <a:rPr lang="pt-BR" smtClean="0"/>
              <a:t>Amodal</a:t>
            </a:r>
          </a:p>
          <a:p>
            <a:pPr lvl="1" eaLnBrk="1" hangingPunct="1"/>
            <a:r>
              <a:rPr lang="pt-BR" smtClean="0"/>
              <a:t>Multimodal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/>
              <a:t>Mediana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É o valor central de uma série de valores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lvl="1" eaLnBrk="1" hangingPunct="1"/>
            <a:r>
              <a:rPr lang="pt-BR" smtClean="0"/>
              <a:t>Quando o número de dados é impar a mediana é o valor que ocupa a posição central.</a:t>
            </a:r>
          </a:p>
          <a:p>
            <a:pPr lvl="1" eaLnBrk="1" hangingPunct="1"/>
            <a:r>
              <a:rPr lang="pt-BR" smtClean="0"/>
              <a:t>Quando o número de dados é par a mediana é conseguida através da média dos valores centrais.</a:t>
            </a:r>
          </a:p>
          <a:p>
            <a:pPr eaLnBrk="1" hangingPunct="1">
              <a:buClr>
                <a:schemeClr val="accent2"/>
              </a:buClr>
            </a:pPr>
            <a:endParaRPr lang="pt-BR" sz="2800" smtClean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/>
              <a:t>Tipos de Variáveis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Qualitativa : Dados em Categorias (Sexo, cor)</a:t>
            </a:r>
          </a:p>
          <a:p>
            <a:pPr lvl="1" eaLnBrk="1" hangingPunct="1"/>
            <a:r>
              <a:rPr lang="pt-BR" smtClean="0"/>
              <a:t>Ordinal : Ordenação Natural (Grau de Instrução)</a:t>
            </a:r>
          </a:p>
          <a:p>
            <a:pPr eaLnBrk="1" hangingPunct="1"/>
            <a:r>
              <a:rPr lang="pt-BR" smtClean="0"/>
              <a:t>Quantitativa : Expressa por números (idade, peso) </a:t>
            </a:r>
          </a:p>
          <a:p>
            <a:pPr lvl="1" eaLnBrk="1" hangingPunct="1"/>
            <a:r>
              <a:rPr lang="pt-BR" smtClean="0"/>
              <a:t>Discreta e Contínua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/>
              <a:t>Distribuição de Frequência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Freqüência Simples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Freqüência Percentual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Freqüência Acumulada 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/>
              <a:t>Apresentação de Dados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4000" smtClean="0"/>
              <a:t>Tabelas</a:t>
            </a:r>
          </a:p>
          <a:p>
            <a:pPr eaLnBrk="1" hangingPunct="1">
              <a:lnSpc>
                <a:spcPct val="150000"/>
              </a:lnSpc>
            </a:pPr>
            <a:r>
              <a:rPr lang="pt-BR" sz="4000" smtClean="0"/>
              <a:t>Gráficos</a:t>
            </a:r>
          </a:p>
          <a:p>
            <a:pPr eaLnBrk="1" hangingPunct="1">
              <a:lnSpc>
                <a:spcPct val="150000"/>
              </a:lnSpc>
            </a:pPr>
            <a:r>
              <a:rPr lang="pt-BR" sz="4000" smtClean="0"/>
              <a:t>Mapas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/>
              <a:t>Componentes das Tabelas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3600" smtClean="0"/>
              <a:t>Título</a:t>
            </a:r>
          </a:p>
          <a:p>
            <a:pPr eaLnBrk="1" hangingPunct="1"/>
            <a:r>
              <a:rPr lang="pt-BR" sz="3600" smtClean="0"/>
              <a:t>Corpo</a:t>
            </a:r>
          </a:p>
          <a:p>
            <a:pPr eaLnBrk="1" hangingPunct="1"/>
            <a:r>
              <a:rPr lang="pt-BR" sz="3600" smtClean="0"/>
              <a:t>Cabeçalho</a:t>
            </a:r>
          </a:p>
          <a:p>
            <a:pPr eaLnBrk="1" hangingPunct="1"/>
            <a:r>
              <a:rPr lang="pt-BR" sz="3600" smtClean="0"/>
              <a:t>Fonte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/>
              <a:t>Tipos de Gráficos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3600" smtClean="0"/>
              <a:t>Coluna</a:t>
            </a:r>
          </a:p>
          <a:p>
            <a:pPr eaLnBrk="1" hangingPunct="1"/>
            <a:r>
              <a:rPr lang="pt-BR" sz="3600" smtClean="0"/>
              <a:t>Barra</a:t>
            </a:r>
          </a:p>
          <a:p>
            <a:pPr eaLnBrk="1" hangingPunct="1"/>
            <a:r>
              <a:rPr lang="pt-BR" sz="3600" smtClean="0"/>
              <a:t>Linha</a:t>
            </a:r>
          </a:p>
          <a:p>
            <a:pPr eaLnBrk="1" hangingPunct="1"/>
            <a:r>
              <a:rPr lang="pt-BR" sz="3600" smtClean="0"/>
              <a:t>Superfície</a:t>
            </a:r>
          </a:p>
          <a:p>
            <a:pPr eaLnBrk="1" hangingPunct="1"/>
            <a:r>
              <a:rPr lang="pt-BR" sz="3600" smtClean="0"/>
              <a:t>Correlação</a:t>
            </a:r>
          </a:p>
          <a:p>
            <a:pPr eaLnBrk="1" hangingPunct="1"/>
            <a:r>
              <a:rPr lang="pt-BR" sz="3600" smtClean="0"/>
              <a:t>Setores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smtClean="0"/>
              <a:t>Casos de Dengue em Varre e Sai em 2015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191</Words>
  <Application>Microsoft Office PowerPoint</Application>
  <PresentationFormat>Apresentação na tela (4:3)</PresentationFormat>
  <Paragraphs>66</Paragraphs>
  <Slides>16</Slides>
  <Notes>11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Tema do Office</vt:lpstr>
      <vt:lpstr>Equation</vt:lpstr>
      <vt:lpstr>Variáveis</vt:lpstr>
      <vt:lpstr>Tipos de Variáveis</vt:lpstr>
      <vt:lpstr>Distribuição de Frequência</vt:lpstr>
      <vt:lpstr>Apresentação de Dados </vt:lpstr>
      <vt:lpstr>Componentes das Tabelas</vt:lpstr>
      <vt:lpstr>Tipos de Gráficos</vt:lpstr>
      <vt:lpstr>Slide 7</vt:lpstr>
      <vt:lpstr>Casos de Dengue em Varre e Sai em 2015</vt:lpstr>
      <vt:lpstr>Slide 9</vt:lpstr>
      <vt:lpstr>Slide 10</vt:lpstr>
      <vt:lpstr>Casos no primeiro trimestre</vt:lpstr>
      <vt:lpstr>Componentes dos Gráficos</vt:lpstr>
      <vt:lpstr>Medidas de Tendência Central </vt:lpstr>
      <vt:lpstr>Média Aritmética </vt:lpstr>
      <vt:lpstr>Moda</vt:lpstr>
      <vt:lpstr>Mediana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Bioestatística</dc:title>
  <dc:creator>Flavio Rezende</dc:creator>
  <cp:lastModifiedBy>Flávio Astolpho</cp:lastModifiedBy>
  <cp:revision>52</cp:revision>
  <cp:lastPrinted>2000-04-12T23:25:16Z</cp:lastPrinted>
  <dcterms:created xsi:type="dcterms:W3CDTF">2000-04-09T15:31:38Z</dcterms:created>
  <dcterms:modified xsi:type="dcterms:W3CDTF">2020-03-20T18:02:05Z</dcterms:modified>
</cp:coreProperties>
</file>