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6"/>
  </p:notesMasterIdLst>
  <p:handoutMasterIdLst>
    <p:handoutMasterId r:id="rId57"/>
  </p:handoutMasterIdLst>
  <p:sldIdLst>
    <p:sldId id="479" r:id="rId2"/>
    <p:sldId id="417" r:id="rId3"/>
    <p:sldId id="418" r:id="rId4"/>
    <p:sldId id="419" r:id="rId5"/>
    <p:sldId id="420" r:id="rId6"/>
    <p:sldId id="413" r:id="rId7"/>
    <p:sldId id="344" r:id="rId8"/>
    <p:sldId id="388" r:id="rId9"/>
    <p:sldId id="481" r:id="rId10"/>
    <p:sldId id="257" r:id="rId11"/>
    <p:sldId id="482" r:id="rId12"/>
    <p:sldId id="389" r:id="rId13"/>
    <p:sldId id="390" r:id="rId14"/>
    <p:sldId id="404" r:id="rId15"/>
    <p:sldId id="486" r:id="rId16"/>
    <p:sldId id="487" r:id="rId17"/>
    <p:sldId id="405" r:id="rId18"/>
    <p:sldId id="433" r:id="rId19"/>
    <p:sldId id="436" r:id="rId20"/>
    <p:sldId id="437" r:id="rId21"/>
    <p:sldId id="498" r:id="rId22"/>
    <p:sldId id="499" r:id="rId23"/>
    <p:sldId id="500" r:id="rId24"/>
    <p:sldId id="501" r:id="rId25"/>
    <p:sldId id="502" r:id="rId26"/>
    <p:sldId id="503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1" r:id="rId36"/>
    <p:sldId id="452" r:id="rId37"/>
    <p:sldId id="453" r:id="rId38"/>
    <p:sldId id="455" r:id="rId39"/>
    <p:sldId id="456" r:id="rId40"/>
    <p:sldId id="457" r:id="rId41"/>
    <p:sldId id="458" r:id="rId42"/>
    <p:sldId id="459" r:id="rId43"/>
    <p:sldId id="461" r:id="rId44"/>
    <p:sldId id="463" r:id="rId45"/>
    <p:sldId id="476" r:id="rId46"/>
    <p:sldId id="467" r:id="rId47"/>
    <p:sldId id="469" r:id="rId48"/>
    <p:sldId id="477" r:id="rId49"/>
    <p:sldId id="470" r:id="rId50"/>
    <p:sldId id="475" r:id="rId51"/>
    <p:sldId id="478" r:id="rId52"/>
    <p:sldId id="485" r:id="rId53"/>
    <p:sldId id="480" r:id="rId54"/>
    <p:sldId id="483" r:id="rId55"/>
  </p:sldIdLst>
  <p:sldSz cx="9144000" cy="6858000" type="screen4x3"/>
  <p:notesSz cx="6858000" cy="9723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FF99"/>
    <a:srgbClr val="EAEAEA"/>
    <a:srgbClr val="DDDDDD"/>
    <a:srgbClr val="CC3300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0931" autoAdjust="0"/>
  </p:normalViewPr>
  <p:slideViewPr>
    <p:cSldViewPr>
      <p:cViewPr varScale="1">
        <p:scale>
          <a:sx n="62" d="100"/>
          <a:sy n="62" d="100"/>
        </p:scale>
        <p:origin x="19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5CD1B0B6-BF7F-42C8-84B1-5257465D69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6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14F675A9-6C1C-4EE2-BED1-4928986F5A7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537-C422-40D5-8A50-0788AE98BE8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919D-14FD-442D-9CCD-0E6B844886C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E230-6A95-43DC-AF9A-1E4626EF7E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F2730E-70D9-4F26-8355-CC55C79E8BC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D468-9C5E-45BC-941C-C7891CD7E7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8C8-FB26-4E1E-A34F-F65E7B0AAE5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9ADE-7181-4490-AE61-CB2C8C8C3A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59A-707A-4E90-9CBC-6DE3DD30BA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A21F-7F05-4730-B2AE-7ECCEDD833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FF89-CC1D-46A8-939C-1D8396B9F6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87C4-5066-49F3-A902-E52BC9AB5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31C3-0F41-4FB1-8A11-4252F874E2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AF8330-95C6-4FE6-B3EB-197549141CC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avia.ribeiro@fiocruz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ameo.org.br/img/diversas/image0431181948950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.br/imgres?imgurl=http://people.eku.edu/ritchisong/birdbursa.gif&amp;imgrefurl=http://people.eku.edu/ritchisong/birddigestion.html&amp;usg=__ph4kl5a_YPAC3aBv2WBNyh-NsUw=&amp;h=175&amp;w=247&amp;sz=5&amp;hl=pt-BR&amp;start=7&amp;itbs=1&amp;tbnid=kXyOrPAIudJXCM:&amp;tbnh=78&amp;tbnw=110&amp;prev=/images?q=Bursa+de+Fabr%C3%ADcius&amp;hl=pt-BR&amp;sa=G&amp;gbv=2&amp;tbs=isch: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24.xml"/><Relationship Id="rId3" Type="http://schemas.openxmlformats.org/officeDocument/2006/relationships/image" Target="../media/image25.png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29.xml"/><Relationship Id="rId5" Type="http://schemas.openxmlformats.org/officeDocument/2006/relationships/image" Target="../media/image27.jpeg"/><Relationship Id="rId10" Type="http://schemas.openxmlformats.org/officeDocument/2006/relationships/slide" Target="slide16.xml"/><Relationship Id="rId4" Type="http://schemas.openxmlformats.org/officeDocument/2006/relationships/image" Target="../media/image26.png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.br/imgres?imgurl=http://people.eku.edu/ritchisong/birdbursa.gif&amp;imgrefurl=http://people.eku.edu/ritchisong/birddigestion.html&amp;usg=__ph4kl5a_YPAC3aBv2WBNyh-NsUw=&amp;h=175&amp;w=247&amp;sz=5&amp;hl=pt-BR&amp;start=7&amp;itbs=1&amp;tbnid=kXyOrPAIudJXCM:&amp;tbnh=78&amp;tbnw=110&amp;prev=/images?q=Bursa+de+Fabr%C3%ADcius&amp;hl=pt-BR&amp;sa=G&amp;gbv=2&amp;tbs=isch: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1894362"/>
          </a:xfrm>
        </p:spPr>
        <p:txBody>
          <a:bodyPr>
            <a:normAutofit/>
          </a:bodyPr>
          <a:lstStyle/>
          <a:p>
            <a:r>
              <a:rPr lang="pt-BR" sz="6000" dirty="0"/>
              <a:t>IMUNOLOGIA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1752600"/>
          </a:xfrm>
        </p:spPr>
        <p:txBody>
          <a:bodyPr>
            <a:normAutofit/>
          </a:bodyPr>
          <a:lstStyle/>
          <a:p>
            <a:r>
              <a:rPr lang="pt-BR" dirty="0"/>
              <a:t>Professora: Flávia Coelho Ribeiro Mendonça</a:t>
            </a:r>
          </a:p>
          <a:p>
            <a:r>
              <a:rPr lang="pt-BR" dirty="0"/>
              <a:t>E-mail- </a:t>
            </a:r>
            <a:r>
              <a:rPr lang="pt-BR" dirty="0">
                <a:hlinkClick r:id="rId2"/>
              </a:rPr>
              <a:t>flavia.ribeiro@fiocruz.br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6632"/>
            <a:ext cx="3779912" cy="4313547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457200" y="304800"/>
            <a:ext cx="3429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800" b="1">
                <a:latin typeface="Times New Roman" pitchFamily="18" charset="0"/>
              </a:rPr>
              <a:t>Edward Jenner</a:t>
            </a:r>
          </a:p>
          <a:p>
            <a:pPr algn="ctr" eaLnBrk="0" hangingPunct="0"/>
            <a:r>
              <a:rPr lang="pt-BR" b="1">
                <a:latin typeface="Times New Roman" pitchFamily="18" charset="0"/>
              </a:rPr>
              <a:t>1798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65125" y="2784475"/>
            <a:ext cx="2136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Varíola bovina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Varíola humana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2725" y="4465638"/>
            <a:ext cx="2200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/>
              <a:t>Tratado, 1798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74725" y="55324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34063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Pasteur:</a:t>
            </a:r>
          </a:p>
          <a:p>
            <a:r>
              <a:rPr lang="pt-BR" dirty="0"/>
              <a:t>- Cultivou em laboratório bactéria da Cólera aviária   ( inoculou cultura envelhecida nas aves – atenuação)</a:t>
            </a:r>
          </a:p>
          <a:p>
            <a:endParaRPr lang="pt-BR" dirty="0"/>
          </a:p>
          <a:p>
            <a:r>
              <a:rPr lang="pt-BR" dirty="0"/>
              <a:t>O que vocês acham que </a:t>
            </a:r>
          </a:p>
          <a:p>
            <a:pPr marL="0" indent="0">
              <a:buNone/>
            </a:pPr>
            <a:r>
              <a:rPr lang="pt-BR" dirty="0"/>
              <a:t>aconteceu com as aves desse </a:t>
            </a:r>
          </a:p>
          <a:p>
            <a:pPr marL="0" indent="0">
              <a:buNone/>
            </a:pPr>
            <a:r>
              <a:rPr lang="pt-BR" dirty="0"/>
              <a:t>experimento de Pasteur, sabendo </a:t>
            </a:r>
          </a:p>
          <a:p>
            <a:pPr marL="0" indent="0">
              <a:buNone/>
            </a:pPr>
            <a:r>
              <a:rPr lang="pt-BR" dirty="0"/>
              <a:t>que essa bactéria é mortal?</a:t>
            </a:r>
          </a:p>
          <a:p>
            <a:endParaRPr lang="pt-BR" dirty="0"/>
          </a:p>
          <a:p>
            <a:r>
              <a:rPr lang="pt-BR" b="1" dirty="0"/>
              <a:t>1880</a:t>
            </a:r>
          </a:p>
          <a:p>
            <a:r>
              <a:rPr lang="pt-BR" dirty="0"/>
              <a:t>Vacina </a:t>
            </a:r>
            <a:r>
              <a:rPr lang="pt-BR" dirty="0" err="1"/>
              <a:t>anti-rábica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Aplicação em mordido por </a:t>
            </a:r>
          </a:p>
          <a:p>
            <a:pPr marL="0" indent="0">
              <a:buNone/>
            </a:pPr>
            <a:r>
              <a:rPr lang="pt-BR" dirty="0"/>
              <a:t>cão raivoso</a:t>
            </a:r>
          </a:p>
          <a:p>
            <a:pPr marL="0" indent="0">
              <a:buNone/>
            </a:pPr>
            <a:r>
              <a:rPr lang="pt-BR" dirty="0"/>
              <a:t>Vacinação – </a:t>
            </a:r>
            <a:r>
              <a:rPr lang="pt-BR" dirty="0" err="1"/>
              <a:t>Vacca</a:t>
            </a:r>
            <a:r>
              <a:rPr lang="pt-BR" dirty="0"/>
              <a:t> ( homenagem ao </a:t>
            </a:r>
            <a:r>
              <a:rPr lang="pt-BR" dirty="0" err="1"/>
              <a:t>Jenner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2260848" cy="27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95523"/>
            <a:ext cx="2376264" cy="24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4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0872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900" dirty="0"/>
              <a:t>A compreensão de imunização, final séc. XVIII, antes de conhecer mo (teoria dos germes- final séc. XIX).</a:t>
            </a:r>
          </a:p>
          <a:p>
            <a:pPr algn="just"/>
            <a:r>
              <a:rPr lang="pt-BR" sz="1900" dirty="0"/>
              <a:t>Séc. XIX- Robert </a:t>
            </a:r>
            <a:r>
              <a:rPr lang="pt-BR" sz="1900" dirty="0" err="1"/>
              <a:t>Koch</a:t>
            </a:r>
            <a:r>
              <a:rPr lang="pt-BR" sz="1900" dirty="0"/>
              <a:t> provou que as doenças infecciosas eram causadas por </a:t>
            </a:r>
            <a:r>
              <a:rPr lang="pt-BR" sz="1900" dirty="0" err="1"/>
              <a:t>microorganismos</a:t>
            </a:r>
            <a:r>
              <a:rPr lang="pt-BR" sz="1900" dirty="0"/>
              <a:t>, cada um responsável por uma patologia.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 err="1"/>
              <a:t>Metchnikofff</a:t>
            </a:r>
            <a:r>
              <a:rPr lang="pt-BR" sz="1900" dirty="0"/>
              <a:t> (1884)- Teoria da imunidade celular- Fagocitose para a imunidade;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Imunidade Humoral- Por milênios doença+ Desequilíbrio dos humores do corpo ( líquidos) – substâncias neutralizantes de toxinas- Anticorpos (AC) e Antígenos= responsável pela formação de AC)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Essas descobertas- Desenvolvimento da imunologia (vacinação para outras doenças)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Vacinação- método mais eficaz de prevenção</a:t>
            </a:r>
          </a:p>
          <a:p>
            <a:pPr algn="just"/>
            <a:endParaRPr lang="pt-BR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1890- Emil </a:t>
            </a:r>
            <a:r>
              <a:rPr lang="pt-BR" sz="2400" dirty="0" err="1"/>
              <a:t>von</a:t>
            </a:r>
            <a:r>
              <a:rPr lang="pt-BR" sz="2400" dirty="0"/>
              <a:t> </a:t>
            </a:r>
            <a:r>
              <a:rPr lang="pt-BR" sz="2400" dirty="0" err="1"/>
              <a:t>Behring</a:t>
            </a:r>
            <a:r>
              <a:rPr lang="pt-BR" sz="2400" dirty="0"/>
              <a:t> e </a:t>
            </a:r>
            <a:r>
              <a:rPr lang="pt-BR" sz="2400" dirty="0" err="1"/>
              <a:t>Shibasaburo</a:t>
            </a:r>
            <a:r>
              <a:rPr lang="pt-BR" sz="2400" dirty="0"/>
              <a:t> </a:t>
            </a:r>
            <a:r>
              <a:rPr lang="pt-BR" sz="2400" dirty="0" err="1"/>
              <a:t>Kitasato</a:t>
            </a:r>
            <a:r>
              <a:rPr lang="pt-BR" sz="2400" dirty="0"/>
              <a:t>- Descobriram os anticorpos. Soroterapia </a:t>
            </a:r>
            <a:r>
              <a:rPr lang="pt-BR" sz="2400" dirty="0">
                <a:sym typeface="Symbol" pitchFamily="18" charset="2"/>
              </a:rPr>
              <a:t> </a:t>
            </a:r>
            <a:r>
              <a:rPr lang="pt-BR" sz="2400" dirty="0"/>
              <a:t>Proteção poderia ser transferido de um animal (doente/imune) a outro normal.</a:t>
            </a:r>
          </a:p>
          <a:p>
            <a:pPr>
              <a:lnSpc>
                <a:spcPct val="120000"/>
              </a:lnSpc>
            </a:pPr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dirty="0"/>
              <a:t>A imunologia deixou de ser descritiva para explicar  fenômenos bioquímicos e estruturais;</a:t>
            </a:r>
          </a:p>
          <a:p>
            <a:pPr>
              <a:lnSpc>
                <a:spcPct val="120000"/>
              </a:lnSpc>
            </a:pPr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dirty="0"/>
              <a:t>Década de 1960 – Avanços (cultivo celular, </a:t>
            </a:r>
            <a:r>
              <a:rPr lang="pt-BR" sz="2400" dirty="0" err="1"/>
              <a:t>imunohistoquímica</a:t>
            </a:r>
            <a:r>
              <a:rPr lang="pt-BR" sz="2400" dirty="0"/>
              <a:t>, </a:t>
            </a:r>
            <a:r>
              <a:rPr lang="pt-BR" sz="2400" dirty="0" err="1"/>
              <a:t>ac</a:t>
            </a:r>
            <a:r>
              <a:rPr lang="pt-BR" sz="2400" dirty="0"/>
              <a:t> monoclonais, recombinação de DNA, animais </a:t>
            </a:r>
            <a:r>
              <a:rPr lang="pt-BR" sz="2400" dirty="0" err="1"/>
              <a:t>genéticamente</a:t>
            </a:r>
            <a:r>
              <a:rPr lang="pt-BR" sz="2400" dirty="0"/>
              <a:t> modificados.</a:t>
            </a:r>
          </a:p>
          <a:p>
            <a:pPr>
              <a:lnSpc>
                <a:spcPct val="120000"/>
              </a:lnSpc>
            </a:pP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1900" dirty="0"/>
              <a:t>Efeitos deletérios da resposta imune</a:t>
            </a:r>
          </a:p>
          <a:p>
            <a:pPr algn="just">
              <a:lnSpc>
                <a:spcPct val="130000"/>
              </a:lnSpc>
            </a:pPr>
            <a:endParaRPr lang="pt-BR" sz="1900" dirty="0"/>
          </a:p>
          <a:p>
            <a:pPr algn="just">
              <a:lnSpc>
                <a:spcPct val="130000"/>
              </a:lnSpc>
            </a:pPr>
            <a:r>
              <a:rPr lang="pt-BR" sz="1900" dirty="0"/>
              <a:t>Regulação da resposta imune</a:t>
            </a:r>
          </a:p>
          <a:p>
            <a:pPr algn="just">
              <a:lnSpc>
                <a:spcPct val="130000"/>
              </a:lnSpc>
            </a:pPr>
            <a:r>
              <a:rPr lang="pt-BR" sz="1900" dirty="0">
                <a:sym typeface="Symbol" pitchFamily="18" charset="2"/>
              </a:rPr>
              <a:t> </a:t>
            </a:r>
            <a:r>
              <a:rPr lang="pt-BR" sz="1900" dirty="0" err="1"/>
              <a:t>Resp</a:t>
            </a:r>
            <a:r>
              <a:rPr lang="pt-BR" sz="1900" dirty="0"/>
              <a:t>. imune contra o próprio (</a:t>
            </a:r>
            <a:r>
              <a:rPr lang="pt-BR" sz="1900" dirty="0" err="1"/>
              <a:t>auto-imunidade</a:t>
            </a:r>
            <a:r>
              <a:rPr lang="pt-BR" sz="1900" dirty="0"/>
              <a:t>).</a:t>
            </a:r>
          </a:p>
          <a:p>
            <a:pPr>
              <a:lnSpc>
                <a:spcPct val="90000"/>
              </a:lnSpc>
            </a:pPr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118566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2673408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92696"/>
            <a:ext cx="7848872" cy="554461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300" b="1" dirty="0">
                <a:ea typeface="Arial Unicode MS" pitchFamily="34" charset="-128"/>
                <a:cs typeface="Arial Unicode MS" pitchFamily="34" charset="-128"/>
              </a:rPr>
              <a:t>Transplante:</a:t>
            </a:r>
          </a:p>
          <a:p>
            <a:pPr algn="just">
              <a:lnSpc>
                <a:spcPct val="120000"/>
              </a:lnSpc>
            </a:pPr>
            <a:r>
              <a:rPr lang="pt-BR" sz="2300" b="1" dirty="0">
                <a:ea typeface="Arial Unicode MS" pitchFamily="34" charset="-128"/>
                <a:cs typeface="Arial Unicode MS" pitchFamily="34" charset="-128"/>
              </a:rPr>
              <a:t>Frankenstein- Desejo antigo do homem de construir um novo corpo  ou reparar membros lesados ou ausentes.</a:t>
            </a:r>
          </a:p>
          <a:p>
            <a:pPr algn="just">
              <a:lnSpc>
                <a:spcPct val="120000"/>
              </a:lnSpc>
            </a:pPr>
            <a:r>
              <a:rPr lang="pt-BR" sz="2300" b="1" dirty="0">
                <a:ea typeface="Arial Unicode MS" pitchFamily="34" charset="-128"/>
                <a:cs typeface="Arial Unicode MS" pitchFamily="34" charset="-128"/>
              </a:rPr>
              <a:t>Cosme e Damião ( médicos sec. III)- Teriam realizados transplante de morto para outro com a perna amputada.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lang="pt-BR" sz="2300" b="1" dirty="0">
                <a:ea typeface="Arial Unicode MS" pitchFamily="34" charset="-128"/>
                <a:cs typeface="Arial Unicode MS" pitchFamily="34" charset="-128"/>
              </a:rPr>
              <a:t>Benefícios da imunologia</a:t>
            </a:r>
            <a:endParaRPr lang="pt-BR" sz="23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desde o final dos anos 60 (diagnóstico, recuperação e prevenção). </a:t>
            </a:r>
          </a:p>
          <a:p>
            <a:pPr algn="just">
              <a:lnSpc>
                <a:spcPct val="120000"/>
              </a:lnSpc>
            </a:pPr>
            <a:endParaRPr lang="pt-BR" sz="23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r>
              <a:rPr lang="pt-BR" sz="2300" b="1" dirty="0">
                <a:ea typeface="Arial Unicode MS" pitchFamily="34" charset="-128"/>
                <a:cs typeface="Arial Unicode MS" pitchFamily="34" charset="-128"/>
              </a:rPr>
              <a:t> Futuro da imunologia</a:t>
            </a:r>
            <a:endParaRPr lang="pt-BR" sz="23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20000"/>
              </a:lnSpc>
            </a:pP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Vacinas de DNA ( injeção de vetores de DNA </a:t>
            </a:r>
            <a:r>
              <a:rPr lang="pt-BR" sz="2300" dirty="0" err="1">
                <a:ea typeface="Arial Unicode MS" pitchFamily="34" charset="-128"/>
                <a:cs typeface="Arial Unicode MS" pitchFamily="34" charset="-128"/>
              </a:rPr>
              <a:t>codifiicantes</a:t>
            </a: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 de proteínas imunizadoras). </a:t>
            </a:r>
          </a:p>
          <a:p>
            <a:pPr algn="just">
              <a:lnSpc>
                <a:spcPct val="120000"/>
              </a:lnSpc>
            </a:pP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Síntese de </a:t>
            </a:r>
            <a:r>
              <a:rPr lang="pt-BR" sz="2300" dirty="0" err="1">
                <a:ea typeface="Arial Unicode MS" pitchFamily="34" charset="-128"/>
                <a:cs typeface="Arial Unicode MS" pitchFamily="34" charset="-128"/>
              </a:rPr>
              <a:t>citocinas</a:t>
            </a: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 ( </a:t>
            </a:r>
            <a:r>
              <a:rPr lang="pt-BR" sz="23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 </a:t>
            </a:r>
            <a:r>
              <a:rPr lang="pt-BR" sz="2300" dirty="0">
                <a:ea typeface="Arial Unicode MS" pitchFamily="34" charset="-128"/>
                <a:cs typeface="Arial Unicode MS" pitchFamily="34" charset="-128"/>
              </a:rPr>
              <a:t>e controlam a ativação das células ligadas a resposta imune).</a:t>
            </a:r>
          </a:p>
          <a:p>
            <a:pPr algn="just">
              <a:lnSpc>
                <a:spcPct val="120000"/>
              </a:lnSpc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6" name="Picture 2" descr="Resultado de imagem para renascimento e o transplante de p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2232248" cy="1775335"/>
          </a:xfrm>
          <a:prstGeom prst="rect">
            <a:avLst/>
          </a:prstGeom>
          <a:noFill/>
        </p:spPr>
      </p:pic>
      <p:pic>
        <p:nvPicPr>
          <p:cNvPr id="36868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232248" cy="174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Imune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467600" cy="487375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Formado por células e moléculas </a:t>
            </a:r>
          </a:p>
          <a:p>
            <a:pPr>
              <a:buNone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responsáveis pela imunidade.</a:t>
            </a:r>
          </a:p>
          <a:p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Defesa contra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microorganismos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infecciosos e substâncias estranhas;</a:t>
            </a:r>
          </a:p>
          <a:p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Reduz infecções disseminadas;</a:t>
            </a:r>
          </a:p>
          <a:p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Resposta excessiva – Dano tecidual;</a:t>
            </a:r>
          </a:p>
          <a:p>
            <a:endParaRPr lang="pt-BR" sz="2000" dirty="0">
              <a:latin typeface="Comic Sans MS" pitchFamily="66" charset="0"/>
            </a:endParaRPr>
          </a:p>
          <a:p>
            <a:endParaRPr lang="pt-BR" sz="2000" dirty="0">
              <a:latin typeface="Comic Sans MS" pitchFamily="66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5842" name="Picture 2" descr="https://fernandoigorbioifes.files.wordpress.com/2011/06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27978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Células do sistema imunológico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Todas as células sanguíneas se originam das células-tronco da medula óssea- Células tronco hematopoiéticas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pluripontenciais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Apesar de serem encontradas no sangue, a resposta aos antígenos se localizam nos tecidos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linfóides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e em outros tecidos.</a:t>
            </a:r>
          </a:p>
          <a:p>
            <a:pPr>
              <a:lnSpc>
                <a:spcPct val="90000"/>
              </a:lnSpc>
            </a:pPr>
            <a:endParaRPr lang="pt-B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0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Introdução à imunologia; </a:t>
            </a:r>
          </a:p>
          <a:p>
            <a:pPr algn="just"/>
            <a:r>
              <a:rPr lang="pt-BR" sz="2000" dirty="0"/>
              <a:t>Sistema imunitário; </a:t>
            </a:r>
          </a:p>
          <a:p>
            <a:pPr algn="just"/>
            <a:r>
              <a:rPr lang="pt-BR" sz="2000" dirty="0"/>
              <a:t>Antígenos, Anticorpos e </a:t>
            </a:r>
            <a:r>
              <a:rPr lang="pt-BR" sz="2000" dirty="0" err="1"/>
              <a:t>TCRs</a:t>
            </a:r>
            <a:r>
              <a:rPr lang="pt-BR" sz="2000" dirty="0"/>
              <a:t>; </a:t>
            </a:r>
          </a:p>
          <a:p>
            <a:pPr algn="just"/>
            <a:r>
              <a:rPr lang="pt-BR" sz="2000" dirty="0"/>
              <a:t>Resposta imune inata;</a:t>
            </a:r>
          </a:p>
          <a:p>
            <a:pPr algn="just"/>
            <a:r>
              <a:rPr lang="pt-BR" sz="2000" dirty="0"/>
              <a:t>Resposta imune Adaptativa; </a:t>
            </a:r>
          </a:p>
          <a:p>
            <a:pPr algn="just"/>
            <a:r>
              <a:rPr lang="pt-BR" sz="2000" dirty="0"/>
              <a:t>Sistema Complemento;</a:t>
            </a:r>
          </a:p>
          <a:p>
            <a:pPr algn="just"/>
            <a:r>
              <a:rPr lang="pt-BR" sz="2000" dirty="0"/>
              <a:t>Imunidade aos </a:t>
            </a:r>
            <a:r>
              <a:rPr lang="pt-BR" sz="2000" dirty="0" err="1"/>
              <a:t>microorganismos</a:t>
            </a:r>
            <a:r>
              <a:rPr lang="pt-BR" sz="2000" dirty="0"/>
              <a:t> e Mecanismos de Escape;</a:t>
            </a:r>
          </a:p>
          <a:p>
            <a:pPr algn="just"/>
            <a:r>
              <a:rPr lang="pt-BR" sz="2000" dirty="0"/>
              <a:t>Fundamentos de </a:t>
            </a:r>
            <a:r>
              <a:rPr lang="pt-BR" sz="2000" dirty="0" err="1"/>
              <a:t>imunodiagnóstico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Aulas práticas no laboratório (</a:t>
            </a:r>
            <a:r>
              <a:rPr lang="pt-BR" sz="2000" dirty="0" err="1"/>
              <a:t>Imunocromatografia</a:t>
            </a:r>
            <a:r>
              <a:rPr lang="pt-BR" sz="2000" dirty="0"/>
              <a:t>, ELISA, Reação de </a:t>
            </a:r>
            <a:r>
              <a:rPr lang="pt-BR" sz="2000" dirty="0" err="1"/>
              <a:t>Imunofluorescência</a:t>
            </a:r>
            <a:r>
              <a:rPr lang="pt-BR" sz="2000" dirty="0"/>
              <a:t>, </a:t>
            </a:r>
            <a:r>
              <a:rPr lang="pt-BR" sz="2000" dirty="0" err="1"/>
              <a:t>Imunodifusão</a:t>
            </a:r>
            <a:r>
              <a:rPr lang="pt-BR" sz="2000" dirty="0"/>
              <a:t>, </a:t>
            </a:r>
            <a:r>
              <a:rPr lang="pt-BR" sz="2000" dirty="0" err="1"/>
              <a:t>Imunoblotting</a:t>
            </a:r>
            <a:r>
              <a:rPr lang="pt-BR" sz="2000" dirty="0"/>
              <a:t>, </a:t>
            </a:r>
            <a:r>
              <a:rPr lang="pt-BR" sz="2000" dirty="0" err="1"/>
              <a:t>Citometria</a:t>
            </a:r>
            <a:r>
              <a:rPr lang="pt-BR" sz="2000" dirty="0"/>
              <a:t> de Fluxo);</a:t>
            </a:r>
            <a:r>
              <a:rPr lang="pt-BR" sz="2000" b="1" dirty="0"/>
              <a:t> </a:t>
            </a:r>
          </a:p>
          <a:p>
            <a:pPr algn="just"/>
            <a:r>
              <a:rPr lang="pt-BR" sz="2000" dirty="0"/>
              <a:t>Parâmetros de </a:t>
            </a:r>
            <a:r>
              <a:rPr lang="pt-BR" sz="2000" dirty="0" err="1"/>
              <a:t>acurácia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C:\Meus documentos\AULAS\células ppt\célula tronco 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867400" cy="5632450"/>
          </a:xfrm>
          <a:prstGeom prst="rect">
            <a:avLst/>
          </a:prstGeom>
          <a:noFill/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4191000" y="14478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000066"/>
                </a:solidFill>
              </a:rPr>
              <a:t>Célula-tronco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Hematopoiese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276225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25636" name="Picture 4" descr="http://www.ameo.org.br/img/diversas/image043118194895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05200" y="1219200"/>
            <a:ext cx="5318125" cy="5486400"/>
          </a:xfrm>
          <a:prstGeom prst="rect">
            <a:avLst/>
          </a:prstGeom>
          <a:noFill/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2743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omic Sans MS" pitchFamily="66" charset="0"/>
              </a:rPr>
              <a:t>processo de formação, desenvolvimento e maturação dos elementos do sangue a partir de um precursor celular comum e indiferenciado conhecido como célula hematopoiética pluripotente. Célula tronco.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1143000"/>
          </a:xfrm>
        </p:spPr>
        <p:txBody>
          <a:bodyPr/>
          <a:lstStyle/>
          <a:p>
            <a:r>
              <a:rPr lang="pt-BR" dirty="0"/>
              <a:t>    Células do sistema imune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964488" cy="4873752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Fagócitos ( neutrófilos e macrófagos)</a:t>
            </a:r>
          </a:p>
          <a:p>
            <a:pPr>
              <a:buNone/>
            </a:pPr>
            <a:r>
              <a:rPr lang="pt-BR" dirty="0"/>
              <a:t>    Identificar, ingerir e destruir o micro-organismo ( ingestão)</a:t>
            </a:r>
          </a:p>
          <a:p>
            <a:pPr algn="ctr">
              <a:buNone/>
            </a:pPr>
            <a:r>
              <a:rPr lang="pt-BR" b="1" dirty="0"/>
              <a:t>Progenitor </a:t>
            </a:r>
            <a:r>
              <a:rPr lang="pt-BR" b="1" dirty="0" err="1"/>
              <a:t>Mielóide</a:t>
            </a:r>
            <a:endParaRPr lang="pt-BR" b="1" dirty="0"/>
          </a:p>
          <a:p>
            <a:pPr>
              <a:buNone/>
            </a:pPr>
            <a:r>
              <a:rPr lang="pt-BR" b="1" dirty="0"/>
              <a:t>Neutrófilos</a:t>
            </a:r>
            <a:r>
              <a:rPr lang="pt-BR" dirty="0"/>
              <a:t>- Leucócitos mais abundantes</a:t>
            </a:r>
          </a:p>
          <a:p>
            <a:pPr>
              <a:buNone/>
            </a:pPr>
            <a:r>
              <a:rPr lang="pt-BR" dirty="0"/>
              <a:t>                   - Fases iniciais inflamação</a:t>
            </a:r>
          </a:p>
          <a:p>
            <a:pPr>
              <a:buNone/>
            </a:pPr>
            <a:r>
              <a:rPr lang="pt-BR" dirty="0"/>
              <a:t>                   - </a:t>
            </a:r>
            <a:r>
              <a:rPr lang="pt-BR" dirty="0" err="1"/>
              <a:t>polimorfonucleres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b="1" dirty="0" err="1"/>
              <a:t>Mastócitos</a:t>
            </a:r>
            <a:r>
              <a:rPr lang="pt-BR" b="1" dirty="0"/>
              <a:t>, basófilos e </a:t>
            </a:r>
            <a:r>
              <a:rPr lang="pt-BR" b="1" dirty="0" err="1"/>
              <a:t>eosinófilos</a:t>
            </a:r>
            <a:endParaRPr lang="pt-BR" b="1" dirty="0"/>
          </a:p>
          <a:p>
            <a:pPr>
              <a:buNone/>
            </a:pPr>
            <a:r>
              <a:rPr lang="pt-BR" dirty="0"/>
              <a:t>                   - Grânulos citoplasmáticos </a:t>
            </a:r>
          </a:p>
          <a:p>
            <a:pPr>
              <a:buNone/>
            </a:pPr>
            <a:r>
              <a:rPr lang="pt-BR" dirty="0"/>
              <a:t>                   - Resposta imune a helmintos </a:t>
            </a:r>
          </a:p>
          <a:p>
            <a:pPr>
              <a:buNone/>
            </a:pPr>
            <a:r>
              <a:rPr lang="pt-BR" dirty="0"/>
              <a:t>e doenças alérgicas</a:t>
            </a:r>
          </a:p>
        </p:txBody>
      </p:sp>
      <p:pic>
        <p:nvPicPr>
          <p:cNvPr id="4" name="Picture 1027" descr="C:\Meus documentos\Minhas figuras\neutrofi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1656184" cy="148146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661248"/>
            <a:ext cx="1512168" cy="10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basófilo.bmp"/>
          <p:cNvPicPr>
            <a:picLocks noChangeAspect="1" noChangeArrowheads="1"/>
          </p:cNvPicPr>
          <p:nvPr/>
        </p:nvPicPr>
        <p:blipFill>
          <a:blip r:embed="rId4" cstate="print"/>
          <a:srcRect t="4694" b="4694"/>
          <a:stretch>
            <a:fillRect/>
          </a:stretch>
        </p:blipFill>
        <p:spPr bwMode="auto">
          <a:xfrm>
            <a:off x="7452320" y="4653136"/>
            <a:ext cx="1414264" cy="96407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1149102" cy="14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764704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b="1" dirty="0"/>
              <a:t>Monócitos</a:t>
            </a:r>
            <a:r>
              <a:rPr lang="pt-BR" sz="2000" dirty="0"/>
              <a:t>     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/>
              <a:t> </a:t>
            </a:r>
            <a:r>
              <a:rPr lang="pt-BR" sz="2000" dirty="0">
                <a:cs typeface="Times New Roman" pitchFamily="18" charset="0"/>
              </a:rPr>
              <a:t>- Circulam no sangue→ tecido ( Macrófagos)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 err="1">
                <a:cs typeface="Times New Roman" pitchFamily="18" charset="0"/>
              </a:rPr>
              <a:t>Fagócitose</a:t>
            </a:r>
            <a:r>
              <a:rPr lang="pt-BR" sz="2000" dirty="0">
                <a:cs typeface="Times New Roman" pitchFamily="18" charset="0"/>
              </a:rPr>
              <a:t> e Apresentação de antígenos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dirty="0">
                <a:cs typeface="Times New Roman" pitchFamily="18" charset="0"/>
              </a:rPr>
              <a:t>Podem formar células gigantes multinucleadas</a:t>
            </a:r>
          </a:p>
          <a:p>
            <a:pPr>
              <a:lnSpc>
                <a:spcPct val="150000"/>
              </a:lnSpc>
              <a:buNone/>
            </a:pPr>
            <a:endParaRPr lang="pt-BR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pt-BR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pt-BR" sz="2000" dirty="0"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47667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pt-BR" sz="27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27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40768"/>
            <a:ext cx="2088232" cy="16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4077072"/>
            <a:ext cx="777686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Célula </a:t>
            </a:r>
            <a:r>
              <a:rPr lang="pt-BR" b="1" dirty="0" err="1">
                <a:ea typeface="Arial Unicode MS" pitchFamily="34" charset="-128"/>
                <a:cs typeface="Arial Unicode MS" pitchFamily="34" charset="-128"/>
              </a:rPr>
              <a:t>Dentrítica</a:t>
            </a:r>
            <a:endParaRPr lang="pt-BR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</a:pPr>
            <a:endParaRPr lang="pt-BR" b="1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ea typeface="Arial Unicode MS" pitchFamily="34" charset="-128"/>
                <a:cs typeface="Arial Unicode MS" pitchFamily="34" charset="-128"/>
              </a:rPr>
              <a:t>CD imatura sangue </a:t>
            </a:r>
            <a:r>
              <a:rPr lang="pt-BR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 tecido (encontro com o patógeno)  CD madura</a:t>
            </a:r>
          </a:p>
          <a:p>
            <a:pPr algn="just">
              <a:lnSpc>
                <a:spcPct val="90000"/>
              </a:lnSpc>
            </a:pPr>
            <a:endParaRPr lang="pt-BR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Função: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- Destruir o patógeno e levá-lo ao órgão </a:t>
            </a:r>
            <a:r>
              <a:rPr lang="pt-BR" dirty="0" err="1">
                <a:ea typeface="Arial Unicode MS" pitchFamily="34" charset="-128"/>
                <a:cs typeface="Arial Unicode MS" pitchFamily="34" charset="-128"/>
              </a:rPr>
              <a:t>linfóide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 secundário (apresentador de </a:t>
            </a:r>
            <a:r>
              <a:rPr lang="pt-BR" dirty="0" err="1">
                <a:ea typeface="Arial Unicode MS" pitchFamily="34" charset="-128"/>
                <a:cs typeface="Arial Unicode MS" pitchFamily="34" charset="-128"/>
              </a:rPr>
              <a:t>ag</a:t>
            </a:r>
            <a:r>
              <a:rPr lang="pt-BR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45224"/>
            <a:ext cx="1728192" cy="13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916832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Times New Roman" pitchFamily="18" charset="0"/>
              </a:rPr>
              <a:t>NK (Natural Killer)- </a:t>
            </a:r>
            <a:r>
              <a:rPr lang="pt-BR" dirty="0">
                <a:cs typeface="Times New Roman" pitchFamily="18" charset="0"/>
              </a:rPr>
              <a:t>Células matadoras naturais, desprovidas de receptores antígeno específicos, sendo portanto do sistema imune inato.</a:t>
            </a:r>
          </a:p>
          <a:p>
            <a:pPr>
              <a:lnSpc>
                <a:spcPct val="150000"/>
              </a:lnSpc>
            </a:pPr>
            <a:endParaRPr lang="pt-BR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cs typeface="Times New Roman" pitchFamily="18" charset="0"/>
              </a:rPr>
              <a:t>Células NKT </a:t>
            </a:r>
            <a:r>
              <a:rPr lang="pt-BR" dirty="0">
                <a:cs typeface="Times New Roman" pitchFamily="18" charset="0"/>
              </a:rPr>
              <a:t>-    Pequena população de LT que</a:t>
            </a:r>
          </a:p>
          <a:p>
            <a:pPr>
              <a:lnSpc>
                <a:spcPct val="150000"/>
              </a:lnSpc>
            </a:pPr>
            <a:r>
              <a:rPr lang="pt-BR" dirty="0">
                <a:cs typeface="Times New Roman" pitchFamily="18" charset="0"/>
              </a:rPr>
              <a:t> expressa molécula </a:t>
            </a:r>
            <a:r>
              <a:rPr lang="pt-BR" dirty="0" err="1">
                <a:cs typeface="Times New Roman" pitchFamily="18" charset="0"/>
              </a:rPr>
              <a:t>encontranda</a:t>
            </a:r>
            <a:r>
              <a:rPr lang="pt-BR" dirty="0">
                <a:cs typeface="Times New Roman" pitchFamily="18" charset="0"/>
              </a:rPr>
              <a:t> em NK</a:t>
            </a:r>
          </a:p>
          <a:p>
            <a:pPr>
              <a:lnSpc>
                <a:spcPct val="150000"/>
              </a:lnSpc>
            </a:pPr>
            <a:endParaRPr lang="pt-BR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cs typeface="Times New Roman" pitchFamily="18" charset="0"/>
              </a:rPr>
              <a:t>Linfócitos </a:t>
            </a:r>
          </a:p>
          <a:p>
            <a:pPr>
              <a:lnSpc>
                <a:spcPct val="150000"/>
              </a:lnSpc>
            </a:pPr>
            <a:endParaRPr lang="pt-BR" dirty="0"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7744" y="76470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cap="small" dirty="0">
                <a:solidFill>
                  <a:schemeClr val="tx2"/>
                </a:solidFill>
              </a:rPr>
              <a:t>progenitor </a:t>
            </a:r>
            <a:r>
              <a:rPr lang="pt-BR" sz="3200" b="1" cap="small" dirty="0" err="1">
                <a:solidFill>
                  <a:schemeClr val="tx2"/>
                </a:solidFill>
              </a:rPr>
              <a:t>linfóide</a:t>
            </a:r>
            <a:br>
              <a:rPr lang="pt-BR" b="1" cap="small" dirty="0">
                <a:solidFill>
                  <a:schemeClr val="tx2"/>
                </a:solidFill>
              </a:rPr>
            </a:br>
            <a:endParaRPr lang="pt-BR" b="1" cap="small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2520280" cy="19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979712" y="472514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LB</a:t>
            </a:r>
          </a:p>
          <a:p>
            <a:r>
              <a:rPr lang="pt-BR" dirty="0"/>
              <a:t>LT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763688" y="4941168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835696" y="5085184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30120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483768" y="5157192"/>
            <a:ext cx="397302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987824" y="5013176"/>
            <a:ext cx="7569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TCD4+</a:t>
            </a:r>
          </a:p>
          <a:p>
            <a:endParaRPr lang="pt-BR" sz="1400" dirty="0"/>
          </a:p>
          <a:p>
            <a:r>
              <a:rPr lang="pt-BR" sz="1400" dirty="0"/>
              <a:t>TCD8+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23928" y="4725144"/>
            <a:ext cx="591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Th1</a:t>
            </a:r>
          </a:p>
          <a:p>
            <a:r>
              <a:rPr lang="pt-BR" sz="1400" dirty="0"/>
              <a:t>Th2</a:t>
            </a:r>
          </a:p>
          <a:p>
            <a:r>
              <a:rPr lang="pt-BR" sz="1400" dirty="0"/>
              <a:t>Th17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3779912" y="494116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3779912" y="515719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779912" y="522920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941168"/>
            <a:ext cx="20905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Linfócitos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>
                <a:latin typeface="Comic Sans MS" pitchFamily="66" charset="0"/>
              </a:rPr>
              <a:t>Única célula capaz de reconhecer de maneira específica </a:t>
            </a:r>
            <a:r>
              <a:rPr lang="pt-BR" sz="1800" dirty="0" err="1">
                <a:latin typeface="Comic Sans MS" pitchFamily="66" charset="0"/>
              </a:rPr>
              <a:t>determinates</a:t>
            </a:r>
            <a:r>
              <a:rPr lang="pt-BR" sz="1800" dirty="0">
                <a:latin typeface="Comic Sans MS" pitchFamily="66" charset="0"/>
              </a:rPr>
              <a:t> antigênicos (memória)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latin typeface="Comic Sans MS" pitchFamily="66" charset="0"/>
              </a:rPr>
              <a:t>Transferência de imunidade (linfócitos ativados ou </a:t>
            </a:r>
            <a:r>
              <a:rPr lang="pt-BR" sz="1800" dirty="0" err="1">
                <a:latin typeface="Comic Sans MS" pitchFamily="66" charset="0"/>
              </a:rPr>
              <a:t>Ac</a:t>
            </a:r>
            <a:r>
              <a:rPr lang="pt-BR" sz="1800" dirty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latin typeface="Comic Sans MS" pitchFamily="66" charset="0"/>
              </a:rPr>
              <a:t>Possuem núcleo grande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latin typeface="Comic Sans MS" pitchFamily="66" charset="0"/>
              </a:rPr>
              <a:t>L virgens (</a:t>
            </a:r>
            <a:r>
              <a:rPr lang="pt-BR" sz="1800" i="1" dirty="0" err="1">
                <a:latin typeface="Comic Sans MS" pitchFamily="66" charset="0"/>
              </a:rPr>
              <a:t>naive</a:t>
            </a:r>
            <a:r>
              <a:rPr lang="pt-BR" sz="1800" dirty="0">
                <a:latin typeface="Comic Sans MS" pitchFamily="66" charset="0"/>
              </a:rPr>
              <a:t>) - são pequenos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latin typeface="Comic Sans MS" pitchFamily="66" charset="0"/>
              </a:rPr>
              <a:t>Ativados ( mais citoplasma) e circulação</a:t>
            </a:r>
          </a:p>
          <a:p>
            <a:pPr>
              <a:lnSpc>
                <a:spcPct val="90000"/>
              </a:lnSpc>
            </a:pPr>
            <a:endParaRPr lang="pt-BR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>
                <a:latin typeface="Comic Sans MS" pitchFamily="66" charset="0"/>
              </a:rPr>
              <a:t>Linfócito T: Imunidade celular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1800" dirty="0">
                <a:latin typeface="Comic Sans MS" pitchFamily="66" charset="0"/>
                <a:cs typeface="Times New Roman" pitchFamily="18" charset="0"/>
              </a:rPr>
              <a:t>Se desenvolvem no timo (</a:t>
            </a:r>
            <a:r>
              <a:rPr lang="pt-BR" sz="1800" dirty="0" err="1">
                <a:latin typeface="Comic Sans MS" pitchFamily="66" charset="0"/>
                <a:cs typeface="Times New Roman" pitchFamily="18" charset="0"/>
              </a:rPr>
              <a:t>Thelper</a:t>
            </a:r>
            <a:r>
              <a:rPr lang="pt-BR" sz="1800" dirty="0">
                <a:latin typeface="Comic Sans MS" pitchFamily="66" charset="0"/>
                <a:cs typeface="Times New Roman" pitchFamily="18" charset="0"/>
              </a:rPr>
              <a:t> e </a:t>
            </a:r>
            <a:r>
              <a:rPr lang="pt-BR" sz="1800" dirty="0" err="1">
                <a:latin typeface="Comic Sans MS" pitchFamily="66" charset="0"/>
                <a:cs typeface="Times New Roman" pitchFamily="18" charset="0"/>
              </a:rPr>
              <a:t>Tcitotóxico</a:t>
            </a:r>
            <a:r>
              <a:rPr lang="pt-BR" sz="1800" dirty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sz="1800" dirty="0" err="1">
                <a:latin typeface="Comic Sans MS" pitchFamily="66" charset="0"/>
                <a:cs typeface="Times New Roman" pitchFamily="18" charset="0"/>
              </a:rPr>
              <a:t>Th</a:t>
            </a:r>
            <a:r>
              <a:rPr lang="pt-BR" sz="1800" dirty="0">
                <a:latin typeface="Comic Sans MS" pitchFamily="66" charset="0"/>
                <a:cs typeface="Times New Roman" pitchFamily="18" charset="0"/>
              </a:rPr>
              <a:t>- (efetor) CD3+ CD4+ e CD8-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sz="1800" dirty="0" err="1">
                <a:latin typeface="Comic Sans MS" pitchFamily="66" charset="0"/>
                <a:cs typeface="Times New Roman" pitchFamily="18" charset="0"/>
              </a:rPr>
              <a:t>Tc</a:t>
            </a:r>
            <a:r>
              <a:rPr lang="pt-BR" sz="1800" dirty="0">
                <a:latin typeface="Comic Sans MS" pitchFamily="66" charset="0"/>
                <a:cs typeface="Times New Roman" pitchFamily="18" charset="0"/>
              </a:rPr>
              <a:t>- (citotóxico) CD3+, CD4- e CD8+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800" dirty="0">
                <a:latin typeface="Comic Sans MS" pitchFamily="66" charset="0"/>
              </a:rPr>
              <a:t>Linfócito B: Imunidade humoral e apresentação de </a:t>
            </a:r>
            <a:r>
              <a:rPr lang="pt-BR" sz="1800" dirty="0" err="1">
                <a:latin typeface="Comic Sans MS" pitchFamily="66" charset="0"/>
              </a:rPr>
              <a:t>Ag</a:t>
            </a:r>
            <a:endParaRPr lang="pt-BR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800" dirty="0">
                <a:latin typeface="Comic Sans MS" pitchFamily="66" charset="0"/>
              </a:rPr>
              <a:t>- </a:t>
            </a:r>
            <a:r>
              <a:rPr lang="pt-BR" sz="1800" dirty="0" err="1">
                <a:latin typeface="Comic Sans MS" pitchFamily="66" charset="0"/>
              </a:rPr>
              <a:t>Plasmócitos</a:t>
            </a:r>
            <a:r>
              <a:rPr lang="pt-BR" sz="1800" dirty="0">
                <a:latin typeface="Comic Sans MS" pitchFamily="66" charset="0"/>
              </a:rPr>
              <a:t> </a:t>
            </a:r>
            <a:r>
              <a:rPr lang="pt-BR" sz="1800" dirty="0">
                <a:latin typeface="Comic Sans MS" pitchFamily="66" charset="0"/>
                <a:sym typeface="Symbol" pitchFamily="18" charset="2"/>
              </a:rPr>
              <a:t> Anticorpos (aves= </a:t>
            </a:r>
            <a:r>
              <a:rPr lang="pt-BR" sz="1800" dirty="0" err="1">
                <a:latin typeface="Comic Sans MS" pitchFamily="66" charset="0"/>
                <a:sym typeface="Symbol" pitchFamily="18" charset="2"/>
              </a:rPr>
              <a:t>Bursa</a:t>
            </a:r>
            <a:r>
              <a:rPr lang="pt-BR" sz="1800" dirty="0">
                <a:latin typeface="Comic Sans MS" pitchFamily="66" charset="0"/>
                <a:sym typeface="Symbol" pitchFamily="18" charset="2"/>
              </a:rPr>
              <a:t> de </a:t>
            </a:r>
            <a:r>
              <a:rPr lang="pt-BR" sz="1800" dirty="0" err="1">
                <a:latin typeface="Comic Sans MS" pitchFamily="66" charset="0"/>
                <a:sym typeface="Symbol" pitchFamily="18" charset="2"/>
              </a:rPr>
              <a:t>Fabrícius</a:t>
            </a:r>
            <a:r>
              <a:rPr lang="pt-BR" sz="1800" dirty="0">
                <a:latin typeface="Comic Sans MS" pitchFamily="66" charset="0"/>
                <a:sym typeface="Symbol" pitchFamily="18" charset="2"/>
              </a:rPr>
              <a:t>)</a:t>
            </a:r>
            <a:endParaRPr lang="pt-BR" sz="1800" dirty="0">
              <a:latin typeface="Comic Sans MS" pitchFamily="66" charset="0"/>
            </a:endParaRPr>
          </a:p>
        </p:txBody>
      </p:sp>
      <p:pic>
        <p:nvPicPr>
          <p:cNvPr id="45060" name="Picture 1034" descr="http://t2.gstatic.com/images?q=tbn:kXyOrPAIudJXCM:http://people.eku.edu/ritchisong/birdburs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41168"/>
            <a:ext cx="2072723" cy="14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>
            <a:off x="5283200" y="1358900"/>
            <a:ext cx="3810000" cy="5435600"/>
          </a:xfrm>
          <a:custGeom>
            <a:avLst/>
            <a:gdLst>
              <a:gd name="T0" fmla="*/ 800 w 2400"/>
              <a:gd name="T1" fmla="*/ 152 h 3424"/>
              <a:gd name="T2" fmla="*/ 512 w 2400"/>
              <a:gd name="T3" fmla="*/ 488 h 3424"/>
              <a:gd name="T4" fmla="*/ 320 w 2400"/>
              <a:gd name="T5" fmla="*/ 872 h 3424"/>
              <a:gd name="T6" fmla="*/ 320 w 2400"/>
              <a:gd name="T7" fmla="*/ 1304 h 3424"/>
              <a:gd name="T8" fmla="*/ 416 w 2400"/>
              <a:gd name="T9" fmla="*/ 1640 h 3424"/>
              <a:gd name="T10" fmla="*/ 464 w 2400"/>
              <a:gd name="T11" fmla="*/ 1976 h 3424"/>
              <a:gd name="T12" fmla="*/ 272 w 2400"/>
              <a:gd name="T13" fmla="*/ 2168 h 3424"/>
              <a:gd name="T14" fmla="*/ 32 w 2400"/>
              <a:gd name="T15" fmla="*/ 2504 h 3424"/>
              <a:gd name="T16" fmla="*/ 80 w 2400"/>
              <a:gd name="T17" fmla="*/ 2984 h 3424"/>
              <a:gd name="T18" fmla="*/ 320 w 2400"/>
              <a:gd name="T19" fmla="*/ 3320 h 3424"/>
              <a:gd name="T20" fmla="*/ 1040 w 2400"/>
              <a:gd name="T21" fmla="*/ 3416 h 3424"/>
              <a:gd name="T22" fmla="*/ 2048 w 2400"/>
              <a:gd name="T23" fmla="*/ 3368 h 3424"/>
              <a:gd name="T24" fmla="*/ 2336 w 2400"/>
              <a:gd name="T25" fmla="*/ 3224 h 3424"/>
              <a:gd name="T26" fmla="*/ 2384 w 2400"/>
              <a:gd name="T27" fmla="*/ 3080 h 3424"/>
              <a:gd name="T28" fmla="*/ 2384 w 2400"/>
              <a:gd name="T29" fmla="*/ 2792 h 3424"/>
              <a:gd name="T30" fmla="*/ 2336 w 2400"/>
              <a:gd name="T31" fmla="*/ 2552 h 3424"/>
              <a:gd name="T32" fmla="*/ 2336 w 2400"/>
              <a:gd name="T33" fmla="*/ 2408 h 3424"/>
              <a:gd name="T34" fmla="*/ 2384 w 2400"/>
              <a:gd name="T35" fmla="*/ 2120 h 3424"/>
              <a:gd name="T36" fmla="*/ 2384 w 2400"/>
              <a:gd name="T37" fmla="*/ 1592 h 3424"/>
              <a:gd name="T38" fmla="*/ 2288 w 2400"/>
              <a:gd name="T39" fmla="*/ 968 h 3424"/>
              <a:gd name="T40" fmla="*/ 2048 w 2400"/>
              <a:gd name="T41" fmla="*/ 584 h 3424"/>
              <a:gd name="T42" fmla="*/ 1760 w 2400"/>
              <a:gd name="T43" fmla="*/ 152 h 3424"/>
              <a:gd name="T44" fmla="*/ 1424 w 2400"/>
              <a:gd name="T45" fmla="*/ 8 h 3424"/>
              <a:gd name="T46" fmla="*/ 992 w 2400"/>
              <a:gd name="T47" fmla="*/ 104 h 3424"/>
              <a:gd name="T48" fmla="*/ 848 w 2400"/>
              <a:gd name="T49" fmla="*/ 200 h 34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00"/>
              <a:gd name="T76" fmla="*/ 0 h 3424"/>
              <a:gd name="T77" fmla="*/ 2400 w 2400"/>
              <a:gd name="T78" fmla="*/ 3424 h 34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00" h="3424">
                <a:moveTo>
                  <a:pt x="800" y="152"/>
                </a:moveTo>
                <a:cubicBezTo>
                  <a:pt x="696" y="260"/>
                  <a:pt x="592" y="368"/>
                  <a:pt x="512" y="488"/>
                </a:cubicBezTo>
                <a:cubicBezTo>
                  <a:pt x="432" y="608"/>
                  <a:pt x="352" y="736"/>
                  <a:pt x="320" y="872"/>
                </a:cubicBezTo>
                <a:cubicBezTo>
                  <a:pt x="288" y="1008"/>
                  <a:pt x="304" y="1176"/>
                  <a:pt x="320" y="1304"/>
                </a:cubicBezTo>
                <a:cubicBezTo>
                  <a:pt x="336" y="1432"/>
                  <a:pt x="392" y="1528"/>
                  <a:pt x="416" y="1640"/>
                </a:cubicBezTo>
                <a:cubicBezTo>
                  <a:pt x="440" y="1752"/>
                  <a:pt x="488" y="1888"/>
                  <a:pt x="464" y="1976"/>
                </a:cubicBezTo>
                <a:cubicBezTo>
                  <a:pt x="440" y="2064"/>
                  <a:pt x="344" y="2080"/>
                  <a:pt x="272" y="2168"/>
                </a:cubicBezTo>
                <a:cubicBezTo>
                  <a:pt x="200" y="2256"/>
                  <a:pt x="64" y="2368"/>
                  <a:pt x="32" y="2504"/>
                </a:cubicBezTo>
                <a:cubicBezTo>
                  <a:pt x="0" y="2640"/>
                  <a:pt x="32" y="2848"/>
                  <a:pt x="80" y="2984"/>
                </a:cubicBezTo>
                <a:cubicBezTo>
                  <a:pt x="128" y="3120"/>
                  <a:pt x="160" y="3248"/>
                  <a:pt x="320" y="3320"/>
                </a:cubicBezTo>
                <a:cubicBezTo>
                  <a:pt x="480" y="3392"/>
                  <a:pt x="752" y="3408"/>
                  <a:pt x="1040" y="3416"/>
                </a:cubicBezTo>
                <a:cubicBezTo>
                  <a:pt x="1328" y="3424"/>
                  <a:pt x="1832" y="3400"/>
                  <a:pt x="2048" y="3368"/>
                </a:cubicBezTo>
                <a:cubicBezTo>
                  <a:pt x="2264" y="3336"/>
                  <a:pt x="2280" y="3272"/>
                  <a:pt x="2336" y="3224"/>
                </a:cubicBezTo>
                <a:cubicBezTo>
                  <a:pt x="2392" y="3176"/>
                  <a:pt x="2376" y="3152"/>
                  <a:pt x="2384" y="3080"/>
                </a:cubicBezTo>
                <a:cubicBezTo>
                  <a:pt x="2392" y="3008"/>
                  <a:pt x="2392" y="2880"/>
                  <a:pt x="2384" y="2792"/>
                </a:cubicBezTo>
                <a:cubicBezTo>
                  <a:pt x="2376" y="2704"/>
                  <a:pt x="2344" y="2616"/>
                  <a:pt x="2336" y="2552"/>
                </a:cubicBezTo>
                <a:cubicBezTo>
                  <a:pt x="2328" y="2488"/>
                  <a:pt x="2328" y="2480"/>
                  <a:pt x="2336" y="2408"/>
                </a:cubicBezTo>
                <a:cubicBezTo>
                  <a:pt x="2344" y="2336"/>
                  <a:pt x="2376" y="2256"/>
                  <a:pt x="2384" y="2120"/>
                </a:cubicBezTo>
                <a:cubicBezTo>
                  <a:pt x="2392" y="1984"/>
                  <a:pt x="2400" y="1784"/>
                  <a:pt x="2384" y="1592"/>
                </a:cubicBezTo>
                <a:cubicBezTo>
                  <a:pt x="2368" y="1400"/>
                  <a:pt x="2344" y="1136"/>
                  <a:pt x="2288" y="968"/>
                </a:cubicBezTo>
                <a:cubicBezTo>
                  <a:pt x="2232" y="800"/>
                  <a:pt x="2136" y="720"/>
                  <a:pt x="2048" y="584"/>
                </a:cubicBezTo>
                <a:cubicBezTo>
                  <a:pt x="1960" y="448"/>
                  <a:pt x="1864" y="248"/>
                  <a:pt x="1760" y="152"/>
                </a:cubicBezTo>
                <a:cubicBezTo>
                  <a:pt x="1656" y="56"/>
                  <a:pt x="1552" y="16"/>
                  <a:pt x="1424" y="8"/>
                </a:cubicBezTo>
                <a:cubicBezTo>
                  <a:pt x="1296" y="0"/>
                  <a:pt x="1088" y="72"/>
                  <a:pt x="992" y="104"/>
                </a:cubicBezTo>
                <a:cubicBezTo>
                  <a:pt x="896" y="136"/>
                  <a:pt x="872" y="192"/>
                  <a:pt x="848" y="200"/>
                </a:cubicBezTo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 flipV="1">
            <a:off x="304800" y="152400"/>
            <a:ext cx="8610600" cy="2743200"/>
          </a:xfrm>
          <a:prstGeom prst="rtTriangle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962400" y="3810000"/>
            <a:ext cx="12192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 flipV="1">
            <a:off x="304800" y="990600"/>
            <a:ext cx="6019800" cy="1905000"/>
          </a:xfrm>
          <a:prstGeom prst="rtTriangle">
            <a:avLst/>
          </a:prstGeom>
          <a:solidFill>
            <a:srgbClr val="FFCC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4800" y="3257550"/>
            <a:ext cx="2952750" cy="337185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743200"/>
            <a:ext cx="1600200" cy="2374900"/>
            <a:chOff x="0" y="1384"/>
            <a:chExt cx="880" cy="1496"/>
          </a:xfrm>
        </p:grpSpPr>
        <p:sp>
          <p:nvSpPr>
            <p:cNvPr id="82505" name="Freeform 8"/>
            <p:cNvSpPr>
              <a:spLocks/>
            </p:cNvSpPr>
            <p:nvPr/>
          </p:nvSpPr>
          <p:spPr bwMode="auto">
            <a:xfrm>
              <a:off x="0" y="1384"/>
              <a:ext cx="880" cy="1488"/>
            </a:xfrm>
            <a:custGeom>
              <a:avLst/>
              <a:gdLst>
                <a:gd name="T0" fmla="*/ 104 w 640"/>
                <a:gd name="T1" fmla="*/ 1488 h 1488"/>
                <a:gd name="T2" fmla="*/ 104 w 640"/>
                <a:gd name="T3" fmla="*/ 528 h 1488"/>
                <a:gd name="T4" fmla="*/ 8 w 640"/>
                <a:gd name="T5" fmla="*/ 240 h 1488"/>
                <a:gd name="T6" fmla="*/ 152 w 640"/>
                <a:gd name="T7" fmla="*/ 48 h 1488"/>
                <a:gd name="T8" fmla="*/ 248 w 640"/>
                <a:gd name="T9" fmla="*/ 48 h 1488"/>
                <a:gd name="T10" fmla="*/ 248 w 640"/>
                <a:gd name="T11" fmla="*/ 144 h 1488"/>
                <a:gd name="T12" fmla="*/ 296 w 640"/>
                <a:gd name="T13" fmla="*/ 144 h 1488"/>
                <a:gd name="T14" fmla="*/ 344 w 640"/>
                <a:gd name="T15" fmla="*/ 96 h 1488"/>
                <a:gd name="T16" fmla="*/ 344 w 640"/>
                <a:gd name="T17" fmla="*/ 48 h 1488"/>
                <a:gd name="T18" fmla="*/ 440 w 640"/>
                <a:gd name="T19" fmla="*/ 0 h 1488"/>
                <a:gd name="T20" fmla="*/ 584 w 640"/>
                <a:gd name="T21" fmla="*/ 48 h 1488"/>
                <a:gd name="T22" fmla="*/ 632 w 640"/>
                <a:gd name="T23" fmla="*/ 192 h 1488"/>
                <a:gd name="T24" fmla="*/ 536 w 640"/>
                <a:gd name="T25" fmla="*/ 288 h 1488"/>
                <a:gd name="T26" fmla="*/ 440 w 640"/>
                <a:gd name="T27" fmla="*/ 288 h 1488"/>
                <a:gd name="T28" fmla="*/ 344 w 640"/>
                <a:gd name="T29" fmla="*/ 384 h 1488"/>
                <a:gd name="T30" fmla="*/ 344 w 640"/>
                <a:gd name="T31" fmla="*/ 480 h 1488"/>
                <a:gd name="T32" fmla="*/ 296 w 640"/>
                <a:gd name="T33" fmla="*/ 576 h 1488"/>
                <a:gd name="T34" fmla="*/ 296 w 640"/>
                <a:gd name="T35" fmla="*/ 816 h 1488"/>
                <a:gd name="T36" fmla="*/ 296 w 640"/>
                <a:gd name="T37" fmla="*/ 1488 h 1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0"/>
                <a:gd name="T58" fmla="*/ 0 h 1488"/>
                <a:gd name="T59" fmla="*/ 640 w 640"/>
                <a:gd name="T60" fmla="*/ 1488 h 1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0" h="1488">
                  <a:moveTo>
                    <a:pt x="104" y="1488"/>
                  </a:moveTo>
                  <a:cubicBezTo>
                    <a:pt x="112" y="1112"/>
                    <a:pt x="120" y="736"/>
                    <a:pt x="104" y="528"/>
                  </a:cubicBezTo>
                  <a:cubicBezTo>
                    <a:pt x="88" y="320"/>
                    <a:pt x="0" y="320"/>
                    <a:pt x="8" y="240"/>
                  </a:cubicBezTo>
                  <a:cubicBezTo>
                    <a:pt x="16" y="160"/>
                    <a:pt x="112" y="80"/>
                    <a:pt x="152" y="48"/>
                  </a:cubicBezTo>
                  <a:cubicBezTo>
                    <a:pt x="192" y="16"/>
                    <a:pt x="232" y="32"/>
                    <a:pt x="248" y="48"/>
                  </a:cubicBezTo>
                  <a:cubicBezTo>
                    <a:pt x="264" y="64"/>
                    <a:pt x="240" y="128"/>
                    <a:pt x="248" y="144"/>
                  </a:cubicBezTo>
                  <a:cubicBezTo>
                    <a:pt x="256" y="160"/>
                    <a:pt x="280" y="152"/>
                    <a:pt x="296" y="144"/>
                  </a:cubicBezTo>
                  <a:cubicBezTo>
                    <a:pt x="312" y="136"/>
                    <a:pt x="336" y="112"/>
                    <a:pt x="344" y="96"/>
                  </a:cubicBezTo>
                  <a:cubicBezTo>
                    <a:pt x="352" y="80"/>
                    <a:pt x="328" y="64"/>
                    <a:pt x="344" y="48"/>
                  </a:cubicBezTo>
                  <a:cubicBezTo>
                    <a:pt x="360" y="32"/>
                    <a:pt x="400" y="0"/>
                    <a:pt x="440" y="0"/>
                  </a:cubicBezTo>
                  <a:cubicBezTo>
                    <a:pt x="480" y="0"/>
                    <a:pt x="552" y="16"/>
                    <a:pt x="584" y="48"/>
                  </a:cubicBezTo>
                  <a:cubicBezTo>
                    <a:pt x="616" y="80"/>
                    <a:pt x="640" y="152"/>
                    <a:pt x="632" y="192"/>
                  </a:cubicBezTo>
                  <a:cubicBezTo>
                    <a:pt x="624" y="232"/>
                    <a:pt x="568" y="272"/>
                    <a:pt x="536" y="288"/>
                  </a:cubicBezTo>
                  <a:cubicBezTo>
                    <a:pt x="504" y="304"/>
                    <a:pt x="472" y="272"/>
                    <a:pt x="440" y="288"/>
                  </a:cubicBezTo>
                  <a:cubicBezTo>
                    <a:pt x="408" y="304"/>
                    <a:pt x="360" y="352"/>
                    <a:pt x="344" y="384"/>
                  </a:cubicBezTo>
                  <a:cubicBezTo>
                    <a:pt x="328" y="416"/>
                    <a:pt x="352" y="448"/>
                    <a:pt x="344" y="480"/>
                  </a:cubicBezTo>
                  <a:cubicBezTo>
                    <a:pt x="336" y="512"/>
                    <a:pt x="304" y="520"/>
                    <a:pt x="296" y="576"/>
                  </a:cubicBezTo>
                  <a:cubicBezTo>
                    <a:pt x="288" y="632"/>
                    <a:pt x="296" y="664"/>
                    <a:pt x="296" y="816"/>
                  </a:cubicBezTo>
                  <a:cubicBezTo>
                    <a:pt x="296" y="968"/>
                    <a:pt x="296" y="1228"/>
                    <a:pt x="296" y="1488"/>
                  </a:cubicBezTo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506" name="Freeform 9"/>
            <p:cNvSpPr>
              <a:spLocks/>
            </p:cNvSpPr>
            <p:nvPr/>
          </p:nvSpPr>
          <p:spPr bwMode="auto">
            <a:xfrm>
              <a:off x="184" y="1712"/>
              <a:ext cx="205" cy="1168"/>
            </a:xfrm>
            <a:custGeom>
              <a:avLst/>
              <a:gdLst>
                <a:gd name="T0" fmla="*/ 0 w 160"/>
                <a:gd name="T1" fmla="*/ 152 h 1168"/>
                <a:gd name="T2" fmla="*/ 48 w 160"/>
                <a:gd name="T3" fmla="*/ 56 h 1168"/>
                <a:gd name="T4" fmla="*/ 144 w 160"/>
                <a:gd name="T5" fmla="*/ 8 h 1168"/>
                <a:gd name="T6" fmla="*/ 144 w 160"/>
                <a:gd name="T7" fmla="*/ 104 h 1168"/>
                <a:gd name="T8" fmla="*/ 96 w 160"/>
                <a:gd name="T9" fmla="*/ 200 h 1168"/>
                <a:gd name="T10" fmla="*/ 96 w 160"/>
                <a:gd name="T11" fmla="*/ 344 h 1168"/>
                <a:gd name="T12" fmla="*/ 144 w 160"/>
                <a:gd name="T13" fmla="*/ 536 h 1168"/>
                <a:gd name="T14" fmla="*/ 96 w 160"/>
                <a:gd name="T15" fmla="*/ 872 h 1168"/>
                <a:gd name="T16" fmla="*/ 96 w 160"/>
                <a:gd name="T17" fmla="*/ 1064 h 1168"/>
                <a:gd name="T18" fmla="*/ 48 w 160"/>
                <a:gd name="T19" fmla="*/ 1160 h 1168"/>
                <a:gd name="T20" fmla="*/ 48 w 160"/>
                <a:gd name="T21" fmla="*/ 1016 h 1168"/>
                <a:gd name="T22" fmla="*/ 48 w 160"/>
                <a:gd name="T23" fmla="*/ 728 h 1168"/>
                <a:gd name="T24" fmla="*/ 48 w 160"/>
                <a:gd name="T25" fmla="*/ 440 h 1168"/>
                <a:gd name="T26" fmla="*/ 0 w 160"/>
                <a:gd name="T27" fmla="*/ 152 h 1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"/>
                <a:gd name="T43" fmla="*/ 0 h 1168"/>
                <a:gd name="T44" fmla="*/ 160 w 160"/>
                <a:gd name="T45" fmla="*/ 1168 h 11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" h="1168">
                  <a:moveTo>
                    <a:pt x="0" y="152"/>
                  </a:moveTo>
                  <a:cubicBezTo>
                    <a:pt x="0" y="88"/>
                    <a:pt x="24" y="80"/>
                    <a:pt x="48" y="56"/>
                  </a:cubicBezTo>
                  <a:cubicBezTo>
                    <a:pt x="72" y="32"/>
                    <a:pt x="128" y="0"/>
                    <a:pt x="144" y="8"/>
                  </a:cubicBezTo>
                  <a:cubicBezTo>
                    <a:pt x="160" y="16"/>
                    <a:pt x="152" y="72"/>
                    <a:pt x="144" y="104"/>
                  </a:cubicBezTo>
                  <a:cubicBezTo>
                    <a:pt x="136" y="136"/>
                    <a:pt x="104" y="160"/>
                    <a:pt x="96" y="200"/>
                  </a:cubicBezTo>
                  <a:cubicBezTo>
                    <a:pt x="88" y="240"/>
                    <a:pt x="88" y="288"/>
                    <a:pt x="96" y="344"/>
                  </a:cubicBezTo>
                  <a:cubicBezTo>
                    <a:pt x="104" y="400"/>
                    <a:pt x="144" y="448"/>
                    <a:pt x="144" y="536"/>
                  </a:cubicBezTo>
                  <a:cubicBezTo>
                    <a:pt x="144" y="624"/>
                    <a:pt x="104" y="784"/>
                    <a:pt x="96" y="872"/>
                  </a:cubicBezTo>
                  <a:cubicBezTo>
                    <a:pt x="88" y="960"/>
                    <a:pt x="104" y="1016"/>
                    <a:pt x="96" y="1064"/>
                  </a:cubicBezTo>
                  <a:cubicBezTo>
                    <a:pt x="88" y="1112"/>
                    <a:pt x="56" y="1168"/>
                    <a:pt x="48" y="1160"/>
                  </a:cubicBezTo>
                  <a:cubicBezTo>
                    <a:pt x="40" y="1152"/>
                    <a:pt x="48" y="1088"/>
                    <a:pt x="48" y="1016"/>
                  </a:cubicBezTo>
                  <a:cubicBezTo>
                    <a:pt x="48" y="944"/>
                    <a:pt x="48" y="824"/>
                    <a:pt x="48" y="728"/>
                  </a:cubicBezTo>
                  <a:cubicBezTo>
                    <a:pt x="48" y="632"/>
                    <a:pt x="56" y="536"/>
                    <a:pt x="48" y="440"/>
                  </a:cubicBezTo>
                  <a:cubicBezTo>
                    <a:pt x="40" y="344"/>
                    <a:pt x="0" y="216"/>
                    <a:pt x="0" y="15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1200" y="4419600"/>
            <a:ext cx="1447800" cy="1524000"/>
            <a:chOff x="1248" y="2784"/>
            <a:chExt cx="912" cy="96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83" y="3216"/>
              <a:ext cx="385" cy="385"/>
              <a:chOff x="1344" y="3216"/>
              <a:chExt cx="385" cy="385"/>
            </a:xfrm>
          </p:grpSpPr>
          <p:sp>
            <p:nvSpPr>
              <p:cNvPr id="82502" name="Oval 12"/>
              <p:cNvSpPr>
                <a:spLocks noChangeAspect="1" noChangeArrowheads="1"/>
              </p:cNvSpPr>
              <p:nvPr/>
            </p:nvSpPr>
            <p:spPr bwMode="auto">
              <a:xfrm>
                <a:off x="1344" y="3216"/>
                <a:ext cx="385" cy="38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03" name="Oval 13"/>
              <p:cNvSpPr>
                <a:spLocks noChangeAspect="1" noChangeArrowheads="1"/>
              </p:cNvSpPr>
              <p:nvPr/>
            </p:nvSpPr>
            <p:spPr bwMode="auto">
              <a:xfrm>
                <a:off x="1369" y="3312"/>
                <a:ext cx="312" cy="264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0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464" y="3409"/>
                <a:ext cx="121" cy="96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500" name="Text Box 15"/>
            <p:cNvSpPr txBox="1">
              <a:spLocks noChangeArrowheads="1"/>
            </p:cNvSpPr>
            <p:nvPr/>
          </p:nvSpPr>
          <p:spPr bwMode="auto">
            <a:xfrm>
              <a:off x="1440" y="3571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Progenitor B</a:t>
              </a:r>
            </a:p>
          </p:txBody>
        </p:sp>
        <p:sp>
          <p:nvSpPr>
            <p:cNvPr id="82501" name="Line 16"/>
            <p:cNvSpPr>
              <a:spLocks noChangeShapeType="1"/>
            </p:cNvSpPr>
            <p:nvPr/>
          </p:nvSpPr>
          <p:spPr bwMode="auto">
            <a:xfrm>
              <a:off x="1248" y="2784"/>
              <a:ext cx="336" cy="48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19425" y="3505200"/>
            <a:ext cx="2847975" cy="1847850"/>
            <a:chOff x="1902" y="2208"/>
            <a:chExt cx="1794" cy="1164"/>
          </a:xfrm>
        </p:grpSpPr>
        <p:sp>
          <p:nvSpPr>
            <p:cNvPr id="82497" name="Freeform 18"/>
            <p:cNvSpPr>
              <a:spLocks/>
            </p:cNvSpPr>
            <p:nvPr/>
          </p:nvSpPr>
          <p:spPr bwMode="auto">
            <a:xfrm>
              <a:off x="1902" y="2880"/>
              <a:ext cx="1794" cy="384"/>
            </a:xfrm>
            <a:custGeom>
              <a:avLst/>
              <a:gdLst>
                <a:gd name="T0" fmla="*/ 0 w 1872"/>
                <a:gd name="T1" fmla="*/ 384 h 384"/>
                <a:gd name="T2" fmla="*/ 288 w 1872"/>
                <a:gd name="T3" fmla="*/ 192 h 384"/>
                <a:gd name="T4" fmla="*/ 672 w 1872"/>
                <a:gd name="T5" fmla="*/ 48 h 384"/>
                <a:gd name="T6" fmla="*/ 1008 w 1872"/>
                <a:gd name="T7" fmla="*/ 0 h 384"/>
                <a:gd name="T8" fmla="*/ 1392 w 1872"/>
                <a:gd name="T9" fmla="*/ 48 h 384"/>
                <a:gd name="T10" fmla="*/ 1728 w 1872"/>
                <a:gd name="T11" fmla="*/ 192 h 384"/>
                <a:gd name="T12" fmla="*/ 1872 w 1872"/>
                <a:gd name="T13" fmla="*/ 288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2"/>
                <a:gd name="T22" fmla="*/ 0 h 384"/>
                <a:gd name="T23" fmla="*/ 1872 w 1872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2" h="384">
                  <a:moveTo>
                    <a:pt x="0" y="384"/>
                  </a:moveTo>
                  <a:cubicBezTo>
                    <a:pt x="88" y="316"/>
                    <a:pt x="176" y="248"/>
                    <a:pt x="288" y="192"/>
                  </a:cubicBezTo>
                  <a:cubicBezTo>
                    <a:pt x="400" y="136"/>
                    <a:pt x="552" y="80"/>
                    <a:pt x="672" y="48"/>
                  </a:cubicBezTo>
                  <a:cubicBezTo>
                    <a:pt x="792" y="16"/>
                    <a:pt x="888" y="0"/>
                    <a:pt x="1008" y="0"/>
                  </a:cubicBezTo>
                  <a:cubicBezTo>
                    <a:pt x="1128" y="0"/>
                    <a:pt x="1272" y="16"/>
                    <a:pt x="1392" y="48"/>
                  </a:cubicBezTo>
                  <a:cubicBezTo>
                    <a:pt x="1512" y="80"/>
                    <a:pt x="1648" y="152"/>
                    <a:pt x="1728" y="192"/>
                  </a:cubicBezTo>
                  <a:cubicBezTo>
                    <a:pt x="1808" y="232"/>
                    <a:pt x="1840" y="260"/>
                    <a:pt x="1872" y="288"/>
                  </a:cubicBezTo>
                </a:path>
              </a:pathLst>
            </a:custGeom>
            <a:noFill/>
            <a:ln w="12700" cmpd="sng">
              <a:solidFill>
                <a:srgbClr val="0000CC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82498" name="Picture 19" descr="C:\Meus documentos\AULAS\tecidos e órgãos\Anatomical-Woman-1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8" y="2208"/>
              <a:ext cx="900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105025" y="2246313"/>
            <a:ext cx="3533775" cy="2016125"/>
            <a:chOff x="1326" y="1415"/>
            <a:chExt cx="2226" cy="1270"/>
          </a:xfrm>
        </p:grpSpPr>
        <p:sp>
          <p:nvSpPr>
            <p:cNvPr id="82481" name="Freeform 21"/>
            <p:cNvSpPr>
              <a:spLocks noChangeAspect="1"/>
            </p:cNvSpPr>
            <p:nvPr/>
          </p:nvSpPr>
          <p:spPr bwMode="auto">
            <a:xfrm>
              <a:off x="2180" y="1415"/>
              <a:ext cx="1372" cy="793"/>
            </a:xfrm>
            <a:custGeom>
              <a:avLst/>
              <a:gdLst>
                <a:gd name="T0" fmla="*/ 968 w 2896"/>
                <a:gd name="T1" fmla="*/ 104 h 1472"/>
                <a:gd name="T2" fmla="*/ 1208 w 2896"/>
                <a:gd name="T3" fmla="*/ 248 h 1472"/>
                <a:gd name="T4" fmla="*/ 1304 w 2896"/>
                <a:gd name="T5" fmla="*/ 536 h 1472"/>
                <a:gd name="T6" fmla="*/ 1448 w 2896"/>
                <a:gd name="T7" fmla="*/ 584 h 1472"/>
                <a:gd name="T8" fmla="*/ 1592 w 2896"/>
                <a:gd name="T9" fmla="*/ 344 h 1472"/>
                <a:gd name="T10" fmla="*/ 1640 w 2896"/>
                <a:gd name="T11" fmla="*/ 152 h 1472"/>
                <a:gd name="T12" fmla="*/ 1832 w 2896"/>
                <a:gd name="T13" fmla="*/ 8 h 1472"/>
                <a:gd name="T14" fmla="*/ 2216 w 2896"/>
                <a:gd name="T15" fmla="*/ 104 h 1472"/>
                <a:gd name="T16" fmla="*/ 2600 w 2896"/>
                <a:gd name="T17" fmla="*/ 536 h 1472"/>
                <a:gd name="T18" fmla="*/ 2888 w 2896"/>
                <a:gd name="T19" fmla="*/ 1112 h 1472"/>
                <a:gd name="T20" fmla="*/ 2648 w 2896"/>
                <a:gd name="T21" fmla="*/ 1448 h 1472"/>
                <a:gd name="T22" fmla="*/ 2120 w 2896"/>
                <a:gd name="T23" fmla="*/ 1256 h 1472"/>
                <a:gd name="T24" fmla="*/ 1688 w 2896"/>
                <a:gd name="T25" fmla="*/ 1208 h 1472"/>
                <a:gd name="T26" fmla="*/ 1400 w 2896"/>
                <a:gd name="T27" fmla="*/ 1112 h 1472"/>
                <a:gd name="T28" fmla="*/ 1160 w 2896"/>
                <a:gd name="T29" fmla="*/ 1256 h 1472"/>
                <a:gd name="T30" fmla="*/ 920 w 2896"/>
                <a:gd name="T31" fmla="*/ 1448 h 1472"/>
                <a:gd name="T32" fmla="*/ 536 w 2896"/>
                <a:gd name="T33" fmla="*/ 1400 h 1472"/>
                <a:gd name="T34" fmla="*/ 200 w 2896"/>
                <a:gd name="T35" fmla="*/ 1352 h 1472"/>
                <a:gd name="T36" fmla="*/ 8 w 2896"/>
                <a:gd name="T37" fmla="*/ 1160 h 1472"/>
                <a:gd name="T38" fmla="*/ 248 w 2896"/>
                <a:gd name="T39" fmla="*/ 680 h 1472"/>
                <a:gd name="T40" fmla="*/ 680 w 2896"/>
                <a:gd name="T41" fmla="*/ 152 h 1472"/>
                <a:gd name="T42" fmla="*/ 968 w 2896"/>
                <a:gd name="T43" fmla="*/ 104 h 14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96"/>
                <a:gd name="T67" fmla="*/ 0 h 1472"/>
                <a:gd name="T68" fmla="*/ 2896 w 2896"/>
                <a:gd name="T69" fmla="*/ 1472 h 14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96" h="1472">
                  <a:moveTo>
                    <a:pt x="968" y="104"/>
                  </a:moveTo>
                  <a:cubicBezTo>
                    <a:pt x="1056" y="120"/>
                    <a:pt x="1152" y="176"/>
                    <a:pt x="1208" y="248"/>
                  </a:cubicBezTo>
                  <a:cubicBezTo>
                    <a:pt x="1264" y="320"/>
                    <a:pt x="1264" y="480"/>
                    <a:pt x="1304" y="536"/>
                  </a:cubicBezTo>
                  <a:cubicBezTo>
                    <a:pt x="1344" y="592"/>
                    <a:pt x="1400" y="616"/>
                    <a:pt x="1448" y="584"/>
                  </a:cubicBezTo>
                  <a:cubicBezTo>
                    <a:pt x="1496" y="552"/>
                    <a:pt x="1560" y="416"/>
                    <a:pt x="1592" y="344"/>
                  </a:cubicBezTo>
                  <a:cubicBezTo>
                    <a:pt x="1624" y="272"/>
                    <a:pt x="1600" y="208"/>
                    <a:pt x="1640" y="152"/>
                  </a:cubicBezTo>
                  <a:cubicBezTo>
                    <a:pt x="1680" y="96"/>
                    <a:pt x="1736" y="16"/>
                    <a:pt x="1832" y="8"/>
                  </a:cubicBezTo>
                  <a:cubicBezTo>
                    <a:pt x="1928" y="0"/>
                    <a:pt x="2088" y="16"/>
                    <a:pt x="2216" y="104"/>
                  </a:cubicBezTo>
                  <a:cubicBezTo>
                    <a:pt x="2344" y="192"/>
                    <a:pt x="2488" y="368"/>
                    <a:pt x="2600" y="536"/>
                  </a:cubicBezTo>
                  <a:cubicBezTo>
                    <a:pt x="2712" y="704"/>
                    <a:pt x="2880" y="960"/>
                    <a:pt x="2888" y="1112"/>
                  </a:cubicBezTo>
                  <a:cubicBezTo>
                    <a:pt x="2896" y="1264"/>
                    <a:pt x="2776" y="1424"/>
                    <a:pt x="2648" y="1448"/>
                  </a:cubicBezTo>
                  <a:cubicBezTo>
                    <a:pt x="2520" y="1472"/>
                    <a:pt x="2280" y="1296"/>
                    <a:pt x="2120" y="1256"/>
                  </a:cubicBezTo>
                  <a:cubicBezTo>
                    <a:pt x="1960" y="1216"/>
                    <a:pt x="1808" y="1232"/>
                    <a:pt x="1688" y="1208"/>
                  </a:cubicBezTo>
                  <a:cubicBezTo>
                    <a:pt x="1568" y="1184"/>
                    <a:pt x="1488" y="1104"/>
                    <a:pt x="1400" y="1112"/>
                  </a:cubicBezTo>
                  <a:cubicBezTo>
                    <a:pt x="1312" y="1120"/>
                    <a:pt x="1240" y="1200"/>
                    <a:pt x="1160" y="1256"/>
                  </a:cubicBezTo>
                  <a:cubicBezTo>
                    <a:pt x="1080" y="1312"/>
                    <a:pt x="1024" y="1424"/>
                    <a:pt x="920" y="1448"/>
                  </a:cubicBezTo>
                  <a:cubicBezTo>
                    <a:pt x="816" y="1472"/>
                    <a:pt x="656" y="1416"/>
                    <a:pt x="536" y="1400"/>
                  </a:cubicBezTo>
                  <a:cubicBezTo>
                    <a:pt x="416" y="1384"/>
                    <a:pt x="288" y="1392"/>
                    <a:pt x="200" y="1352"/>
                  </a:cubicBezTo>
                  <a:cubicBezTo>
                    <a:pt x="112" y="1312"/>
                    <a:pt x="0" y="1272"/>
                    <a:pt x="8" y="1160"/>
                  </a:cubicBezTo>
                  <a:cubicBezTo>
                    <a:pt x="16" y="1048"/>
                    <a:pt x="136" y="848"/>
                    <a:pt x="248" y="680"/>
                  </a:cubicBezTo>
                  <a:cubicBezTo>
                    <a:pt x="360" y="512"/>
                    <a:pt x="560" y="248"/>
                    <a:pt x="680" y="152"/>
                  </a:cubicBezTo>
                  <a:cubicBezTo>
                    <a:pt x="800" y="56"/>
                    <a:pt x="880" y="88"/>
                    <a:pt x="968" y="10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E0F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553" y="2160"/>
              <a:ext cx="367" cy="367"/>
              <a:chOff x="1440" y="2352"/>
              <a:chExt cx="367" cy="367"/>
            </a:xfrm>
          </p:grpSpPr>
          <p:sp>
            <p:nvSpPr>
              <p:cNvPr id="82493" name="Line 23"/>
              <p:cNvSpPr>
                <a:spLocks noChangeAspect="1" noChangeShapeType="1"/>
              </p:cNvSpPr>
              <p:nvPr/>
            </p:nvSpPr>
            <p:spPr bwMode="auto">
              <a:xfrm rot="2750923">
                <a:off x="1704" y="2443"/>
                <a:ext cx="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4" name="Oval 24"/>
              <p:cNvSpPr>
                <a:spLocks noChangeAspect="1" noChangeArrowheads="1"/>
              </p:cNvSpPr>
              <p:nvPr/>
            </p:nvSpPr>
            <p:spPr bwMode="auto">
              <a:xfrm>
                <a:off x="1440" y="2352"/>
                <a:ext cx="367" cy="36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5" name="Oval 25"/>
              <p:cNvSpPr>
                <a:spLocks noChangeAspect="1" noChangeArrowheads="1"/>
              </p:cNvSpPr>
              <p:nvPr/>
            </p:nvSpPr>
            <p:spPr bwMode="auto">
              <a:xfrm>
                <a:off x="1463" y="2444"/>
                <a:ext cx="298" cy="252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6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555" y="2536"/>
                <a:ext cx="114" cy="91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483" name="Text Box 27"/>
            <p:cNvSpPr txBox="1">
              <a:spLocks noChangeArrowheads="1"/>
            </p:cNvSpPr>
            <p:nvPr/>
          </p:nvSpPr>
          <p:spPr bwMode="auto">
            <a:xfrm>
              <a:off x="2711" y="1847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Timócito</a:t>
              </a:r>
            </a:p>
          </p:txBody>
        </p:sp>
        <p:sp>
          <p:nvSpPr>
            <p:cNvPr id="82484" name="Text Box 28"/>
            <p:cNvSpPr txBox="1">
              <a:spLocks noChangeArrowheads="1"/>
            </p:cNvSpPr>
            <p:nvPr/>
          </p:nvSpPr>
          <p:spPr bwMode="auto">
            <a:xfrm>
              <a:off x="1392" y="251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Progenitor T</a:t>
              </a:r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376" y="1703"/>
              <a:ext cx="367" cy="367"/>
              <a:chOff x="1440" y="2352"/>
              <a:chExt cx="367" cy="367"/>
            </a:xfrm>
          </p:grpSpPr>
          <p:sp>
            <p:nvSpPr>
              <p:cNvPr id="82489" name="Line 30"/>
              <p:cNvSpPr>
                <a:spLocks noChangeAspect="1" noChangeShapeType="1"/>
              </p:cNvSpPr>
              <p:nvPr/>
            </p:nvSpPr>
            <p:spPr bwMode="auto">
              <a:xfrm rot="2750923">
                <a:off x="1704" y="2443"/>
                <a:ext cx="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0" name="Oval 31"/>
              <p:cNvSpPr>
                <a:spLocks noChangeAspect="1" noChangeArrowheads="1"/>
              </p:cNvSpPr>
              <p:nvPr/>
            </p:nvSpPr>
            <p:spPr bwMode="auto">
              <a:xfrm>
                <a:off x="1440" y="2352"/>
                <a:ext cx="367" cy="36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1" name="Oval 32"/>
              <p:cNvSpPr>
                <a:spLocks noChangeAspect="1" noChangeArrowheads="1"/>
              </p:cNvSpPr>
              <p:nvPr/>
            </p:nvSpPr>
            <p:spPr bwMode="auto">
              <a:xfrm>
                <a:off x="1463" y="2444"/>
                <a:ext cx="298" cy="252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2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555" y="2536"/>
                <a:ext cx="114" cy="91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486" name="Text Box 34"/>
            <p:cNvSpPr txBox="1">
              <a:spLocks noChangeArrowheads="1"/>
            </p:cNvSpPr>
            <p:nvPr/>
          </p:nvSpPr>
          <p:spPr bwMode="auto">
            <a:xfrm>
              <a:off x="2935" y="1559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 b="1">
                  <a:solidFill>
                    <a:srgbClr val="000066"/>
                  </a:solidFill>
                </a:rPr>
                <a:t>TIMO</a:t>
              </a:r>
            </a:p>
          </p:txBody>
        </p:sp>
        <p:sp>
          <p:nvSpPr>
            <p:cNvPr id="82487" name="Line 35"/>
            <p:cNvSpPr>
              <a:spLocks noChangeShapeType="1"/>
            </p:cNvSpPr>
            <p:nvPr/>
          </p:nvSpPr>
          <p:spPr bwMode="auto">
            <a:xfrm>
              <a:off x="1326" y="2352"/>
              <a:ext cx="192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88" name="Line 36"/>
            <p:cNvSpPr>
              <a:spLocks noChangeShapeType="1"/>
            </p:cNvSpPr>
            <p:nvPr/>
          </p:nvSpPr>
          <p:spPr bwMode="auto">
            <a:xfrm flipV="1">
              <a:off x="1920" y="2016"/>
              <a:ext cx="432" cy="28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31" name="Oval 37"/>
          <p:cNvSpPr>
            <a:spLocks noChangeArrowheads="1"/>
          </p:cNvSpPr>
          <p:nvPr/>
        </p:nvSpPr>
        <p:spPr bwMode="auto">
          <a:xfrm>
            <a:off x="4267200" y="6019800"/>
            <a:ext cx="685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006725" y="4984750"/>
            <a:ext cx="3775075" cy="1873250"/>
            <a:chOff x="1894" y="3140"/>
            <a:chExt cx="2378" cy="1180"/>
          </a:xfrm>
        </p:grpSpPr>
        <p:sp>
          <p:nvSpPr>
            <p:cNvPr id="82402" name="Freeform 39"/>
            <p:cNvSpPr>
              <a:spLocks/>
            </p:cNvSpPr>
            <p:nvPr/>
          </p:nvSpPr>
          <p:spPr bwMode="auto">
            <a:xfrm flipV="1">
              <a:off x="1894" y="3464"/>
              <a:ext cx="1794" cy="384"/>
            </a:xfrm>
            <a:custGeom>
              <a:avLst/>
              <a:gdLst>
                <a:gd name="T0" fmla="*/ 0 w 1872"/>
                <a:gd name="T1" fmla="*/ 384 h 384"/>
                <a:gd name="T2" fmla="*/ 288 w 1872"/>
                <a:gd name="T3" fmla="*/ 192 h 384"/>
                <a:gd name="T4" fmla="*/ 672 w 1872"/>
                <a:gd name="T5" fmla="*/ 48 h 384"/>
                <a:gd name="T6" fmla="*/ 1008 w 1872"/>
                <a:gd name="T7" fmla="*/ 0 h 384"/>
                <a:gd name="T8" fmla="*/ 1392 w 1872"/>
                <a:gd name="T9" fmla="*/ 48 h 384"/>
                <a:gd name="T10" fmla="*/ 1728 w 1872"/>
                <a:gd name="T11" fmla="*/ 192 h 384"/>
                <a:gd name="T12" fmla="*/ 1872 w 1872"/>
                <a:gd name="T13" fmla="*/ 288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2"/>
                <a:gd name="T22" fmla="*/ 0 h 384"/>
                <a:gd name="T23" fmla="*/ 1872 w 1872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2" h="384">
                  <a:moveTo>
                    <a:pt x="0" y="384"/>
                  </a:moveTo>
                  <a:cubicBezTo>
                    <a:pt x="88" y="316"/>
                    <a:pt x="176" y="248"/>
                    <a:pt x="288" y="192"/>
                  </a:cubicBezTo>
                  <a:cubicBezTo>
                    <a:pt x="400" y="136"/>
                    <a:pt x="552" y="80"/>
                    <a:pt x="672" y="48"/>
                  </a:cubicBezTo>
                  <a:cubicBezTo>
                    <a:pt x="792" y="16"/>
                    <a:pt x="888" y="0"/>
                    <a:pt x="1008" y="0"/>
                  </a:cubicBezTo>
                  <a:cubicBezTo>
                    <a:pt x="1128" y="0"/>
                    <a:pt x="1272" y="16"/>
                    <a:pt x="1392" y="48"/>
                  </a:cubicBezTo>
                  <a:cubicBezTo>
                    <a:pt x="1512" y="80"/>
                    <a:pt x="1648" y="152"/>
                    <a:pt x="1728" y="192"/>
                  </a:cubicBezTo>
                  <a:cubicBezTo>
                    <a:pt x="1808" y="232"/>
                    <a:pt x="1840" y="260"/>
                    <a:pt x="1872" y="288"/>
                  </a:cubicBezTo>
                </a:path>
              </a:pathLst>
            </a:custGeom>
            <a:noFill/>
            <a:ln w="12700" cmpd="sng">
              <a:solidFill>
                <a:srgbClr val="0000CC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531" y="3140"/>
              <a:ext cx="741" cy="748"/>
              <a:chOff x="3195" y="3072"/>
              <a:chExt cx="741" cy="748"/>
            </a:xfrm>
          </p:grpSpPr>
          <p:grpSp>
            <p:nvGrpSpPr>
              <p:cNvPr id="11" name="Group 41"/>
              <p:cNvGrpSpPr>
                <a:grpSpLocks noChangeAspect="1"/>
              </p:cNvGrpSpPr>
              <p:nvPr/>
            </p:nvGrpSpPr>
            <p:grpSpPr bwMode="auto">
              <a:xfrm>
                <a:off x="3499" y="3072"/>
                <a:ext cx="171" cy="218"/>
                <a:chOff x="4494" y="2277"/>
                <a:chExt cx="285" cy="363"/>
              </a:xfrm>
            </p:grpSpPr>
            <p:sp>
              <p:nvSpPr>
                <p:cNvPr id="82468" name="Line 42"/>
                <p:cNvSpPr>
                  <a:spLocks noChangeAspect="1" noChangeShapeType="1"/>
                </p:cNvSpPr>
                <p:nvPr/>
              </p:nvSpPr>
              <p:spPr bwMode="auto">
                <a:xfrm rot="19780420" flipH="1">
                  <a:off x="4545" y="2397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9" name="Line 43"/>
                <p:cNvSpPr>
                  <a:spLocks noChangeAspect="1" noChangeShapeType="1"/>
                </p:cNvSpPr>
                <p:nvPr/>
              </p:nvSpPr>
              <p:spPr bwMode="auto">
                <a:xfrm rot="1819580">
                  <a:off x="4678" y="2391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27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2340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2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3" name="Line 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9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4" name="Line 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34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6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662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7" name="Line 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6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8" name="Line 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79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494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80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" name="Group 55"/>
              <p:cNvGrpSpPr>
                <a:grpSpLocks noChangeAspect="1"/>
              </p:cNvGrpSpPr>
              <p:nvPr/>
            </p:nvGrpSpPr>
            <p:grpSpPr bwMode="auto">
              <a:xfrm rot="-8835759">
                <a:off x="3298" y="3590"/>
                <a:ext cx="170" cy="217"/>
                <a:chOff x="4494" y="2277"/>
                <a:chExt cx="285" cy="363"/>
              </a:xfrm>
            </p:grpSpPr>
            <p:sp>
              <p:nvSpPr>
                <p:cNvPr id="82455" name="Line 56"/>
                <p:cNvSpPr>
                  <a:spLocks noChangeAspect="1" noChangeShapeType="1"/>
                </p:cNvSpPr>
                <p:nvPr/>
              </p:nvSpPr>
              <p:spPr bwMode="auto">
                <a:xfrm rot="19780420" flipH="1">
                  <a:off x="4545" y="2397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6" name="Line 57"/>
                <p:cNvSpPr>
                  <a:spLocks noChangeAspect="1" noChangeShapeType="1"/>
                </p:cNvSpPr>
                <p:nvPr/>
              </p:nvSpPr>
              <p:spPr bwMode="auto">
                <a:xfrm rot="1819580">
                  <a:off x="4678" y="2391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7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27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8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2340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0" name="Line 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9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1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34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2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3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4662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4" name="Line 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6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5" name="Line 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6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4494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6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" name="Group 69"/>
              <p:cNvGrpSpPr>
                <a:grpSpLocks noChangeAspect="1"/>
              </p:cNvGrpSpPr>
              <p:nvPr/>
            </p:nvGrpSpPr>
            <p:grpSpPr bwMode="auto">
              <a:xfrm rot="-3375763">
                <a:off x="3219" y="3221"/>
                <a:ext cx="170" cy="218"/>
                <a:chOff x="4494" y="2277"/>
                <a:chExt cx="285" cy="363"/>
              </a:xfrm>
            </p:grpSpPr>
            <p:sp>
              <p:nvSpPr>
                <p:cNvPr id="82442" name="Line 70"/>
                <p:cNvSpPr>
                  <a:spLocks noChangeAspect="1" noChangeShapeType="1"/>
                </p:cNvSpPr>
                <p:nvPr/>
              </p:nvSpPr>
              <p:spPr bwMode="auto">
                <a:xfrm rot="19780420" flipH="1">
                  <a:off x="4545" y="2397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3" name="Line 71"/>
                <p:cNvSpPr>
                  <a:spLocks noChangeAspect="1" noChangeShapeType="1"/>
                </p:cNvSpPr>
                <p:nvPr/>
              </p:nvSpPr>
              <p:spPr bwMode="auto">
                <a:xfrm rot="1819580">
                  <a:off x="4678" y="2391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4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27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5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2340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6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7" name="Line 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9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8" name="Line 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34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9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0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4662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1" name="Line 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6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2" name="Line 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3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4494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54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4" name="Group 83"/>
              <p:cNvGrpSpPr>
                <a:grpSpLocks noChangeAspect="1"/>
              </p:cNvGrpSpPr>
              <p:nvPr/>
            </p:nvGrpSpPr>
            <p:grpSpPr bwMode="auto">
              <a:xfrm rot="8835759" flipH="1">
                <a:off x="3673" y="3602"/>
                <a:ext cx="171" cy="218"/>
                <a:chOff x="4494" y="2277"/>
                <a:chExt cx="285" cy="363"/>
              </a:xfrm>
            </p:grpSpPr>
            <p:sp>
              <p:nvSpPr>
                <p:cNvPr id="82429" name="Line 84"/>
                <p:cNvSpPr>
                  <a:spLocks noChangeAspect="1" noChangeShapeType="1"/>
                </p:cNvSpPr>
                <p:nvPr/>
              </p:nvSpPr>
              <p:spPr bwMode="auto">
                <a:xfrm rot="19780420" flipH="1">
                  <a:off x="4545" y="2397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0" name="Line 85"/>
                <p:cNvSpPr>
                  <a:spLocks noChangeAspect="1" noChangeShapeType="1"/>
                </p:cNvSpPr>
                <p:nvPr/>
              </p:nvSpPr>
              <p:spPr bwMode="auto">
                <a:xfrm rot="1819580">
                  <a:off x="4678" y="2391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1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27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2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2340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3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4" name="Line 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9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5" name="Line 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34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6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7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4662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8" name="Line 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6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39" name="Line 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0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4494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41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5" name="Group 97"/>
              <p:cNvGrpSpPr>
                <a:grpSpLocks noChangeAspect="1"/>
              </p:cNvGrpSpPr>
              <p:nvPr/>
            </p:nvGrpSpPr>
            <p:grpSpPr bwMode="auto">
              <a:xfrm rot="3375763" flipH="1">
                <a:off x="3741" y="3209"/>
                <a:ext cx="171" cy="218"/>
                <a:chOff x="4494" y="2277"/>
                <a:chExt cx="285" cy="363"/>
              </a:xfrm>
            </p:grpSpPr>
            <p:sp>
              <p:nvSpPr>
                <p:cNvPr id="82416" name="Line 98"/>
                <p:cNvSpPr>
                  <a:spLocks noChangeAspect="1" noChangeShapeType="1"/>
                </p:cNvSpPr>
                <p:nvPr/>
              </p:nvSpPr>
              <p:spPr bwMode="auto">
                <a:xfrm rot="19780420" flipH="1">
                  <a:off x="4545" y="2397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17" name="Line 99"/>
                <p:cNvSpPr>
                  <a:spLocks noChangeAspect="1" noChangeShapeType="1"/>
                </p:cNvSpPr>
                <p:nvPr/>
              </p:nvSpPr>
              <p:spPr bwMode="auto">
                <a:xfrm rot="1819580">
                  <a:off x="4678" y="2391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18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27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19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2340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0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1" name="Line 1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59" y="231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2" name="Line 1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10" y="2343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3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4608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4662" y="24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5" name="Line 1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56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6" name="Line 1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4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4494" y="230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428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2277"/>
                  <a:ext cx="23" cy="4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2412" name="Oval 111"/>
              <p:cNvSpPr>
                <a:spLocks noChangeAspect="1" noChangeArrowheads="1"/>
              </p:cNvSpPr>
              <p:nvPr/>
            </p:nvSpPr>
            <p:spPr bwMode="auto">
              <a:xfrm>
                <a:off x="3355" y="3245"/>
                <a:ext cx="460" cy="46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13" name="Oval 112"/>
              <p:cNvSpPr>
                <a:spLocks noChangeAspect="1" noChangeArrowheads="1"/>
              </p:cNvSpPr>
              <p:nvPr/>
            </p:nvSpPr>
            <p:spPr bwMode="auto">
              <a:xfrm>
                <a:off x="3384" y="3360"/>
                <a:ext cx="374" cy="316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14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3499" y="3475"/>
                <a:ext cx="144" cy="115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15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472" y="3344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</a:rPr>
                  <a:t>LB</a:t>
                </a:r>
              </a:p>
            </p:txBody>
          </p:sp>
        </p:grpSp>
        <p:grpSp>
          <p:nvGrpSpPr>
            <p:cNvPr id="16" name="Group 115"/>
            <p:cNvGrpSpPr>
              <a:grpSpLocks noChangeAspect="1"/>
            </p:cNvGrpSpPr>
            <p:nvPr/>
          </p:nvGrpSpPr>
          <p:grpSpPr bwMode="auto">
            <a:xfrm>
              <a:off x="2353" y="3367"/>
              <a:ext cx="959" cy="953"/>
              <a:chOff x="2448" y="4373"/>
              <a:chExt cx="7775" cy="7723"/>
            </a:xfrm>
          </p:grpSpPr>
          <p:pic>
            <p:nvPicPr>
              <p:cNvPr id="82405" name="Picture 11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8" y="4373"/>
                <a:ext cx="6660" cy="7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406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2448" y="4416"/>
                <a:ext cx="7775" cy="760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7" name="Group 118"/>
          <p:cNvGrpSpPr>
            <a:grpSpLocks/>
          </p:cNvGrpSpPr>
          <p:nvPr/>
        </p:nvGrpSpPr>
        <p:grpSpPr bwMode="auto">
          <a:xfrm>
            <a:off x="6781800" y="4953000"/>
            <a:ext cx="1422400" cy="1260475"/>
            <a:chOff x="4272" y="3120"/>
            <a:chExt cx="896" cy="794"/>
          </a:xfrm>
        </p:grpSpPr>
        <p:grpSp>
          <p:nvGrpSpPr>
            <p:cNvPr id="18" name="Group 119"/>
            <p:cNvGrpSpPr>
              <a:grpSpLocks/>
            </p:cNvGrpSpPr>
            <p:nvPr/>
          </p:nvGrpSpPr>
          <p:grpSpPr bwMode="auto">
            <a:xfrm>
              <a:off x="4598" y="3120"/>
              <a:ext cx="490" cy="634"/>
              <a:chOff x="4598" y="2870"/>
              <a:chExt cx="490" cy="634"/>
            </a:xfrm>
          </p:grpSpPr>
          <p:sp>
            <p:nvSpPr>
              <p:cNvPr id="82397" name="Oval 120"/>
              <p:cNvSpPr>
                <a:spLocks noChangeAspect="1" noChangeArrowheads="1"/>
              </p:cNvSpPr>
              <p:nvPr/>
            </p:nvSpPr>
            <p:spPr bwMode="auto">
              <a:xfrm>
                <a:off x="4598" y="2870"/>
                <a:ext cx="490" cy="63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98" name="Oval 121"/>
              <p:cNvSpPr>
                <a:spLocks noChangeAspect="1" noChangeArrowheads="1"/>
              </p:cNvSpPr>
              <p:nvPr/>
            </p:nvSpPr>
            <p:spPr bwMode="auto">
              <a:xfrm>
                <a:off x="4651" y="3144"/>
                <a:ext cx="375" cy="317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99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4761" y="3269"/>
                <a:ext cx="144" cy="115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0" name="Freeform 123"/>
              <p:cNvSpPr>
                <a:spLocks noChangeAspect="1"/>
              </p:cNvSpPr>
              <p:nvPr/>
            </p:nvSpPr>
            <p:spPr bwMode="auto">
              <a:xfrm>
                <a:off x="4713" y="3029"/>
                <a:ext cx="255" cy="134"/>
              </a:xfrm>
              <a:custGeom>
                <a:avLst/>
                <a:gdLst>
                  <a:gd name="T0" fmla="*/ 16 w 424"/>
                  <a:gd name="T1" fmla="*/ 112 h 224"/>
                  <a:gd name="T2" fmla="*/ 112 w 424"/>
                  <a:gd name="T3" fmla="*/ 16 h 224"/>
                  <a:gd name="T4" fmla="*/ 256 w 424"/>
                  <a:gd name="T5" fmla="*/ 16 h 224"/>
                  <a:gd name="T6" fmla="*/ 400 w 424"/>
                  <a:gd name="T7" fmla="*/ 112 h 224"/>
                  <a:gd name="T8" fmla="*/ 400 w 424"/>
                  <a:gd name="T9" fmla="*/ 160 h 224"/>
                  <a:gd name="T10" fmla="*/ 304 w 424"/>
                  <a:gd name="T11" fmla="*/ 112 h 224"/>
                  <a:gd name="T12" fmla="*/ 256 w 424"/>
                  <a:gd name="T13" fmla="*/ 64 h 224"/>
                  <a:gd name="T14" fmla="*/ 160 w 424"/>
                  <a:gd name="T15" fmla="*/ 64 h 224"/>
                  <a:gd name="T16" fmla="*/ 64 w 424"/>
                  <a:gd name="T17" fmla="*/ 112 h 224"/>
                  <a:gd name="T18" fmla="*/ 64 w 424"/>
                  <a:gd name="T19" fmla="*/ 208 h 224"/>
                  <a:gd name="T20" fmla="*/ 16 w 424"/>
                  <a:gd name="T21" fmla="*/ 208 h 224"/>
                  <a:gd name="T22" fmla="*/ 16 w 424"/>
                  <a:gd name="T23" fmla="*/ 112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4"/>
                  <a:gd name="T37" fmla="*/ 0 h 224"/>
                  <a:gd name="T38" fmla="*/ 424 w 424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4" h="224">
                    <a:moveTo>
                      <a:pt x="16" y="112"/>
                    </a:moveTo>
                    <a:cubicBezTo>
                      <a:pt x="32" y="80"/>
                      <a:pt x="72" y="32"/>
                      <a:pt x="112" y="16"/>
                    </a:cubicBezTo>
                    <a:cubicBezTo>
                      <a:pt x="152" y="0"/>
                      <a:pt x="208" y="0"/>
                      <a:pt x="256" y="16"/>
                    </a:cubicBezTo>
                    <a:cubicBezTo>
                      <a:pt x="304" y="32"/>
                      <a:pt x="376" y="88"/>
                      <a:pt x="400" y="112"/>
                    </a:cubicBezTo>
                    <a:cubicBezTo>
                      <a:pt x="424" y="136"/>
                      <a:pt x="416" y="160"/>
                      <a:pt x="400" y="160"/>
                    </a:cubicBezTo>
                    <a:cubicBezTo>
                      <a:pt x="384" y="160"/>
                      <a:pt x="328" y="128"/>
                      <a:pt x="304" y="112"/>
                    </a:cubicBezTo>
                    <a:cubicBezTo>
                      <a:pt x="280" y="96"/>
                      <a:pt x="280" y="72"/>
                      <a:pt x="256" y="64"/>
                    </a:cubicBezTo>
                    <a:cubicBezTo>
                      <a:pt x="232" y="56"/>
                      <a:pt x="192" y="56"/>
                      <a:pt x="160" y="64"/>
                    </a:cubicBezTo>
                    <a:cubicBezTo>
                      <a:pt x="128" y="72"/>
                      <a:pt x="80" y="88"/>
                      <a:pt x="64" y="112"/>
                    </a:cubicBezTo>
                    <a:cubicBezTo>
                      <a:pt x="48" y="136"/>
                      <a:pt x="72" y="192"/>
                      <a:pt x="64" y="208"/>
                    </a:cubicBezTo>
                    <a:cubicBezTo>
                      <a:pt x="56" y="224"/>
                      <a:pt x="24" y="224"/>
                      <a:pt x="16" y="208"/>
                    </a:cubicBezTo>
                    <a:cubicBezTo>
                      <a:pt x="8" y="192"/>
                      <a:pt x="0" y="144"/>
                      <a:pt x="16" y="1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50000">
                    <a:srgbClr val="E4C9E4"/>
                  </a:gs>
                  <a:gs pos="100000">
                    <a:srgbClr val="800080"/>
                  </a:gs>
                </a:gsLst>
                <a:lin ang="2700000" scaled="1"/>
              </a:gradFill>
              <a:ln w="19050" cmpd="sng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01" name="Freeform 124"/>
              <p:cNvSpPr>
                <a:spLocks noChangeAspect="1"/>
              </p:cNvSpPr>
              <p:nvPr/>
            </p:nvSpPr>
            <p:spPr bwMode="auto">
              <a:xfrm flipH="1">
                <a:off x="4723" y="2928"/>
                <a:ext cx="255" cy="134"/>
              </a:xfrm>
              <a:custGeom>
                <a:avLst/>
                <a:gdLst>
                  <a:gd name="T0" fmla="*/ 16 w 424"/>
                  <a:gd name="T1" fmla="*/ 112 h 224"/>
                  <a:gd name="T2" fmla="*/ 112 w 424"/>
                  <a:gd name="T3" fmla="*/ 16 h 224"/>
                  <a:gd name="T4" fmla="*/ 256 w 424"/>
                  <a:gd name="T5" fmla="*/ 16 h 224"/>
                  <a:gd name="T6" fmla="*/ 400 w 424"/>
                  <a:gd name="T7" fmla="*/ 112 h 224"/>
                  <a:gd name="T8" fmla="*/ 400 w 424"/>
                  <a:gd name="T9" fmla="*/ 160 h 224"/>
                  <a:gd name="T10" fmla="*/ 304 w 424"/>
                  <a:gd name="T11" fmla="*/ 112 h 224"/>
                  <a:gd name="T12" fmla="*/ 256 w 424"/>
                  <a:gd name="T13" fmla="*/ 64 h 224"/>
                  <a:gd name="T14" fmla="*/ 160 w 424"/>
                  <a:gd name="T15" fmla="*/ 64 h 224"/>
                  <a:gd name="T16" fmla="*/ 64 w 424"/>
                  <a:gd name="T17" fmla="*/ 112 h 224"/>
                  <a:gd name="T18" fmla="*/ 64 w 424"/>
                  <a:gd name="T19" fmla="*/ 208 h 224"/>
                  <a:gd name="T20" fmla="*/ 16 w 424"/>
                  <a:gd name="T21" fmla="*/ 208 h 224"/>
                  <a:gd name="T22" fmla="*/ 16 w 424"/>
                  <a:gd name="T23" fmla="*/ 112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4"/>
                  <a:gd name="T37" fmla="*/ 0 h 224"/>
                  <a:gd name="T38" fmla="*/ 424 w 424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4" h="224">
                    <a:moveTo>
                      <a:pt x="16" y="112"/>
                    </a:moveTo>
                    <a:cubicBezTo>
                      <a:pt x="32" y="80"/>
                      <a:pt x="72" y="32"/>
                      <a:pt x="112" y="16"/>
                    </a:cubicBezTo>
                    <a:cubicBezTo>
                      <a:pt x="152" y="0"/>
                      <a:pt x="208" y="0"/>
                      <a:pt x="256" y="16"/>
                    </a:cubicBezTo>
                    <a:cubicBezTo>
                      <a:pt x="304" y="32"/>
                      <a:pt x="376" y="88"/>
                      <a:pt x="400" y="112"/>
                    </a:cubicBezTo>
                    <a:cubicBezTo>
                      <a:pt x="424" y="136"/>
                      <a:pt x="416" y="160"/>
                      <a:pt x="400" y="160"/>
                    </a:cubicBezTo>
                    <a:cubicBezTo>
                      <a:pt x="384" y="160"/>
                      <a:pt x="328" y="128"/>
                      <a:pt x="304" y="112"/>
                    </a:cubicBezTo>
                    <a:cubicBezTo>
                      <a:pt x="280" y="96"/>
                      <a:pt x="280" y="72"/>
                      <a:pt x="256" y="64"/>
                    </a:cubicBezTo>
                    <a:cubicBezTo>
                      <a:pt x="232" y="56"/>
                      <a:pt x="192" y="56"/>
                      <a:pt x="160" y="64"/>
                    </a:cubicBezTo>
                    <a:cubicBezTo>
                      <a:pt x="128" y="72"/>
                      <a:pt x="80" y="88"/>
                      <a:pt x="64" y="112"/>
                    </a:cubicBezTo>
                    <a:cubicBezTo>
                      <a:pt x="48" y="136"/>
                      <a:pt x="72" y="192"/>
                      <a:pt x="64" y="208"/>
                    </a:cubicBezTo>
                    <a:cubicBezTo>
                      <a:pt x="56" y="224"/>
                      <a:pt x="24" y="224"/>
                      <a:pt x="16" y="208"/>
                    </a:cubicBezTo>
                    <a:cubicBezTo>
                      <a:pt x="8" y="192"/>
                      <a:pt x="0" y="144"/>
                      <a:pt x="16" y="1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50000">
                    <a:srgbClr val="E4C9E4"/>
                  </a:gs>
                  <a:gs pos="100000">
                    <a:srgbClr val="800080"/>
                  </a:gs>
                </a:gsLst>
                <a:lin ang="2700000" scaled="1"/>
              </a:gradFill>
              <a:ln w="19050" cmpd="sng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395" name="Text Box 125"/>
            <p:cNvSpPr txBox="1">
              <a:spLocks noChangeArrowheads="1"/>
            </p:cNvSpPr>
            <p:nvPr/>
          </p:nvSpPr>
          <p:spPr bwMode="auto">
            <a:xfrm>
              <a:off x="4560" y="3741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Plasmócito</a:t>
              </a:r>
            </a:p>
          </p:txBody>
        </p:sp>
        <p:sp>
          <p:nvSpPr>
            <p:cNvPr id="82396" name="Line 126"/>
            <p:cNvSpPr>
              <a:spLocks noChangeShapeType="1"/>
            </p:cNvSpPr>
            <p:nvPr/>
          </p:nvSpPr>
          <p:spPr bwMode="auto">
            <a:xfrm>
              <a:off x="4272" y="3504"/>
              <a:ext cx="28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127"/>
          <p:cNvGrpSpPr>
            <a:grpSpLocks/>
          </p:cNvGrpSpPr>
          <p:nvPr/>
        </p:nvGrpSpPr>
        <p:grpSpPr bwMode="auto">
          <a:xfrm>
            <a:off x="1600200" y="190500"/>
            <a:ext cx="1601788" cy="1743075"/>
            <a:chOff x="1008" y="120"/>
            <a:chExt cx="1009" cy="1098"/>
          </a:xfrm>
        </p:grpSpPr>
        <p:grpSp>
          <p:nvGrpSpPr>
            <p:cNvPr id="20" name="Group 128"/>
            <p:cNvGrpSpPr>
              <a:grpSpLocks noChangeAspect="1"/>
            </p:cNvGrpSpPr>
            <p:nvPr/>
          </p:nvGrpSpPr>
          <p:grpSpPr bwMode="auto">
            <a:xfrm>
              <a:off x="1704" y="120"/>
              <a:ext cx="313" cy="405"/>
              <a:chOff x="2304" y="1968"/>
              <a:chExt cx="816" cy="1056"/>
            </a:xfrm>
          </p:grpSpPr>
          <p:sp>
            <p:nvSpPr>
              <p:cNvPr id="82372" name="Oval 129"/>
              <p:cNvSpPr>
                <a:spLocks noChangeAspect="1" noChangeArrowheads="1"/>
              </p:cNvSpPr>
              <p:nvPr/>
            </p:nvSpPr>
            <p:spPr bwMode="auto">
              <a:xfrm>
                <a:off x="2304" y="1968"/>
                <a:ext cx="816" cy="105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3" name="Oval 130"/>
              <p:cNvSpPr>
                <a:spLocks noChangeAspect="1" noChangeArrowheads="1"/>
              </p:cNvSpPr>
              <p:nvPr/>
            </p:nvSpPr>
            <p:spPr bwMode="auto">
              <a:xfrm>
                <a:off x="2400" y="225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4" name="Oval 131"/>
              <p:cNvSpPr>
                <a:spLocks noChangeAspect="1" noChangeArrowheads="1"/>
              </p:cNvSpPr>
              <p:nvPr/>
            </p:nvSpPr>
            <p:spPr bwMode="auto">
              <a:xfrm>
                <a:off x="2608" y="285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5" name="Oval 132"/>
              <p:cNvSpPr>
                <a:spLocks noChangeAspect="1" noChangeArrowheads="1"/>
              </p:cNvSpPr>
              <p:nvPr/>
            </p:nvSpPr>
            <p:spPr bwMode="auto">
              <a:xfrm>
                <a:off x="2304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6" name="Oval 133"/>
              <p:cNvSpPr>
                <a:spLocks noChangeAspect="1" noChangeArrowheads="1"/>
              </p:cNvSpPr>
              <p:nvPr/>
            </p:nvSpPr>
            <p:spPr bwMode="auto">
              <a:xfrm>
                <a:off x="2448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7" name="Oval 134"/>
              <p:cNvSpPr>
                <a:spLocks noChangeAspect="1" noChangeArrowheads="1"/>
              </p:cNvSpPr>
              <p:nvPr/>
            </p:nvSpPr>
            <p:spPr bwMode="auto">
              <a:xfrm>
                <a:off x="2880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8" name="Oval 135"/>
              <p:cNvSpPr>
                <a:spLocks noChangeAspect="1" noChangeArrowheads="1"/>
              </p:cNvSpPr>
              <p:nvPr/>
            </p:nvSpPr>
            <p:spPr bwMode="auto">
              <a:xfrm>
                <a:off x="2904" y="23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79" name="Oval 136"/>
              <p:cNvSpPr>
                <a:spLocks noChangeAspect="1" noChangeArrowheads="1"/>
              </p:cNvSpPr>
              <p:nvPr/>
            </p:nvSpPr>
            <p:spPr bwMode="auto">
              <a:xfrm>
                <a:off x="2592" y="206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0" name="Oval 137"/>
              <p:cNvSpPr>
                <a:spLocks noChangeAspect="1" noChangeArrowheads="1"/>
              </p:cNvSpPr>
              <p:nvPr/>
            </p:nvSpPr>
            <p:spPr bwMode="auto">
              <a:xfrm>
                <a:off x="2832" y="21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1" name="Oval 138"/>
              <p:cNvSpPr>
                <a:spLocks noChangeAspect="1" noChangeArrowheads="1"/>
              </p:cNvSpPr>
              <p:nvPr/>
            </p:nvSpPr>
            <p:spPr bwMode="auto">
              <a:xfrm>
                <a:off x="2688" y="225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2" name="Oval 139"/>
              <p:cNvSpPr>
                <a:spLocks noChangeAspect="1" noChangeArrowheads="1"/>
              </p:cNvSpPr>
              <p:nvPr/>
            </p:nvSpPr>
            <p:spPr bwMode="auto">
              <a:xfrm>
                <a:off x="2728" y="27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3" name="Oval 140"/>
              <p:cNvSpPr>
                <a:spLocks noChangeAspect="1" noChangeArrowheads="1"/>
              </p:cNvSpPr>
              <p:nvPr/>
            </p:nvSpPr>
            <p:spPr bwMode="auto">
              <a:xfrm>
                <a:off x="2448" y="211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" name="Group 141"/>
              <p:cNvGrpSpPr>
                <a:grpSpLocks noChangeAspect="1"/>
              </p:cNvGrpSpPr>
              <p:nvPr/>
            </p:nvGrpSpPr>
            <p:grpSpPr bwMode="auto">
              <a:xfrm>
                <a:off x="2472" y="2440"/>
                <a:ext cx="488" cy="408"/>
                <a:chOff x="840" y="3256"/>
                <a:chExt cx="488" cy="408"/>
              </a:xfrm>
            </p:grpSpPr>
            <p:sp>
              <p:nvSpPr>
                <p:cNvPr id="82392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840" y="3256"/>
                  <a:ext cx="488" cy="4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BA4DB"/>
                    </a:gs>
                    <a:gs pos="100000">
                      <a:srgbClr val="9900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393" name="AutoShap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952" y="3400"/>
                  <a:ext cx="240" cy="192"/>
                </a:xfrm>
                <a:prstGeom prst="irregularSeal1">
                  <a:avLst/>
                </a:prstGeom>
                <a:gradFill rotWithShape="0">
                  <a:gsLst>
                    <a:gs pos="0">
                      <a:srgbClr val="800080"/>
                    </a:gs>
                    <a:gs pos="100000">
                      <a:srgbClr val="C993C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2385" name="Oval 144"/>
              <p:cNvSpPr>
                <a:spLocks noChangeAspect="1" noChangeArrowheads="1"/>
              </p:cNvSpPr>
              <p:nvPr/>
            </p:nvSpPr>
            <p:spPr bwMode="auto">
              <a:xfrm>
                <a:off x="2488" y="23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6" name="Oval 145"/>
              <p:cNvSpPr>
                <a:spLocks noChangeAspect="1" noChangeArrowheads="1"/>
              </p:cNvSpPr>
              <p:nvPr/>
            </p:nvSpPr>
            <p:spPr bwMode="auto">
              <a:xfrm>
                <a:off x="2880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7" name="Oval 146"/>
              <p:cNvSpPr>
                <a:spLocks noChangeAspect="1" noChangeArrowheads="1"/>
              </p:cNvSpPr>
              <p:nvPr/>
            </p:nvSpPr>
            <p:spPr bwMode="auto">
              <a:xfrm>
                <a:off x="2466" y="2632"/>
                <a:ext cx="86" cy="86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8" name="Oval 147"/>
              <p:cNvSpPr>
                <a:spLocks noChangeAspect="1" noChangeArrowheads="1"/>
              </p:cNvSpPr>
              <p:nvPr/>
            </p:nvSpPr>
            <p:spPr bwMode="auto">
              <a:xfrm>
                <a:off x="2784" y="2064"/>
                <a:ext cx="86" cy="86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89" name="Oval 148"/>
              <p:cNvSpPr>
                <a:spLocks noChangeAspect="1" noChangeArrowheads="1"/>
              </p:cNvSpPr>
              <p:nvPr/>
            </p:nvSpPr>
            <p:spPr bwMode="auto">
              <a:xfrm>
                <a:off x="2560" y="2256"/>
                <a:ext cx="86" cy="86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90" name="Oval 149"/>
              <p:cNvSpPr>
                <a:spLocks noChangeAspect="1" noChangeArrowheads="1"/>
              </p:cNvSpPr>
              <p:nvPr/>
            </p:nvSpPr>
            <p:spPr bwMode="auto">
              <a:xfrm>
                <a:off x="2784" y="2418"/>
                <a:ext cx="86" cy="86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91" name="Oval 150"/>
              <p:cNvSpPr>
                <a:spLocks noChangeAspect="1" noChangeArrowheads="1"/>
              </p:cNvSpPr>
              <p:nvPr/>
            </p:nvSpPr>
            <p:spPr bwMode="auto">
              <a:xfrm>
                <a:off x="2352" y="2416"/>
                <a:ext cx="86" cy="86"/>
              </a:xfrm>
              <a:prstGeom prst="ellipse">
                <a:avLst/>
              </a:prstGeom>
              <a:gradFill rotWithShape="0">
                <a:gsLst>
                  <a:gs pos="0">
                    <a:srgbClr val="7575C8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371" name="Freeform 151"/>
            <p:cNvSpPr>
              <a:spLocks/>
            </p:cNvSpPr>
            <p:nvPr/>
          </p:nvSpPr>
          <p:spPr bwMode="auto">
            <a:xfrm>
              <a:off x="1008" y="330"/>
              <a:ext cx="672" cy="888"/>
            </a:xfrm>
            <a:custGeom>
              <a:avLst/>
              <a:gdLst>
                <a:gd name="T0" fmla="*/ 0 w 672"/>
                <a:gd name="T1" fmla="*/ 776 h 776"/>
                <a:gd name="T2" fmla="*/ 192 w 672"/>
                <a:gd name="T3" fmla="*/ 680 h 776"/>
                <a:gd name="T4" fmla="*/ 288 w 672"/>
                <a:gd name="T5" fmla="*/ 536 h 776"/>
                <a:gd name="T6" fmla="*/ 336 w 672"/>
                <a:gd name="T7" fmla="*/ 344 h 776"/>
                <a:gd name="T8" fmla="*/ 384 w 672"/>
                <a:gd name="T9" fmla="*/ 200 h 776"/>
                <a:gd name="T10" fmla="*/ 480 w 672"/>
                <a:gd name="T11" fmla="*/ 56 h 776"/>
                <a:gd name="T12" fmla="*/ 624 w 672"/>
                <a:gd name="T13" fmla="*/ 8 h 776"/>
                <a:gd name="T14" fmla="*/ 672 w 672"/>
                <a:gd name="T15" fmla="*/ 8 h 7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776"/>
                <a:gd name="T26" fmla="*/ 672 w 672"/>
                <a:gd name="T27" fmla="*/ 776 h 7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776">
                  <a:moveTo>
                    <a:pt x="0" y="776"/>
                  </a:moveTo>
                  <a:cubicBezTo>
                    <a:pt x="72" y="748"/>
                    <a:pt x="144" y="720"/>
                    <a:pt x="192" y="680"/>
                  </a:cubicBezTo>
                  <a:cubicBezTo>
                    <a:pt x="240" y="640"/>
                    <a:pt x="264" y="592"/>
                    <a:pt x="288" y="536"/>
                  </a:cubicBezTo>
                  <a:cubicBezTo>
                    <a:pt x="312" y="480"/>
                    <a:pt x="320" y="400"/>
                    <a:pt x="336" y="344"/>
                  </a:cubicBezTo>
                  <a:cubicBezTo>
                    <a:pt x="352" y="288"/>
                    <a:pt x="360" y="248"/>
                    <a:pt x="384" y="200"/>
                  </a:cubicBezTo>
                  <a:cubicBezTo>
                    <a:pt x="408" y="152"/>
                    <a:pt x="440" y="88"/>
                    <a:pt x="480" y="56"/>
                  </a:cubicBezTo>
                  <a:cubicBezTo>
                    <a:pt x="520" y="24"/>
                    <a:pt x="592" y="16"/>
                    <a:pt x="624" y="8"/>
                  </a:cubicBezTo>
                  <a:cubicBezTo>
                    <a:pt x="656" y="0"/>
                    <a:pt x="664" y="4"/>
                    <a:pt x="672" y="8"/>
                  </a:cubicBez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52"/>
          <p:cNvGrpSpPr>
            <a:grpSpLocks/>
          </p:cNvGrpSpPr>
          <p:nvPr/>
        </p:nvGrpSpPr>
        <p:grpSpPr bwMode="auto">
          <a:xfrm>
            <a:off x="381000" y="1068388"/>
            <a:ext cx="3427413" cy="1090612"/>
            <a:chOff x="240" y="673"/>
            <a:chExt cx="2159" cy="687"/>
          </a:xfrm>
        </p:grpSpPr>
        <p:grpSp>
          <p:nvGrpSpPr>
            <p:cNvPr id="23" name="Group 153"/>
            <p:cNvGrpSpPr>
              <a:grpSpLocks noChangeAspect="1"/>
            </p:cNvGrpSpPr>
            <p:nvPr/>
          </p:nvGrpSpPr>
          <p:grpSpPr bwMode="auto">
            <a:xfrm>
              <a:off x="1984" y="673"/>
              <a:ext cx="415" cy="415"/>
              <a:chOff x="3312" y="288"/>
              <a:chExt cx="519" cy="519"/>
            </a:xfrm>
          </p:grpSpPr>
          <p:sp>
            <p:nvSpPr>
              <p:cNvPr id="82363" name="Oval 154"/>
              <p:cNvSpPr>
                <a:spLocks noChangeAspect="1" noChangeArrowheads="1"/>
              </p:cNvSpPr>
              <p:nvPr/>
            </p:nvSpPr>
            <p:spPr bwMode="auto">
              <a:xfrm>
                <a:off x="3312" y="288"/>
                <a:ext cx="519" cy="519"/>
              </a:xfrm>
              <a:prstGeom prst="ellipse">
                <a:avLst/>
              </a:prstGeom>
              <a:gradFill rotWithShape="0">
                <a:gsLst>
                  <a:gs pos="0">
                    <a:srgbClr val="E2D7F4"/>
                  </a:gs>
                  <a:gs pos="100000">
                    <a:srgbClr val="6E36CA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4" name="Group 155"/>
              <p:cNvGrpSpPr>
                <a:grpSpLocks noChangeAspect="1"/>
              </p:cNvGrpSpPr>
              <p:nvPr/>
            </p:nvGrpSpPr>
            <p:grpSpPr bwMode="auto">
              <a:xfrm>
                <a:off x="3374" y="432"/>
                <a:ext cx="404" cy="332"/>
                <a:chOff x="3360" y="2712"/>
                <a:chExt cx="672" cy="552"/>
              </a:xfrm>
            </p:grpSpPr>
            <p:sp>
              <p:nvSpPr>
                <p:cNvPr id="82367" name="AutoShap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2712"/>
                  <a:ext cx="288" cy="432"/>
                </a:xfrm>
                <a:prstGeom prst="cloudCallout">
                  <a:avLst>
                    <a:gd name="adj1" fmla="val -15972"/>
                    <a:gd name="adj2" fmla="val 43981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368" name="AutoShape 157"/>
                <p:cNvSpPr>
                  <a:spLocks noChangeAspect="1" noChangeArrowheads="1"/>
                </p:cNvSpPr>
                <p:nvPr/>
              </p:nvSpPr>
              <p:spPr bwMode="auto">
                <a:xfrm rot="538358">
                  <a:off x="3456" y="3072"/>
                  <a:ext cx="384" cy="192"/>
                </a:xfrm>
                <a:prstGeom prst="cloudCallout">
                  <a:avLst>
                    <a:gd name="adj1" fmla="val -31250"/>
                    <a:gd name="adj2" fmla="val 36458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369" name="AutoShap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44" y="2784"/>
                  <a:ext cx="288" cy="432"/>
                </a:xfrm>
                <a:prstGeom prst="cloudCallout">
                  <a:avLst>
                    <a:gd name="adj1" fmla="val -15972"/>
                    <a:gd name="adj2" fmla="val 43981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2365" name="Oval 159"/>
              <p:cNvSpPr>
                <a:spLocks noChangeAspect="1" noChangeArrowheads="1"/>
              </p:cNvSpPr>
              <p:nvPr/>
            </p:nvSpPr>
            <p:spPr bwMode="auto">
              <a:xfrm>
                <a:off x="3629" y="346"/>
                <a:ext cx="87" cy="86"/>
              </a:xfrm>
              <a:prstGeom prst="ellipse">
                <a:avLst/>
              </a:prstGeom>
              <a:gradFill rotWithShape="0">
                <a:gsLst>
                  <a:gs pos="0">
                    <a:srgbClr val="F1E2FF"/>
                  </a:gs>
                  <a:gs pos="100000">
                    <a:srgbClr val="9933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66" name="Oval 160"/>
              <p:cNvSpPr>
                <a:spLocks noChangeAspect="1" noChangeArrowheads="1"/>
              </p:cNvSpPr>
              <p:nvPr/>
            </p:nvSpPr>
            <p:spPr bwMode="auto">
              <a:xfrm rot="333275">
                <a:off x="3456" y="331"/>
                <a:ext cx="116" cy="69"/>
              </a:xfrm>
              <a:prstGeom prst="ellipse">
                <a:avLst/>
              </a:prstGeom>
              <a:gradFill rotWithShape="0">
                <a:gsLst>
                  <a:gs pos="0">
                    <a:srgbClr val="F1E2FF"/>
                  </a:gs>
                  <a:gs pos="100000">
                    <a:srgbClr val="9933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5" name="Group 161"/>
            <p:cNvGrpSpPr>
              <a:grpSpLocks/>
            </p:cNvGrpSpPr>
            <p:nvPr/>
          </p:nvGrpSpPr>
          <p:grpSpPr bwMode="auto">
            <a:xfrm>
              <a:off x="240" y="673"/>
              <a:ext cx="414" cy="414"/>
              <a:chOff x="240" y="673"/>
              <a:chExt cx="414" cy="414"/>
            </a:xfrm>
          </p:grpSpPr>
          <p:sp>
            <p:nvSpPr>
              <p:cNvPr id="390306" name="Oval 162"/>
              <p:cNvSpPr>
                <a:spLocks noChangeAspect="1" noChangeArrowheads="1"/>
              </p:cNvSpPr>
              <p:nvPr/>
            </p:nvSpPr>
            <p:spPr bwMode="auto">
              <a:xfrm>
                <a:off x="309" y="926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332" name="Oval 163"/>
              <p:cNvSpPr>
                <a:spLocks noChangeAspect="1" noChangeArrowheads="1"/>
              </p:cNvSpPr>
              <p:nvPr/>
            </p:nvSpPr>
            <p:spPr bwMode="auto">
              <a:xfrm>
                <a:off x="240" y="673"/>
                <a:ext cx="414" cy="414"/>
              </a:xfrm>
              <a:prstGeom prst="ellipse">
                <a:avLst/>
              </a:prstGeom>
              <a:gradFill rotWithShape="0">
                <a:gsLst>
                  <a:gs pos="0">
                    <a:srgbClr val="F5EBFF"/>
                  </a:gs>
                  <a:gs pos="100000">
                    <a:srgbClr val="CC99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33" name="AutoShape 164"/>
              <p:cNvSpPr>
                <a:spLocks noChangeAspect="1" noChangeArrowheads="1"/>
              </p:cNvSpPr>
              <p:nvPr/>
            </p:nvSpPr>
            <p:spPr bwMode="auto">
              <a:xfrm>
                <a:off x="378" y="926"/>
                <a:ext cx="161" cy="115"/>
              </a:xfrm>
              <a:prstGeom prst="cloudCallout">
                <a:avLst>
                  <a:gd name="adj1" fmla="val -19940"/>
                  <a:gd name="adj2" fmla="val 20000"/>
                </a:avLst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2334" name="AutoShape 165"/>
              <p:cNvSpPr>
                <a:spLocks noChangeAspect="1" noChangeArrowheads="1"/>
              </p:cNvSpPr>
              <p:nvPr/>
            </p:nvSpPr>
            <p:spPr bwMode="auto">
              <a:xfrm>
                <a:off x="493" y="742"/>
                <a:ext cx="92" cy="184"/>
              </a:xfrm>
              <a:prstGeom prst="cloudCallout">
                <a:avLst>
                  <a:gd name="adj1" fmla="val -14583"/>
                  <a:gd name="adj2" fmla="val 24218"/>
                </a:avLst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2335" name="Freeform 166"/>
              <p:cNvSpPr>
                <a:spLocks noChangeAspect="1"/>
              </p:cNvSpPr>
              <p:nvPr/>
            </p:nvSpPr>
            <p:spPr bwMode="auto">
              <a:xfrm>
                <a:off x="328" y="922"/>
                <a:ext cx="73" cy="77"/>
              </a:xfrm>
              <a:custGeom>
                <a:avLst/>
                <a:gdLst>
                  <a:gd name="T0" fmla="*/ 8 w 152"/>
                  <a:gd name="T1" fmla="*/ 8 h 160"/>
                  <a:gd name="T2" fmla="*/ 56 w 152"/>
                  <a:gd name="T3" fmla="*/ 56 h 160"/>
                  <a:gd name="T4" fmla="*/ 104 w 152"/>
                  <a:gd name="T5" fmla="*/ 152 h 160"/>
                  <a:gd name="T6" fmla="*/ 152 w 152"/>
                  <a:gd name="T7" fmla="*/ 104 h 160"/>
                  <a:gd name="T8" fmla="*/ 104 w 152"/>
                  <a:gd name="T9" fmla="*/ 56 h 160"/>
                  <a:gd name="T10" fmla="*/ 104 w 152"/>
                  <a:gd name="T11" fmla="*/ 8 h 160"/>
                  <a:gd name="T12" fmla="*/ 8 w 152"/>
                  <a:gd name="T13" fmla="*/ 8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60"/>
                  <a:gd name="T23" fmla="*/ 152 w 152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60">
                    <a:moveTo>
                      <a:pt x="8" y="8"/>
                    </a:moveTo>
                    <a:cubicBezTo>
                      <a:pt x="0" y="16"/>
                      <a:pt x="40" y="32"/>
                      <a:pt x="56" y="56"/>
                    </a:cubicBezTo>
                    <a:cubicBezTo>
                      <a:pt x="72" y="80"/>
                      <a:pt x="88" y="144"/>
                      <a:pt x="104" y="152"/>
                    </a:cubicBezTo>
                    <a:cubicBezTo>
                      <a:pt x="120" y="160"/>
                      <a:pt x="152" y="120"/>
                      <a:pt x="152" y="104"/>
                    </a:cubicBezTo>
                    <a:cubicBezTo>
                      <a:pt x="152" y="88"/>
                      <a:pt x="112" y="72"/>
                      <a:pt x="104" y="56"/>
                    </a:cubicBezTo>
                    <a:cubicBezTo>
                      <a:pt x="96" y="40"/>
                      <a:pt x="120" y="16"/>
                      <a:pt x="104" y="8"/>
                    </a:cubicBezTo>
                    <a:cubicBezTo>
                      <a:pt x="88" y="0"/>
                      <a:pt x="16" y="0"/>
                      <a:pt x="8" y="8"/>
                    </a:cubicBez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36" name="Line 167"/>
              <p:cNvSpPr>
                <a:spLocks noChangeAspect="1" noChangeShapeType="1"/>
              </p:cNvSpPr>
              <p:nvPr/>
            </p:nvSpPr>
            <p:spPr bwMode="auto">
              <a:xfrm rot="2670529">
                <a:off x="516" y="903"/>
                <a:ext cx="1" cy="46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312" name="Oval 168"/>
              <p:cNvSpPr>
                <a:spLocks noChangeAspect="1" noChangeArrowheads="1"/>
              </p:cNvSpPr>
              <p:nvPr/>
            </p:nvSpPr>
            <p:spPr bwMode="auto">
              <a:xfrm>
                <a:off x="309" y="765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3" name="Oval 169"/>
              <p:cNvSpPr>
                <a:spLocks noChangeAspect="1" noChangeArrowheads="1"/>
              </p:cNvSpPr>
              <p:nvPr/>
            </p:nvSpPr>
            <p:spPr bwMode="auto">
              <a:xfrm>
                <a:off x="355" y="742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4" name="Oval 170"/>
              <p:cNvSpPr>
                <a:spLocks noChangeAspect="1" noChangeArrowheads="1"/>
              </p:cNvSpPr>
              <p:nvPr/>
            </p:nvSpPr>
            <p:spPr bwMode="auto">
              <a:xfrm>
                <a:off x="401" y="857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5" name="Oval 171"/>
              <p:cNvSpPr>
                <a:spLocks noChangeAspect="1" noChangeArrowheads="1"/>
              </p:cNvSpPr>
              <p:nvPr/>
            </p:nvSpPr>
            <p:spPr bwMode="auto">
              <a:xfrm>
                <a:off x="447" y="811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6" name="Oval 172"/>
              <p:cNvSpPr>
                <a:spLocks noChangeAspect="1" noChangeArrowheads="1"/>
              </p:cNvSpPr>
              <p:nvPr/>
            </p:nvSpPr>
            <p:spPr bwMode="auto">
              <a:xfrm>
                <a:off x="447" y="719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7" name="Oval 173"/>
              <p:cNvSpPr>
                <a:spLocks noChangeAspect="1" noChangeArrowheads="1"/>
              </p:cNvSpPr>
              <p:nvPr/>
            </p:nvSpPr>
            <p:spPr bwMode="auto">
              <a:xfrm>
                <a:off x="539" y="995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8" name="Oval 174"/>
              <p:cNvSpPr>
                <a:spLocks noChangeAspect="1" noChangeArrowheads="1"/>
              </p:cNvSpPr>
              <p:nvPr/>
            </p:nvSpPr>
            <p:spPr bwMode="auto">
              <a:xfrm>
                <a:off x="309" y="972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19" name="Oval 175"/>
              <p:cNvSpPr>
                <a:spLocks noChangeAspect="1" noChangeArrowheads="1"/>
              </p:cNvSpPr>
              <p:nvPr/>
            </p:nvSpPr>
            <p:spPr bwMode="auto">
              <a:xfrm>
                <a:off x="585" y="880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0" name="Oval 176"/>
              <p:cNvSpPr>
                <a:spLocks noChangeAspect="1" noChangeArrowheads="1"/>
              </p:cNvSpPr>
              <p:nvPr/>
            </p:nvSpPr>
            <p:spPr bwMode="auto">
              <a:xfrm>
                <a:off x="562" y="949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1" name="Oval 177"/>
              <p:cNvSpPr>
                <a:spLocks noChangeAspect="1" noChangeArrowheads="1"/>
              </p:cNvSpPr>
              <p:nvPr/>
            </p:nvSpPr>
            <p:spPr bwMode="auto">
              <a:xfrm>
                <a:off x="355" y="811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2" name="Oval 178"/>
              <p:cNvSpPr>
                <a:spLocks noChangeAspect="1" noChangeArrowheads="1"/>
              </p:cNvSpPr>
              <p:nvPr/>
            </p:nvSpPr>
            <p:spPr bwMode="auto">
              <a:xfrm>
                <a:off x="447" y="903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3" name="Oval 179"/>
              <p:cNvSpPr>
                <a:spLocks noChangeAspect="1" noChangeArrowheads="1"/>
              </p:cNvSpPr>
              <p:nvPr/>
            </p:nvSpPr>
            <p:spPr bwMode="auto">
              <a:xfrm>
                <a:off x="493" y="949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4" name="Oval 180"/>
              <p:cNvSpPr>
                <a:spLocks noChangeAspect="1" noChangeArrowheads="1"/>
              </p:cNvSpPr>
              <p:nvPr/>
            </p:nvSpPr>
            <p:spPr bwMode="auto">
              <a:xfrm>
                <a:off x="447" y="1041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5" name="Oval 181"/>
              <p:cNvSpPr>
                <a:spLocks noChangeAspect="1" noChangeArrowheads="1"/>
              </p:cNvSpPr>
              <p:nvPr/>
            </p:nvSpPr>
            <p:spPr bwMode="auto">
              <a:xfrm>
                <a:off x="355" y="1018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6" name="Oval 182"/>
              <p:cNvSpPr>
                <a:spLocks noChangeAspect="1" noChangeArrowheads="1"/>
              </p:cNvSpPr>
              <p:nvPr/>
            </p:nvSpPr>
            <p:spPr bwMode="auto">
              <a:xfrm>
                <a:off x="263" y="903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7" name="Oval 183"/>
              <p:cNvSpPr>
                <a:spLocks noChangeAspect="1" noChangeArrowheads="1"/>
              </p:cNvSpPr>
              <p:nvPr/>
            </p:nvSpPr>
            <p:spPr bwMode="auto">
              <a:xfrm>
                <a:off x="263" y="834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8" name="Oval 184"/>
              <p:cNvSpPr>
                <a:spLocks noChangeAspect="1" noChangeArrowheads="1"/>
              </p:cNvSpPr>
              <p:nvPr/>
            </p:nvSpPr>
            <p:spPr bwMode="auto">
              <a:xfrm>
                <a:off x="424" y="995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29" name="Oval 185"/>
              <p:cNvSpPr>
                <a:spLocks noChangeAspect="1" noChangeArrowheads="1"/>
              </p:cNvSpPr>
              <p:nvPr/>
            </p:nvSpPr>
            <p:spPr bwMode="auto">
              <a:xfrm>
                <a:off x="493" y="788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0" name="Oval 186"/>
              <p:cNvSpPr>
                <a:spLocks noChangeAspect="1" noChangeArrowheads="1"/>
              </p:cNvSpPr>
              <p:nvPr/>
            </p:nvSpPr>
            <p:spPr bwMode="auto">
              <a:xfrm>
                <a:off x="562" y="788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1" name="Oval 187"/>
              <p:cNvSpPr>
                <a:spLocks noChangeAspect="1" noChangeArrowheads="1"/>
              </p:cNvSpPr>
              <p:nvPr/>
            </p:nvSpPr>
            <p:spPr bwMode="auto">
              <a:xfrm>
                <a:off x="401" y="742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2" name="Oval 188"/>
              <p:cNvSpPr>
                <a:spLocks noChangeAspect="1" noChangeArrowheads="1"/>
              </p:cNvSpPr>
              <p:nvPr/>
            </p:nvSpPr>
            <p:spPr bwMode="auto">
              <a:xfrm>
                <a:off x="309" y="834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3" name="Oval 189"/>
              <p:cNvSpPr>
                <a:spLocks noChangeAspect="1" noChangeArrowheads="1"/>
              </p:cNvSpPr>
              <p:nvPr/>
            </p:nvSpPr>
            <p:spPr bwMode="auto">
              <a:xfrm>
                <a:off x="493" y="719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4" name="Oval 190"/>
              <p:cNvSpPr>
                <a:spLocks noChangeAspect="1" noChangeArrowheads="1"/>
              </p:cNvSpPr>
              <p:nvPr/>
            </p:nvSpPr>
            <p:spPr bwMode="auto">
              <a:xfrm>
                <a:off x="516" y="857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360" name="AutoShape 191"/>
              <p:cNvSpPr>
                <a:spLocks noChangeAspect="1" noChangeArrowheads="1"/>
              </p:cNvSpPr>
              <p:nvPr/>
            </p:nvSpPr>
            <p:spPr bwMode="auto">
              <a:xfrm>
                <a:off x="286" y="857"/>
                <a:ext cx="115" cy="92"/>
              </a:xfrm>
              <a:prstGeom prst="cloudCallout">
                <a:avLst>
                  <a:gd name="adj1" fmla="val -13750"/>
                  <a:gd name="adj2" fmla="val 11458"/>
                </a:avLst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0336" name="Oval 192"/>
              <p:cNvSpPr>
                <a:spLocks noChangeAspect="1" noChangeArrowheads="1"/>
              </p:cNvSpPr>
              <p:nvPr/>
            </p:nvSpPr>
            <p:spPr bwMode="auto">
              <a:xfrm>
                <a:off x="309" y="926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37" name="Oval 193"/>
              <p:cNvSpPr>
                <a:spLocks noChangeAspect="1" noChangeArrowheads="1"/>
              </p:cNvSpPr>
              <p:nvPr/>
            </p:nvSpPr>
            <p:spPr bwMode="auto">
              <a:xfrm>
                <a:off x="378" y="696"/>
                <a:ext cx="35" cy="3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26" name="Group 194"/>
            <p:cNvGrpSpPr>
              <a:grpSpLocks noChangeAspect="1"/>
            </p:cNvGrpSpPr>
            <p:nvPr/>
          </p:nvGrpSpPr>
          <p:grpSpPr bwMode="auto">
            <a:xfrm>
              <a:off x="816" y="673"/>
              <a:ext cx="414" cy="414"/>
              <a:chOff x="2352" y="528"/>
              <a:chExt cx="518" cy="518"/>
            </a:xfrm>
          </p:grpSpPr>
          <p:sp>
            <p:nvSpPr>
              <p:cNvPr id="82286" name="Oval 195"/>
              <p:cNvSpPr>
                <a:spLocks noChangeAspect="1" noChangeArrowheads="1"/>
              </p:cNvSpPr>
              <p:nvPr/>
            </p:nvSpPr>
            <p:spPr bwMode="auto">
              <a:xfrm>
                <a:off x="2726" y="64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7" name="Oval 196"/>
              <p:cNvSpPr>
                <a:spLocks noChangeAspect="1" noChangeArrowheads="1"/>
              </p:cNvSpPr>
              <p:nvPr/>
            </p:nvSpPr>
            <p:spPr bwMode="auto">
              <a:xfrm>
                <a:off x="2352" y="528"/>
                <a:ext cx="518" cy="51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8" name="Freeform 197"/>
              <p:cNvSpPr>
                <a:spLocks noChangeAspect="1"/>
              </p:cNvSpPr>
              <p:nvPr/>
            </p:nvSpPr>
            <p:spPr bwMode="auto">
              <a:xfrm>
                <a:off x="2553" y="610"/>
                <a:ext cx="144" cy="67"/>
              </a:xfrm>
              <a:custGeom>
                <a:avLst/>
                <a:gdLst>
                  <a:gd name="T0" fmla="*/ 0 w 240"/>
                  <a:gd name="T1" fmla="*/ 8 h 112"/>
                  <a:gd name="T2" fmla="*/ 96 w 240"/>
                  <a:gd name="T3" fmla="*/ 56 h 112"/>
                  <a:gd name="T4" fmla="*/ 144 w 240"/>
                  <a:gd name="T5" fmla="*/ 8 h 112"/>
                  <a:gd name="T6" fmla="*/ 240 w 240"/>
                  <a:gd name="T7" fmla="*/ 104 h 112"/>
                  <a:gd name="T8" fmla="*/ 144 w 240"/>
                  <a:gd name="T9" fmla="*/ 56 h 112"/>
                  <a:gd name="T10" fmla="*/ 96 w 240"/>
                  <a:gd name="T11" fmla="*/ 104 h 112"/>
                  <a:gd name="T12" fmla="*/ 0 w 240"/>
                  <a:gd name="T13" fmla="*/ 56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12"/>
                  <a:gd name="T23" fmla="*/ 240 w 240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12">
                    <a:moveTo>
                      <a:pt x="0" y="8"/>
                    </a:moveTo>
                    <a:cubicBezTo>
                      <a:pt x="36" y="32"/>
                      <a:pt x="72" y="56"/>
                      <a:pt x="96" y="56"/>
                    </a:cubicBezTo>
                    <a:cubicBezTo>
                      <a:pt x="120" y="56"/>
                      <a:pt x="120" y="0"/>
                      <a:pt x="144" y="8"/>
                    </a:cubicBezTo>
                    <a:cubicBezTo>
                      <a:pt x="168" y="16"/>
                      <a:pt x="240" y="96"/>
                      <a:pt x="240" y="104"/>
                    </a:cubicBezTo>
                    <a:cubicBezTo>
                      <a:pt x="240" y="112"/>
                      <a:pt x="168" y="56"/>
                      <a:pt x="144" y="56"/>
                    </a:cubicBezTo>
                    <a:cubicBezTo>
                      <a:pt x="120" y="56"/>
                      <a:pt x="120" y="104"/>
                      <a:pt x="96" y="104"/>
                    </a:cubicBezTo>
                    <a:cubicBezTo>
                      <a:pt x="72" y="104"/>
                      <a:pt x="16" y="64"/>
                      <a:pt x="0" y="56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9" name="AutoShape 198"/>
              <p:cNvSpPr>
                <a:spLocks noChangeAspect="1" noChangeArrowheads="1"/>
              </p:cNvSpPr>
              <p:nvPr/>
            </p:nvSpPr>
            <p:spPr bwMode="auto">
              <a:xfrm rot="21140537" flipH="1">
                <a:off x="2640" y="614"/>
                <a:ext cx="144" cy="288"/>
              </a:xfrm>
              <a:prstGeom prst="cloudCallout">
                <a:avLst>
                  <a:gd name="adj1" fmla="val -20417"/>
                  <a:gd name="adj2" fmla="val 36250"/>
                </a:avLst>
              </a:prstGeom>
              <a:gradFill rotWithShape="0">
                <a:gsLst>
                  <a:gs pos="0">
                    <a:srgbClr val="A50021"/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2290" name="AutoShape 199"/>
              <p:cNvSpPr>
                <a:spLocks noChangeAspect="1" noChangeArrowheads="1"/>
              </p:cNvSpPr>
              <p:nvPr/>
            </p:nvSpPr>
            <p:spPr bwMode="auto">
              <a:xfrm rot="459463">
                <a:off x="2438" y="614"/>
                <a:ext cx="144" cy="288"/>
              </a:xfrm>
              <a:prstGeom prst="cloudCallout">
                <a:avLst>
                  <a:gd name="adj1" fmla="val -20417"/>
                  <a:gd name="adj2" fmla="val 36250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CC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2291" name="Oval 200"/>
              <p:cNvSpPr>
                <a:spLocks noChangeAspect="1" noChangeArrowheads="1"/>
              </p:cNvSpPr>
              <p:nvPr/>
            </p:nvSpPr>
            <p:spPr bwMode="auto">
              <a:xfrm>
                <a:off x="2784" y="672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2" name="Oval 201"/>
              <p:cNvSpPr>
                <a:spLocks noChangeAspect="1" noChangeArrowheads="1"/>
              </p:cNvSpPr>
              <p:nvPr/>
            </p:nvSpPr>
            <p:spPr bwMode="auto">
              <a:xfrm>
                <a:off x="2611" y="64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3" name="Oval 202"/>
              <p:cNvSpPr>
                <a:spLocks noChangeAspect="1" noChangeArrowheads="1"/>
              </p:cNvSpPr>
              <p:nvPr/>
            </p:nvSpPr>
            <p:spPr bwMode="auto">
              <a:xfrm>
                <a:off x="2697" y="81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4" name="Oval 203"/>
              <p:cNvSpPr>
                <a:spLocks noChangeAspect="1" noChangeArrowheads="1"/>
              </p:cNvSpPr>
              <p:nvPr/>
            </p:nvSpPr>
            <p:spPr bwMode="auto">
              <a:xfrm>
                <a:off x="2381" y="81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5" name="Oval 204"/>
              <p:cNvSpPr>
                <a:spLocks noChangeAspect="1" noChangeArrowheads="1"/>
              </p:cNvSpPr>
              <p:nvPr/>
            </p:nvSpPr>
            <p:spPr bwMode="auto">
              <a:xfrm>
                <a:off x="2726" y="93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6" name="Oval 205"/>
              <p:cNvSpPr>
                <a:spLocks noChangeAspect="1" noChangeArrowheads="1"/>
              </p:cNvSpPr>
              <p:nvPr/>
            </p:nvSpPr>
            <p:spPr bwMode="auto">
              <a:xfrm>
                <a:off x="2467" y="75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7" name="Oval 206"/>
              <p:cNvSpPr>
                <a:spLocks noChangeAspect="1" noChangeArrowheads="1"/>
              </p:cNvSpPr>
              <p:nvPr/>
            </p:nvSpPr>
            <p:spPr bwMode="auto">
              <a:xfrm>
                <a:off x="2438" y="614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8" name="Oval 207"/>
              <p:cNvSpPr>
                <a:spLocks noChangeAspect="1" noChangeArrowheads="1"/>
              </p:cNvSpPr>
              <p:nvPr/>
            </p:nvSpPr>
            <p:spPr bwMode="auto">
              <a:xfrm>
                <a:off x="2726" y="614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9" name="Oval 208"/>
              <p:cNvSpPr>
                <a:spLocks noChangeAspect="1" noChangeArrowheads="1"/>
              </p:cNvSpPr>
              <p:nvPr/>
            </p:nvSpPr>
            <p:spPr bwMode="auto">
              <a:xfrm>
                <a:off x="2410" y="729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0" name="Oval 209"/>
              <p:cNvSpPr>
                <a:spLocks noChangeAspect="1" noChangeArrowheads="1"/>
              </p:cNvSpPr>
              <p:nvPr/>
            </p:nvSpPr>
            <p:spPr bwMode="auto">
              <a:xfrm>
                <a:off x="2438" y="87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1" name="Oval 210"/>
              <p:cNvSpPr>
                <a:spLocks noChangeAspect="1" noChangeArrowheads="1"/>
              </p:cNvSpPr>
              <p:nvPr/>
            </p:nvSpPr>
            <p:spPr bwMode="auto">
              <a:xfrm>
                <a:off x="2553" y="78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2" name="Oval 211"/>
              <p:cNvSpPr>
                <a:spLocks noChangeAspect="1" noChangeArrowheads="1"/>
              </p:cNvSpPr>
              <p:nvPr/>
            </p:nvSpPr>
            <p:spPr bwMode="auto">
              <a:xfrm>
                <a:off x="2611" y="960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3" name="Oval 212"/>
              <p:cNvSpPr>
                <a:spLocks noChangeAspect="1" noChangeArrowheads="1"/>
              </p:cNvSpPr>
              <p:nvPr/>
            </p:nvSpPr>
            <p:spPr bwMode="auto">
              <a:xfrm>
                <a:off x="2640" y="845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4" name="Oval 213"/>
              <p:cNvSpPr>
                <a:spLocks noChangeAspect="1" noChangeArrowheads="1"/>
              </p:cNvSpPr>
              <p:nvPr/>
            </p:nvSpPr>
            <p:spPr bwMode="auto">
              <a:xfrm>
                <a:off x="2582" y="845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5" name="Oval 214"/>
              <p:cNvSpPr>
                <a:spLocks noChangeAspect="1" noChangeArrowheads="1"/>
              </p:cNvSpPr>
              <p:nvPr/>
            </p:nvSpPr>
            <p:spPr bwMode="auto">
              <a:xfrm>
                <a:off x="2755" y="87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6" name="Oval 215"/>
              <p:cNvSpPr>
                <a:spLocks noChangeAspect="1" noChangeArrowheads="1"/>
              </p:cNvSpPr>
              <p:nvPr/>
            </p:nvSpPr>
            <p:spPr bwMode="auto">
              <a:xfrm>
                <a:off x="2784" y="758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7" name="Oval 216"/>
              <p:cNvSpPr>
                <a:spLocks noChangeAspect="1" noChangeArrowheads="1"/>
              </p:cNvSpPr>
              <p:nvPr/>
            </p:nvSpPr>
            <p:spPr bwMode="auto">
              <a:xfrm>
                <a:off x="2669" y="729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8" name="Oval 217"/>
              <p:cNvSpPr>
                <a:spLocks noChangeAspect="1" noChangeArrowheads="1"/>
              </p:cNvSpPr>
              <p:nvPr/>
            </p:nvSpPr>
            <p:spPr bwMode="auto">
              <a:xfrm>
                <a:off x="2525" y="729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9" name="Oval 218"/>
              <p:cNvSpPr>
                <a:spLocks noChangeAspect="1" noChangeArrowheads="1"/>
              </p:cNvSpPr>
              <p:nvPr/>
            </p:nvSpPr>
            <p:spPr bwMode="auto">
              <a:xfrm>
                <a:off x="2467" y="67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0" name="Oval 219"/>
              <p:cNvSpPr>
                <a:spLocks noChangeAspect="1" noChangeArrowheads="1"/>
              </p:cNvSpPr>
              <p:nvPr/>
            </p:nvSpPr>
            <p:spPr bwMode="auto">
              <a:xfrm>
                <a:off x="2669" y="614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1" name="Oval 220"/>
              <p:cNvSpPr>
                <a:spLocks noChangeAspect="1" noChangeArrowheads="1"/>
              </p:cNvSpPr>
              <p:nvPr/>
            </p:nvSpPr>
            <p:spPr bwMode="auto">
              <a:xfrm>
                <a:off x="2582" y="55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2" name="Oval 221"/>
              <p:cNvSpPr>
                <a:spLocks noChangeAspect="1" noChangeArrowheads="1"/>
              </p:cNvSpPr>
              <p:nvPr/>
            </p:nvSpPr>
            <p:spPr bwMode="auto">
              <a:xfrm>
                <a:off x="2467" y="93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3" name="Oval 222"/>
              <p:cNvSpPr>
                <a:spLocks noChangeAspect="1" noChangeArrowheads="1"/>
              </p:cNvSpPr>
              <p:nvPr/>
            </p:nvSpPr>
            <p:spPr bwMode="auto">
              <a:xfrm>
                <a:off x="2525" y="988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4" name="Oval 223"/>
              <p:cNvSpPr>
                <a:spLocks noChangeAspect="1" noChangeArrowheads="1"/>
              </p:cNvSpPr>
              <p:nvPr/>
            </p:nvSpPr>
            <p:spPr bwMode="auto">
              <a:xfrm>
                <a:off x="2611" y="75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5" name="Oval 224"/>
              <p:cNvSpPr>
                <a:spLocks noChangeAspect="1" noChangeArrowheads="1"/>
              </p:cNvSpPr>
              <p:nvPr/>
            </p:nvSpPr>
            <p:spPr bwMode="auto">
              <a:xfrm>
                <a:off x="2669" y="931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6" name="Oval 225"/>
              <p:cNvSpPr>
                <a:spLocks noChangeAspect="1" noChangeArrowheads="1"/>
              </p:cNvSpPr>
              <p:nvPr/>
            </p:nvSpPr>
            <p:spPr bwMode="auto">
              <a:xfrm>
                <a:off x="2726" y="701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7" name="Oval 226"/>
              <p:cNvSpPr>
                <a:spLocks noChangeAspect="1" noChangeArrowheads="1"/>
              </p:cNvSpPr>
              <p:nvPr/>
            </p:nvSpPr>
            <p:spPr bwMode="auto">
              <a:xfrm>
                <a:off x="2496" y="586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8" name="Oval 227"/>
              <p:cNvSpPr>
                <a:spLocks noChangeAspect="1" noChangeArrowheads="1"/>
              </p:cNvSpPr>
              <p:nvPr/>
            </p:nvSpPr>
            <p:spPr bwMode="auto">
              <a:xfrm>
                <a:off x="2525" y="931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9" name="Oval 228"/>
              <p:cNvSpPr>
                <a:spLocks noChangeAspect="1" noChangeArrowheads="1"/>
              </p:cNvSpPr>
              <p:nvPr/>
            </p:nvSpPr>
            <p:spPr bwMode="auto">
              <a:xfrm>
                <a:off x="2812" y="81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0" name="Oval 229"/>
              <p:cNvSpPr>
                <a:spLocks noChangeAspect="1" noChangeArrowheads="1"/>
              </p:cNvSpPr>
              <p:nvPr/>
            </p:nvSpPr>
            <p:spPr bwMode="auto">
              <a:xfrm>
                <a:off x="2611" y="90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1" name="Oval 230"/>
              <p:cNvSpPr>
                <a:spLocks noChangeAspect="1" noChangeArrowheads="1"/>
              </p:cNvSpPr>
              <p:nvPr/>
            </p:nvSpPr>
            <p:spPr bwMode="auto">
              <a:xfrm>
                <a:off x="2553" y="67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2" name="Oval 231"/>
              <p:cNvSpPr>
                <a:spLocks noChangeAspect="1" noChangeArrowheads="1"/>
              </p:cNvSpPr>
              <p:nvPr/>
            </p:nvSpPr>
            <p:spPr bwMode="auto">
              <a:xfrm>
                <a:off x="2640" y="55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F7E0D8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3" name="Oval 232"/>
              <p:cNvSpPr>
                <a:spLocks noChangeAspect="1" noChangeArrowheads="1"/>
              </p:cNvSpPr>
              <p:nvPr/>
            </p:nvSpPr>
            <p:spPr bwMode="auto">
              <a:xfrm>
                <a:off x="2467" y="78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4" name="Oval 233"/>
              <p:cNvSpPr>
                <a:spLocks noChangeAspect="1" noChangeArrowheads="1"/>
              </p:cNvSpPr>
              <p:nvPr/>
            </p:nvSpPr>
            <p:spPr bwMode="auto">
              <a:xfrm>
                <a:off x="2525" y="845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5" name="Oval 234"/>
              <p:cNvSpPr>
                <a:spLocks noChangeAspect="1" noChangeArrowheads="1"/>
              </p:cNvSpPr>
              <p:nvPr/>
            </p:nvSpPr>
            <p:spPr bwMode="auto">
              <a:xfrm>
                <a:off x="2582" y="90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6" name="Oval 235"/>
              <p:cNvSpPr>
                <a:spLocks noChangeAspect="1" noChangeArrowheads="1"/>
              </p:cNvSpPr>
              <p:nvPr/>
            </p:nvSpPr>
            <p:spPr bwMode="auto">
              <a:xfrm>
                <a:off x="2640" y="960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7" name="Oval 236"/>
              <p:cNvSpPr>
                <a:spLocks noChangeAspect="1" noChangeArrowheads="1"/>
              </p:cNvSpPr>
              <p:nvPr/>
            </p:nvSpPr>
            <p:spPr bwMode="auto">
              <a:xfrm>
                <a:off x="2381" y="67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8" name="Oval 237"/>
              <p:cNvSpPr>
                <a:spLocks noChangeAspect="1" noChangeArrowheads="1"/>
              </p:cNvSpPr>
              <p:nvPr/>
            </p:nvSpPr>
            <p:spPr bwMode="auto">
              <a:xfrm>
                <a:off x="2697" y="75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9" name="Oval 238"/>
              <p:cNvSpPr>
                <a:spLocks noChangeAspect="1" noChangeArrowheads="1"/>
              </p:cNvSpPr>
              <p:nvPr/>
            </p:nvSpPr>
            <p:spPr bwMode="auto">
              <a:xfrm>
                <a:off x="2419" y="912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30" name="Oval 239"/>
              <p:cNvSpPr>
                <a:spLocks noChangeAspect="1" noChangeArrowheads="1"/>
              </p:cNvSpPr>
              <p:nvPr/>
            </p:nvSpPr>
            <p:spPr bwMode="auto">
              <a:xfrm>
                <a:off x="2366" y="76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E38E72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7" name="Group 240"/>
            <p:cNvGrpSpPr>
              <a:grpSpLocks noChangeAspect="1"/>
            </p:cNvGrpSpPr>
            <p:nvPr/>
          </p:nvGrpSpPr>
          <p:grpSpPr bwMode="auto">
            <a:xfrm>
              <a:off x="1400" y="673"/>
              <a:ext cx="414" cy="419"/>
              <a:chOff x="3552" y="1152"/>
              <a:chExt cx="518" cy="524"/>
            </a:xfrm>
          </p:grpSpPr>
          <p:sp>
            <p:nvSpPr>
              <p:cNvPr id="390385" name="Oval 241"/>
              <p:cNvSpPr>
                <a:spLocks noChangeAspect="1" noChangeArrowheads="1"/>
              </p:cNvSpPr>
              <p:nvPr/>
            </p:nvSpPr>
            <p:spPr bwMode="auto">
              <a:xfrm>
                <a:off x="3638" y="1468"/>
                <a:ext cx="44" cy="4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192" name="Oval 242"/>
              <p:cNvSpPr>
                <a:spLocks noChangeAspect="1" noChangeArrowheads="1"/>
              </p:cNvSpPr>
              <p:nvPr/>
            </p:nvSpPr>
            <p:spPr bwMode="auto">
              <a:xfrm>
                <a:off x="3552" y="1152"/>
                <a:ext cx="518" cy="51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3" name="Oval 243"/>
              <p:cNvSpPr>
                <a:spLocks noChangeAspect="1" noChangeArrowheads="1"/>
              </p:cNvSpPr>
              <p:nvPr/>
            </p:nvSpPr>
            <p:spPr bwMode="auto">
              <a:xfrm>
                <a:off x="3638" y="126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4" name="Oval 244"/>
              <p:cNvSpPr>
                <a:spLocks noChangeAspect="1" noChangeArrowheads="1"/>
              </p:cNvSpPr>
              <p:nvPr/>
            </p:nvSpPr>
            <p:spPr bwMode="auto">
              <a:xfrm>
                <a:off x="3696" y="123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5" name="Oval 245"/>
              <p:cNvSpPr>
                <a:spLocks noChangeAspect="1" noChangeArrowheads="1"/>
              </p:cNvSpPr>
              <p:nvPr/>
            </p:nvSpPr>
            <p:spPr bwMode="auto">
              <a:xfrm>
                <a:off x="3753" y="138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390" name="Oval 246"/>
              <p:cNvSpPr>
                <a:spLocks noChangeAspect="1" noChangeArrowheads="1"/>
              </p:cNvSpPr>
              <p:nvPr/>
            </p:nvSpPr>
            <p:spPr bwMode="auto">
              <a:xfrm>
                <a:off x="3811" y="1325"/>
                <a:ext cx="44" cy="45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197" name="Oval 247"/>
              <p:cNvSpPr>
                <a:spLocks noChangeAspect="1" noChangeArrowheads="1"/>
              </p:cNvSpPr>
              <p:nvPr/>
            </p:nvSpPr>
            <p:spPr bwMode="auto">
              <a:xfrm>
                <a:off x="3811" y="1210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8" name="Oval 248"/>
              <p:cNvSpPr>
                <a:spLocks noChangeAspect="1" noChangeArrowheads="1"/>
              </p:cNvSpPr>
              <p:nvPr/>
            </p:nvSpPr>
            <p:spPr bwMode="auto">
              <a:xfrm>
                <a:off x="3926" y="155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393" name="Oval 249"/>
              <p:cNvSpPr>
                <a:spLocks noChangeAspect="1" noChangeArrowheads="1"/>
              </p:cNvSpPr>
              <p:nvPr/>
            </p:nvSpPr>
            <p:spPr bwMode="auto">
              <a:xfrm>
                <a:off x="3638" y="1527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394" name="Oval 250"/>
              <p:cNvSpPr>
                <a:spLocks noChangeAspect="1" noChangeArrowheads="1"/>
              </p:cNvSpPr>
              <p:nvPr/>
            </p:nvSpPr>
            <p:spPr bwMode="auto">
              <a:xfrm>
                <a:off x="3984" y="141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201" name="Oval 251"/>
              <p:cNvSpPr>
                <a:spLocks noChangeAspect="1" noChangeArrowheads="1"/>
              </p:cNvSpPr>
              <p:nvPr/>
            </p:nvSpPr>
            <p:spPr bwMode="auto">
              <a:xfrm>
                <a:off x="3955" y="149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2" name="Oval 252"/>
              <p:cNvSpPr>
                <a:spLocks noChangeAspect="1" noChangeArrowheads="1"/>
              </p:cNvSpPr>
              <p:nvPr/>
            </p:nvSpPr>
            <p:spPr bwMode="auto">
              <a:xfrm>
                <a:off x="3696" y="132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3" name="Oval 253"/>
              <p:cNvSpPr>
                <a:spLocks noChangeAspect="1" noChangeArrowheads="1"/>
              </p:cNvSpPr>
              <p:nvPr/>
            </p:nvSpPr>
            <p:spPr bwMode="auto">
              <a:xfrm>
                <a:off x="3811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4" name="Oval 254"/>
              <p:cNvSpPr>
                <a:spLocks noChangeAspect="1" noChangeArrowheads="1"/>
              </p:cNvSpPr>
              <p:nvPr/>
            </p:nvSpPr>
            <p:spPr bwMode="auto">
              <a:xfrm>
                <a:off x="3869" y="1498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5" name="Oval 255"/>
              <p:cNvSpPr>
                <a:spLocks noChangeAspect="1" noChangeArrowheads="1"/>
              </p:cNvSpPr>
              <p:nvPr/>
            </p:nvSpPr>
            <p:spPr bwMode="auto">
              <a:xfrm>
                <a:off x="3811" y="161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6" name="Oval 256"/>
              <p:cNvSpPr>
                <a:spLocks noChangeAspect="1" noChangeArrowheads="1"/>
              </p:cNvSpPr>
              <p:nvPr/>
            </p:nvSpPr>
            <p:spPr bwMode="auto">
              <a:xfrm>
                <a:off x="3696" y="1584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7" name="Oval 257"/>
              <p:cNvSpPr>
                <a:spLocks noChangeAspect="1" noChangeArrowheads="1"/>
              </p:cNvSpPr>
              <p:nvPr/>
            </p:nvSpPr>
            <p:spPr bwMode="auto">
              <a:xfrm>
                <a:off x="3581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8" name="Oval 258"/>
              <p:cNvSpPr>
                <a:spLocks noChangeAspect="1" noChangeArrowheads="1"/>
              </p:cNvSpPr>
              <p:nvPr/>
            </p:nvSpPr>
            <p:spPr bwMode="auto">
              <a:xfrm>
                <a:off x="3581" y="1354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9" name="Oval 259"/>
              <p:cNvSpPr>
                <a:spLocks noChangeAspect="1" noChangeArrowheads="1"/>
              </p:cNvSpPr>
              <p:nvPr/>
            </p:nvSpPr>
            <p:spPr bwMode="auto">
              <a:xfrm>
                <a:off x="3782" y="155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404" name="Oval 260"/>
              <p:cNvSpPr>
                <a:spLocks noChangeAspect="1" noChangeArrowheads="1"/>
              </p:cNvSpPr>
              <p:nvPr/>
            </p:nvSpPr>
            <p:spPr bwMode="auto">
              <a:xfrm>
                <a:off x="3869" y="129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211" name="Oval 261"/>
              <p:cNvSpPr>
                <a:spLocks noChangeAspect="1" noChangeArrowheads="1"/>
              </p:cNvSpPr>
              <p:nvPr/>
            </p:nvSpPr>
            <p:spPr bwMode="auto">
              <a:xfrm>
                <a:off x="3955" y="129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406" name="Oval 262"/>
              <p:cNvSpPr>
                <a:spLocks noChangeAspect="1" noChangeArrowheads="1"/>
              </p:cNvSpPr>
              <p:nvPr/>
            </p:nvSpPr>
            <p:spPr bwMode="auto">
              <a:xfrm>
                <a:off x="3753" y="123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213" name="Oval 263"/>
              <p:cNvSpPr>
                <a:spLocks noChangeAspect="1" noChangeArrowheads="1"/>
              </p:cNvSpPr>
              <p:nvPr/>
            </p:nvSpPr>
            <p:spPr bwMode="auto">
              <a:xfrm>
                <a:off x="3638" y="1354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14" name="Oval 264"/>
              <p:cNvSpPr>
                <a:spLocks noChangeAspect="1" noChangeArrowheads="1"/>
              </p:cNvSpPr>
              <p:nvPr/>
            </p:nvSpPr>
            <p:spPr bwMode="auto">
              <a:xfrm>
                <a:off x="3869" y="1210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0409" name="Oval 265"/>
              <p:cNvSpPr>
                <a:spLocks noChangeAspect="1" noChangeArrowheads="1"/>
              </p:cNvSpPr>
              <p:nvPr/>
            </p:nvSpPr>
            <p:spPr bwMode="auto">
              <a:xfrm>
                <a:off x="3897" y="138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28" name="Group 266"/>
              <p:cNvGrpSpPr>
                <a:grpSpLocks noChangeAspect="1"/>
              </p:cNvGrpSpPr>
              <p:nvPr/>
            </p:nvGrpSpPr>
            <p:grpSpPr bwMode="auto">
              <a:xfrm rot="-10060833">
                <a:off x="3662" y="1224"/>
                <a:ext cx="374" cy="375"/>
                <a:chOff x="3552" y="1872"/>
                <a:chExt cx="624" cy="624"/>
              </a:xfrm>
            </p:grpSpPr>
            <p:sp>
              <p:nvSpPr>
                <p:cNvPr id="82281" name="AutoShap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3744" y="2256"/>
                  <a:ext cx="336" cy="240"/>
                </a:xfrm>
                <a:prstGeom prst="cloudCallout">
                  <a:avLst>
                    <a:gd name="adj1" fmla="val -19940"/>
                    <a:gd name="adj2" fmla="val 20000"/>
                  </a:avLst>
                </a:prstGeom>
                <a:solidFill>
                  <a:srgbClr val="8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282" name="AutoShap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1872"/>
                  <a:ext cx="192" cy="384"/>
                </a:xfrm>
                <a:prstGeom prst="cloudCallout">
                  <a:avLst>
                    <a:gd name="adj1" fmla="val -14583"/>
                    <a:gd name="adj2" fmla="val 24218"/>
                  </a:avLst>
                </a:prstGeom>
                <a:solidFill>
                  <a:srgbClr val="8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283" name="Freeform 269"/>
                <p:cNvSpPr>
                  <a:spLocks noChangeAspect="1"/>
                </p:cNvSpPr>
                <p:nvPr/>
              </p:nvSpPr>
              <p:spPr bwMode="auto">
                <a:xfrm>
                  <a:off x="3640" y="2248"/>
                  <a:ext cx="152" cy="160"/>
                </a:xfrm>
                <a:custGeom>
                  <a:avLst/>
                  <a:gdLst>
                    <a:gd name="T0" fmla="*/ 8 w 152"/>
                    <a:gd name="T1" fmla="*/ 8 h 160"/>
                    <a:gd name="T2" fmla="*/ 56 w 152"/>
                    <a:gd name="T3" fmla="*/ 56 h 160"/>
                    <a:gd name="T4" fmla="*/ 104 w 152"/>
                    <a:gd name="T5" fmla="*/ 152 h 160"/>
                    <a:gd name="T6" fmla="*/ 152 w 152"/>
                    <a:gd name="T7" fmla="*/ 104 h 160"/>
                    <a:gd name="T8" fmla="*/ 104 w 152"/>
                    <a:gd name="T9" fmla="*/ 56 h 160"/>
                    <a:gd name="T10" fmla="*/ 104 w 152"/>
                    <a:gd name="T11" fmla="*/ 8 h 160"/>
                    <a:gd name="T12" fmla="*/ 8 w 152"/>
                    <a:gd name="T13" fmla="*/ 8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2"/>
                    <a:gd name="T22" fmla="*/ 0 h 160"/>
                    <a:gd name="T23" fmla="*/ 152 w 152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2" h="160">
                      <a:moveTo>
                        <a:pt x="8" y="8"/>
                      </a:moveTo>
                      <a:cubicBezTo>
                        <a:pt x="0" y="16"/>
                        <a:pt x="40" y="32"/>
                        <a:pt x="56" y="56"/>
                      </a:cubicBezTo>
                      <a:cubicBezTo>
                        <a:pt x="72" y="80"/>
                        <a:pt x="88" y="144"/>
                        <a:pt x="104" y="152"/>
                      </a:cubicBezTo>
                      <a:cubicBezTo>
                        <a:pt x="120" y="160"/>
                        <a:pt x="152" y="120"/>
                        <a:pt x="152" y="104"/>
                      </a:cubicBezTo>
                      <a:cubicBezTo>
                        <a:pt x="152" y="88"/>
                        <a:pt x="112" y="72"/>
                        <a:pt x="104" y="56"/>
                      </a:cubicBezTo>
                      <a:cubicBezTo>
                        <a:pt x="96" y="40"/>
                        <a:pt x="120" y="16"/>
                        <a:pt x="104" y="8"/>
                      </a:cubicBezTo>
                      <a:cubicBezTo>
                        <a:pt x="88" y="0"/>
                        <a:pt x="16" y="0"/>
                        <a:pt x="8" y="8"/>
                      </a:cubicBezTo>
                      <a:close/>
                    </a:path>
                  </a:pathLst>
                </a:custGeom>
                <a:solidFill>
                  <a:srgbClr val="8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284" name="Line 270"/>
                <p:cNvSpPr>
                  <a:spLocks noChangeAspect="1" noChangeShapeType="1"/>
                </p:cNvSpPr>
                <p:nvPr/>
              </p:nvSpPr>
              <p:spPr bwMode="auto">
                <a:xfrm rot="2670529">
                  <a:off x="4032" y="2208"/>
                  <a:ext cx="1" cy="96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285" name="AutoShape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3552" y="2112"/>
                  <a:ext cx="240" cy="192"/>
                </a:xfrm>
                <a:prstGeom prst="cloudCallout">
                  <a:avLst>
                    <a:gd name="adj1" fmla="val -13750"/>
                    <a:gd name="adj2" fmla="val 11458"/>
                  </a:avLst>
                </a:prstGeom>
                <a:solidFill>
                  <a:srgbClr val="8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2217" name="Oval 272"/>
              <p:cNvSpPr>
                <a:spLocks noChangeAspect="1" noChangeArrowheads="1"/>
              </p:cNvSpPr>
              <p:nvPr/>
            </p:nvSpPr>
            <p:spPr bwMode="auto">
              <a:xfrm>
                <a:off x="3638" y="1469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18" name="Oval 273"/>
              <p:cNvSpPr>
                <a:spLocks noChangeAspect="1" noChangeArrowheads="1"/>
              </p:cNvSpPr>
              <p:nvPr/>
            </p:nvSpPr>
            <p:spPr bwMode="auto">
              <a:xfrm>
                <a:off x="3725" y="1181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19" name="Oval 274"/>
              <p:cNvSpPr>
                <a:spLocks noChangeAspect="1" noChangeArrowheads="1"/>
              </p:cNvSpPr>
              <p:nvPr/>
            </p:nvSpPr>
            <p:spPr bwMode="auto">
              <a:xfrm>
                <a:off x="3696" y="1527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0" name="Oval 275"/>
              <p:cNvSpPr>
                <a:spLocks noChangeAspect="1" noChangeArrowheads="1"/>
              </p:cNvSpPr>
              <p:nvPr/>
            </p:nvSpPr>
            <p:spPr bwMode="auto">
              <a:xfrm>
                <a:off x="3753" y="1584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1" name="Oval 276"/>
              <p:cNvSpPr>
                <a:spLocks noChangeAspect="1" noChangeArrowheads="1"/>
              </p:cNvSpPr>
              <p:nvPr/>
            </p:nvSpPr>
            <p:spPr bwMode="auto">
              <a:xfrm>
                <a:off x="3725" y="1498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2" name="Oval 277"/>
              <p:cNvSpPr>
                <a:spLocks noChangeAspect="1" noChangeArrowheads="1"/>
              </p:cNvSpPr>
              <p:nvPr/>
            </p:nvSpPr>
            <p:spPr bwMode="auto">
              <a:xfrm>
                <a:off x="3840" y="1584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3" name="Oval 278"/>
              <p:cNvSpPr>
                <a:spLocks noChangeAspect="1" noChangeArrowheads="1"/>
              </p:cNvSpPr>
              <p:nvPr/>
            </p:nvSpPr>
            <p:spPr bwMode="auto">
              <a:xfrm>
                <a:off x="3869" y="1555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4" name="Oval 279"/>
              <p:cNvSpPr>
                <a:spLocks noChangeAspect="1" noChangeArrowheads="1"/>
              </p:cNvSpPr>
              <p:nvPr/>
            </p:nvSpPr>
            <p:spPr bwMode="auto">
              <a:xfrm>
                <a:off x="3984" y="1440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5" name="Oval 280"/>
              <p:cNvSpPr>
                <a:spLocks noChangeAspect="1" noChangeArrowheads="1"/>
              </p:cNvSpPr>
              <p:nvPr/>
            </p:nvSpPr>
            <p:spPr bwMode="auto">
              <a:xfrm>
                <a:off x="3926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6" name="Oval 281"/>
              <p:cNvSpPr>
                <a:spLocks noChangeAspect="1" noChangeArrowheads="1"/>
              </p:cNvSpPr>
              <p:nvPr/>
            </p:nvSpPr>
            <p:spPr bwMode="auto">
              <a:xfrm>
                <a:off x="3811" y="149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7" name="Oval 282"/>
              <p:cNvSpPr>
                <a:spLocks noChangeAspect="1" noChangeArrowheads="1"/>
              </p:cNvSpPr>
              <p:nvPr/>
            </p:nvSpPr>
            <p:spPr bwMode="auto">
              <a:xfrm>
                <a:off x="3753" y="149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8" name="Oval 283"/>
              <p:cNvSpPr>
                <a:spLocks noChangeAspect="1" noChangeArrowheads="1"/>
              </p:cNvSpPr>
              <p:nvPr/>
            </p:nvSpPr>
            <p:spPr bwMode="auto">
              <a:xfrm>
                <a:off x="3753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9" name="Oval 284"/>
              <p:cNvSpPr>
                <a:spLocks noChangeAspect="1" noChangeArrowheads="1"/>
              </p:cNvSpPr>
              <p:nvPr/>
            </p:nvSpPr>
            <p:spPr bwMode="auto">
              <a:xfrm>
                <a:off x="3725" y="1440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0" name="Oval 285"/>
              <p:cNvSpPr>
                <a:spLocks noChangeAspect="1" noChangeArrowheads="1"/>
              </p:cNvSpPr>
              <p:nvPr/>
            </p:nvSpPr>
            <p:spPr bwMode="auto">
              <a:xfrm>
                <a:off x="3696" y="1469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1" name="Oval 286"/>
              <p:cNvSpPr>
                <a:spLocks noChangeAspect="1" noChangeArrowheads="1"/>
              </p:cNvSpPr>
              <p:nvPr/>
            </p:nvSpPr>
            <p:spPr bwMode="auto">
              <a:xfrm>
                <a:off x="3686" y="140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2" name="Oval 287"/>
              <p:cNvSpPr>
                <a:spLocks noChangeAspect="1" noChangeArrowheads="1"/>
              </p:cNvSpPr>
              <p:nvPr/>
            </p:nvSpPr>
            <p:spPr bwMode="auto">
              <a:xfrm>
                <a:off x="3667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3" name="Oval 288"/>
              <p:cNvSpPr>
                <a:spLocks noChangeAspect="1" noChangeArrowheads="1"/>
              </p:cNvSpPr>
              <p:nvPr/>
            </p:nvSpPr>
            <p:spPr bwMode="auto">
              <a:xfrm>
                <a:off x="3725" y="1382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4" name="Oval 289"/>
              <p:cNvSpPr>
                <a:spLocks noChangeAspect="1" noChangeArrowheads="1"/>
              </p:cNvSpPr>
              <p:nvPr/>
            </p:nvSpPr>
            <p:spPr bwMode="auto">
              <a:xfrm>
                <a:off x="3753" y="126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5" name="Oval 290"/>
              <p:cNvSpPr>
                <a:spLocks noChangeAspect="1" noChangeArrowheads="1"/>
              </p:cNvSpPr>
              <p:nvPr/>
            </p:nvSpPr>
            <p:spPr bwMode="auto">
              <a:xfrm>
                <a:off x="3638" y="155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6" name="Oval 291"/>
              <p:cNvSpPr>
                <a:spLocks noChangeAspect="1" noChangeArrowheads="1"/>
              </p:cNvSpPr>
              <p:nvPr/>
            </p:nvSpPr>
            <p:spPr bwMode="auto">
              <a:xfrm>
                <a:off x="3840" y="1354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7" name="Oval 292"/>
              <p:cNvSpPr>
                <a:spLocks noChangeAspect="1" noChangeArrowheads="1"/>
              </p:cNvSpPr>
              <p:nvPr/>
            </p:nvSpPr>
            <p:spPr bwMode="auto">
              <a:xfrm>
                <a:off x="3926" y="138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8" name="Oval 293"/>
              <p:cNvSpPr>
                <a:spLocks noChangeAspect="1" noChangeArrowheads="1"/>
              </p:cNvSpPr>
              <p:nvPr/>
            </p:nvSpPr>
            <p:spPr bwMode="auto">
              <a:xfrm>
                <a:off x="3840" y="14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9" name="Oval 294"/>
              <p:cNvSpPr>
                <a:spLocks noChangeAspect="1" noChangeArrowheads="1"/>
              </p:cNvSpPr>
              <p:nvPr/>
            </p:nvSpPr>
            <p:spPr bwMode="auto">
              <a:xfrm>
                <a:off x="3897" y="149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0" name="Oval 295"/>
              <p:cNvSpPr>
                <a:spLocks noChangeAspect="1" noChangeArrowheads="1"/>
              </p:cNvSpPr>
              <p:nvPr/>
            </p:nvSpPr>
            <p:spPr bwMode="auto">
              <a:xfrm>
                <a:off x="3811" y="141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1" name="Oval 296"/>
              <p:cNvSpPr>
                <a:spLocks noChangeAspect="1" noChangeArrowheads="1"/>
              </p:cNvSpPr>
              <p:nvPr/>
            </p:nvSpPr>
            <p:spPr bwMode="auto">
              <a:xfrm>
                <a:off x="3869" y="1382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2" name="Oval 297"/>
              <p:cNvSpPr>
                <a:spLocks noChangeAspect="1" noChangeArrowheads="1"/>
              </p:cNvSpPr>
              <p:nvPr/>
            </p:nvSpPr>
            <p:spPr bwMode="auto">
              <a:xfrm>
                <a:off x="3773" y="1632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3" name="Oval 298"/>
              <p:cNvSpPr>
                <a:spLocks noChangeAspect="1" noChangeArrowheads="1"/>
              </p:cNvSpPr>
              <p:nvPr/>
            </p:nvSpPr>
            <p:spPr bwMode="auto">
              <a:xfrm>
                <a:off x="3984" y="1382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4" name="Oval 299"/>
              <p:cNvSpPr>
                <a:spLocks noChangeAspect="1" noChangeArrowheads="1"/>
              </p:cNvSpPr>
              <p:nvPr/>
            </p:nvSpPr>
            <p:spPr bwMode="auto">
              <a:xfrm>
                <a:off x="3725" y="1613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5" name="Oval 300"/>
              <p:cNvSpPr>
                <a:spLocks noChangeAspect="1" noChangeArrowheads="1"/>
              </p:cNvSpPr>
              <p:nvPr/>
            </p:nvSpPr>
            <p:spPr bwMode="auto">
              <a:xfrm>
                <a:off x="3782" y="1354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6" name="Oval 301"/>
              <p:cNvSpPr>
                <a:spLocks noChangeAspect="1" noChangeArrowheads="1"/>
              </p:cNvSpPr>
              <p:nvPr/>
            </p:nvSpPr>
            <p:spPr bwMode="auto">
              <a:xfrm>
                <a:off x="3897" y="160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7" name="Oval 302"/>
              <p:cNvSpPr>
                <a:spLocks noChangeAspect="1" noChangeArrowheads="1"/>
              </p:cNvSpPr>
              <p:nvPr/>
            </p:nvSpPr>
            <p:spPr bwMode="auto">
              <a:xfrm>
                <a:off x="3926" y="1354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8" name="Oval 303"/>
              <p:cNvSpPr>
                <a:spLocks noChangeAspect="1" noChangeArrowheads="1"/>
              </p:cNvSpPr>
              <p:nvPr/>
            </p:nvSpPr>
            <p:spPr bwMode="auto">
              <a:xfrm>
                <a:off x="3869" y="1296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9" name="Oval 304"/>
              <p:cNvSpPr>
                <a:spLocks noChangeAspect="1" noChangeArrowheads="1"/>
              </p:cNvSpPr>
              <p:nvPr/>
            </p:nvSpPr>
            <p:spPr bwMode="auto">
              <a:xfrm>
                <a:off x="3840" y="129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0" name="Oval 305"/>
              <p:cNvSpPr>
                <a:spLocks noChangeAspect="1" noChangeArrowheads="1"/>
              </p:cNvSpPr>
              <p:nvPr/>
            </p:nvSpPr>
            <p:spPr bwMode="auto">
              <a:xfrm>
                <a:off x="3825" y="154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1" name="Oval 306"/>
              <p:cNvSpPr>
                <a:spLocks noChangeAspect="1" noChangeArrowheads="1"/>
              </p:cNvSpPr>
              <p:nvPr/>
            </p:nvSpPr>
            <p:spPr bwMode="auto">
              <a:xfrm>
                <a:off x="3610" y="1498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2" name="Oval 307"/>
              <p:cNvSpPr>
                <a:spLocks noChangeAspect="1" noChangeArrowheads="1"/>
              </p:cNvSpPr>
              <p:nvPr/>
            </p:nvSpPr>
            <p:spPr bwMode="auto">
              <a:xfrm>
                <a:off x="3926" y="123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3" name="Oval 308"/>
              <p:cNvSpPr>
                <a:spLocks noChangeAspect="1" noChangeArrowheads="1"/>
              </p:cNvSpPr>
              <p:nvPr/>
            </p:nvSpPr>
            <p:spPr bwMode="auto">
              <a:xfrm>
                <a:off x="3840" y="123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4" name="Oval 309"/>
              <p:cNvSpPr>
                <a:spLocks noChangeAspect="1" noChangeArrowheads="1"/>
              </p:cNvSpPr>
              <p:nvPr/>
            </p:nvSpPr>
            <p:spPr bwMode="auto">
              <a:xfrm>
                <a:off x="3897" y="126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5" name="Oval 310"/>
              <p:cNvSpPr>
                <a:spLocks noChangeAspect="1" noChangeArrowheads="1"/>
              </p:cNvSpPr>
              <p:nvPr/>
            </p:nvSpPr>
            <p:spPr bwMode="auto">
              <a:xfrm>
                <a:off x="3811" y="1267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6" name="Oval 311"/>
              <p:cNvSpPr>
                <a:spLocks noChangeAspect="1" noChangeArrowheads="1"/>
              </p:cNvSpPr>
              <p:nvPr/>
            </p:nvSpPr>
            <p:spPr bwMode="auto">
              <a:xfrm>
                <a:off x="3667" y="1210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7" name="Oval 312"/>
              <p:cNvSpPr>
                <a:spLocks noChangeAspect="1" noChangeArrowheads="1"/>
              </p:cNvSpPr>
              <p:nvPr/>
            </p:nvSpPr>
            <p:spPr bwMode="auto">
              <a:xfrm>
                <a:off x="3581" y="129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8" name="Oval 313"/>
              <p:cNvSpPr>
                <a:spLocks noChangeAspect="1" noChangeArrowheads="1"/>
              </p:cNvSpPr>
              <p:nvPr/>
            </p:nvSpPr>
            <p:spPr bwMode="auto">
              <a:xfrm>
                <a:off x="3734" y="154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9" name="Oval 314"/>
              <p:cNvSpPr>
                <a:spLocks noChangeAspect="1" noChangeArrowheads="1"/>
              </p:cNvSpPr>
              <p:nvPr/>
            </p:nvSpPr>
            <p:spPr bwMode="auto">
              <a:xfrm>
                <a:off x="3878" y="144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0" name="Oval 315"/>
              <p:cNvSpPr>
                <a:spLocks noChangeAspect="1" noChangeArrowheads="1"/>
              </p:cNvSpPr>
              <p:nvPr/>
            </p:nvSpPr>
            <p:spPr bwMode="auto">
              <a:xfrm>
                <a:off x="4026" y="141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1" name="Oval 316"/>
              <p:cNvSpPr>
                <a:spLocks noChangeAspect="1" noChangeArrowheads="1"/>
              </p:cNvSpPr>
              <p:nvPr/>
            </p:nvSpPr>
            <p:spPr bwMode="auto">
              <a:xfrm>
                <a:off x="3974" y="154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2" name="Oval 317"/>
              <p:cNvSpPr>
                <a:spLocks noChangeAspect="1" noChangeArrowheads="1"/>
              </p:cNvSpPr>
              <p:nvPr/>
            </p:nvSpPr>
            <p:spPr bwMode="auto">
              <a:xfrm>
                <a:off x="3998" y="149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3" name="Oval 318"/>
              <p:cNvSpPr>
                <a:spLocks noChangeAspect="1" noChangeArrowheads="1"/>
              </p:cNvSpPr>
              <p:nvPr/>
            </p:nvSpPr>
            <p:spPr bwMode="auto">
              <a:xfrm>
                <a:off x="3984" y="1267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4" name="Oval 319"/>
              <p:cNvSpPr>
                <a:spLocks noChangeAspect="1" noChangeArrowheads="1"/>
              </p:cNvSpPr>
              <p:nvPr/>
            </p:nvSpPr>
            <p:spPr bwMode="auto">
              <a:xfrm>
                <a:off x="3998" y="1325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5" name="Oval 320"/>
              <p:cNvSpPr>
                <a:spLocks noChangeAspect="1" noChangeArrowheads="1"/>
              </p:cNvSpPr>
              <p:nvPr/>
            </p:nvSpPr>
            <p:spPr bwMode="auto">
              <a:xfrm>
                <a:off x="3811" y="115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6" name="Oval 321"/>
              <p:cNvSpPr>
                <a:spLocks noChangeAspect="1" noChangeArrowheads="1"/>
              </p:cNvSpPr>
              <p:nvPr/>
            </p:nvSpPr>
            <p:spPr bwMode="auto">
              <a:xfrm>
                <a:off x="3869" y="1176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7" name="Oval 322"/>
              <p:cNvSpPr>
                <a:spLocks noChangeAspect="1" noChangeArrowheads="1"/>
              </p:cNvSpPr>
              <p:nvPr/>
            </p:nvSpPr>
            <p:spPr bwMode="auto">
              <a:xfrm>
                <a:off x="3610" y="1411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8" name="Oval 323"/>
              <p:cNvSpPr>
                <a:spLocks noChangeAspect="1" noChangeArrowheads="1"/>
              </p:cNvSpPr>
              <p:nvPr/>
            </p:nvSpPr>
            <p:spPr bwMode="auto">
              <a:xfrm>
                <a:off x="3610" y="1325"/>
                <a:ext cx="43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9" name="Oval 324"/>
              <p:cNvSpPr>
                <a:spLocks noChangeAspect="1" noChangeArrowheads="1"/>
              </p:cNvSpPr>
              <p:nvPr/>
            </p:nvSpPr>
            <p:spPr bwMode="auto">
              <a:xfrm>
                <a:off x="3681" y="1286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0" name="Oval 325"/>
              <p:cNvSpPr>
                <a:spLocks noChangeAspect="1" noChangeArrowheads="1"/>
              </p:cNvSpPr>
              <p:nvPr/>
            </p:nvSpPr>
            <p:spPr bwMode="auto">
              <a:xfrm>
                <a:off x="3552" y="1382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1" name="Oval 326"/>
              <p:cNvSpPr>
                <a:spLocks noChangeAspect="1" noChangeArrowheads="1"/>
              </p:cNvSpPr>
              <p:nvPr/>
            </p:nvSpPr>
            <p:spPr bwMode="auto">
              <a:xfrm>
                <a:off x="3667" y="1589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2" name="Oval 327"/>
              <p:cNvSpPr>
                <a:spLocks noChangeAspect="1" noChangeArrowheads="1"/>
              </p:cNvSpPr>
              <p:nvPr/>
            </p:nvSpPr>
            <p:spPr bwMode="auto">
              <a:xfrm>
                <a:off x="3941" y="1210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3" name="Oval 328"/>
              <p:cNvSpPr>
                <a:spLocks noChangeAspect="1" noChangeArrowheads="1"/>
              </p:cNvSpPr>
              <p:nvPr/>
            </p:nvSpPr>
            <p:spPr bwMode="auto">
              <a:xfrm>
                <a:off x="3571" y="1488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4" name="Oval 329"/>
              <p:cNvSpPr>
                <a:spLocks noChangeAspect="1" noChangeArrowheads="1"/>
              </p:cNvSpPr>
              <p:nvPr/>
            </p:nvSpPr>
            <p:spPr bwMode="auto">
              <a:xfrm>
                <a:off x="3609" y="1243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5" name="Oval 330"/>
              <p:cNvSpPr>
                <a:spLocks noChangeAspect="1" noChangeArrowheads="1"/>
              </p:cNvSpPr>
              <p:nvPr/>
            </p:nvSpPr>
            <p:spPr bwMode="auto">
              <a:xfrm>
                <a:off x="3767" y="131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6" name="Oval 331"/>
              <p:cNvSpPr>
                <a:spLocks noChangeAspect="1" noChangeArrowheads="1"/>
              </p:cNvSpPr>
              <p:nvPr/>
            </p:nvSpPr>
            <p:spPr bwMode="auto">
              <a:xfrm>
                <a:off x="4017" y="1368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7" name="Oval 332"/>
              <p:cNvSpPr>
                <a:spLocks noChangeAspect="1" noChangeArrowheads="1"/>
              </p:cNvSpPr>
              <p:nvPr/>
            </p:nvSpPr>
            <p:spPr bwMode="auto">
              <a:xfrm>
                <a:off x="3753" y="1162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8" name="Oval 333"/>
              <p:cNvSpPr>
                <a:spLocks noChangeAspect="1" noChangeArrowheads="1"/>
              </p:cNvSpPr>
              <p:nvPr/>
            </p:nvSpPr>
            <p:spPr bwMode="auto">
              <a:xfrm>
                <a:off x="3681" y="1186"/>
                <a:ext cx="44" cy="43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9" name="Oval 334"/>
              <p:cNvSpPr>
                <a:spLocks noChangeAspect="1" noChangeArrowheads="1"/>
              </p:cNvSpPr>
              <p:nvPr/>
            </p:nvSpPr>
            <p:spPr bwMode="auto">
              <a:xfrm>
                <a:off x="3782" y="1411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0" name="Oval 335"/>
              <p:cNvSpPr>
                <a:spLocks noChangeAspect="1" noChangeArrowheads="1"/>
              </p:cNvSpPr>
              <p:nvPr/>
            </p:nvSpPr>
            <p:spPr bwMode="auto">
              <a:xfrm>
                <a:off x="3768" y="1190"/>
                <a:ext cx="44" cy="44"/>
              </a:xfrm>
              <a:prstGeom prst="ellipse">
                <a:avLst/>
              </a:prstGeom>
              <a:gradFill rotWithShape="0">
                <a:gsLst>
                  <a:gs pos="0">
                    <a:srgbClr val="9898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187" name="Line 336"/>
            <p:cNvSpPr>
              <a:spLocks noChangeShapeType="1"/>
            </p:cNvSpPr>
            <p:nvPr/>
          </p:nvSpPr>
          <p:spPr bwMode="auto">
            <a:xfrm flipV="1">
              <a:off x="704" y="1040"/>
              <a:ext cx="76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88" name="Line 337"/>
            <p:cNvSpPr>
              <a:spLocks noChangeShapeType="1"/>
            </p:cNvSpPr>
            <p:nvPr/>
          </p:nvSpPr>
          <p:spPr bwMode="auto">
            <a:xfrm flipV="1">
              <a:off x="704" y="1072"/>
              <a:ext cx="13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89" name="Line 338"/>
            <p:cNvSpPr>
              <a:spLocks noChangeShapeType="1"/>
            </p:cNvSpPr>
            <p:nvPr/>
          </p:nvSpPr>
          <p:spPr bwMode="auto">
            <a:xfrm flipV="1">
              <a:off x="632" y="104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90" name="Line 339"/>
            <p:cNvSpPr>
              <a:spLocks noChangeShapeType="1"/>
            </p:cNvSpPr>
            <p:nvPr/>
          </p:nvSpPr>
          <p:spPr bwMode="auto">
            <a:xfrm flipV="1">
              <a:off x="432" y="1088"/>
              <a:ext cx="1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9" name="Group 340"/>
          <p:cNvGrpSpPr>
            <a:grpSpLocks/>
          </p:cNvGrpSpPr>
          <p:nvPr/>
        </p:nvGrpSpPr>
        <p:grpSpPr bwMode="auto">
          <a:xfrm>
            <a:off x="7848600" y="4343400"/>
            <a:ext cx="1295400" cy="2103438"/>
            <a:chOff x="4944" y="2736"/>
            <a:chExt cx="816" cy="1325"/>
          </a:xfrm>
        </p:grpSpPr>
        <p:grpSp>
          <p:nvGrpSpPr>
            <p:cNvPr id="30" name="Group 341"/>
            <p:cNvGrpSpPr>
              <a:grpSpLocks noChangeAspect="1"/>
            </p:cNvGrpSpPr>
            <p:nvPr/>
          </p:nvGrpSpPr>
          <p:grpSpPr bwMode="auto">
            <a:xfrm>
              <a:off x="5424" y="3696"/>
              <a:ext cx="172" cy="220"/>
              <a:chOff x="4628" y="1240"/>
              <a:chExt cx="285" cy="364"/>
            </a:xfrm>
          </p:grpSpPr>
          <p:sp>
            <p:nvSpPr>
              <p:cNvPr id="82170" name="Line 342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1" name="Line 343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2" name="Line 344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3" name="Line 345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4" name="Line 346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5" name="Line 347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6" name="Line 348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7" name="Line 349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8" name="Line 350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79" name="Line 351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0" name="Line 352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1" name="Line 353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82" name="Line 354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" name="Group 355"/>
            <p:cNvGrpSpPr>
              <a:grpSpLocks noChangeAspect="1"/>
            </p:cNvGrpSpPr>
            <p:nvPr/>
          </p:nvGrpSpPr>
          <p:grpSpPr bwMode="auto">
            <a:xfrm>
              <a:off x="5252" y="2976"/>
              <a:ext cx="172" cy="220"/>
              <a:chOff x="4628" y="1240"/>
              <a:chExt cx="285" cy="364"/>
            </a:xfrm>
          </p:grpSpPr>
          <p:sp>
            <p:nvSpPr>
              <p:cNvPr id="82157" name="Line 356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8" name="Line 357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9" name="Line 358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0" name="Line 359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1" name="Line 360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2" name="Line 361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3" name="Line 362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4" name="Line 363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5" name="Line 364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6" name="Line 365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7" name="Line 366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8" name="Line 367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69" name="Line 368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482" name="Group 369"/>
            <p:cNvGrpSpPr>
              <a:grpSpLocks noChangeAspect="1"/>
            </p:cNvGrpSpPr>
            <p:nvPr/>
          </p:nvGrpSpPr>
          <p:grpSpPr bwMode="auto">
            <a:xfrm>
              <a:off x="5300" y="3312"/>
              <a:ext cx="172" cy="220"/>
              <a:chOff x="4628" y="1240"/>
              <a:chExt cx="285" cy="364"/>
            </a:xfrm>
          </p:grpSpPr>
          <p:sp>
            <p:nvSpPr>
              <p:cNvPr id="82144" name="Line 370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5" name="Line 371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6" name="Line 372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7" name="Line 373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8" name="Line 374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9" name="Line 375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0" name="Line 376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1" name="Line 377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2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3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4" name="Line 380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5" name="Line 381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6" name="Line 382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485" name="Group 383"/>
            <p:cNvGrpSpPr>
              <a:grpSpLocks noChangeAspect="1"/>
            </p:cNvGrpSpPr>
            <p:nvPr/>
          </p:nvGrpSpPr>
          <p:grpSpPr bwMode="auto">
            <a:xfrm>
              <a:off x="5492" y="3168"/>
              <a:ext cx="172" cy="220"/>
              <a:chOff x="4628" y="1240"/>
              <a:chExt cx="285" cy="364"/>
            </a:xfrm>
          </p:grpSpPr>
          <p:sp>
            <p:nvSpPr>
              <p:cNvPr id="82131" name="Line 384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2" name="Line 385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3" name="Line 386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4" name="Line 387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5" name="Line 388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6" name="Line 389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7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8" name="Line 391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9" name="Line 392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0" name="Line 393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1" name="Line 394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2" name="Line 395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43" name="Line 396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499" name="Group 397"/>
            <p:cNvGrpSpPr>
              <a:grpSpLocks noChangeAspect="1"/>
            </p:cNvGrpSpPr>
            <p:nvPr/>
          </p:nvGrpSpPr>
          <p:grpSpPr bwMode="auto">
            <a:xfrm>
              <a:off x="5156" y="3572"/>
              <a:ext cx="172" cy="220"/>
              <a:chOff x="4628" y="1240"/>
              <a:chExt cx="285" cy="364"/>
            </a:xfrm>
          </p:grpSpPr>
          <p:sp>
            <p:nvSpPr>
              <p:cNvPr id="82118" name="Line 398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9" name="Line 399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0" name="Line 400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1" name="Line 401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2" name="Line 402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3" name="Line 403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4" name="Line 404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5" name="Line 405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6" name="Line 406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7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8" name="Line 408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29" name="Line 409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0" name="Line 410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2507" name="Group 411"/>
            <p:cNvGrpSpPr>
              <a:grpSpLocks noChangeAspect="1"/>
            </p:cNvGrpSpPr>
            <p:nvPr/>
          </p:nvGrpSpPr>
          <p:grpSpPr bwMode="auto">
            <a:xfrm>
              <a:off x="5472" y="2736"/>
              <a:ext cx="172" cy="220"/>
              <a:chOff x="4628" y="1240"/>
              <a:chExt cx="285" cy="364"/>
            </a:xfrm>
          </p:grpSpPr>
          <p:sp>
            <p:nvSpPr>
              <p:cNvPr id="82105" name="Line 412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6" name="Line 413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7" name="Line 414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8" name="Line 415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9" name="Line 416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0" name="Line 417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1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2" name="Line 419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3" name="Line 420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4" name="Line 421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5" name="Line 422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6" name="Line 423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7" name="Line 424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088" name="Line 425"/>
            <p:cNvSpPr>
              <a:spLocks noChangeShapeType="1"/>
            </p:cNvSpPr>
            <p:nvPr/>
          </p:nvSpPr>
          <p:spPr bwMode="auto">
            <a:xfrm flipV="1">
              <a:off x="4992" y="2928"/>
              <a:ext cx="192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9" name="Line 426"/>
            <p:cNvSpPr>
              <a:spLocks noChangeShapeType="1"/>
            </p:cNvSpPr>
            <p:nvPr/>
          </p:nvSpPr>
          <p:spPr bwMode="auto">
            <a:xfrm>
              <a:off x="5016" y="3720"/>
              <a:ext cx="192" cy="19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508" name="Group 427"/>
            <p:cNvGrpSpPr>
              <a:grpSpLocks noChangeAspect="1"/>
            </p:cNvGrpSpPr>
            <p:nvPr/>
          </p:nvGrpSpPr>
          <p:grpSpPr bwMode="auto">
            <a:xfrm>
              <a:off x="5088" y="3216"/>
              <a:ext cx="172" cy="220"/>
              <a:chOff x="4628" y="1240"/>
              <a:chExt cx="285" cy="364"/>
            </a:xfrm>
          </p:grpSpPr>
          <p:sp>
            <p:nvSpPr>
              <p:cNvPr id="82092" name="Line 428"/>
              <p:cNvSpPr>
                <a:spLocks noChangeAspect="1" noChangeShapeType="1"/>
              </p:cNvSpPr>
              <p:nvPr/>
            </p:nvSpPr>
            <p:spPr bwMode="auto">
              <a:xfrm rot="19780420" flipH="1">
                <a:off x="4679" y="1360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3" name="Line 429"/>
              <p:cNvSpPr>
                <a:spLocks noChangeAspect="1" noChangeShapeType="1"/>
              </p:cNvSpPr>
              <p:nvPr/>
            </p:nvSpPr>
            <p:spPr bwMode="auto">
              <a:xfrm rot="1819580">
                <a:off x="4812" y="1354"/>
                <a:ext cx="4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4" name="Line 430"/>
              <p:cNvSpPr>
                <a:spLocks noChangeAspect="1" noChangeShapeType="1"/>
              </p:cNvSpPr>
              <p:nvPr/>
            </p:nvSpPr>
            <p:spPr bwMode="auto">
              <a:xfrm>
                <a:off x="4742" y="1390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5" name="Line 431"/>
              <p:cNvSpPr>
                <a:spLocks noChangeAspect="1" noChangeShapeType="1"/>
              </p:cNvSpPr>
              <p:nvPr/>
            </p:nvSpPr>
            <p:spPr bwMode="auto">
              <a:xfrm>
                <a:off x="4646" y="1303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6" name="Line 432"/>
              <p:cNvSpPr>
                <a:spLocks noChangeAspect="1" noChangeShapeType="1"/>
              </p:cNvSpPr>
              <p:nvPr/>
            </p:nvSpPr>
            <p:spPr bwMode="auto">
              <a:xfrm>
                <a:off x="4697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7" name="Line 433"/>
              <p:cNvSpPr>
                <a:spLocks noChangeAspect="1" noChangeShapeType="1"/>
              </p:cNvSpPr>
              <p:nvPr/>
            </p:nvSpPr>
            <p:spPr bwMode="auto">
              <a:xfrm flipH="1">
                <a:off x="4793" y="127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8" name="Line 434"/>
              <p:cNvSpPr>
                <a:spLocks noChangeAspect="1" noChangeShapeType="1"/>
              </p:cNvSpPr>
              <p:nvPr/>
            </p:nvSpPr>
            <p:spPr bwMode="auto">
              <a:xfrm flipH="1">
                <a:off x="4844" y="1306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9" name="Line 435"/>
              <p:cNvSpPr>
                <a:spLocks noChangeAspect="1" noChangeShapeType="1"/>
              </p:cNvSpPr>
              <p:nvPr/>
            </p:nvSpPr>
            <p:spPr bwMode="auto">
              <a:xfrm>
                <a:off x="4796" y="136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0" name="Line 436"/>
              <p:cNvSpPr>
                <a:spLocks noChangeAspect="1" noChangeShapeType="1"/>
              </p:cNvSpPr>
              <p:nvPr/>
            </p:nvSpPr>
            <p:spPr bwMode="auto">
              <a:xfrm flipH="1">
                <a:off x="4890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1" name="Line 437"/>
              <p:cNvSpPr>
                <a:spLocks noChangeAspect="1" noChangeShapeType="1"/>
              </p:cNvSpPr>
              <p:nvPr/>
            </p:nvSpPr>
            <p:spPr bwMode="auto">
              <a:xfrm flipH="1">
                <a:off x="4838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2" name="Line 438"/>
              <p:cNvSpPr>
                <a:spLocks noChangeAspect="1" noChangeShapeType="1"/>
              </p:cNvSpPr>
              <p:nvPr/>
            </p:nvSpPr>
            <p:spPr bwMode="auto">
              <a:xfrm>
                <a:off x="4628" y="127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3" name="Line 439"/>
              <p:cNvSpPr>
                <a:spLocks noChangeAspect="1" noChangeShapeType="1"/>
              </p:cNvSpPr>
              <p:nvPr/>
            </p:nvSpPr>
            <p:spPr bwMode="auto">
              <a:xfrm>
                <a:off x="4679" y="1240"/>
                <a:ext cx="23" cy="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04" name="Line 440"/>
              <p:cNvSpPr>
                <a:spLocks noChangeAspect="1" noChangeShapeType="1"/>
              </p:cNvSpPr>
              <p:nvPr/>
            </p:nvSpPr>
            <p:spPr bwMode="auto">
              <a:xfrm>
                <a:off x="4748" y="136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091" name="Text Box 441"/>
            <p:cNvSpPr txBox="1">
              <a:spLocks noChangeArrowheads="1"/>
            </p:cNvSpPr>
            <p:nvPr/>
          </p:nvSpPr>
          <p:spPr bwMode="auto">
            <a:xfrm>
              <a:off x="4944" y="3888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Imunoglobulinas</a:t>
              </a:r>
            </a:p>
          </p:txBody>
        </p:sp>
      </p:grpSp>
      <p:grpSp>
        <p:nvGrpSpPr>
          <p:cNvPr id="82509" name="Group 442"/>
          <p:cNvGrpSpPr>
            <a:grpSpLocks/>
          </p:cNvGrpSpPr>
          <p:nvPr/>
        </p:nvGrpSpPr>
        <p:grpSpPr bwMode="auto">
          <a:xfrm>
            <a:off x="1981200" y="1385888"/>
            <a:ext cx="4114800" cy="2043112"/>
            <a:chOff x="1248" y="873"/>
            <a:chExt cx="2592" cy="1287"/>
          </a:xfrm>
        </p:grpSpPr>
        <p:grpSp>
          <p:nvGrpSpPr>
            <p:cNvPr id="82510" name="Group 443"/>
            <p:cNvGrpSpPr>
              <a:grpSpLocks/>
            </p:cNvGrpSpPr>
            <p:nvPr/>
          </p:nvGrpSpPr>
          <p:grpSpPr bwMode="auto">
            <a:xfrm>
              <a:off x="3321" y="873"/>
              <a:ext cx="519" cy="519"/>
              <a:chOff x="192" y="3024"/>
              <a:chExt cx="519" cy="519"/>
            </a:xfrm>
          </p:grpSpPr>
          <p:grpSp>
            <p:nvGrpSpPr>
              <p:cNvPr id="82511" name="Group 444"/>
              <p:cNvGrpSpPr>
                <a:grpSpLocks/>
              </p:cNvGrpSpPr>
              <p:nvPr/>
            </p:nvGrpSpPr>
            <p:grpSpPr bwMode="auto">
              <a:xfrm>
                <a:off x="192" y="3024"/>
                <a:ext cx="519" cy="519"/>
                <a:chOff x="192" y="3024"/>
                <a:chExt cx="519" cy="519"/>
              </a:xfrm>
            </p:grpSpPr>
            <p:sp>
              <p:nvSpPr>
                <p:cNvPr id="82075" name="Oval 4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" y="3024"/>
                  <a:ext cx="519" cy="51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00CC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6" name="Oval 44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" y="3197"/>
                  <a:ext cx="375" cy="3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98BB9"/>
                    </a:gs>
                    <a:gs pos="100000">
                      <a:srgbClr val="66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7" name="AutoShape 447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312"/>
                  <a:ext cx="144" cy="116"/>
                </a:xfrm>
                <a:prstGeom prst="irregularSeal1">
                  <a:avLst/>
                </a:prstGeom>
                <a:gradFill rotWithShape="0">
                  <a:gsLst>
                    <a:gs pos="0">
                      <a:srgbClr val="660066"/>
                    </a:gs>
                    <a:gs pos="100000">
                      <a:srgbClr val="BE93B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8" name="AutoShape 448"/>
                <p:cNvSpPr>
                  <a:spLocks noChangeAspect="1" noChangeArrowheads="1"/>
                </p:cNvSpPr>
                <p:nvPr/>
              </p:nvSpPr>
              <p:spPr bwMode="auto">
                <a:xfrm>
                  <a:off x="250" y="3168"/>
                  <a:ext cx="57" cy="58"/>
                </a:xfrm>
                <a:prstGeom prst="irregularSeal2">
                  <a:avLst/>
                </a:prstGeom>
                <a:solidFill>
                  <a:srgbClr val="800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79" name="AutoShape 449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053"/>
                  <a:ext cx="87" cy="86"/>
                </a:xfrm>
                <a:prstGeom prst="irregularSeal2">
                  <a:avLst/>
                </a:prstGeom>
                <a:solidFill>
                  <a:srgbClr val="800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80" name="AutoShape 450"/>
                <p:cNvSpPr>
                  <a:spLocks noChangeAspect="1" noChangeArrowheads="1"/>
                </p:cNvSpPr>
                <p:nvPr/>
              </p:nvSpPr>
              <p:spPr bwMode="auto">
                <a:xfrm rot="3159159">
                  <a:off x="451" y="3082"/>
                  <a:ext cx="116" cy="86"/>
                </a:xfrm>
                <a:prstGeom prst="irregularSeal2">
                  <a:avLst/>
                </a:prstGeom>
                <a:solidFill>
                  <a:srgbClr val="800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81" name="AutoShape 451"/>
                <p:cNvSpPr>
                  <a:spLocks noChangeAspect="1" noChangeArrowheads="1"/>
                </p:cNvSpPr>
                <p:nvPr/>
              </p:nvSpPr>
              <p:spPr bwMode="auto">
                <a:xfrm rot="2969109">
                  <a:off x="587" y="3177"/>
                  <a:ext cx="86" cy="87"/>
                </a:xfrm>
                <a:prstGeom prst="irregularSeal2">
                  <a:avLst/>
                </a:prstGeom>
                <a:solidFill>
                  <a:srgbClr val="800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2074" name="Text Box 452"/>
              <p:cNvSpPr txBox="1">
                <a:spLocks noChangeAspect="1" noChangeArrowheads="1"/>
              </p:cNvSpPr>
              <p:nvPr/>
            </p:nvSpPr>
            <p:spPr bwMode="auto">
              <a:xfrm>
                <a:off x="311" y="3178"/>
                <a:ext cx="2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200" b="1">
                    <a:solidFill>
                      <a:schemeClr val="bg1"/>
                    </a:solidFill>
                  </a:rPr>
                  <a:t>NK</a:t>
                </a:r>
              </a:p>
            </p:txBody>
          </p:sp>
        </p:grpSp>
        <p:sp>
          <p:nvSpPr>
            <p:cNvPr id="82072" name="Freeform 453"/>
            <p:cNvSpPr>
              <a:spLocks/>
            </p:cNvSpPr>
            <p:nvPr/>
          </p:nvSpPr>
          <p:spPr bwMode="auto">
            <a:xfrm>
              <a:off x="1248" y="1080"/>
              <a:ext cx="2016" cy="1080"/>
            </a:xfrm>
            <a:custGeom>
              <a:avLst/>
              <a:gdLst>
                <a:gd name="T0" fmla="*/ 0 w 2016"/>
                <a:gd name="T1" fmla="*/ 1080 h 1080"/>
                <a:gd name="T2" fmla="*/ 528 w 2016"/>
                <a:gd name="T3" fmla="*/ 456 h 1080"/>
                <a:gd name="T4" fmla="*/ 1248 w 2016"/>
                <a:gd name="T5" fmla="*/ 72 h 1080"/>
                <a:gd name="T6" fmla="*/ 2016 w 2016"/>
                <a:gd name="T7" fmla="*/ 24 h 1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080"/>
                <a:gd name="T14" fmla="*/ 2016 w 2016"/>
                <a:gd name="T15" fmla="*/ 1080 h 1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080">
                  <a:moveTo>
                    <a:pt x="0" y="1080"/>
                  </a:moveTo>
                  <a:cubicBezTo>
                    <a:pt x="160" y="852"/>
                    <a:pt x="320" y="624"/>
                    <a:pt x="528" y="456"/>
                  </a:cubicBezTo>
                  <a:cubicBezTo>
                    <a:pt x="736" y="288"/>
                    <a:pt x="1000" y="144"/>
                    <a:pt x="1248" y="72"/>
                  </a:cubicBezTo>
                  <a:cubicBezTo>
                    <a:pt x="1496" y="0"/>
                    <a:pt x="1756" y="12"/>
                    <a:pt x="2016" y="24"/>
                  </a:cubicBezTo>
                </a:path>
              </a:pathLst>
            </a:custGeom>
            <a:noFill/>
            <a:ln w="19050" cap="rnd" cmpd="sng">
              <a:solidFill>
                <a:srgbClr val="0000CC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38" name="Text Box 454"/>
          <p:cNvSpPr txBox="1">
            <a:spLocks noChangeArrowheads="1"/>
          </p:cNvSpPr>
          <p:nvPr/>
        </p:nvSpPr>
        <p:spPr bwMode="auto">
          <a:xfrm>
            <a:off x="44799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Times New Roman" pitchFamily="18" charset="0"/>
            </a:endParaRPr>
          </a:p>
        </p:txBody>
      </p:sp>
      <p:grpSp>
        <p:nvGrpSpPr>
          <p:cNvPr id="82512" name="Group 455"/>
          <p:cNvGrpSpPr>
            <a:grpSpLocks/>
          </p:cNvGrpSpPr>
          <p:nvPr/>
        </p:nvGrpSpPr>
        <p:grpSpPr bwMode="auto">
          <a:xfrm>
            <a:off x="3619500" y="190500"/>
            <a:ext cx="738188" cy="889000"/>
            <a:chOff x="2280" y="120"/>
            <a:chExt cx="465" cy="560"/>
          </a:xfrm>
        </p:grpSpPr>
        <p:grpSp>
          <p:nvGrpSpPr>
            <p:cNvPr id="82513" name="Group 456"/>
            <p:cNvGrpSpPr>
              <a:grpSpLocks noChangeAspect="1"/>
            </p:cNvGrpSpPr>
            <p:nvPr/>
          </p:nvGrpSpPr>
          <p:grpSpPr bwMode="auto">
            <a:xfrm>
              <a:off x="2280" y="120"/>
              <a:ext cx="465" cy="483"/>
              <a:chOff x="4200" y="192"/>
              <a:chExt cx="1032" cy="1072"/>
            </a:xfrm>
          </p:grpSpPr>
          <p:sp>
            <p:nvSpPr>
              <p:cNvPr id="82063" name="Freeform 457"/>
              <p:cNvSpPr>
                <a:spLocks noChangeAspect="1"/>
              </p:cNvSpPr>
              <p:nvPr/>
            </p:nvSpPr>
            <p:spPr bwMode="auto">
              <a:xfrm rot="1752773">
                <a:off x="4200" y="192"/>
                <a:ext cx="1032" cy="1072"/>
              </a:xfrm>
              <a:custGeom>
                <a:avLst/>
                <a:gdLst>
                  <a:gd name="T0" fmla="*/ 304 w 1000"/>
                  <a:gd name="T1" fmla="*/ 112 h 1072"/>
                  <a:gd name="T2" fmla="*/ 112 w 1000"/>
                  <a:gd name="T3" fmla="*/ 160 h 1072"/>
                  <a:gd name="T4" fmla="*/ 112 w 1000"/>
                  <a:gd name="T5" fmla="*/ 256 h 1072"/>
                  <a:gd name="T6" fmla="*/ 112 w 1000"/>
                  <a:gd name="T7" fmla="*/ 304 h 1072"/>
                  <a:gd name="T8" fmla="*/ 112 w 1000"/>
                  <a:gd name="T9" fmla="*/ 352 h 1072"/>
                  <a:gd name="T10" fmla="*/ 16 w 1000"/>
                  <a:gd name="T11" fmla="*/ 448 h 1072"/>
                  <a:gd name="T12" fmla="*/ 16 w 1000"/>
                  <a:gd name="T13" fmla="*/ 544 h 1072"/>
                  <a:gd name="T14" fmla="*/ 64 w 1000"/>
                  <a:gd name="T15" fmla="*/ 592 h 1072"/>
                  <a:gd name="T16" fmla="*/ 160 w 1000"/>
                  <a:gd name="T17" fmla="*/ 736 h 1072"/>
                  <a:gd name="T18" fmla="*/ 160 w 1000"/>
                  <a:gd name="T19" fmla="*/ 880 h 1072"/>
                  <a:gd name="T20" fmla="*/ 208 w 1000"/>
                  <a:gd name="T21" fmla="*/ 1024 h 1072"/>
                  <a:gd name="T22" fmla="*/ 400 w 1000"/>
                  <a:gd name="T23" fmla="*/ 1072 h 1072"/>
                  <a:gd name="T24" fmla="*/ 544 w 1000"/>
                  <a:gd name="T25" fmla="*/ 1024 h 1072"/>
                  <a:gd name="T26" fmla="*/ 640 w 1000"/>
                  <a:gd name="T27" fmla="*/ 976 h 1072"/>
                  <a:gd name="T28" fmla="*/ 832 w 1000"/>
                  <a:gd name="T29" fmla="*/ 928 h 1072"/>
                  <a:gd name="T30" fmla="*/ 976 w 1000"/>
                  <a:gd name="T31" fmla="*/ 832 h 1072"/>
                  <a:gd name="T32" fmla="*/ 976 w 1000"/>
                  <a:gd name="T33" fmla="*/ 640 h 1072"/>
                  <a:gd name="T34" fmla="*/ 880 w 1000"/>
                  <a:gd name="T35" fmla="*/ 544 h 1072"/>
                  <a:gd name="T36" fmla="*/ 880 w 1000"/>
                  <a:gd name="T37" fmla="*/ 448 h 1072"/>
                  <a:gd name="T38" fmla="*/ 928 w 1000"/>
                  <a:gd name="T39" fmla="*/ 400 h 1072"/>
                  <a:gd name="T40" fmla="*/ 928 w 1000"/>
                  <a:gd name="T41" fmla="*/ 304 h 1072"/>
                  <a:gd name="T42" fmla="*/ 832 w 1000"/>
                  <a:gd name="T43" fmla="*/ 160 h 1072"/>
                  <a:gd name="T44" fmla="*/ 736 w 1000"/>
                  <a:gd name="T45" fmla="*/ 160 h 1072"/>
                  <a:gd name="T46" fmla="*/ 688 w 1000"/>
                  <a:gd name="T47" fmla="*/ 112 h 1072"/>
                  <a:gd name="T48" fmla="*/ 544 w 1000"/>
                  <a:gd name="T49" fmla="*/ 16 h 1072"/>
                  <a:gd name="T50" fmla="*/ 448 w 1000"/>
                  <a:gd name="T51" fmla="*/ 16 h 1072"/>
                  <a:gd name="T52" fmla="*/ 400 w 1000"/>
                  <a:gd name="T53" fmla="*/ 112 h 1072"/>
                  <a:gd name="T54" fmla="*/ 304 w 1000"/>
                  <a:gd name="T55" fmla="*/ 112 h 10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0"/>
                  <a:gd name="T85" fmla="*/ 0 h 1072"/>
                  <a:gd name="T86" fmla="*/ 1000 w 1000"/>
                  <a:gd name="T87" fmla="*/ 1072 h 10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0" h="1072">
                    <a:moveTo>
                      <a:pt x="304" y="112"/>
                    </a:moveTo>
                    <a:cubicBezTo>
                      <a:pt x="256" y="120"/>
                      <a:pt x="144" y="136"/>
                      <a:pt x="112" y="160"/>
                    </a:cubicBezTo>
                    <a:cubicBezTo>
                      <a:pt x="80" y="184"/>
                      <a:pt x="112" y="232"/>
                      <a:pt x="112" y="256"/>
                    </a:cubicBezTo>
                    <a:cubicBezTo>
                      <a:pt x="112" y="280"/>
                      <a:pt x="112" y="288"/>
                      <a:pt x="112" y="304"/>
                    </a:cubicBezTo>
                    <a:cubicBezTo>
                      <a:pt x="112" y="320"/>
                      <a:pt x="128" y="328"/>
                      <a:pt x="112" y="352"/>
                    </a:cubicBezTo>
                    <a:cubicBezTo>
                      <a:pt x="96" y="376"/>
                      <a:pt x="32" y="416"/>
                      <a:pt x="16" y="448"/>
                    </a:cubicBezTo>
                    <a:cubicBezTo>
                      <a:pt x="0" y="480"/>
                      <a:pt x="8" y="520"/>
                      <a:pt x="16" y="544"/>
                    </a:cubicBezTo>
                    <a:cubicBezTo>
                      <a:pt x="24" y="568"/>
                      <a:pt x="40" y="560"/>
                      <a:pt x="64" y="592"/>
                    </a:cubicBezTo>
                    <a:cubicBezTo>
                      <a:pt x="88" y="624"/>
                      <a:pt x="144" y="688"/>
                      <a:pt x="160" y="736"/>
                    </a:cubicBezTo>
                    <a:cubicBezTo>
                      <a:pt x="176" y="784"/>
                      <a:pt x="152" y="832"/>
                      <a:pt x="160" y="880"/>
                    </a:cubicBezTo>
                    <a:cubicBezTo>
                      <a:pt x="168" y="928"/>
                      <a:pt x="168" y="992"/>
                      <a:pt x="208" y="1024"/>
                    </a:cubicBezTo>
                    <a:cubicBezTo>
                      <a:pt x="248" y="1056"/>
                      <a:pt x="344" y="1072"/>
                      <a:pt x="400" y="1072"/>
                    </a:cubicBezTo>
                    <a:cubicBezTo>
                      <a:pt x="456" y="1072"/>
                      <a:pt x="504" y="1040"/>
                      <a:pt x="544" y="1024"/>
                    </a:cubicBezTo>
                    <a:cubicBezTo>
                      <a:pt x="584" y="1008"/>
                      <a:pt x="592" y="992"/>
                      <a:pt x="640" y="976"/>
                    </a:cubicBezTo>
                    <a:cubicBezTo>
                      <a:pt x="688" y="960"/>
                      <a:pt x="776" y="952"/>
                      <a:pt x="832" y="928"/>
                    </a:cubicBezTo>
                    <a:cubicBezTo>
                      <a:pt x="888" y="904"/>
                      <a:pt x="952" y="880"/>
                      <a:pt x="976" y="832"/>
                    </a:cubicBezTo>
                    <a:cubicBezTo>
                      <a:pt x="1000" y="784"/>
                      <a:pt x="992" y="688"/>
                      <a:pt x="976" y="640"/>
                    </a:cubicBezTo>
                    <a:cubicBezTo>
                      <a:pt x="960" y="592"/>
                      <a:pt x="896" y="576"/>
                      <a:pt x="880" y="544"/>
                    </a:cubicBezTo>
                    <a:cubicBezTo>
                      <a:pt x="864" y="512"/>
                      <a:pt x="872" y="472"/>
                      <a:pt x="880" y="448"/>
                    </a:cubicBezTo>
                    <a:cubicBezTo>
                      <a:pt x="888" y="424"/>
                      <a:pt x="920" y="424"/>
                      <a:pt x="928" y="400"/>
                    </a:cubicBezTo>
                    <a:cubicBezTo>
                      <a:pt x="936" y="376"/>
                      <a:pt x="944" y="344"/>
                      <a:pt x="928" y="304"/>
                    </a:cubicBezTo>
                    <a:cubicBezTo>
                      <a:pt x="912" y="264"/>
                      <a:pt x="864" y="184"/>
                      <a:pt x="832" y="160"/>
                    </a:cubicBezTo>
                    <a:cubicBezTo>
                      <a:pt x="800" y="136"/>
                      <a:pt x="760" y="168"/>
                      <a:pt x="736" y="160"/>
                    </a:cubicBezTo>
                    <a:cubicBezTo>
                      <a:pt x="712" y="152"/>
                      <a:pt x="720" y="136"/>
                      <a:pt x="688" y="112"/>
                    </a:cubicBezTo>
                    <a:cubicBezTo>
                      <a:pt x="656" y="88"/>
                      <a:pt x="584" y="32"/>
                      <a:pt x="544" y="16"/>
                    </a:cubicBezTo>
                    <a:cubicBezTo>
                      <a:pt x="504" y="0"/>
                      <a:pt x="472" y="0"/>
                      <a:pt x="448" y="16"/>
                    </a:cubicBezTo>
                    <a:cubicBezTo>
                      <a:pt x="424" y="32"/>
                      <a:pt x="424" y="96"/>
                      <a:pt x="400" y="112"/>
                    </a:cubicBezTo>
                    <a:cubicBezTo>
                      <a:pt x="376" y="128"/>
                      <a:pt x="352" y="104"/>
                      <a:pt x="304" y="1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7C8F0"/>
                  </a:gs>
                  <a:gs pos="100000">
                    <a:srgbClr val="6E36CA"/>
                  </a:gs>
                </a:gsLst>
                <a:path path="rect">
                  <a:fillToRect l="50000" t="50000" r="50000" b="50000"/>
                </a:path>
              </a:gra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2514" name="Group 458"/>
              <p:cNvGrpSpPr>
                <a:grpSpLocks noChangeAspect="1"/>
              </p:cNvGrpSpPr>
              <p:nvPr/>
            </p:nvGrpSpPr>
            <p:grpSpPr bwMode="auto">
              <a:xfrm>
                <a:off x="4358" y="565"/>
                <a:ext cx="652" cy="526"/>
                <a:chOff x="3518" y="3141"/>
                <a:chExt cx="652" cy="526"/>
              </a:xfrm>
            </p:grpSpPr>
            <p:sp>
              <p:nvSpPr>
                <p:cNvPr id="82068" name="AutoShape 459"/>
                <p:cNvSpPr>
                  <a:spLocks noChangeAspect="1" noChangeArrowheads="1"/>
                </p:cNvSpPr>
                <p:nvPr/>
              </p:nvSpPr>
              <p:spPr bwMode="auto">
                <a:xfrm rot="2190287">
                  <a:off x="3518" y="3141"/>
                  <a:ext cx="288" cy="432"/>
                </a:xfrm>
                <a:prstGeom prst="cloudCallout">
                  <a:avLst>
                    <a:gd name="adj1" fmla="val -15972"/>
                    <a:gd name="adj2" fmla="val 43981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69" name="AutoShape 460"/>
                <p:cNvSpPr>
                  <a:spLocks noChangeAspect="1" noChangeArrowheads="1"/>
                </p:cNvSpPr>
                <p:nvPr/>
              </p:nvSpPr>
              <p:spPr bwMode="auto">
                <a:xfrm rot="1187397">
                  <a:off x="3559" y="3459"/>
                  <a:ext cx="384" cy="192"/>
                </a:xfrm>
                <a:prstGeom prst="cloudCallout">
                  <a:avLst>
                    <a:gd name="adj1" fmla="val -31250"/>
                    <a:gd name="adj2" fmla="val 36458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82070" name="AutoShape 461"/>
                <p:cNvSpPr>
                  <a:spLocks noChangeAspect="1" noChangeArrowheads="1"/>
                </p:cNvSpPr>
                <p:nvPr/>
              </p:nvSpPr>
              <p:spPr bwMode="auto">
                <a:xfrm rot="222902">
                  <a:off x="3882" y="3235"/>
                  <a:ext cx="288" cy="432"/>
                </a:xfrm>
                <a:prstGeom prst="cloudCallout">
                  <a:avLst>
                    <a:gd name="adj1" fmla="val -15972"/>
                    <a:gd name="adj2" fmla="val 43981"/>
                  </a:avLst>
                </a:prstGeom>
                <a:gradFill rotWithShape="0">
                  <a:gsLst>
                    <a:gs pos="0">
                      <a:srgbClr val="AE5CAE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2065" name="Oval 462"/>
              <p:cNvSpPr>
                <a:spLocks noChangeAspect="1" noChangeArrowheads="1"/>
              </p:cNvSpPr>
              <p:nvPr/>
            </p:nvSpPr>
            <p:spPr bwMode="auto">
              <a:xfrm rot="1743277">
                <a:off x="4448" y="40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1E2FF"/>
                  </a:gs>
                  <a:gs pos="100000">
                    <a:srgbClr val="9933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66" name="Oval 463"/>
              <p:cNvSpPr>
                <a:spLocks noChangeAspect="1" noChangeArrowheads="1"/>
              </p:cNvSpPr>
              <p:nvPr/>
            </p:nvSpPr>
            <p:spPr bwMode="auto">
              <a:xfrm rot="1743277">
                <a:off x="4920" y="44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1E2FF"/>
                  </a:gs>
                  <a:gs pos="100000">
                    <a:srgbClr val="9933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67" name="Oval 464"/>
              <p:cNvSpPr>
                <a:spLocks noChangeAspect="1" noChangeArrowheads="1"/>
              </p:cNvSpPr>
              <p:nvPr/>
            </p:nvSpPr>
            <p:spPr bwMode="auto">
              <a:xfrm rot="-4661451">
                <a:off x="4664" y="376"/>
                <a:ext cx="192" cy="115"/>
              </a:xfrm>
              <a:prstGeom prst="ellipse">
                <a:avLst/>
              </a:prstGeom>
              <a:gradFill rotWithShape="0">
                <a:gsLst>
                  <a:gs pos="0">
                    <a:srgbClr val="F1E2FF"/>
                  </a:gs>
                  <a:gs pos="100000">
                    <a:srgbClr val="9933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062" name="Line 465"/>
            <p:cNvSpPr>
              <a:spLocks noChangeShapeType="1"/>
            </p:cNvSpPr>
            <p:nvPr/>
          </p:nvSpPr>
          <p:spPr bwMode="auto">
            <a:xfrm flipV="1">
              <a:off x="2352" y="58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2515" name="Group 466"/>
          <p:cNvGrpSpPr>
            <a:grpSpLocks/>
          </p:cNvGrpSpPr>
          <p:nvPr/>
        </p:nvGrpSpPr>
        <p:grpSpPr bwMode="auto">
          <a:xfrm>
            <a:off x="4462463" y="152400"/>
            <a:ext cx="4500562" cy="1600200"/>
            <a:chOff x="2811" y="96"/>
            <a:chExt cx="2835" cy="1008"/>
          </a:xfrm>
        </p:grpSpPr>
        <p:sp>
          <p:nvSpPr>
            <p:cNvPr id="82047" name="Rectangle 467"/>
            <p:cNvSpPr>
              <a:spLocks noChangeArrowheads="1"/>
            </p:cNvSpPr>
            <p:nvPr/>
          </p:nvSpPr>
          <p:spPr bwMode="auto">
            <a:xfrm>
              <a:off x="3867" y="96"/>
              <a:ext cx="1776" cy="100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516" name="Group 468"/>
            <p:cNvGrpSpPr>
              <a:grpSpLocks/>
            </p:cNvGrpSpPr>
            <p:nvPr/>
          </p:nvGrpSpPr>
          <p:grpSpPr bwMode="auto">
            <a:xfrm>
              <a:off x="2811" y="121"/>
              <a:ext cx="2835" cy="955"/>
              <a:chOff x="2811" y="121"/>
              <a:chExt cx="2835" cy="955"/>
            </a:xfrm>
          </p:grpSpPr>
          <p:grpSp>
            <p:nvGrpSpPr>
              <p:cNvPr id="82517" name="Group 469"/>
              <p:cNvGrpSpPr>
                <a:grpSpLocks/>
              </p:cNvGrpSpPr>
              <p:nvPr/>
            </p:nvGrpSpPr>
            <p:grpSpPr bwMode="auto">
              <a:xfrm>
                <a:off x="3863" y="121"/>
                <a:ext cx="1783" cy="955"/>
                <a:chOff x="3801" y="148"/>
                <a:chExt cx="1783" cy="955"/>
              </a:xfrm>
            </p:grpSpPr>
            <p:pic>
              <p:nvPicPr>
                <p:cNvPr id="82051" name="Picture 47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46" y="192"/>
                  <a:ext cx="450" cy="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052" name="Text Box 4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22" y="148"/>
                  <a:ext cx="56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Microgliócito</a:t>
                  </a:r>
                </a:p>
              </p:txBody>
            </p:sp>
            <p:sp>
              <p:nvSpPr>
                <p:cNvPr id="82053" name="Rectangle 472"/>
                <p:cNvSpPr>
                  <a:spLocks noChangeAspect="1" noChangeArrowheads="1"/>
                </p:cNvSpPr>
                <p:nvPr/>
              </p:nvSpPr>
              <p:spPr bwMode="auto">
                <a:xfrm>
                  <a:off x="4579" y="412"/>
                  <a:ext cx="793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pt-BR" sz="1000"/>
                    <a:t>Macrófago alveolar</a:t>
                  </a:r>
                </a:p>
              </p:txBody>
            </p:sp>
            <p:sp>
              <p:nvSpPr>
                <p:cNvPr id="82054" name="Rectangle 473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546"/>
                  <a:ext cx="646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pt-BR" sz="1000"/>
                    <a:t>Cél. de Kupffer</a:t>
                  </a:r>
                </a:p>
              </p:txBody>
            </p:sp>
            <p:sp>
              <p:nvSpPr>
                <p:cNvPr id="82055" name="Text Box 47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3" y="400"/>
                  <a:ext cx="5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Osteoclasto</a:t>
                  </a:r>
                </a:p>
              </p:txBody>
            </p:sp>
            <p:sp>
              <p:nvSpPr>
                <p:cNvPr id="82056" name="Text Box 4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01" y="645"/>
                  <a:ext cx="50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Sinoviócito</a:t>
                  </a:r>
                </a:p>
              </p:txBody>
            </p:sp>
            <p:sp>
              <p:nvSpPr>
                <p:cNvPr id="82057" name="Text Box 4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58" y="949"/>
                  <a:ext cx="83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Macrófago peritonial</a:t>
                  </a:r>
                </a:p>
              </p:txBody>
            </p:sp>
            <p:sp>
              <p:nvSpPr>
                <p:cNvPr id="82058" name="Rectangle 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811"/>
                  <a:ext cx="1002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pt-BR" sz="1000"/>
                    <a:t>Cél. mesangioglomerular</a:t>
                  </a:r>
                </a:p>
              </p:txBody>
            </p:sp>
            <p:sp>
              <p:nvSpPr>
                <p:cNvPr id="82059" name="Text Box 47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82" y="661"/>
                  <a:ext cx="85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Macrófago esplênico</a:t>
                  </a:r>
                </a:p>
              </p:txBody>
            </p:sp>
            <p:sp>
              <p:nvSpPr>
                <p:cNvPr id="82060" name="Text Box 47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73" y="832"/>
                  <a:ext cx="44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/>
                    <a:t>Histiócito</a:t>
                  </a:r>
                </a:p>
              </p:txBody>
            </p:sp>
          </p:grpSp>
          <p:sp>
            <p:nvSpPr>
              <p:cNvPr id="82050" name="AutoShape 480"/>
              <p:cNvSpPr>
                <a:spLocks noChangeArrowheads="1"/>
              </p:cNvSpPr>
              <p:nvPr/>
            </p:nvSpPr>
            <p:spPr bwMode="auto">
              <a:xfrm>
                <a:off x="2811" y="192"/>
                <a:ext cx="1554" cy="192"/>
              </a:xfrm>
              <a:prstGeom prst="rightArrow">
                <a:avLst>
                  <a:gd name="adj1" fmla="val 50000"/>
                  <a:gd name="adj2" fmla="val 202344"/>
                </a:avLst>
              </a:prstGeom>
              <a:gradFill rotWithShape="0">
                <a:gsLst>
                  <a:gs pos="0">
                    <a:srgbClr val="C9E9E9"/>
                  </a:gs>
                  <a:gs pos="100000">
                    <a:srgbClr val="00999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 sz="1200">
                    <a:solidFill>
                      <a:srgbClr val="660066"/>
                    </a:solidFill>
                  </a:rPr>
                  <a:t>Sistema Fagocitário Mononuclear</a:t>
                </a:r>
              </a:p>
            </p:txBody>
          </p:sp>
        </p:grpSp>
      </p:grpSp>
      <p:grpSp>
        <p:nvGrpSpPr>
          <p:cNvPr id="82518" name="Group 481"/>
          <p:cNvGrpSpPr>
            <a:grpSpLocks/>
          </p:cNvGrpSpPr>
          <p:nvPr/>
        </p:nvGrpSpPr>
        <p:grpSpPr bwMode="auto">
          <a:xfrm>
            <a:off x="5410200" y="1905000"/>
            <a:ext cx="2095500" cy="2849563"/>
            <a:chOff x="3408" y="1200"/>
            <a:chExt cx="1320" cy="1795"/>
          </a:xfrm>
        </p:grpSpPr>
        <p:grpSp>
          <p:nvGrpSpPr>
            <p:cNvPr id="82519" name="Group 482"/>
            <p:cNvGrpSpPr>
              <a:grpSpLocks noChangeAspect="1"/>
            </p:cNvGrpSpPr>
            <p:nvPr/>
          </p:nvGrpSpPr>
          <p:grpSpPr bwMode="auto">
            <a:xfrm>
              <a:off x="3879" y="1200"/>
              <a:ext cx="585" cy="517"/>
              <a:chOff x="384" y="242"/>
              <a:chExt cx="975" cy="862"/>
            </a:xfrm>
          </p:grpSpPr>
          <p:grpSp>
            <p:nvGrpSpPr>
              <p:cNvPr id="82520" name="Group 483"/>
              <p:cNvGrpSpPr>
                <a:grpSpLocks noChangeAspect="1"/>
              </p:cNvGrpSpPr>
              <p:nvPr/>
            </p:nvGrpSpPr>
            <p:grpSpPr bwMode="auto">
              <a:xfrm rot="2750923">
                <a:off x="936" y="291"/>
                <a:ext cx="207" cy="330"/>
                <a:chOff x="5088" y="2352"/>
                <a:chExt cx="207" cy="330"/>
              </a:xfrm>
            </p:grpSpPr>
            <p:sp>
              <p:nvSpPr>
                <p:cNvPr id="82042" name="Line 484"/>
                <p:cNvSpPr>
                  <a:spLocks noChangeAspect="1" noChangeShapeType="1"/>
                </p:cNvSpPr>
                <p:nvPr/>
              </p:nvSpPr>
              <p:spPr bwMode="auto">
                <a:xfrm>
                  <a:off x="5163" y="2622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3" name="Line 485"/>
                <p:cNvSpPr>
                  <a:spLocks noChangeAspect="1" noChangeShapeType="1"/>
                </p:cNvSpPr>
                <p:nvPr/>
              </p:nvSpPr>
              <p:spPr bwMode="auto">
                <a:xfrm>
                  <a:off x="5160" y="2442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4" name="Line 486"/>
                <p:cNvSpPr>
                  <a:spLocks noChangeAspect="1" noChangeShapeType="1"/>
                </p:cNvSpPr>
                <p:nvPr/>
              </p:nvSpPr>
              <p:spPr bwMode="auto">
                <a:xfrm>
                  <a:off x="5220" y="2442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5" name="AutoShape 487"/>
                <p:cNvSpPr>
                  <a:spLocks noChangeAspect="1" noChangeArrowheads="1"/>
                </p:cNvSpPr>
                <p:nvPr/>
              </p:nvSpPr>
              <p:spPr bwMode="auto">
                <a:xfrm>
                  <a:off x="5088" y="2352"/>
                  <a:ext cx="96" cy="96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6" name="AutoShape 4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199" y="2352"/>
                  <a:ext cx="96" cy="96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2033" name="AutoShape 489"/>
              <p:cNvSpPr>
                <a:spLocks noChangeAspect="1" noChangeArrowheads="1"/>
              </p:cNvSpPr>
              <p:nvPr/>
            </p:nvSpPr>
            <p:spPr bwMode="auto">
              <a:xfrm rot="-3751724">
                <a:off x="854" y="291"/>
                <a:ext cx="192" cy="93"/>
              </a:xfrm>
              <a:prstGeom prst="flowChartDelay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2521" name="Group 490"/>
              <p:cNvGrpSpPr>
                <a:grpSpLocks noChangeAspect="1"/>
              </p:cNvGrpSpPr>
              <p:nvPr/>
            </p:nvGrpSpPr>
            <p:grpSpPr bwMode="auto">
              <a:xfrm rot="14087361" flipV="1">
                <a:off x="1137" y="372"/>
                <a:ext cx="192" cy="252"/>
                <a:chOff x="4608" y="2922"/>
                <a:chExt cx="192" cy="252"/>
              </a:xfrm>
            </p:grpSpPr>
            <p:sp>
              <p:nvSpPr>
                <p:cNvPr id="82039" name="AutoShape 49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608" y="2928"/>
                  <a:ext cx="192" cy="192"/>
                </a:xfrm>
                <a:custGeom>
                  <a:avLst/>
                  <a:gdLst>
                    <a:gd name="T0" fmla="*/ 96 w 21600"/>
                    <a:gd name="T1" fmla="*/ 0 h 21600"/>
                    <a:gd name="T2" fmla="*/ 24 w 21600"/>
                    <a:gd name="T3" fmla="*/ 96 h 21600"/>
                    <a:gd name="T4" fmla="*/ 96 w 21600"/>
                    <a:gd name="T5" fmla="*/ 48 h 21600"/>
                    <a:gd name="T6" fmla="*/ 168 w 21600"/>
                    <a:gd name="T7" fmla="*/ 9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6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0" name="AutoShape 4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98" y="3078"/>
                  <a:ext cx="39" cy="96"/>
                </a:xfrm>
                <a:prstGeom prst="flowChartAlternateProcess">
                  <a:avLst/>
                </a:prstGeom>
                <a:solidFill>
                  <a:srgbClr val="66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041" name="AutoShape 4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0" y="2922"/>
                  <a:ext cx="72" cy="63"/>
                </a:xfrm>
                <a:prstGeom prst="moon">
                  <a:avLst>
                    <a:gd name="adj" fmla="val 50000"/>
                  </a:avLst>
                </a:prstGeom>
                <a:solidFill>
                  <a:srgbClr val="66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2035" name="Oval 494"/>
              <p:cNvSpPr>
                <a:spLocks noChangeAspect="1" noChangeArrowheads="1"/>
              </p:cNvSpPr>
              <p:nvPr/>
            </p:nvSpPr>
            <p:spPr bwMode="auto">
              <a:xfrm>
                <a:off x="384" y="336"/>
                <a:ext cx="768" cy="76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36" name="Oval 495"/>
              <p:cNvSpPr>
                <a:spLocks noChangeAspect="1" noChangeArrowheads="1"/>
              </p:cNvSpPr>
              <p:nvPr/>
            </p:nvSpPr>
            <p:spPr bwMode="auto">
              <a:xfrm>
                <a:off x="432" y="528"/>
                <a:ext cx="624" cy="528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37" name="AutoShape 496"/>
              <p:cNvSpPr>
                <a:spLocks noChangeAspect="1" noChangeArrowheads="1"/>
              </p:cNvSpPr>
              <p:nvPr/>
            </p:nvSpPr>
            <p:spPr bwMode="auto">
              <a:xfrm>
                <a:off x="624" y="720"/>
                <a:ext cx="240" cy="192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38" name="Text Box 497"/>
              <p:cNvSpPr txBox="1">
                <a:spLocks noChangeAspect="1" noChangeArrowheads="1"/>
              </p:cNvSpPr>
              <p:nvPr/>
            </p:nvSpPr>
            <p:spPr bwMode="auto">
              <a:xfrm>
                <a:off x="622" y="575"/>
                <a:ext cx="34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</a:rPr>
                  <a:t>T</a:t>
                </a:r>
                <a:r>
                  <a:rPr lang="pt-BR" sz="1000" b="1" baseline="-25000">
                    <a:solidFill>
                      <a:schemeClr val="bg1"/>
                    </a:solidFill>
                  </a:rPr>
                  <a:t>H</a:t>
                </a:r>
                <a:endParaRPr lang="pt-BR" sz="1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522" name="Group 498"/>
            <p:cNvGrpSpPr>
              <a:grpSpLocks/>
            </p:cNvGrpSpPr>
            <p:nvPr/>
          </p:nvGrpSpPr>
          <p:grpSpPr bwMode="auto">
            <a:xfrm>
              <a:off x="3882" y="1928"/>
              <a:ext cx="574" cy="520"/>
              <a:chOff x="3120" y="384"/>
              <a:chExt cx="574" cy="520"/>
            </a:xfrm>
          </p:grpSpPr>
          <p:sp>
            <p:nvSpPr>
              <p:cNvPr id="82017" name="AutoShape 499"/>
              <p:cNvSpPr>
                <a:spLocks noChangeAspect="1" noChangeArrowheads="1"/>
              </p:cNvSpPr>
              <p:nvPr/>
            </p:nvSpPr>
            <p:spPr bwMode="auto">
              <a:xfrm rot="8436556" flipH="1">
                <a:off x="3578" y="462"/>
                <a:ext cx="116" cy="115"/>
              </a:xfrm>
              <a:custGeom>
                <a:avLst/>
                <a:gdLst>
                  <a:gd name="T0" fmla="*/ 58 w 21600"/>
                  <a:gd name="T1" fmla="*/ 0 h 21600"/>
                  <a:gd name="T2" fmla="*/ 15 w 21600"/>
                  <a:gd name="T3" fmla="*/ 58 h 21600"/>
                  <a:gd name="T4" fmla="*/ 58 w 21600"/>
                  <a:gd name="T5" fmla="*/ 29 h 21600"/>
                  <a:gd name="T6" fmla="*/ 102 w 21600"/>
                  <a:gd name="T7" fmla="*/ 5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8" name="AutoShape 500"/>
              <p:cNvSpPr>
                <a:spLocks noChangeAspect="1" noChangeArrowheads="1"/>
              </p:cNvSpPr>
              <p:nvPr/>
            </p:nvSpPr>
            <p:spPr bwMode="auto">
              <a:xfrm rot="3036556" flipH="1">
                <a:off x="3572" y="523"/>
                <a:ext cx="24" cy="58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19" name="AutoShape 501"/>
              <p:cNvSpPr>
                <a:spLocks noChangeAspect="1" noChangeArrowheads="1"/>
              </p:cNvSpPr>
              <p:nvPr/>
            </p:nvSpPr>
            <p:spPr bwMode="auto">
              <a:xfrm rot="3036556" flipH="1">
                <a:off x="3659" y="474"/>
                <a:ext cx="29" cy="31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0" name="Oval 502"/>
              <p:cNvSpPr>
                <a:spLocks noChangeAspect="1" noChangeArrowheads="1"/>
              </p:cNvSpPr>
              <p:nvPr/>
            </p:nvSpPr>
            <p:spPr bwMode="auto">
              <a:xfrm rot="3036556" flipH="1">
                <a:off x="3668" y="494"/>
                <a:ext cx="18" cy="1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1" name="Oval 503"/>
              <p:cNvSpPr>
                <a:spLocks noChangeAspect="1" noChangeArrowheads="1"/>
              </p:cNvSpPr>
              <p:nvPr/>
            </p:nvSpPr>
            <p:spPr bwMode="auto">
              <a:xfrm rot="3036556" flipH="1">
                <a:off x="3594" y="542"/>
                <a:ext cx="18" cy="1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2" name="Line 504"/>
              <p:cNvSpPr>
                <a:spLocks noChangeAspect="1" noChangeShapeType="1"/>
              </p:cNvSpPr>
              <p:nvPr/>
            </p:nvSpPr>
            <p:spPr bwMode="auto">
              <a:xfrm rot="2750923">
                <a:off x="3446" y="540"/>
                <a:ext cx="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3" name="Line 505"/>
              <p:cNvSpPr>
                <a:spLocks noChangeAspect="1" noChangeShapeType="1"/>
              </p:cNvSpPr>
              <p:nvPr/>
            </p:nvSpPr>
            <p:spPr bwMode="auto">
              <a:xfrm rot="2750923">
                <a:off x="3475" y="431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4" name="Line 506"/>
              <p:cNvSpPr>
                <a:spLocks noChangeAspect="1" noChangeShapeType="1"/>
              </p:cNvSpPr>
              <p:nvPr/>
            </p:nvSpPr>
            <p:spPr bwMode="auto">
              <a:xfrm rot="2750923">
                <a:off x="3500" y="456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5" name="AutoShape 507"/>
              <p:cNvSpPr>
                <a:spLocks noChangeAspect="1" noChangeArrowheads="1"/>
              </p:cNvSpPr>
              <p:nvPr/>
            </p:nvSpPr>
            <p:spPr bwMode="auto">
              <a:xfrm rot="2750923">
                <a:off x="3506" y="395"/>
                <a:ext cx="58" cy="57"/>
              </a:xfrm>
              <a:prstGeom prst="moon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6" name="AutoShape 508"/>
              <p:cNvSpPr>
                <a:spLocks noChangeAspect="1" noChangeArrowheads="1"/>
              </p:cNvSpPr>
              <p:nvPr/>
            </p:nvSpPr>
            <p:spPr bwMode="auto">
              <a:xfrm rot="2750923" flipH="1">
                <a:off x="3553" y="443"/>
                <a:ext cx="58" cy="57"/>
              </a:xfrm>
              <a:prstGeom prst="moon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7" name="AutoShape 509"/>
              <p:cNvSpPr>
                <a:spLocks noChangeAspect="1" noChangeArrowheads="1"/>
              </p:cNvSpPr>
              <p:nvPr/>
            </p:nvSpPr>
            <p:spPr bwMode="auto">
              <a:xfrm rot="-3751724">
                <a:off x="3350" y="414"/>
                <a:ext cx="116" cy="56"/>
              </a:xfrm>
              <a:prstGeom prst="flowChartDelay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8" name="Oval 510"/>
              <p:cNvSpPr>
                <a:spLocks noChangeAspect="1" noChangeArrowheads="1"/>
              </p:cNvSpPr>
              <p:nvPr/>
            </p:nvSpPr>
            <p:spPr bwMode="auto">
              <a:xfrm>
                <a:off x="3120" y="442"/>
                <a:ext cx="462" cy="46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29" name="Oval 511"/>
              <p:cNvSpPr>
                <a:spLocks noChangeAspect="1" noChangeArrowheads="1"/>
              </p:cNvSpPr>
              <p:nvPr/>
            </p:nvSpPr>
            <p:spPr bwMode="auto">
              <a:xfrm>
                <a:off x="3149" y="557"/>
                <a:ext cx="375" cy="318"/>
              </a:xfrm>
              <a:prstGeom prst="ellipse">
                <a:avLst/>
              </a:prstGeom>
              <a:gradFill rotWithShape="0">
                <a:gsLst>
                  <a:gs pos="0">
                    <a:srgbClr val="B98BB9"/>
                  </a:gs>
                  <a:gs pos="100000">
                    <a:srgbClr val="66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30" name="AutoShape 512"/>
              <p:cNvSpPr>
                <a:spLocks noChangeAspect="1" noChangeArrowheads="1"/>
              </p:cNvSpPr>
              <p:nvPr/>
            </p:nvSpPr>
            <p:spPr bwMode="auto">
              <a:xfrm>
                <a:off x="3264" y="673"/>
                <a:ext cx="145" cy="115"/>
              </a:xfrm>
              <a:prstGeom prst="irregularSeal1">
                <a:avLst/>
              </a:prstGeom>
              <a:gradFill rotWithShape="0">
                <a:gsLst>
                  <a:gs pos="0">
                    <a:srgbClr val="660066"/>
                  </a:gs>
                  <a:gs pos="100000">
                    <a:srgbClr val="BE93B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31" name="Text Box 513"/>
              <p:cNvSpPr txBox="1">
                <a:spLocks noChangeAspect="1" noChangeArrowheads="1"/>
              </p:cNvSpPr>
              <p:nvPr/>
            </p:nvSpPr>
            <p:spPr bwMode="auto">
              <a:xfrm>
                <a:off x="3258" y="586"/>
                <a:ext cx="20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000" b="1">
                    <a:solidFill>
                      <a:schemeClr val="bg1"/>
                    </a:solidFill>
                  </a:rPr>
                  <a:t>T</a:t>
                </a:r>
                <a:r>
                  <a:rPr lang="pt-BR" sz="1000" b="1" baseline="-25000">
                    <a:solidFill>
                      <a:schemeClr val="bg1"/>
                    </a:solidFill>
                  </a:rPr>
                  <a:t>C</a:t>
                </a:r>
                <a:endParaRPr lang="pt-BR" sz="1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012" name="Line 514"/>
            <p:cNvSpPr>
              <a:spLocks noChangeShapeType="1"/>
            </p:cNvSpPr>
            <p:nvPr/>
          </p:nvSpPr>
          <p:spPr bwMode="auto">
            <a:xfrm flipV="1">
              <a:off x="3408" y="1488"/>
              <a:ext cx="432" cy="216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3" name="Line 515"/>
            <p:cNvSpPr>
              <a:spLocks noChangeShapeType="1"/>
            </p:cNvSpPr>
            <p:nvPr/>
          </p:nvSpPr>
          <p:spPr bwMode="auto">
            <a:xfrm>
              <a:off x="3456" y="2016"/>
              <a:ext cx="384" cy="19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4" name="Text Box 516"/>
            <p:cNvSpPr txBox="1">
              <a:spLocks noChangeArrowheads="1"/>
            </p:cNvSpPr>
            <p:nvPr/>
          </p:nvSpPr>
          <p:spPr bwMode="auto">
            <a:xfrm>
              <a:off x="4400" y="1320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CD4</a:t>
              </a:r>
            </a:p>
          </p:txBody>
        </p:sp>
        <p:sp>
          <p:nvSpPr>
            <p:cNvPr id="82015" name="Text Box 517"/>
            <p:cNvSpPr txBox="1">
              <a:spLocks noChangeArrowheads="1"/>
            </p:cNvSpPr>
            <p:nvPr/>
          </p:nvSpPr>
          <p:spPr bwMode="auto">
            <a:xfrm>
              <a:off x="4408" y="2040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/>
                <a:t>CD8</a:t>
              </a:r>
            </a:p>
          </p:txBody>
        </p:sp>
        <p:sp>
          <p:nvSpPr>
            <p:cNvPr id="82016" name="Text Box 518"/>
            <p:cNvSpPr txBox="1">
              <a:spLocks noChangeArrowheads="1"/>
            </p:cNvSpPr>
            <p:nvPr/>
          </p:nvSpPr>
          <p:spPr bwMode="auto">
            <a:xfrm>
              <a:off x="3840" y="2592"/>
              <a:ext cx="8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 b="1">
                  <a:solidFill>
                    <a:srgbClr val="000066"/>
                  </a:solidFill>
                </a:rPr>
                <a:t>ÓRGÃOS LINFÁTICOS SECUNDÁRIOS</a:t>
              </a:r>
            </a:p>
          </p:txBody>
        </p:sp>
      </p:grpSp>
      <p:sp>
        <p:nvSpPr>
          <p:cNvPr id="81942" name="Text Box 519"/>
          <p:cNvSpPr txBox="1">
            <a:spLocks noChangeArrowheads="1"/>
          </p:cNvSpPr>
          <p:nvPr/>
        </p:nvSpPr>
        <p:spPr bwMode="auto">
          <a:xfrm>
            <a:off x="228600" y="152400"/>
            <a:ext cx="2209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>
                <a:solidFill>
                  <a:srgbClr val="000066"/>
                </a:solidFill>
              </a:rPr>
              <a:t>CÉLULAS QUE PARTICIPAM DO SISTEMA IMUNITÁRIO</a:t>
            </a:r>
          </a:p>
        </p:txBody>
      </p:sp>
      <p:grpSp>
        <p:nvGrpSpPr>
          <p:cNvPr id="82523" name="Group 520"/>
          <p:cNvGrpSpPr>
            <a:grpSpLocks/>
          </p:cNvGrpSpPr>
          <p:nvPr/>
        </p:nvGrpSpPr>
        <p:grpSpPr bwMode="auto">
          <a:xfrm>
            <a:off x="228600" y="4249738"/>
            <a:ext cx="1219200" cy="596900"/>
            <a:chOff x="144" y="2677"/>
            <a:chExt cx="768" cy="376"/>
          </a:xfrm>
        </p:grpSpPr>
        <p:grpSp>
          <p:nvGrpSpPr>
            <p:cNvPr id="82524" name="Group 521"/>
            <p:cNvGrpSpPr>
              <a:grpSpLocks noChangeAspect="1"/>
            </p:cNvGrpSpPr>
            <p:nvPr/>
          </p:nvGrpSpPr>
          <p:grpSpPr bwMode="auto">
            <a:xfrm>
              <a:off x="411" y="2677"/>
              <a:ext cx="204" cy="203"/>
              <a:chOff x="202" y="2296"/>
              <a:chExt cx="170" cy="169"/>
            </a:xfrm>
          </p:grpSpPr>
          <p:sp>
            <p:nvSpPr>
              <p:cNvPr id="82008" name="Freeform 522"/>
              <p:cNvSpPr>
                <a:spLocks noChangeAspect="1"/>
              </p:cNvSpPr>
              <p:nvPr/>
            </p:nvSpPr>
            <p:spPr bwMode="auto">
              <a:xfrm>
                <a:off x="202" y="2296"/>
                <a:ext cx="170" cy="169"/>
              </a:xfrm>
              <a:custGeom>
                <a:avLst/>
                <a:gdLst>
                  <a:gd name="T0" fmla="*/ 624 w 1448"/>
                  <a:gd name="T1" fmla="*/ 96 h 1440"/>
                  <a:gd name="T2" fmla="*/ 288 w 1448"/>
                  <a:gd name="T3" fmla="*/ 288 h 1440"/>
                  <a:gd name="T4" fmla="*/ 144 w 1448"/>
                  <a:gd name="T5" fmla="*/ 384 h 1440"/>
                  <a:gd name="T6" fmla="*/ 48 w 1448"/>
                  <a:gd name="T7" fmla="*/ 480 h 1440"/>
                  <a:gd name="T8" fmla="*/ 48 w 1448"/>
                  <a:gd name="T9" fmla="*/ 624 h 1440"/>
                  <a:gd name="T10" fmla="*/ 48 w 1448"/>
                  <a:gd name="T11" fmla="*/ 768 h 1440"/>
                  <a:gd name="T12" fmla="*/ 0 w 1448"/>
                  <a:gd name="T13" fmla="*/ 864 h 1440"/>
                  <a:gd name="T14" fmla="*/ 48 w 1448"/>
                  <a:gd name="T15" fmla="*/ 1008 h 1440"/>
                  <a:gd name="T16" fmla="*/ 240 w 1448"/>
                  <a:gd name="T17" fmla="*/ 1056 h 1440"/>
                  <a:gd name="T18" fmla="*/ 432 w 1448"/>
                  <a:gd name="T19" fmla="*/ 1152 h 1440"/>
                  <a:gd name="T20" fmla="*/ 480 w 1448"/>
                  <a:gd name="T21" fmla="*/ 1344 h 1440"/>
                  <a:gd name="T22" fmla="*/ 672 w 1448"/>
                  <a:gd name="T23" fmla="*/ 1440 h 1440"/>
                  <a:gd name="T24" fmla="*/ 864 w 1448"/>
                  <a:gd name="T25" fmla="*/ 1344 h 1440"/>
                  <a:gd name="T26" fmla="*/ 1152 w 1448"/>
                  <a:gd name="T27" fmla="*/ 1248 h 1440"/>
                  <a:gd name="T28" fmla="*/ 1344 w 1448"/>
                  <a:gd name="T29" fmla="*/ 1056 h 1440"/>
                  <a:gd name="T30" fmla="*/ 1440 w 1448"/>
                  <a:gd name="T31" fmla="*/ 816 h 1440"/>
                  <a:gd name="T32" fmla="*/ 1392 w 1448"/>
                  <a:gd name="T33" fmla="*/ 576 h 1440"/>
                  <a:gd name="T34" fmla="*/ 1248 w 1448"/>
                  <a:gd name="T35" fmla="*/ 336 h 1440"/>
                  <a:gd name="T36" fmla="*/ 1008 w 1448"/>
                  <a:gd name="T37" fmla="*/ 96 h 1440"/>
                  <a:gd name="T38" fmla="*/ 720 w 1448"/>
                  <a:gd name="T39" fmla="*/ 0 h 1440"/>
                  <a:gd name="T40" fmla="*/ 624 w 1448"/>
                  <a:gd name="T41" fmla="*/ 96 h 14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8"/>
                  <a:gd name="T64" fmla="*/ 0 h 1440"/>
                  <a:gd name="T65" fmla="*/ 1448 w 1448"/>
                  <a:gd name="T66" fmla="*/ 1440 h 14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8" h="1440">
                    <a:moveTo>
                      <a:pt x="624" y="96"/>
                    </a:moveTo>
                    <a:cubicBezTo>
                      <a:pt x="552" y="144"/>
                      <a:pt x="368" y="240"/>
                      <a:pt x="288" y="288"/>
                    </a:cubicBezTo>
                    <a:cubicBezTo>
                      <a:pt x="208" y="336"/>
                      <a:pt x="184" y="352"/>
                      <a:pt x="144" y="384"/>
                    </a:cubicBezTo>
                    <a:cubicBezTo>
                      <a:pt x="104" y="416"/>
                      <a:pt x="64" y="440"/>
                      <a:pt x="48" y="480"/>
                    </a:cubicBezTo>
                    <a:cubicBezTo>
                      <a:pt x="32" y="520"/>
                      <a:pt x="48" y="576"/>
                      <a:pt x="48" y="624"/>
                    </a:cubicBezTo>
                    <a:cubicBezTo>
                      <a:pt x="48" y="672"/>
                      <a:pt x="56" y="728"/>
                      <a:pt x="48" y="768"/>
                    </a:cubicBezTo>
                    <a:cubicBezTo>
                      <a:pt x="40" y="808"/>
                      <a:pt x="0" y="824"/>
                      <a:pt x="0" y="864"/>
                    </a:cubicBezTo>
                    <a:cubicBezTo>
                      <a:pt x="0" y="904"/>
                      <a:pt x="8" y="976"/>
                      <a:pt x="48" y="1008"/>
                    </a:cubicBezTo>
                    <a:cubicBezTo>
                      <a:pt x="88" y="1040"/>
                      <a:pt x="176" y="1032"/>
                      <a:pt x="240" y="1056"/>
                    </a:cubicBezTo>
                    <a:cubicBezTo>
                      <a:pt x="304" y="1080"/>
                      <a:pt x="392" y="1104"/>
                      <a:pt x="432" y="1152"/>
                    </a:cubicBezTo>
                    <a:cubicBezTo>
                      <a:pt x="472" y="1200"/>
                      <a:pt x="440" y="1296"/>
                      <a:pt x="480" y="1344"/>
                    </a:cubicBezTo>
                    <a:cubicBezTo>
                      <a:pt x="520" y="1392"/>
                      <a:pt x="608" y="1440"/>
                      <a:pt x="672" y="1440"/>
                    </a:cubicBezTo>
                    <a:cubicBezTo>
                      <a:pt x="736" y="1440"/>
                      <a:pt x="784" y="1376"/>
                      <a:pt x="864" y="1344"/>
                    </a:cubicBezTo>
                    <a:cubicBezTo>
                      <a:pt x="944" y="1312"/>
                      <a:pt x="1072" y="1296"/>
                      <a:pt x="1152" y="1248"/>
                    </a:cubicBezTo>
                    <a:cubicBezTo>
                      <a:pt x="1232" y="1200"/>
                      <a:pt x="1296" y="1128"/>
                      <a:pt x="1344" y="1056"/>
                    </a:cubicBezTo>
                    <a:cubicBezTo>
                      <a:pt x="1392" y="984"/>
                      <a:pt x="1432" y="896"/>
                      <a:pt x="1440" y="816"/>
                    </a:cubicBezTo>
                    <a:cubicBezTo>
                      <a:pt x="1448" y="736"/>
                      <a:pt x="1424" y="656"/>
                      <a:pt x="1392" y="576"/>
                    </a:cubicBezTo>
                    <a:cubicBezTo>
                      <a:pt x="1360" y="496"/>
                      <a:pt x="1312" y="416"/>
                      <a:pt x="1248" y="336"/>
                    </a:cubicBezTo>
                    <a:cubicBezTo>
                      <a:pt x="1184" y="256"/>
                      <a:pt x="1096" y="152"/>
                      <a:pt x="1008" y="96"/>
                    </a:cubicBezTo>
                    <a:cubicBezTo>
                      <a:pt x="920" y="40"/>
                      <a:pt x="776" y="0"/>
                      <a:pt x="720" y="0"/>
                    </a:cubicBezTo>
                    <a:cubicBezTo>
                      <a:pt x="664" y="0"/>
                      <a:pt x="696" y="48"/>
                      <a:pt x="624" y="9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CA2C7"/>
                  </a:gs>
                  <a:gs pos="100000">
                    <a:srgbClr val="CC0066"/>
                  </a:gs>
                </a:gsLst>
                <a:path path="rect">
                  <a:fillToRect l="50000" t="50000" r="50000" b="50000"/>
                </a:path>
              </a:gradFill>
              <a:ln w="12700" cmpd="sng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09" name="Freeform 523"/>
              <p:cNvSpPr>
                <a:spLocks noChangeAspect="1"/>
              </p:cNvSpPr>
              <p:nvPr/>
            </p:nvSpPr>
            <p:spPr bwMode="auto">
              <a:xfrm>
                <a:off x="230" y="2324"/>
                <a:ext cx="116" cy="120"/>
              </a:xfrm>
              <a:custGeom>
                <a:avLst/>
                <a:gdLst>
                  <a:gd name="T0" fmla="*/ 736 w 984"/>
                  <a:gd name="T1" fmla="*/ 344 h 1024"/>
                  <a:gd name="T2" fmla="*/ 496 w 984"/>
                  <a:gd name="T3" fmla="*/ 344 h 1024"/>
                  <a:gd name="T4" fmla="*/ 448 w 984"/>
                  <a:gd name="T5" fmla="*/ 248 h 1024"/>
                  <a:gd name="T6" fmla="*/ 448 w 984"/>
                  <a:gd name="T7" fmla="*/ 104 h 1024"/>
                  <a:gd name="T8" fmla="*/ 256 w 984"/>
                  <a:gd name="T9" fmla="*/ 8 h 1024"/>
                  <a:gd name="T10" fmla="*/ 112 w 984"/>
                  <a:gd name="T11" fmla="*/ 152 h 1024"/>
                  <a:gd name="T12" fmla="*/ 16 w 984"/>
                  <a:gd name="T13" fmla="*/ 296 h 1024"/>
                  <a:gd name="T14" fmla="*/ 16 w 984"/>
                  <a:gd name="T15" fmla="*/ 536 h 1024"/>
                  <a:gd name="T16" fmla="*/ 112 w 984"/>
                  <a:gd name="T17" fmla="*/ 680 h 1024"/>
                  <a:gd name="T18" fmla="*/ 256 w 984"/>
                  <a:gd name="T19" fmla="*/ 872 h 1024"/>
                  <a:gd name="T20" fmla="*/ 400 w 984"/>
                  <a:gd name="T21" fmla="*/ 968 h 1024"/>
                  <a:gd name="T22" fmla="*/ 688 w 984"/>
                  <a:gd name="T23" fmla="*/ 1016 h 1024"/>
                  <a:gd name="T24" fmla="*/ 928 w 984"/>
                  <a:gd name="T25" fmla="*/ 920 h 1024"/>
                  <a:gd name="T26" fmla="*/ 976 w 984"/>
                  <a:gd name="T27" fmla="*/ 632 h 1024"/>
                  <a:gd name="T28" fmla="*/ 880 w 984"/>
                  <a:gd name="T29" fmla="*/ 488 h 1024"/>
                  <a:gd name="T30" fmla="*/ 736 w 984"/>
                  <a:gd name="T31" fmla="*/ 344 h 10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4"/>
                  <a:gd name="T49" fmla="*/ 0 h 1024"/>
                  <a:gd name="T50" fmla="*/ 984 w 984"/>
                  <a:gd name="T51" fmla="*/ 1024 h 10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4" h="1024">
                    <a:moveTo>
                      <a:pt x="736" y="344"/>
                    </a:moveTo>
                    <a:cubicBezTo>
                      <a:pt x="672" y="320"/>
                      <a:pt x="544" y="360"/>
                      <a:pt x="496" y="344"/>
                    </a:cubicBezTo>
                    <a:cubicBezTo>
                      <a:pt x="448" y="328"/>
                      <a:pt x="456" y="288"/>
                      <a:pt x="448" y="248"/>
                    </a:cubicBezTo>
                    <a:cubicBezTo>
                      <a:pt x="440" y="208"/>
                      <a:pt x="480" y="144"/>
                      <a:pt x="448" y="104"/>
                    </a:cubicBezTo>
                    <a:cubicBezTo>
                      <a:pt x="416" y="64"/>
                      <a:pt x="312" y="0"/>
                      <a:pt x="256" y="8"/>
                    </a:cubicBezTo>
                    <a:cubicBezTo>
                      <a:pt x="200" y="16"/>
                      <a:pt x="152" y="104"/>
                      <a:pt x="112" y="152"/>
                    </a:cubicBezTo>
                    <a:cubicBezTo>
                      <a:pt x="72" y="200"/>
                      <a:pt x="32" y="232"/>
                      <a:pt x="16" y="296"/>
                    </a:cubicBezTo>
                    <a:cubicBezTo>
                      <a:pt x="0" y="360"/>
                      <a:pt x="0" y="472"/>
                      <a:pt x="16" y="536"/>
                    </a:cubicBezTo>
                    <a:cubicBezTo>
                      <a:pt x="32" y="600"/>
                      <a:pt x="72" y="624"/>
                      <a:pt x="112" y="680"/>
                    </a:cubicBezTo>
                    <a:cubicBezTo>
                      <a:pt x="152" y="736"/>
                      <a:pt x="208" y="824"/>
                      <a:pt x="256" y="872"/>
                    </a:cubicBezTo>
                    <a:cubicBezTo>
                      <a:pt x="304" y="920"/>
                      <a:pt x="328" y="944"/>
                      <a:pt x="400" y="968"/>
                    </a:cubicBezTo>
                    <a:cubicBezTo>
                      <a:pt x="472" y="992"/>
                      <a:pt x="600" y="1024"/>
                      <a:pt x="688" y="1016"/>
                    </a:cubicBezTo>
                    <a:cubicBezTo>
                      <a:pt x="776" y="1008"/>
                      <a:pt x="880" y="984"/>
                      <a:pt x="928" y="920"/>
                    </a:cubicBezTo>
                    <a:cubicBezTo>
                      <a:pt x="976" y="856"/>
                      <a:pt x="984" y="704"/>
                      <a:pt x="976" y="632"/>
                    </a:cubicBezTo>
                    <a:cubicBezTo>
                      <a:pt x="968" y="560"/>
                      <a:pt x="912" y="536"/>
                      <a:pt x="880" y="488"/>
                    </a:cubicBezTo>
                    <a:cubicBezTo>
                      <a:pt x="848" y="440"/>
                      <a:pt x="800" y="368"/>
                      <a:pt x="736" y="34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365A3"/>
                  </a:gs>
                  <a:gs pos="100000">
                    <a:srgbClr val="660066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007" name="Text Box 524"/>
            <p:cNvSpPr txBox="1">
              <a:spLocks noChangeArrowheads="1"/>
            </p:cNvSpPr>
            <p:nvPr/>
          </p:nvSpPr>
          <p:spPr bwMode="auto">
            <a:xfrm>
              <a:off x="144" y="2880"/>
              <a:ext cx="768" cy="173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200" b="1"/>
                <a:t>Célula-tronco</a:t>
              </a:r>
            </a:p>
          </p:txBody>
        </p:sp>
      </p:grpSp>
      <p:sp>
        <p:nvSpPr>
          <p:cNvPr id="81944" name="Text Box 525"/>
          <p:cNvSpPr txBox="1">
            <a:spLocks noChangeArrowheads="1"/>
          </p:cNvSpPr>
          <p:nvPr/>
        </p:nvSpPr>
        <p:spPr bwMode="auto">
          <a:xfrm>
            <a:off x="304800" y="5402263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grpSp>
        <p:nvGrpSpPr>
          <p:cNvPr id="82525" name="Group 526"/>
          <p:cNvGrpSpPr>
            <a:grpSpLocks/>
          </p:cNvGrpSpPr>
          <p:nvPr/>
        </p:nvGrpSpPr>
        <p:grpSpPr bwMode="auto">
          <a:xfrm>
            <a:off x="203200" y="4343400"/>
            <a:ext cx="1320800" cy="960438"/>
            <a:chOff x="128" y="2736"/>
            <a:chExt cx="832" cy="605"/>
          </a:xfrm>
        </p:grpSpPr>
        <p:sp>
          <p:nvSpPr>
            <p:cNvPr id="82004" name="Freeform 527"/>
            <p:cNvSpPr>
              <a:spLocks/>
            </p:cNvSpPr>
            <p:nvPr/>
          </p:nvSpPr>
          <p:spPr bwMode="auto">
            <a:xfrm>
              <a:off x="128" y="2736"/>
              <a:ext cx="808" cy="480"/>
            </a:xfrm>
            <a:custGeom>
              <a:avLst/>
              <a:gdLst>
                <a:gd name="T0" fmla="*/ 256 w 808"/>
                <a:gd name="T1" fmla="*/ 48 h 480"/>
                <a:gd name="T2" fmla="*/ 112 w 808"/>
                <a:gd name="T3" fmla="*/ 96 h 480"/>
                <a:gd name="T4" fmla="*/ 16 w 808"/>
                <a:gd name="T5" fmla="*/ 192 h 480"/>
                <a:gd name="T6" fmla="*/ 16 w 808"/>
                <a:gd name="T7" fmla="*/ 336 h 480"/>
                <a:gd name="T8" fmla="*/ 112 w 808"/>
                <a:gd name="T9" fmla="*/ 432 h 480"/>
                <a:gd name="T10" fmla="*/ 352 w 808"/>
                <a:gd name="T11" fmla="*/ 480 h 480"/>
                <a:gd name="T12" fmla="*/ 640 w 808"/>
                <a:gd name="T13" fmla="*/ 432 h 480"/>
                <a:gd name="T14" fmla="*/ 784 w 808"/>
                <a:gd name="T15" fmla="*/ 288 h 480"/>
                <a:gd name="T16" fmla="*/ 784 w 808"/>
                <a:gd name="T17" fmla="*/ 144 h 480"/>
                <a:gd name="T18" fmla="*/ 688 w 808"/>
                <a:gd name="T19" fmla="*/ 48 h 480"/>
                <a:gd name="T20" fmla="*/ 496 w 808"/>
                <a:gd name="T21" fmla="*/ 0 h 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8"/>
                <a:gd name="T34" fmla="*/ 0 h 480"/>
                <a:gd name="T35" fmla="*/ 808 w 808"/>
                <a:gd name="T36" fmla="*/ 480 h 4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8" h="480">
                  <a:moveTo>
                    <a:pt x="256" y="48"/>
                  </a:moveTo>
                  <a:cubicBezTo>
                    <a:pt x="204" y="60"/>
                    <a:pt x="152" y="72"/>
                    <a:pt x="112" y="96"/>
                  </a:cubicBezTo>
                  <a:cubicBezTo>
                    <a:pt x="72" y="120"/>
                    <a:pt x="32" y="152"/>
                    <a:pt x="16" y="192"/>
                  </a:cubicBezTo>
                  <a:cubicBezTo>
                    <a:pt x="0" y="232"/>
                    <a:pt x="0" y="296"/>
                    <a:pt x="16" y="336"/>
                  </a:cubicBezTo>
                  <a:cubicBezTo>
                    <a:pt x="32" y="376"/>
                    <a:pt x="56" y="408"/>
                    <a:pt x="112" y="432"/>
                  </a:cubicBezTo>
                  <a:cubicBezTo>
                    <a:pt x="168" y="456"/>
                    <a:pt x="264" y="480"/>
                    <a:pt x="352" y="480"/>
                  </a:cubicBezTo>
                  <a:cubicBezTo>
                    <a:pt x="440" y="480"/>
                    <a:pt x="568" y="464"/>
                    <a:pt x="640" y="432"/>
                  </a:cubicBezTo>
                  <a:cubicBezTo>
                    <a:pt x="712" y="400"/>
                    <a:pt x="760" y="336"/>
                    <a:pt x="784" y="288"/>
                  </a:cubicBezTo>
                  <a:cubicBezTo>
                    <a:pt x="808" y="240"/>
                    <a:pt x="800" y="184"/>
                    <a:pt x="784" y="144"/>
                  </a:cubicBezTo>
                  <a:cubicBezTo>
                    <a:pt x="768" y="104"/>
                    <a:pt x="736" y="72"/>
                    <a:pt x="688" y="48"/>
                  </a:cubicBezTo>
                  <a:cubicBezTo>
                    <a:pt x="640" y="24"/>
                    <a:pt x="528" y="8"/>
                    <a:pt x="496" y="0"/>
                  </a:cubicBezTo>
                </a:path>
              </a:pathLst>
            </a:custGeom>
            <a:noFill/>
            <a:ln w="28575" cmpd="sng">
              <a:solidFill>
                <a:srgbClr val="006666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05" name="Text Box 528"/>
            <p:cNvSpPr txBox="1">
              <a:spLocks noChangeArrowheads="1"/>
            </p:cNvSpPr>
            <p:nvPr/>
          </p:nvSpPr>
          <p:spPr bwMode="auto">
            <a:xfrm>
              <a:off x="144" y="3168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200" i="1"/>
                <a:t>Auto-renovação</a:t>
              </a:r>
            </a:p>
          </p:txBody>
        </p:sp>
      </p:grpSp>
      <p:grpSp>
        <p:nvGrpSpPr>
          <p:cNvPr id="82526" name="Group 529"/>
          <p:cNvGrpSpPr>
            <a:grpSpLocks/>
          </p:cNvGrpSpPr>
          <p:nvPr/>
        </p:nvGrpSpPr>
        <p:grpSpPr bwMode="auto">
          <a:xfrm>
            <a:off x="7788275" y="1752600"/>
            <a:ext cx="1203325" cy="1728788"/>
            <a:chOff x="4906" y="1104"/>
            <a:chExt cx="758" cy="1089"/>
          </a:xfrm>
        </p:grpSpPr>
        <p:grpSp>
          <p:nvGrpSpPr>
            <p:cNvPr id="82527" name="Group 530"/>
            <p:cNvGrpSpPr>
              <a:grpSpLocks/>
            </p:cNvGrpSpPr>
            <p:nvPr/>
          </p:nvGrpSpPr>
          <p:grpSpPr bwMode="auto">
            <a:xfrm>
              <a:off x="5072" y="1104"/>
              <a:ext cx="458" cy="538"/>
              <a:chOff x="5072" y="1104"/>
              <a:chExt cx="458" cy="538"/>
            </a:xfrm>
          </p:grpSpPr>
          <p:sp>
            <p:nvSpPr>
              <p:cNvPr id="82001" name="Freeform 531"/>
              <p:cNvSpPr>
                <a:spLocks noChangeAspect="1"/>
              </p:cNvSpPr>
              <p:nvPr/>
            </p:nvSpPr>
            <p:spPr bwMode="auto">
              <a:xfrm>
                <a:off x="5072" y="1104"/>
                <a:ext cx="458" cy="538"/>
              </a:xfrm>
              <a:custGeom>
                <a:avLst/>
                <a:gdLst>
                  <a:gd name="T0" fmla="*/ 496 w 1144"/>
                  <a:gd name="T1" fmla="*/ 216 h 1344"/>
                  <a:gd name="T2" fmla="*/ 400 w 1144"/>
                  <a:gd name="T3" fmla="*/ 120 h 1344"/>
                  <a:gd name="T4" fmla="*/ 400 w 1144"/>
                  <a:gd name="T5" fmla="*/ 360 h 1344"/>
                  <a:gd name="T6" fmla="*/ 160 w 1144"/>
                  <a:gd name="T7" fmla="*/ 168 h 1344"/>
                  <a:gd name="T8" fmla="*/ 64 w 1144"/>
                  <a:gd name="T9" fmla="*/ 216 h 1344"/>
                  <a:gd name="T10" fmla="*/ 160 w 1144"/>
                  <a:gd name="T11" fmla="*/ 408 h 1344"/>
                  <a:gd name="T12" fmla="*/ 112 w 1144"/>
                  <a:gd name="T13" fmla="*/ 504 h 1344"/>
                  <a:gd name="T14" fmla="*/ 64 w 1144"/>
                  <a:gd name="T15" fmla="*/ 648 h 1344"/>
                  <a:gd name="T16" fmla="*/ 256 w 1144"/>
                  <a:gd name="T17" fmla="*/ 600 h 1344"/>
                  <a:gd name="T18" fmla="*/ 208 w 1144"/>
                  <a:gd name="T19" fmla="*/ 696 h 1344"/>
                  <a:gd name="T20" fmla="*/ 16 w 1144"/>
                  <a:gd name="T21" fmla="*/ 888 h 1344"/>
                  <a:gd name="T22" fmla="*/ 160 w 1144"/>
                  <a:gd name="T23" fmla="*/ 936 h 1344"/>
                  <a:gd name="T24" fmla="*/ 304 w 1144"/>
                  <a:gd name="T25" fmla="*/ 840 h 1344"/>
                  <a:gd name="T26" fmla="*/ 352 w 1144"/>
                  <a:gd name="T27" fmla="*/ 936 h 1344"/>
                  <a:gd name="T28" fmla="*/ 256 w 1144"/>
                  <a:gd name="T29" fmla="*/ 1176 h 1344"/>
                  <a:gd name="T30" fmla="*/ 352 w 1144"/>
                  <a:gd name="T31" fmla="*/ 1080 h 1344"/>
                  <a:gd name="T32" fmla="*/ 400 w 1144"/>
                  <a:gd name="T33" fmla="*/ 984 h 1344"/>
                  <a:gd name="T34" fmla="*/ 448 w 1144"/>
                  <a:gd name="T35" fmla="*/ 1128 h 1344"/>
                  <a:gd name="T36" fmla="*/ 448 w 1144"/>
                  <a:gd name="T37" fmla="*/ 1320 h 1344"/>
                  <a:gd name="T38" fmla="*/ 544 w 1144"/>
                  <a:gd name="T39" fmla="*/ 1224 h 1344"/>
                  <a:gd name="T40" fmla="*/ 592 w 1144"/>
                  <a:gd name="T41" fmla="*/ 1080 h 1344"/>
                  <a:gd name="T42" fmla="*/ 640 w 1144"/>
                  <a:gd name="T43" fmla="*/ 1320 h 1344"/>
                  <a:gd name="T44" fmla="*/ 736 w 1144"/>
                  <a:gd name="T45" fmla="*/ 1224 h 1344"/>
                  <a:gd name="T46" fmla="*/ 688 w 1144"/>
                  <a:gd name="T47" fmla="*/ 984 h 1344"/>
                  <a:gd name="T48" fmla="*/ 832 w 1144"/>
                  <a:gd name="T49" fmla="*/ 984 h 1344"/>
                  <a:gd name="T50" fmla="*/ 880 w 1144"/>
                  <a:gd name="T51" fmla="*/ 1176 h 1344"/>
                  <a:gd name="T52" fmla="*/ 1024 w 1144"/>
                  <a:gd name="T53" fmla="*/ 1080 h 1344"/>
                  <a:gd name="T54" fmla="*/ 928 w 1144"/>
                  <a:gd name="T55" fmla="*/ 936 h 1344"/>
                  <a:gd name="T56" fmla="*/ 976 w 1144"/>
                  <a:gd name="T57" fmla="*/ 888 h 1344"/>
                  <a:gd name="T58" fmla="*/ 1120 w 1144"/>
                  <a:gd name="T59" fmla="*/ 792 h 1344"/>
                  <a:gd name="T60" fmla="*/ 928 w 1144"/>
                  <a:gd name="T61" fmla="*/ 696 h 1344"/>
                  <a:gd name="T62" fmla="*/ 1024 w 1144"/>
                  <a:gd name="T63" fmla="*/ 600 h 1344"/>
                  <a:gd name="T64" fmla="*/ 1072 w 1144"/>
                  <a:gd name="T65" fmla="*/ 456 h 1344"/>
                  <a:gd name="T66" fmla="*/ 928 w 1144"/>
                  <a:gd name="T67" fmla="*/ 264 h 1344"/>
                  <a:gd name="T68" fmla="*/ 832 w 1144"/>
                  <a:gd name="T69" fmla="*/ 264 h 1344"/>
                  <a:gd name="T70" fmla="*/ 688 w 1144"/>
                  <a:gd name="T71" fmla="*/ 360 h 1344"/>
                  <a:gd name="T72" fmla="*/ 784 w 1144"/>
                  <a:gd name="T73" fmla="*/ 72 h 1344"/>
                  <a:gd name="T74" fmla="*/ 592 w 1144"/>
                  <a:gd name="T75" fmla="*/ 216 h 1344"/>
                  <a:gd name="T76" fmla="*/ 592 w 1144"/>
                  <a:gd name="T77" fmla="*/ 360 h 1344"/>
                  <a:gd name="T78" fmla="*/ 544 w 1144"/>
                  <a:gd name="T79" fmla="*/ 312 h 13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44"/>
                  <a:gd name="T121" fmla="*/ 0 h 1344"/>
                  <a:gd name="T122" fmla="*/ 1144 w 1144"/>
                  <a:gd name="T123" fmla="*/ 1344 h 13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44" h="1344">
                    <a:moveTo>
                      <a:pt x="544" y="312"/>
                    </a:moveTo>
                    <a:cubicBezTo>
                      <a:pt x="536" y="288"/>
                      <a:pt x="512" y="256"/>
                      <a:pt x="496" y="216"/>
                    </a:cubicBezTo>
                    <a:cubicBezTo>
                      <a:pt x="480" y="176"/>
                      <a:pt x="464" y="88"/>
                      <a:pt x="448" y="72"/>
                    </a:cubicBezTo>
                    <a:cubicBezTo>
                      <a:pt x="432" y="56"/>
                      <a:pt x="408" y="88"/>
                      <a:pt x="400" y="120"/>
                    </a:cubicBezTo>
                    <a:cubicBezTo>
                      <a:pt x="392" y="152"/>
                      <a:pt x="400" y="224"/>
                      <a:pt x="400" y="264"/>
                    </a:cubicBezTo>
                    <a:cubicBezTo>
                      <a:pt x="400" y="304"/>
                      <a:pt x="416" y="360"/>
                      <a:pt x="400" y="360"/>
                    </a:cubicBezTo>
                    <a:cubicBezTo>
                      <a:pt x="384" y="360"/>
                      <a:pt x="344" y="296"/>
                      <a:pt x="304" y="264"/>
                    </a:cubicBezTo>
                    <a:cubicBezTo>
                      <a:pt x="264" y="232"/>
                      <a:pt x="192" y="184"/>
                      <a:pt x="160" y="168"/>
                    </a:cubicBezTo>
                    <a:cubicBezTo>
                      <a:pt x="128" y="152"/>
                      <a:pt x="128" y="160"/>
                      <a:pt x="112" y="168"/>
                    </a:cubicBezTo>
                    <a:cubicBezTo>
                      <a:pt x="96" y="176"/>
                      <a:pt x="64" y="192"/>
                      <a:pt x="64" y="216"/>
                    </a:cubicBezTo>
                    <a:cubicBezTo>
                      <a:pt x="64" y="240"/>
                      <a:pt x="96" y="280"/>
                      <a:pt x="112" y="312"/>
                    </a:cubicBezTo>
                    <a:cubicBezTo>
                      <a:pt x="128" y="344"/>
                      <a:pt x="152" y="384"/>
                      <a:pt x="160" y="408"/>
                    </a:cubicBezTo>
                    <a:cubicBezTo>
                      <a:pt x="168" y="432"/>
                      <a:pt x="168" y="440"/>
                      <a:pt x="160" y="456"/>
                    </a:cubicBezTo>
                    <a:cubicBezTo>
                      <a:pt x="152" y="472"/>
                      <a:pt x="136" y="488"/>
                      <a:pt x="112" y="504"/>
                    </a:cubicBezTo>
                    <a:cubicBezTo>
                      <a:pt x="88" y="520"/>
                      <a:pt x="24" y="528"/>
                      <a:pt x="16" y="552"/>
                    </a:cubicBezTo>
                    <a:cubicBezTo>
                      <a:pt x="8" y="576"/>
                      <a:pt x="40" y="632"/>
                      <a:pt x="64" y="648"/>
                    </a:cubicBezTo>
                    <a:cubicBezTo>
                      <a:pt x="88" y="664"/>
                      <a:pt x="128" y="656"/>
                      <a:pt x="160" y="648"/>
                    </a:cubicBezTo>
                    <a:cubicBezTo>
                      <a:pt x="192" y="640"/>
                      <a:pt x="232" y="600"/>
                      <a:pt x="256" y="600"/>
                    </a:cubicBezTo>
                    <a:cubicBezTo>
                      <a:pt x="280" y="600"/>
                      <a:pt x="312" y="632"/>
                      <a:pt x="304" y="648"/>
                    </a:cubicBezTo>
                    <a:cubicBezTo>
                      <a:pt x="296" y="664"/>
                      <a:pt x="232" y="680"/>
                      <a:pt x="208" y="696"/>
                    </a:cubicBezTo>
                    <a:cubicBezTo>
                      <a:pt x="184" y="712"/>
                      <a:pt x="192" y="712"/>
                      <a:pt x="160" y="744"/>
                    </a:cubicBezTo>
                    <a:cubicBezTo>
                      <a:pt x="128" y="776"/>
                      <a:pt x="32" y="848"/>
                      <a:pt x="16" y="888"/>
                    </a:cubicBezTo>
                    <a:cubicBezTo>
                      <a:pt x="0" y="928"/>
                      <a:pt x="40" y="976"/>
                      <a:pt x="64" y="984"/>
                    </a:cubicBezTo>
                    <a:cubicBezTo>
                      <a:pt x="88" y="992"/>
                      <a:pt x="128" y="952"/>
                      <a:pt x="160" y="936"/>
                    </a:cubicBezTo>
                    <a:cubicBezTo>
                      <a:pt x="192" y="920"/>
                      <a:pt x="232" y="904"/>
                      <a:pt x="256" y="888"/>
                    </a:cubicBezTo>
                    <a:cubicBezTo>
                      <a:pt x="280" y="872"/>
                      <a:pt x="288" y="848"/>
                      <a:pt x="304" y="840"/>
                    </a:cubicBezTo>
                    <a:cubicBezTo>
                      <a:pt x="320" y="832"/>
                      <a:pt x="344" y="824"/>
                      <a:pt x="352" y="840"/>
                    </a:cubicBezTo>
                    <a:cubicBezTo>
                      <a:pt x="360" y="856"/>
                      <a:pt x="368" y="904"/>
                      <a:pt x="352" y="936"/>
                    </a:cubicBezTo>
                    <a:cubicBezTo>
                      <a:pt x="336" y="968"/>
                      <a:pt x="272" y="992"/>
                      <a:pt x="256" y="1032"/>
                    </a:cubicBezTo>
                    <a:cubicBezTo>
                      <a:pt x="240" y="1072"/>
                      <a:pt x="248" y="1152"/>
                      <a:pt x="256" y="1176"/>
                    </a:cubicBezTo>
                    <a:cubicBezTo>
                      <a:pt x="264" y="1200"/>
                      <a:pt x="288" y="1192"/>
                      <a:pt x="304" y="1176"/>
                    </a:cubicBezTo>
                    <a:cubicBezTo>
                      <a:pt x="320" y="1160"/>
                      <a:pt x="336" y="1104"/>
                      <a:pt x="352" y="1080"/>
                    </a:cubicBezTo>
                    <a:cubicBezTo>
                      <a:pt x="368" y="1056"/>
                      <a:pt x="392" y="1048"/>
                      <a:pt x="400" y="1032"/>
                    </a:cubicBezTo>
                    <a:cubicBezTo>
                      <a:pt x="408" y="1016"/>
                      <a:pt x="392" y="992"/>
                      <a:pt x="400" y="984"/>
                    </a:cubicBezTo>
                    <a:cubicBezTo>
                      <a:pt x="408" y="976"/>
                      <a:pt x="440" y="960"/>
                      <a:pt x="448" y="984"/>
                    </a:cubicBezTo>
                    <a:cubicBezTo>
                      <a:pt x="456" y="1008"/>
                      <a:pt x="448" y="1096"/>
                      <a:pt x="448" y="1128"/>
                    </a:cubicBezTo>
                    <a:cubicBezTo>
                      <a:pt x="448" y="1160"/>
                      <a:pt x="448" y="1144"/>
                      <a:pt x="448" y="1176"/>
                    </a:cubicBezTo>
                    <a:cubicBezTo>
                      <a:pt x="448" y="1208"/>
                      <a:pt x="440" y="1296"/>
                      <a:pt x="448" y="1320"/>
                    </a:cubicBezTo>
                    <a:cubicBezTo>
                      <a:pt x="456" y="1344"/>
                      <a:pt x="480" y="1336"/>
                      <a:pt x="496" y="1320"/>
                    </a:cubicBezTo>
                    <a:cubicBezTo>
                      <a:pt x="512" y="1304"/>
                      <a:pt x="536" y="1256"/>
                      <a:pt x="544" y="1224"/>
                    </a:cubicBezTo>
                    <a:cubicBezTo>
                      <a:pt x="552" y="1192"/>
                      <a:pt x="536" y="1152"/>
                      <a:pt x="544" y="1128"/>
                    </a:cubicBezTo>
                    <a:cubicBezTo>
                      <a:pt x="552" y="1104"/>
                      <a:pt x="576" y="1072"/>
                      <a:pt x="592" y="1080"/>
                    </a:cubicBezTo>
                    <a:cubicBezTo>
                      <a:pt x="608" y="1088"/>
                      <a:pt x="632" y="1136"/>
                      <a:pt x="640" y="1176"/>
                    </a:cubicBezTo>
                    <a:cubicBezTo>
                      <a:pt x="648" y="1216"/>
                      <a:pt x="624" y="1296"/>
                      <a:pt x="640" y="1320"/>
                    </a:cubicBezTo>
                    <a:cubicBezTo>
                      <a:pt x="656" y="1344"/>
                      <a:pt x="720" y="1336"/>
                      <a:pt x="736" y="1320"/>
                    </a:cubicBezTo>
                    <a:cubicBezTo>
                      <a:pt x="752" y="1304"/>
                      <a:pt x="736" y="1256"/>
                      <a:pt x="736" y="1224"/>
                    </a:cubicBezTo>
                    <a:cubicBezTo>
                      <a:pt x="736" y="1192"/>
                      <a:pt x="744" y="1168"/>
                      <a:pt x="736" y="1128"/>
                    </a:cubicBezTo>
                    <a:cubicBezTo>
                      <a:pt x="728" y="1088"/>
                      <a:pt x="688" y="1024"/>
                      <a:pt x="688" y="984"/>
                    </a:cubicBezTo>
                    <a:cubicBezTo>
                      <a:pt x="688" y="944"/>
                      <a:pt x="712" y="888"/>
                      <a:pt x="736" y="888"/>
                    </a:cubicBezTo>
                    <a:cubicBezTo>
                      <a:pt x="760" y="888"/>
                      <a:pt x="816" y="944"/>
                      <a:pt x="832" y="984"/>
                    </a:cubicBezTo>
                    <a:cubicBezTo>
                      <a:pt x="848" y="1024"/>
                      <a:pt x="824" y="1096"/>
                      <a:pt x="832" y="1128"/>
                    </a:cubicBezTo>
                    <a:cubicBezTo>
                      <a:pt x="840" y="1160"/>
                      <a:pt x="848" y="1160"/>
                      <a:pt x="880" y="1176"/>
                    </a:cubicBezTo>
                    <a:cubicBezTo>
                      <a:pt x="912" y="1192"/>
                      <a:pt x="1000" y="1240"/>
                      <a:pt x="1024" y="1224"/>
                    </a:cubicBezTo>
                    <a:cubicBezTo>
                      <a:pt x="1048" y="1208"/>
                      <a:pt x="1040" y="1112"/>
                      <a:pt x="1024" y="1080"/>
                    </a:cubicBezTo>
                    <a:cubicBezTo>
                      <a:pt x="1008" y="1048"/>
                      <a:pt x="944" y="1056"/>
                      <a:pt x="928" y="1032"/>
                    </a:cubicBezTo>
                    <a:cubicBezTo>
                      <a:pt x="912" y="1008"/>
                      <a:pt x="928" y="960"/>
                      <a:pt x="928" y="936"/>
                    </a:cubicBezTo>
                    <a:cubicBezTo>
                      <a:pt x="928" y="912"/>
                      <a:pt x="920" y="896"/>
                      <a:pt x="928" y="888"/>
                    </a:cubicBezTo>
                    <a:cubicBezTo>
                      <a:pt x="936" y="880"/>
                      <a:pt x="944" y="888"/>
                      <a:pt x="976" y="888"/>
                    </a:cubicBezTo>
                    <a:cubicBezTo>
                      <a:pt x="1008" y="888"/>
                      <a:pt x="1096" y="904"/>
                      <a:pt x="1120" y="888"/>
                    </a:cubicBezTo>
                    <a:cubicBezTo>
                      <a:pt x="1144" y="872"/>
                      <a:pt x="1136" y="816"/>
                      <a:pt x="1120" y="792"/>
                    </a:cubicBezTo>
                    <a:cubicBezTo>
                      <a:pt x="1104" y="768"/>
                      <a:pt x="1056" y="760"/>
                      <a:pt x="1024" y="744"/>
                    </a:cubicBezTo>
                    <a:cubicBezTo>
                      <a:pt x="992" y="728"/>
                      <a:pt x="944" y="712"/>
                      <a:pt x="928" y="696"/>
                    </a:cubicBezTo>
                    <a:cubicBezTo>
                      <a:pt x="912" y="680"/>
                      <a:pt x="912" y="664"/>
                      <a:pt x="928" y="648"/>
                    </a:cubicBezTo>
                    <a:cubicBezTo>
                      <a:pt x="944" y="632"/>
                      <a:pt x="992" y="616"/>
                      <a:pt x="1024" y="600"/>
                    </a:cubicBezTo>
                    <a:cubicBezTo>
                      <a:pt x="1056" y="584"/>
                      <a:pt x="1112" y="576"/>
                      <a:pt x="1120" y="552"/>
                    </a:cubicBezTo>
                    <a:cubicBezTo>
                      <a:pt x="1128" y="528"/>
                      <a:pt x="1112" y="472"/>
                      <a:pt x="1072" y="456"/>
                    </a:cubicBezTo>
                    <a:cubicBezTo>
                      <a:pt x="1032" y="440"/>
                      <a:pt x="904" y="488"/>
                      <a:pt x="880" y="456"/>
                    </a:cubicBezTo>
                    <a:cubicBezTo>
                      <a:pt x="856" y="424"/>
                      <a:pt x="920" y="312"/>
                      <a:pt x="928" y="264"/>
                    </a:cubicBezTo>
                    <a:cubicBezTo>
                      <a:pt x="936" y="216"/>
                      <a:pt x="944" y="168"/>
                      <a:pt x="928" y="168"/>
                    </a:cubicBezTo>
                    <a:cubicBezTo>
                      <a:pt x="912" y="168"/>
                      <a:pt x="864" y="224"/>
                      <a:pt x="832" y="264"/>
                    </a:cubicBezTo>
                    <a:cubicBezTo>
                      <a:pt x="800" y="304"/>
                      <a:pt x="760" y="392"/>
                      <a:pt x="736" y="408"/>
                    </a:cubicBezTo>
                    <a:cubicBezTo>
                      <a:pt x="712" y="424"/>
                      <a:pt x="680" y="400"/>
                      <a:pt x="688" y="360"/>
                    </a:cubicBezTo>
                    <a:cubicBezTo>
                      <a:pt x="696" y="320"/>
                      <a:pt x="768" y="216"/>
                      <a:pt x="784" y="168"/>
                    </a:cubicBezTo>
                    <a:cubicBezTo>
                      <a:pt x="800" y="120"/>
                      <a:pt x="800" y="96"/>
                      <a:pt x="784" y="72"/>
                    </a:cubicBezTo>
                    <a:cubicBezTo>
                      <a:pt x="768" y="48"/>
                      <a:pt x="720" y="0"/>
                      <a:pt x="688" y="24"/>
                    </a:cubicBezTo>
                    <a:cubicBezTo>
                      <a:pt x="656" y="48"/>
                      <a:pt x="608" y="168"/>
                      <a:pt x="592" y="216"/>
                    </a:cubicBezTo>
                    <a:cubicBezTo>
                      <a:pt x="576" y="264"/>
                      <a:pt x="592" y="288"/>
                      <a:pt x="592" y="312"/>
                    </a:cubicBezTo>
                    <a:cubicBezTo>
                      <a:pt x="592" y="336"/>
                      <a:pt x="600" y="352"/>
                      <a:pt x="592" y="360"/>
                    </a:cubicBezTo>
                    <a:cubicBezTo>
                      <a:pt x="584" y="368"/>
                      <a:pt x="552" y="368"/>
                      <a:pt x="544" y="360"/>
                    </a:cubicBezTo>
                    <a:cubicBezTo>
                      <a:pt x="536" y="352"/>
                      <a:pt x="552" y="336"/>
                      <a:pt x="544" y="3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CC"/>
                  </a:gs>
                  <a:gs pos="100000">
                    <a:srgbClr val="A98787"/>
                  </a:gs>
                </a:gsLst>
                <a:path path="rect">
                  <a:fillToRect l="50000" t="50000" r="50000" b="50000"/>
                </a:path>
              </a:grad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02" name="AutoShape 532"/>
              <p:cNvSpPr>
                <a:spLocks noChangeAspect="1" noChangeArrowheads="1"/>
              </p:cNvSpPr>
              <p:nvPr/>
            </p:nvSpPr>
            <p:spPr bwMode="auto">
              <a:xfrm rot="222902">
                <a:off x="5242" y="1296"/>
                <a:ext cx="115" cy="172"/>
              </a:xfrm>
              <a:prstGeom prst="cloudCallout">
                <a:avLst>
                  <a:gd name="adj1" fmla="val -15972"/>
                  <a:gd name="adj2" fmla="val 43981"/>
                </a:avLst>
              </a:prstGeom>
              <a:gradFill rotWithShape="0">
                <a:gsLst>
                  <a:gs pos="0">
                    <a:srgbClr val="AE5C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2400">
                  <a:solidFill>
                    <a:srgbClr val="00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03" name="AutoShape 533"/>
              <p:cNvSpPr>
                <a:spLocks noChangeAspect="1" noChangeArrowheads="1"/>
              </p:cNvSpPr>
              <p:nvPr/>
            </p:nvSpPr>
            <p:spPr bwMode="auto">
              <a:xfrm rot="-3080412">
                <a:off x="5252" y="1344"/>
                <a:ext cx="95" cy="77"/>
              </a:xfrm>
              <a:prstGeom prst="irregularSeal1">
                <a:avLst/>
              </a:prstGeom>
              <a:gradFill rotWithShape="0">
                <a:gsLst>
                  <a:gs pos="0">
                    <a:srgbClr val="CC0099"/>
                  </a:gs>
                  <a:gs pos="100000">
                    <a:srgbClr val="38002A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1920" name="Group 534"/>
            <p:cNvGrpSpPr>
              <a:grpSpLocks/>
            </p:cNvGrpSpPr>
            <p:nvPr/>
          </p:nvGrpSpPr>
          <p:grpSpPr bwMode="auto">
            <a:xfrm>
              <a:off x="4906" y="1920"/>
              <a:ext cx="758" cy="101"/>
              <a:chOff x="4853" y="1872"/>
              <a:chExt cx="758" cy="101"/>
            </a:xfrm>
          </p:grpSpPr>
          <p:sp>
            <p:nvSpPr>
              <p:cNvPr id="81995" name="AutoShape 535"/>
              <p:cNvSpPr>
                <a:spLocks noChangeAspect="1" noChangeArrowheads="1"/>
              </p:cNvSpPr>
              <p:nvPr/>
            </p:nvSpPr>
            <p:spPr bwMode="auto">
              <a:xfrm>
                <a:off x="5117" y="1872"/>
                <a:ext cx="235" cy="10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96" name="Oval 536"/>
              <p:cNvSpPr>
                <a:spLocks noChangeAspect="1" noChangeArrowheads="1"/>
              </p:cNvSpPr>
              <p:nvPr/>
            </p:nvSpPr>
            <p:spPr bwMode="auto">
              <a:xfrm>
                <a:off x="5153" y="1908"/>
                <a:ext cx="168" cy="34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97" name="AutoShape 537"/>
              <p:cNvSpPr>
                <a:spLocks noChangeAspect="1" noChangeArrowheads="1"/>
              </p:cNvSpPr>
              <p:nvPr/>
            </p:nvSpPr>
            <p:spPr bwMode="auto">
              <a:xfrm>
                <a:off x="5376" y="1872"/>
                <a:ext cx="235" cy="10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98" name="Oval 538"/>
              <p:cNvSpPr>
                <a:spLocks noChangeAspect="1" noChangeArrowheads="1"/>
              </p:cNvSpPr>
              <p:nvPr/>
            </p:nvSpPr>
            <p:spPr bwMode="auto">
              <a:xfrm>
                <a:off x="5412" y="1908"/>
                <a:ext cx="168" cy="34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1999" name="AutoShape 539"/>
              <p:cNvSpPr>
                <a:spLocks noChangeAspect="1" noChangeArrowheads="1"/>
              </p:cNvSpPr>
              <p:nvPr/>
            </p:nvSpPr>
            <p:spPr bwMode="auto">
              <a:xfrm>
                <a:off x="4853" y="1872"/>
                <a:ext cx="235" cy="10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00" name="Oval 540"/>
              <p:cNvSpPr>
                <a:spLocks noChangeAspect="1" noChangeArrowheads="1"/>
              </p:cNvSpPr>
              <p:nvPr/>
            </p:nvSpPr>
            <p:spPr bwMode="auto">
              <a:xfrm>
                <a:off x="4889" y="1908"/>
                <a:ext cx="168" cy="34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1993" name="Rectangle 541"/>
            <p:cNvSpPr>
              <a:spLocks noChangeArrowheads="1"/>
            </p:cNvSpPr>
            <p:nvPr/>
          </p:nvSpPr>
          <p:spPr bwMode="auto">
            <a:xfrm>
              <a:off x="4992" y="1632"/>
              <a:ext cx="6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/>
                <a:t>Cél. dendrítica</a:t>
              </a:r>
            </a:p>
          </p:txBody>
        </p:sp>
        <p:sp>
          <p:nvSpPr>
            <p:cNvPr id="81994" name="Rectangle 542"/>
            <p:cNvSpPr>
              <a:spLocks noChangeArrowheads="1"/>
            </p:cNvSpPr>
            <p:nvPr/>
          </p:nvSpPr>
          <p:spPr bwMode="auto">
            <a:xfrm>
              <a:off x="4956" y="2039"/>
              <a:ext cx="7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/>
                <a:t>Céls. endoteliais</a:t>
              </a:r>
            </a:p>
          </p:txBody>
        </p:sp>
      </p:grpSp>
      <p:grpSp>
        <p:nvGrpSpPr>
          <p:cNvPr id="81921" name="Group 543"/>
          <p:cNvGrpSpPr>
            <a:grpSpLocks/>
          </p:cNvGrpSpPr>
          <p:nvPr/>
        </p:nvGrpSpPr>
        <p:grpSpPr bwMode="auto">
          <a:xfrm>
            <a:off x="365125" y="1860550"/>
            <a:ext cx="1920875" cy="2711450"/>
            <a:chOff x="230" y="1172"/>
            <a:chExt cx="1210" cy="1708"/>
          </a:xfrm>
        </p:grpSpPr>
        <p:grpSp>
          <p:nvGrpSpPr>
            <p:cNvPr id="81927" name="Group 544"/>
            <p:cNvGrpSpPr>
              <a:grpSpLocks/>
            </p:cNvGrpSpPr>
            <p:nvPr/>
          </p:nvGrpSpPr>
          <p:grpSpPr bwMode="auto">
            <a:xfrm>
              <a:off x="230" y="1172"/>
              <a:ext cx="1210" cy="1708"/>
              <a:chOff x="230" y="1172"/>
              <a:chExt cx="1210" cy="1708"/>
            </a:xfrm>
          </p:grpSpPr>
          <p:sp>
            <p:nvSpPr>
              <p:cNvPr id="81983" name="Text Box 545"/>
              <p:cNvSpPr txBox="1">
                <a:spLocks noChangeArrowheads="1"/>
              </p:cNvSpPr>
              <p:nvPr/>
            </p:nvSpPr>
            <p:spPr bwMode="auto">
              <a:xfrm>
                <a:off x="672" y="2592"/>
                <a:ext cx="7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/>
                  <a:t>Célula-tronco linfóide</a:t>
                </a:r>
              </a:p>
            </p:txBody>
          </p:sp>
          <p:sp>
            <p:nvSpPr>
              <p:cNvPr id="81984" name="Text Box 546"/>
              <p:cNvSpPr txBox="1">
                <a:spLocks noChangeArrowheads="1"/>
              </p:cNvSpPr>
              <p:nvPr/>
            </p:nvSpPr>
            <p:spPr bwMode="auto">
              <a:xfrm>
                <a:off x="584" y="1320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/>
                  <a:t>Célula-tronco mielóide</a:t>
                </a:r>
              </a:p>
            </p:txBody>
          </p:sp>
          <p:grpSp>
            <p:nvGrpSpPr>
              <p:cNvPr id="81928" name="Group 547"/>
              <p:cNvGrpSpPr>
                <a:grpSpLocks/>
              </p:cNvGrpSpPr>
              <p:nvPr/>
            </p:nvGrpSpPr>
            <p:grpSpPr bwMode="auto">
              <a:xfrm>
                <a:off x="230" y="1172"/>
                <a:ext cx="478" cy="476"/>
                <a:chOff x="672" y="2135"/>
                <a:chExt cx="478" cy="476"/>
              </a:xfrm>
            </p:grpSpPr>
            <p:sp>
              <p:nvSpPr>
                <p:cNvPr id="81989" name="Freeform 548"/>
                <p:cNvSpPr>
                  <a:spLocks noChangeAspect="1"/>
                </p:cNvSpPr>
                <p:nvPr/>
              </p:nvSpPr>
              <p:spPr bwMode="auto">
                <a:xfrm>
                  <a:off x="672" y="2135"/>
                  <a:ext cx="478" cy="476"/>
                </a:xfrm>
                <a:custGeom>
                  <a:avLst/>
                  <a:gdLst>
                    <a:gd name="T0" fmla="*/ 624 w 1448"/>
                    <a:gd name="T1" fmla="*/ 96 h 1440"/>
                    <a:gd name="T2" fmla="*/ 288 w 1448"/>
                    <a:gd name="T3" fmla="*/ 288 h 1440"/>
                    <a:gd name="T4" fmla="*/ 144 w 1448"/>
                    <a:gd name="T5" fmla="*/ 384 h 1440"/>
                    <a:gd name="T6" fmla="*/ 48 w 1448"/>
                    <a:gd name="T7" fmla="*/ 480 h 1440"/>
                    <a:gd name="T8" fmla="*/ 48 w 1448"/>
                    <a:gd name="T9" fmla="*/ 624 h 1440"/>
                    <a:gd name="T10" fmla="*/ 48 w 1448"/>
                    <a:gd name="T11" fmla="*/ 768 h 1440"/>
                    <a:gd name="T12" fmla="*/ 0 w 1448"/>
                    <a:gd name="T13" fmla="*/ 864 h 1440"/>
                    <a:gd name="T14" fmla="*/ 48 w 1448"/>
                    <a:gd name="T15" fmla="*/ 1008 h 1440"/>
                    <a:gd name="T16" fmla="*/ 240 w 1448"/>
                    <a:gd name="T17" fmla="*/ 1056 h 1440"/>
                    <a:gd name="T18" fmla="*/ 432 w 1448"/>
                    <a:gd name="T19" fmla="*/ 1152 h 1440"/>
                    <a:gd name="T20" fmla="*/ 480 w 1448"/>
                    <a:gd name="T21" fmla="*/ 1344 h 1440"/>
                    <a:gd name="T22" fmla="*/ 672 w 1448"/>
                    <a:gd name="T23" fmla="*/ 1440 h 1440"/>
                    <a:gd name="T24" fmla="*/ 864 w 1448"/>
                    <a:gd name="T25" fmla="*/ 1344 h 1440"/>
                    <a:gd name="T26" fmla="*/ 1152 w 1448"/>
                    <a:gd name="T27" fmla="*/ 1248 h 1440"/>
                    <a:gd name="T28" fmla="*/ 1344 w 1448"/>
                    <a:gd name="T29" fmla="*/ 1056 h 1440"/>
                    <a:gd name="T30" fmla="*/ 1440 w 1448"/>
                    <a:gd name="T31" fmla="*/ 816 h 1440"/>
                    <a:gd name="T32" fmla="*/ 1392 w 1448"/>
                    <a:gd name="T33" fmla="*/ 576 h 1440"/>
                    <a:gd name="T34" fmla="*/ 1248 w 1448"/>
                    <a:gd name="T35" fmla="*/ 336 h 1440"/>
                    <a:gd name="T36" fmla="*/ 1008 w 1448"/>
                    <a:gd name="T37" fmla="*/ 96 h 1440"/>
                    <a:gd name="T38" fmla="*/ 720 w 1448"/>
                    <a:gd name="T39" fmla="*/ 0 h 1440"/>
                    <a:gd name="T40" fmla="*/ 624 w 1448"/>
                    <a:gd name="T41" fmla="*/ 96 h 14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8"/>
                    <a:gd name="T64" fmla="*/ 0 h 1440"/>
                    <a:gd name="T65" fmla="*/ 1448 w 1448"/>
                    <a:gd name="T66" fmla="*/ 1440 h 14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8" h="1440">
                      <a:moveTo>
                        <a:pt x="624" y="96"/>
                      </a:moveTo>
                      <a:cubicBezTo>
                        <a:pt x="552" y="144"/>
                        <a:pt x="368" y="240"/>
                        <a:pt x="288" y="288"/>
                      </a:cubicBezTo>
                      <a:cubicBezTo>
                        <a:pt x="208" y="336"/>
                        <a:pt x="184" y="352"/>
                        <a:pt x="144" y="384"/>
                      </a:cubicBezTo>
                      <a:cubicBezTo>
                        <a:pt x="104" y="416"/>
                        <a:pt x="64" y="440"/>
                        <a:pt x="48" y="480"/>
                      </a:cubicBezTo>
                      <a:cubicBezTo>
                        <a:pt x="32" y="520"/>
                        <a:pt x="48" y="576"/>
                        <a:pt x="48" y="624"/>
                      </a:cubicBezTo>
                      <a:cubicBezTo>
                        <a:pt x="48" y="672"/>
                        <a:pt x="56" y="728"/>
                        <a:pt x="48" y="768"/>
                      </a:cubicBezTo>
                      <a:cubicBezTo>
                        <a:pt x="40" y="808"/>
                        <a:pt x="0" y="824"/>
                        <a:pt x="0" y="864"/>
                      </a:cubicBezTo>
                      <a:cubicBezTo>
                        <a:pt x="0" y="904"/>
                        <a:pt x="8" y="976"/>
                        <a:pt x="48" y="1008"/>
                      </a:cubicBezTo>
                      <a:cubicBezTo>
                        <a:pt x="88" y="1040"/>
                        <a:pt x="176" y="1032"/>
                        <a:pt x="240" y="1056"/>
                      </a:cubicBezTo>
                      <a:cubicBezTo>
                        <a:pt x="304" y="1080"/>
                        <a:pt x="392" y="1104"/>
                        <a:pt x="432" y="1152"/>
                      </a:cubicBezTo>
                      <a:cubicBezTo>
                        <a:pt x="472" y="1200"/>
                        <a:pt x="440" y="1296"/>
                        <a:pt x="480" y="1344"/>
                      </a:cubicBezTo>
                      <a:cubicBezTo>
                        <a:pt x="520" y="1392"/>
                        <a:pt x="608" y="1440"/>
                        <a:pt x="672" y="1440"/>
                      </a:cubicBezTo>
                      <a:cubicBezTo>
                        <a:pt x="736" y="1440"/>
                        <a:pt x="784" y="1376"/>
                        <a:pt x="864" y="1344"/>
                      </a:cubicBezTo>
                      <a:cubicBezTo>
                        <a:pt x="944" y="1312"/>
                        <a:pt x="1072" y="1296"/>
                        <a:pt x="1152" y="1248"/>
                      </a:cubicBezTo>
                      <a:cubicBezTo>
                        <a:pt x="1232" y="1200"/>
                        <a:pt x="1296" y="1128"/>
                        <a:pt x="1344" y="1056"/>
                      </a:cubicBezTo>
                      <a:cubicBezTo>
                        <a:pt x="1392" y="984"/>
                        <a:pt x="1432" y="896"/>
                        <a:pt x="1440" y="816"/>
                      </a:cubicBezTo>
                      <a:cubicBezTo>
                        <a:pt x="1448" y="736"/>
                        <a:pt x="1424" y="656"/>
                        <a:pt x="1392" y="576"/>
                      </a:cubicBezTo>
                      <a:cubicBezTo>
                        <a:pt x="1360" y="496"/>
                        <a:pt x="1312" y="416"/>
                        <a:pt x="1248" y="336"/>
                      </a:cubicBezTo>
                      <a:cubicBezTo>
                        <a:pt x="1184" y="256"/>
                        <a:pt x="1096" y="152"/>
                        <a:pt x="1008" y="96"/>
                      </a:cubicBezTo>
                      <a:cubicBezTo>
                        <a:pt x="920" y="40"/>
                        <a:pt x="776" y="0"/>
                        <a:pt x="720" y="0"/>
                      </a:cubicBezTo>
                      <a:cubicBezTo>
                        <a:pt x="664" y="0"/>
                        <a:pt x="696" y="48"/>
                        <a:pt x="624" y="9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1B9D5"/>
                    </a:gs>
                    <a:gs pos="100000">
                      <a:srgbClr val="CC0066"/>
                    </a:gs>
                  </a:gsLst>
                  <a:path path="rect">
                    <a:fillToRect l="50000" t="50000" r="50000" b="50000"/>
                  </a:path>
                </a:gradFill>
                <a:ln w="12700" cmpd="sng">
                  <a:solidFill>
                    <a:srgbClr val="66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90" name="Freeform 549"/>
                <p:cNvSpPr>
                  <a:spLocks noChangeAspect="1"/>
                </p:cNvSpPr>
                <p:nvPr/>
              </p:nvSpPr>
              <p:spPr bwMode="auto">
                <a:xfrm>
                  <a:off x="751" y="2214"/>
                  <a:ext cx="325" cy="339"/>
                </a:xfrm>
                <a:custGeom>
                  <a:avLst/>
                  <a:gdLst>
                    <a:gd name="T0" fmla="*/ 736 w 984"/>
                    <a:gd name="T1" fmla="*/ 344 h 1024"/>
                    <a:gd name="T2" fmla="*/ 496 w 984"/>
                    <a:gd name="T3" fmla="*/ 344 h 1024"/>
                    <a:gd name="T4" fmla="*/ 448 w 984"/>
                    <a:gd name="T5" fmla="*/ 248 h 1024"/>
                    <a:gd name="T6" fmla="*/ 448 w 984"/>
                    <a:gd name="T7" fmla="*/ 104 h 1024"/>
                    <a:gd name="T8" fmla="*/ 256 w 984"/>
                    <a:gd name="T9" fmla="*/ 8 h 1024"/>
                    <a:gd name="T10" fmla="*/ 112 w 984"/>
                    <a:gd name="T11" fmla="*/ 152 h 1024"/>
                    <a:gd name="T12" fmla="*/ 16 w 984"/>
                    <a:gd name="T13" fmla="*/ 296 h 1024"/>
                    <a:gd name="T14" fmla="*/ 16 w 984"/>
                    <a:gd name="T15" fmla="*/ 536 h 1024"/>
                    <a:gd name="T16" fmla="*/ 112 w 984"/>
                    <a:gd name="T17" fmla="*/ 680 h 1024"/>
                    <a:gd name="T18" fmla="*/ 256 w 984"/>
                    <a:gd name="T19" fmla="*/ 872 h 1024"/>
                    <a:gd name="T20" fmla="*/ 400 w 984"/>
                    <a:gd name="T21" fmla="*/ 968 h 1024"/>
                    <a:gd name="T22" fmla="*/ 688 w 984"/>
                    <a:gd name="T23" fmla="*/ 1016 h 1024"/>
                    <a:gd name="T24" fmla="*/ 928 w 984"/>
                    <a:gd name="T25" fmla="*/ 920 h 1024"/>
                    <a:gd name="T26" fmla="*/ 976 w 984"/>
                    <a:gd name="T27" fmla="*/ 632 h 1024"/>
                    <a:gd name="T28" fmla="*/ 880 w 984"/>
                    <a:gd name="T29" fmla="*/ 488 h 1024"/>
                    <a:gd name="T30" fmla="*/ 736 w 984"/>
                    <a:gd name="T31" fmla="*/ 344 h 10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84"/>
                    <a:gd name="T49" fmla="*/ 0 h 1024"/>
                    <a:gd name="T50" fmla="*/ 984 w 984"/>
                    <a:gd name="T51" fmla="*/ 1024 h 10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84" h="1024">
                      <a:moveTo>
                        <a:pt x="736" y="344"/>
                      </a:moveTo>
                      <a:cubicBezTo>
                        <a:pt x="672" y="320"/>
                        <a:pt x="544" y="360"/>
                        <a:pt x="496" y="344"/>
                      </a:cubicBezTo>
                      <a:cubicBezTo>
                        <a:pt x="448" y="328"/>
                        <a:pt x="456" y="288"/>
                        <a:pt x="448" y="248"/>
                      </a:cubicBezTo>
                      <a:cubicBezTo>
                        <a:pt x="440" y="208"/>
                        <a:pt x="480" y="144"/>
                        <a:pt x="448" y="104"/>
                      </a:cubicBezTo>
                      <a:cubicBezTo>
                        <a:pt x="416" y="64"/>
                        <a:pt x="312" y="0"/>
                        <a:pt x="256" y="8"/>
                      </a:cubicBezTo>
                      <a:cubicBezTo>
                        <a:pt x="200" y="16"/>
                        <a:pt x="152" y="104"/>
                        <a:pt x="112" y="152"/>
                      </a:cubicBezTo>
                      <a:cubicBezTo>
                        <a:pt x="72" y="200"/>
                        <a:pt x="32" y="232"/>
                        <a:pt x="16" y="296"/>
                      </a:cubicBezTo>
                      <a:cubicBezTo>
                        <a:pt x="0" y="360"/>
                        <a:pt x="0" y="472"/>
                        <a:pt x="16" y="536"/>
                      </a:cubicBezTo>
                      <a:cubicBezTo>
                        <a:pt x="32" y="600"/>
                        <a:pt x="72" y="624"/>
                        <a:pt x="112" y="680"/>
                      </a:cubicBezTo>
                      <a:cubicBezTo>
                        <a:pt x="152" y="736"/>
                        <a:pt x="208" y="824"/>
                        <a:pt x="256" y="872"/>
                      </a:cubicBezTo>
                      <a:cubicBezTo>
                        <a:pt x="304" y="920"/>
                        <a:pt x="328" y="944"/>
                        <a:pt x="400" y="968"/>
                      </a:cubicBezTo>
                      <a:cubicBezTo>
                        <a:pt x="472" y="992"/>
                        <a:pt x="600" y="1024"/>
                        <a:pt x="688" y="1016"/>
                      </a:cubicBezTo>
                      <a:cubicBezTo>
                        <a:pt x="776" y="1008"/>
                        <a:pt x="880" y="984"/>
                        <a:pt x="928" y="920"/>
                      </a:cubicBezTo>
                      <a:cubicBezTo>
                        <a:pt x="976" y="856"/>
                        <a:pt x="984" y="704"/>
                        <a:pt x="976" y="632"/>
                      </a:cubicBezTo>
                      <a:cubicBezTo>
                        <a:pt x="968" y="560"/>
                        <a:pt x="912" y="536"/>
                        <a:pt x="880" y="488"/>
                      </a:cubicBezTo>
                      <a:cubicBezTo>
                        <a:pt x="848" y="440"/>
                        <a:pt x="800" y="368"/>
                        <a:pt x="736" y="34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A365A3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1929" name="Group 550"/>
              <p:cNvGrpSpPr>
                <a:grpSpLocks/>
              </p:cNvGrpSpPr>
              <p:nvPr/>
            </p:nvGrpSpPr>
            <p:grpSpPr bwMode="auto">
              <a:xfrm>
                <a:off x="816" y="2135"/>
                <a:ext cx="478" cy="476"/>
                <a:chOff x="672" y="2135"/>
                <a:chExt cx="478" cy="476"/>
              </a:xfrm>
            </p:grpSpPr>
            <p:sp>
              <p:nvSpPr>
                <p:cNvPr id="81987" name="Freeform 551"/>
                <p:cNvSpPr>
                  <a:spLocks noChangeAspect="1"/>
                </p:cNvSpPr>
                <p:nvPr/>
              </p:nvSpPr>
              <p:spPr bwMode="auto">
                <a:xfrm>
                  <a:off x="672" y="2135"/>
                  <a:ext cx="478" cy="476"/>
                </a:xfrm>
                <a:custGeom>
                  <a:avLst/>
                  <a:gdLst>
                    <a:gd name="T0" fmla="*/ 624 w 1448"/>
                    <a:gd name="T1" fmla="*/ 96 h 1440"/>
                    <a:gd name="T2" fmla="*/ 288 w 1448"/>
                    <a:gd name="T3" fmla="*/ 288 h 1440"/>
                    <a:gd name="T4" fmla="*/ 144 w 1448"/>
                    <a:gd name="T5" fmla="*/ 384 h 1440"/>
                    <a:gd name="T6" fmla="*/ 48 w 1448"/>
                    <a:gd name="T7" fmla="*/ 480 h 1440"/>
                    <a:gd name="T8" fmla="*/ 48 w 1448"/>
                    <a:gd name="T9" fmla="*/ 624 h 1440"/>
                    <a:gd name="T10" fmla="*/ 48 w 1448"/>
                    <a:gd name="T11" fmla="*/ 768 h 1440"/>
                    <a:gd name="T12" fmla="*/ 0 w 1448"/>
                    <a:gd name="T13" fmla="*/ 864 h 1440"/>
                    <a:gd name="T14" fmla="*/ 48 w 1448"/>
                    <a:gd name="T15" fmla="*/ 1008 h 1440"/>
                    <a:gd name="T16" fmla="*/ 240 w 1448"/>
                    <a:gd name="T17" fmla="*/ 1056 h 1440"/>
                    <a:gd name="T18" fmla="*/ 432 w 1448"/>
                    <a:gd name="T19" fmla="*/ 1152 h 1440"/>
                    <a:gd name="T20" fmla="*/ 480 w 1448"/>
                    <a:gd name="T21" fmla="*/ 1344 h 1440"/>
                    <a:gd name="T22" fmla="*/ 672 w 1448"/>
                    <a:gd name="T23" fmla="*/ 1440 h 1440"/>
                    <a:gd name="T24" fmla="*/ 864 w 1448"/>
                    <a:gd name="T25" fmla="*/ 1344 h 1440"/>
                    <a:gd name="T26" fmla="*/ 1152 w 1448"/>
                    <a:gd name="T27" fmla="*/ 1248 h 1440"/>
                    <a:gd name="T28" fmla="*/ 1344 w 1448"/>
                    <a:gd name="T29" fmla="*/ 1056 h 1440"/>
                    <a:gd name="T30" fmla="*/ 1440 w 1448"/>
                    <a:gd name="T31" fmla="*/ 816 h 1440"/>
                    <a:gd name="T32" fmla="*/ 1392 w 1448"/>
                    <a:gd name="T33" fmla="*/ 576 h 1440"/>
                    <a:gd name="T34" fmla="*/ 1248 w 1448"/>
                    <a:gd name="T35" fmla="*/ 336 h 1440"/>
                    <a:gd name="T36" fmla="*/ 1008 w 1448"/>
                    <a:gd name="T37" fmla="*/ 96 h 1440"/>
                    <a:gd name="T38" fmla="*/ 720 w 1448"/>
                    <a:gd name="T39" fmla="*/ 0 h 1440"/>
                    <a:gd name="T40" fmla="*/ 624 w 1448"/>
                    <a:gd name="T41" fmla="*/ 96 h 14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8"/>
                    <a:gd name="T64" fmla="*/ 0 h 1440"/>
                    <a:gd name="T65" fmla="*/ 1448 w 1448"/>
                    <a:gd name="T66" fmla="*/ 1440 h 14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8" h="1440">
                      <a:moveTo>
                        <a:pt x="624" y="96"/>
                      </a:moveTo>
                      <a:cubicBezTo>
                        <a:pt x="552" y="144"/>
                        <a:pt x="368" y="240"/>
                        <a:pt x="288" y="288"/>
                      </a:cubicBezTo>
                      <a:cubicBezTo>
                        <a:pt x="208" y="336"/>
                        <a:pt x="184" y="352"/>
                        <a:pt x="144" y="384"/>
                      </a:cubicBezTo>
                      <a:cubicBezTo>
                        <a:pt x="104" y="416"/>
                        <a:pt x="64" y="440"/>
                        <a:pt x="48" y="480"/>
                      </a:cubicBezTo>
                      <a:cubicBezTo>
                        <a:pt x="32" y="520"/>
                        <a:pt x="48" y="576"/>
                        <a:pt x="48" y="624"/>
                      </a:cubicBezTo>
                      <a:cubicBezTo>
                        <a:pt x="48" y="672"/>
                        <a:pt x="56" y="728"/>
                        <a:pt x="48" y="768"/>
                      </a:cubicBezTo>
                      <a:cubicBezTo>
                        <a:pt x="40" y="808"/>
                        <a:pt x="0" y="824"/>
                        <a:pt x="0" y="864"/>
                      </a:cubicBezTo>
                      <a:cubicBezTo>
                        <a:pt x="0" y="904"/>
                        <a:pt x="8" y="976"/>
                        <a:pt x="48" y="1008"/>
                      </a:cubicBezTo>
                      <a:cubicBezTo>
                        <a:pt x="88" y="1040"/>
                        <a:pt x="176" y="1032"/>
                        <a:pt x="240" y="1056"/>
                      </a:cubicBezTo>
                      <a:cubicBezTo>
                        <a:pt x="304" y="1080"/>
                        <a:pt x="392" y="1104"/>
                        <a:pt x="432" y="1152"/>
                      </a:cubicBezTo>
                      <a:cubicBezTo>
                        <a:pt x="472" y="1200"/>
                        <a:pt x="440" y="1296"/>
                        <a:pt x="480" y="1344"/>
                      </a:cubicBezTo>
                      <a:cubicBezTo>
                        <a:pt x="520" y="1392"/>
                        <a:pt x="608" y="1440"/>
                        <a:pt x="672" y="1440"/>
                      </a:cubicBezTo>
                      <a:cubicBezTo>
                        <a:pt x="736" y="1440"/>
                        <a:pt x="784" y="1376"/>
                        <a:pt x="864" y="1344"/>
                      </a:cubicBezTo>
                      <a:cubicBezTo>
                        <a:pt x="944" y="1312"/>
                        <a:pt x="1072" y="1296"/>
                        <a:pt x="1152" y="1248"/>
                      </a:cubicBezTo>
                      <a:cubicBezTo>
                        <a:pt x="1232" y="1200"/>
                        <a:pt x="1296" y="1128"/>
                        <a:pt x="1344" y="1056"/>
                      </a:cubicBezTo>
                      <a:cubicBezTo>
                        <a:pt x="1392" y="984"/>
                        <a:pt x="1432" y="896"/>
                        <a:pt x="1440" y="816"/>
                      </a:cubicBezTo>
                      <a:cubicBezTo>
                        <a:pt x="1448" y="736"/>
                        <a:pt x="1424" y="656"/>
                        <a:pt x="1392" y="576"/>
                      </a:cubicBezTo>
                      <a:cubicBezTo>
                        <a:pt x="1360" y="496"/>
                        <a:pt x="1312" y="416"/>
                        <a:pt x="1248" y="336"/>
                      </a:cubicBezTo>
                      <a:cubicBezTo>
                        <a:pt x="1184" y="256"/>
                        <a:pt x="1096" y="152"/>
                        <a:pt x="1008" y="96"/>
                      </a:cubicBezTo>
                      <a:cubicBezTo>
                        <a:pt x="920" y="40"/>
                        <a:pt x="776" y="0"/>
                        <a:pt x="720" y="0"/>
                      </a:cubicBezTo>
                      <a:cubicBezTo>
                        <a:pt x="664" y="0"/>
                        <a:pt x="696" y="48"/>
                        <a:pt x="624" y="9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1B9D5"/>
                    </a:gs>
                    <a:gs pos="100000">
                      <a:srgbClr val="CC0066"/>
                    </a:gs>
                  </a:gsLst>
                  <a:path path="rect">
                    <a:fillToRect l="50000" t="50000" r="50000" b="50000"/>
                  </a:path>
                </a:gradFill>
                <a:ln w="12700" cmpd="sng">
                  <a:solidFill>
                    <a:srgbClr val="66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988" name="Freeform 552"/>
                <p:cNvSpPr>
                  <a:spLocks noChangeAspect="1"/>
                </p:cNvSpPr>
                <p:nvPr/>
              </p:nvSpPr>
              <p:spPr bwMode="auto">
                <a:xfrm>
                  <a:off x="751" y="2214"/>
                  <a:ext cx="325" cy="339"/>
                </a:xfrm>
                <a:custGeom>
                  <a:avLst/>
                  <a:gdLst>
                    <a:gd name="T0" fmla="*/ 736 w 984"/>
                    <a:gd name="T1" fmla="*/ 344 h 1024"/>
                    <a:gd name="T2" fmla="*/ 496 w 984"/>
                    <a:gd name="T3" fmla="*/ 344 h 1024"/>
                    <a:gd name="T4" fmla="*/ 448 w 984"/>
                    <a:gd name="T5" fmla="*/ 248 h 1024"/>
                    <a:gd name="T6" fmla="*/ 448 w 984"/>
                    <a:gd name="T7" fmla="*/ 104 h 1024"/>
                    <a:gd name="T8" fmla="*/ 256 w 984"/>
                    <a:gd name="T9" fmla="*/ 8 h 1024"/>
                    <a:gd name="T10" fmla="*/ 112 w 984"/>
                    <a:gd name="T11" fmla="*/ 152 h 1024"/>
                    <a:gd name="T12" fmla="*/ 16 w 984"/>
                    <a:gd name="T13" fmla="*/ 296 h 1024"/>
                    <a:gd name="T14" fmla="*/ 16 w 984"/>
                    <a:gd name="T15" fmla="*/ 536 h 1024"/>
                    <a:gd name="T16" fmla="*/ 112 w 984"/>
                    <a:gd name="T17" fmla="*/ 680 h 1024"/>
                    <a:gd name="T18" fmla="*/ 256 w 984"/>
                    <a:gd name="T19" fmla="*/ 872 h 1024"/>
                    <a:gd name="T20" fmla="*/ 400 w 984"/>
                    <a:gd name="T21" fmla="*/ 968 h 1024"/>
                    <a:gd name="T22" fmla="*/ 688 w 984"/>
                    <a:gd name="T23" fmla="*/ 1016 h 1024"/>
                    <a:gd name="T24" fmla="*/ 928 w 984"/>
                    <a:gd name="T25" fmla="*/ 920 h 1024"/>
                    <a:gd name="T26" fmla="*/ 976 w 984"/>
                    <a:gd name="T27" fmla="*/ 632 h 1024"/>
                    <a:gd name="T28" fmla="*/ 880 w 984"/>
                    <a:gd name="T29" fmla="*/ 488 h 1024"/>
                    <a:gd name="T30" fmla="*/ 736 w 984"/>
                    <a:gd name="T31" fmla="*/ 344 h 10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84"/>
                    <a:gd name="T49" fmla="*/ 0 h 1024"/>
                    <a:gd name="T50" fmla="*/ 984 w 984"/>
                    <a:gd name="T51" fmla="*/ 1024 h 10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84" h="1024">
                      <a:moveTo>
                        <a:pt x="736" y="344"/>
                      </a:moveTo>
                      <a:cubicBezTo>
                        <a:pt x="672" y="320"/>
                        <a:pt x="544" y="360"/>
                        <a:pt x="496" y="344"/>
                      </a:cubicBezTo>
                      <a:cubicBezTo>
                        <a:pt x="448" y="328"/>
                        <a:pt x="456" y="288"/>
                        <a:pt x="448" y="248"/>
                      </a:cubicBezTo>
                      <a:cubicBezTo>
                        <a:pt x="440" y="208"/>
                        <a:pt x="480" y="144"/>
                        <a:pt x="448" y="104"/>
                      </a:cubicBezTo>
                      <a:cubicBezTo>
                        <a:pt x="416" y="64"/>
                        <a:pt x="312" y="0"/>
                        <a:pt x="256" y="8"/>
                      </a:cubicBezTo>
                      <a:cubicBezTo>
                        <a:pt x="200" y="16"/>
                        <a:pt x="152" y="104"/>
                        <a:pt x="112" y="152"/>
                      </a:cubicBezTo>
                      <a:cubicBezTo>
                        <a:pt x="72" y="200"/>
                        <a:pt x="32" y="232"/>
                        <a:pt x="16" y="296"/>
                      </a:cubicBezTo>
                      <a:cubicBezTo>
                        <a:pt x="0" y="360"/>
                        <a:pt x="0" y="472"/>
                        <a:pt x="16" y="536"/>
                      </a:cubicBezTo>
                      <a:cubicBezTo>
                        <a:pt x="32" y="600"/>
                        <a:pt x="72" y="624"/>
                        <a:pt x="112" y="680"/>
                      </a:cubicBezTo>
                      <a:cubicBezTo>
                        <a:pt x="152" y="736"/>
                        <a:pt x="208" y="824"/>
                        <a:pt x="256" y="872"/>
                      </a:cubicBezTo>
                      <a:cubicBezTo>
                        <a:pt x="304" y="920"/>
                        <a:pt x="328" y="944"/>
                        <a:pt x="400" y="968"/>
                      </a:cubicBezTo>
                      <a:cubicBezTo>
                        <a:pt x="472" y="992"/>
                        <a:pt x="600" y="1024"/>
                        <a:pt x="688" y="1016"/>
                      </a:cubicBezTo>
                      <a:cubicBezTo>
                        <a:pt x="776" y="1008"/>
                        <a:pt x="880" y="984"/>
                        <a:pt x="928" y="920"/>
                      </a:cubicBezTo>
                      <a:cubicBezTo>
                        <a:pt x="976" y="856"/>
                        <a:pt x="984" y="704"/>
                        <a:pt x="976" y="632"/>
                      </a:cubicBezTo>
                      <a:cubicBezTo>
                        <a:pt x="968" y="560"/>
                        <a:pt x="912" y="536"/>
                        <a:pt x="880" y="488"/>
                      </a:cubicBezTo>
                      <a:cubicBezTo>
                        <a:pt x="848" y="440"/>
                        <a:pt x="800" y="368"/>
                        <a:pt x="736" y="34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A365A3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1981" name="Line 553"/>
            <p:cNvSpPr>
              <a:spLocks noChangeShapeType="1"/>
            </p:cNvSpPr>
            <p:nvPr/>
          </p:nvSpPr>
          <p:spPr bwMode="auto">
            <a:xfrm flipV="1">
              <a:off x="624" y="2544"/>
              <a:ext cx="288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82" name="Line 554"/>
            <p:cNvSpPr>
              <a:spLocks noChangeShapeType="1"/>
            </p:cNvSpPr>
            <p:nvPr/>
          </p:nvSpPr>
          <p:spPr bwMode="auto">
            <a:xfrm flipV="1">
              <a:off x="468" y="1662"/>
              <a:ext cx="0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1930" name="Group 555"/>
          <p:cNvGrpSpPr>
            <a:grpSpLocks/>
          </p:cNvGrpSpPr>
          <p:nvPr/>
        </p:nvGrpSpPr>
        <p:grpSpPr bwMode="auto">
          <a:xfrm>
            <a:off x="17463" y="611188"/>
            <a:ext cx="5678487" cy="6032500"/>
            <a:chOff x="11" y="385"/>
            <a:chExt cx="3577" cy="3800"/>
          </a:xfrm>
        </p:grpSpPr>
        <p:grpSp>
          <p:nvGrpSpPr>
            <p:cNvPr id="81932" name="Group 556"/>
            <p:cNvGrpSpPr>
              <a:grpSpLocks/>
            </p:cNvGrpSpPr>
            <p:nvPr/>
          </p:nvGrpSpPr>
          <p:grpSpPr bwMode="auto">
            <a:xfrm>
              <a:off x="11" y="385"/>
              <a:ext cx="3577" cy="3800"/>
              <a:chOff x="11" y="385"/>
              <a:chExt cx="3577" cy="3800"/>
            </a:xfrm>
          </p:grpSpPr>
          <p:pic>
            <p:nvPicPr>
              <p:cNvPr id="81965" name="Picture 557" descr="C:\Meus documentos\AULAS\células ppt\medula fibroblast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9ED"/>
                  </a:clrFrom>
                  <a:clrTo>
                    <a:srgbClr val="FDF9ED">
                      <a:alpha val="0"/>
                    </a:srgbClr>
                  </a:clrTo>
                </a:clrChange>
              </a:blip>
              <a:srcRect l="4994" t="5818" r="5099"/>
              <a:stretch>
                <a:fillRect/>
              </a:stretch>
            </p:blipFill>
            <p:spPr bwMode="auto">
              <a:xfrm>
                <a:off x="192" y="3408"/>
                <a:ext cx="864" cy="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1933" name="Group 558"/>
              <p:cNvGrpSpPr>
                <a:grpSpLocks/>
              </p:cNvGrpSpPr>
              <p:nvPr/>
            </p:nvGrpSpPr>
            <p:grpSpPr bwMode="auto">
              <a:xfrm>
                <a:off x="11" y="385"/>
                <a:ext cx="3577" cy="3030"/>
                <a:chOff x="11" y="385"/>
                <a:chExt cx="3577" cy="3030"/>
              </a:xfrm>
            </p:grpSpPr>
            <p:sp>
              <p:nvSpPr>
                <p:cNvPr id="81967" name="Text Box 559"/>
                <p:cNvSpPr txBox="1">
                  <a:spLocks noChangeArrowheads="1"/>
                </p:cNvSpPr>
                <p:nvPr/>
              </p:nvSpPr>
              <p:spPr bwMode="auto">
                <a:xfrm rot="-1484223">
                  <a:off x="610" y="2481"/>
                  <a:ext cx="2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200" b="1" i="1">
                      <a:solidFill>
                        <a:srgbClr val="FF3300"/>
                      </a:solidFill>
                    </a:rPr>
                    <a:t>IL-3</a:t>
                  </a:r>
                </a:p>
              </p:txBody>
            </p:sp>
            <p:sp>
              <p:nvSpPr>
                <p:cNvPr id="81968" name="Text Box 560"/>
                <p:cNvSpPr txBox="1">
                  <a:spLocks noChangeArrowheads="1"/>
                </p:cNvSpPr>
                <p:nvPr/>
              </p:nvSpPr>
              <p:spPr bwMode="auto">
                <a:xfrm rot="3409466" flipH="1">
                  <a:off x="1288" y="2857"/>
                  <a:ext cx="2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200" b="1" i="1">
                      <a:solidFill>
                        <a:srgbClr val="FF3300"/>
                      </a:solidFill>
                    </a:rPr>
                    <a:t>IL-3</a:t>
                  </a:r>
                </a:p>
              </p:txBody>
            </p:sp>
            <p:sp>
              <p:nvSpPr>
                <p:cNvPr id="81969" name="Text Box 561"/>
                <p:cNvSpPr txBox="1">
                  <a:spLocks noChangeArrowheads="1"/>
                </p:cNvSpPr>
                <p:nvPr/>
              </p:nvSpPr>
              <p:spPr bwMode="auto">
                <a:xfrm rot="3409466" flipH="1">
                  <a:off x="1186" y="2916"/>
                  <a:ext cx="2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200" b="1" i="1">
                      <a:solidFill>
                        <a:srgbClr val="FF3300"/>
                      </a:solidFill>
                    </a:rPr>
                    <a:t>IL-7</a:t>
                  </a:r>
                </a:p>
              </p:txBody>
            </p:sp>
            <p:sp>
              <p:nvSpPr>
                <p:cNvPr id="81970" name="Text Box 562"/>
                <p:cNvSpPr txBox="1">
                  <a:spLocks noChangeArrowheads="1"/>
                </p:cNvSpPr>
                <p:nvPr/>
              </p:nvSpPr>
              <p:spPr bwMode="auto">
                <a:xfrm>
                  <a:off x="3122" y="3165"/>
                  <a:ext cx="46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IL-4, IL-2, IL-5, IL-6</a:t>
                  </a:r>
                </a:p>
              </p:txBody>
            </p:sp>
            <p:sp>
              <p:nvSpPr>
                <p:cNvPr id="81971" name="Text Box 563"/>
                <p:cNvSpPr txBox="1">
                  <a:spLocks noChangeArrowheads="1"/>
                </p:cNvSpPr>
                <p:nvPr/>
              </p:nvSpPr>
              <p:spPr bwMode="auto">
                <a:xfrm rot="19609466" flipH="1">
                  <a:off x="1876" y="2081"/>
                  <a:ext cx="2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200" b="1" i="1">
                      <a:solidFill>
                        <a:srgbClr val="FF3300"/>
                      </a:solidFill>
                    </a:rPr>
                    <a:t>IL-7</a:t>
                  </a:r>
                </a:p>
              </p:txBody>
            </p:sp>
            <p:sp>
              <p:nvSpPr>
                <p:cNvPr id="81972" name="Text Box 564"/>
                <p:cNvSpPr txBox="1">
                  <a:spLocks noChangeArrowheads="1"/>
                </p:cNvSpPr>
                <p:nvPr/>
              </p:nvSpPr>
              <p:spPr bwMode="auto">
                <a:xfrm>
                  <a:off x="3132" y="1680"/>
                  <a:ext cx="29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IL-7 IL-2 IL-4</a:t>
                  </a:r>
                </a:p>
              </p:txBody>
            </p:sp>
            <p:sp>
              <p:nvSpPr>
                <p:cNvPr id="81973" name="Text Box 56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40" y="1862"/>
                  <a:ext cx="46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GM-CSF IL-3</a:t>
                  </a:r>
                </a:p>
              </p:txBody>
            </p:sp>
            <p:sp>
              <p:nvSpPr>
                <p:cNvPr id="81974" name="Text Box 566"/>
                <p:cNvSpPr txBox="1">
                  <a:spLocks noChangeArrowheads="1"/>
                </p:cNvSpPr>
                <p:nvPr/>
              </p:nvSpPr>
              <p:spPr bwMode="auto">
                <a:xfrm rot="-740384">
                  <a:off x="1298" y="1140"/>
                  <a:ext cx="6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GM-CSF, IL-3</a:t>
                  </a:r>
                </a:p>
              </p:txBody>
            </p:sp>
            <p:sp>
              <p:nvSpPr>
                <p:cNvPr id="81975" name="Text Box 567"/>
                <p:cNvSpPr txBox="1">
                  <a:spLocks noChangeArrowheads="1"/>
                </p:cNvSpPr>
                <p:nvPr/>
              </p:nvSpPr>
              <p:spPr bwMode="auto">
                <a:xfrm rot="-1165031">
                  <a:off x="912" y="1106"/>
                  <a:ext cx="6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GM-CSF, IL-4</a:t>
                  </a:r>
                </a:p>
              </p:txBody>
            </p:sp>
            <p:sp>
              <p:nvSpPr>
                <p:cNvPr id="81976" name="Text Box 568"/>
                <p:cNvSpPr txBox="1">
                  <a:spLocks noChangeArrowheads="1"/>
                </p:cNvSpPr>
                <p:nvPr/>
              </p:nvSpPr>
              <p:spPr bwMode="auto">
                <a:xfrm rot="-4125773">
                  <a:off x="1326" y="444"/>
                  <a:ext cx="27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IL-9</a:t>
                  </a:r>
                </a:p>
              </p:txBody>
            </p:sp>
            <p:sp>
              <p:nvSpPr>
                <p:cNvPr id="81977" name="Text Box 569"/>
                <p:cNvSpPr txBox="1">
                  <a:spLocks noChangeArrowheads="1"/>
                </p:cNvSpPr>
                <p:nvPr/>
              </p:nvSpPr>
              <p:spPr bwMode="auto">
                <a:xfrm rot="-2219991">
                  <a:off x="486" y="1022"/>
                  <a:ext cx="46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GM-CSF</a:t>
                  </a:r>
                </a:p>
              </p:txBody>
            </p:sp>
            <p:sp>
              <p:nvSpPr>
                <p:cNvPr id="81978" name="Text Box 570"/>
                <p:cNvSpPr txBox="1">
                  <a:spLocks noChangeArrowheads="1"/>
                </p:cNvSpPr>
                <p:nvPr/>
              </p:nvSpPr>
              <p:spPr bwMode="auto">
                <a:xfrm rot="-50527">
                  <a:off x="11" y="1054"/>
                  <a:ext cx="51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GM-CSF G-CSF</a:t>
                  </a:r>
                </a:p>
              </p:txBody>
            </p:sp>
            <p:sp>
              <p:nvSpPr>
                <p:cNvPr id="81979" name="Rectangle 571"/>
                <p:cNvSpPr>
                  <a:spLocks noChangeArrowheads="1"/>
                </p:cNvSpPr>
                <p:nvPr/>
              </p:nvSpPr>
              <p:spPr bwMode="auto">
                <a:xfrm rot="-2429421">
                  <a:off x="636" y="1110"/>
                  <a:ext cx="25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pt-BR" sz="1000" b="1">
                      <a:solidFill>
                        <a:srgbClr val="FF3300"/>
                      </a:solidFill>
                    </a:rPr>
                    <a:t>IL-5</a:t>
                  </a:r>
                </a:p>
              </p:txBody>
            </p:sp>
          </p:grpSp>
        </p:grpSp>
        <p:sp>
          <p:nvSpPr>
            <p:cNvPr id="81960" name="Freeform 572"/>
            <p:cNvSpPr>
              <a:spLocks/>
            </p:cNvSpPr>
            <p:nvPr/>
          </p:nvSpPr>
          <p:spPr bwMode="auto">
            <a:xfrm>
              <a:off x="720" y="3824"/>
              <a:ext cx="240" cy="112"/>
            </a:xfrm>
            <a:custGeom>
              <a:avLst/>
              <a:gdLst>
                <a:gd name="T0" fmla="*/ 0 w 240"/>
                <a:gd name="T1" fmla="*/ 16 h 112"/>
                <a:gd name="T2" fmla="*/ 144 w 240"/>
                <a:gd name="T3" fmla="*/ 16 h 112"/>
                <a:gd name="T4" fmla="*/ 240 w 240"/>
                <a:gd name="T5" fmla="*/ 112 h 112"/>
                <a:gd name="T6" fmla="*/ 0 60000 65536"/>
                <a:gd name="T7" fmla="*/ 0 60000 65536"/>
                <a:gd name="T8" fmla="*/ 0 60000 65536"/>
                <a:gd name="T9" fmla="*/ 0 w 240"/>
                <a:gd name="T10" fmla="*/ 0 h 112"/>
                <a:gd name="T11" fmla="*/ 240 w 24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2">
                  <a:moveTo>
                    <a:pt x="0" y="16"/>
                  </a:moveTo>
                  <a:cubicBezTo>
                    <a:pt x="52" y="8"/>
                    <a:pt x="104" y="0"/>
                    <a:pt x="144" y="16"/>
                  </a:cubicBezTo>
                  <a:cubicBezTo>
                    <a:pt x="184" y="32"/>
                    <a:pt x="212" y="72"/>
                    <a:pt x="240" y="11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61" name="Freeform 573"/>
            <p:cNvSpPr>
              <a:spLocks/>
            </p:cNvSpPr>
            <p:nvPr/>
          </p:nvSpPr>
          <p:spPr bwMode="auto">
            <a:xfrm>
              <a:off x="272" y="3880"/>
              <a:ext cx="160" cy="152"/>
            </a:xfrm>
            <a:custGeom>
              <a:avLst/>
              <a:gdLst>
                <a:gd name="T0" fmla="*/ 160 w 160"/>
                <a:gd name="T1" fmla="*/ 8 h 152"/>
                <a:gd name="T2" fmla="*/ 112 w 160"/>
                <a:gd name="T3" fmla="*/ 8 h 152"/>
                <a:gd name="T4" fmla="*/ 16 w 160"/>
                <a:gd name="T5" fmla="*/ 56 h 152"/>
                <a:gd name="T6" fmla="*/ 16 w 160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152"/>
                <a:gd name="T14" fmla="*/ 160 w 160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152">
                  <a:moveTo>
                    <a:pt x="160" y="8"/>
                  </a:moveTo>
                  <a:cubicBezTo>
                    <a:pt x="148" y="4"/>
                    <a:pt x="136" y="0"/>
                    <a:pt x="112" y="8"/>
                  </a:cubicBezTo>
                  <a:cubicBezTo>
                    <a:pt x="88" y="16"/>
                    <a:pt x="32" y="32"/>
                    <a:pt x="16" y="56"/>
                  </a:cubicBezTo>
                  <a:cubicBezTo>
                    <a:pt x="0" y="80"/>
                    <a:pt x="16" y="136"/>
                    <a:pt x="16" y="15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62" name="Freeform 574"/>
            <p:cNvSpPr>
              <a:spLocks/>
            </p:cNvSpPr>
            <p:nvPr/>
          </p:nvSpPr>
          <p:spPr bwMode="auto">
            <a:xfrm>
              <a:off x="528" y="3888"/>
              <a:ext cx="48" cy="192"/>
            </a:xfrm>
            <a:custGeom>
              <a:avLst/>
              <a:gdLst>
                <a:gd name="T0" fmla="*/ 48 w 48"/>
                <a:gd name="T1" fmla="*/ 0 h 192"/>
                <a:gd name="T2" fmla="*/ 0 w 48"/>
                <a:gd name="T3" fmla="*/ 96 h 192"/>
                <a:gd name="T4" fmla="*/ 48 w 48"/>
                <a:gd name="T5" fmla="*/ 192 h 192"/>
                <a:gd name="T6" fmla="*/ 0 60000 65536"/>
                <a:gd name="T7" fmla="*/ 0 60000 65536"/>
                <a:gd name="T8" fmla="*/ 0 60000 65536"/>
                <a:gd name="T9" fmla="*/ 0 w 48"/>
                <a:gd name="T10" fmla="*/ 0 h 192"/>
                <a:gd name="T11" fmla="*/ 48 w 4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92">
                  <a:moveTo>
                    <a:pt x="48" y="0"/>
                  </a:moveTo>
                  <a:cubicBezTo>
                    <a:pt x="24" y="32"/>
                    <a:pt x="0" y="64"/>
                    <a:pt x="0" y="96"/>
                  </a:cubicBezTo>
                  <a:cubicBezTo>
                    <a:pt x="0" y="128"/>
                    <a:pt x="24" y="160"/>
                    <a:pt x="48" y="19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63" name="Freeform 575"/>
            <p:cNvSpPr>
              <a:spLocks/>
            </p:cNvSpPr>
            <p:nvPr/>
          </p:nvSpPr>
          <p:spPr bwMode="auto">
            <a:xfrm>
              <a:off x="288" y="3744"/>
              <a:ext cx="192" cy="48"/>
            </a:xfrm>
            <a:custGeom>
              <a:avLst/>
              <a:gdLst>
                <a:gd name="T0" fmla="*/ 192 w 192"/>
                <a:gd name="T1" fmla="*/ 48 h 48"/>
                <a:gd name="T2" fmla="*/ 96 w 192"/>
                <a:gd name="T3" fmla="*/ 0 h 48"/>
                <a:gd name="T4" fmla="*/ 0 w 192"/>
                <a:gd name="T5" fmla="*/ 48 h 48"/>
                <a:gd name="T6" fmla="*/ 0 60000 65536"/>
                <a:gd name="T7" fmla="*/ 0 60000 65536"/>
                <a:gd name="T8" fmla="*/ 0 60000 65536"/>
                <a:gd name="T9" fmla="*/ 0 w 192"/>
                <a:gd name="T10" fmla="*/ 0 h 48"/>
                <a:gd name="T11" fmla="*/ 192 w 19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8">
                  <a:moveTo>
                    <a:pt x="192" y="48"/>
                  </a:moveTo>
                  <a:cubicBezTo>
                    <a:pt x="160" y="24"/>
                    <a:pt x="128" y="0"/>
                    <a:pt x="96" y="0"/>
                  </a:cubicBezTo>
                  <a:cubicBezTo>
                    <a:pt x="64" y="0"/>
                    <a:pt x="32" y="24"/>
                    <a:pt x="0" y="4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64" name="Freeform 576"/>
            <p:cNvSpPr>
              <a:spLocks/>
            </p:cNvSpPr>
            <p:nvPr/>
          </p:nvSpPr>
          <p:spPr bwMode="auto">
            <a:xfrm>
              <a:off x="720" y="3688"/>
              <a:ext cx="240" cy="56"/>
            </a:xfrm>
            <a:custGeom>
              <a:avLst/>
              <a:gdLst>
                <a:gd name="T0" fmla="*/ 0 w 240"/>
                <a:gd name="T1" fmla="*/ 56 h 56"/>
                <a:gd name="T2" fmla="*/ 48 w 240"/>
                <a:gd name="T3" fmla="*/ 8 h 56"/>
                <a:gd name="T4" fmla="*/ 144 w 240"/>
                <a:gd name="T5" fmla="*/ 8 h 56"/>
                <a:gd name="T6" fmla="*/ 240 w 240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56"/>
                <a:gd name="T14" fmla="*/ 240 w 24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56">
                  <a:moveTo>
                    <a:pt x="0" y="56"/>
                  </a:moveTo>
                  <a:cubicBezTo>
                    <a:pt x="12" y="36"/>
                    <a:pt x="24" y="16"/>
                    <a:pt x="48" y="8"/>
                  </a:cubicBezTo>
                  <a:cubicBezTo>
                    <a:pt x="72" y="0"/>
                    <a:pt x="112" y="0"/>
                    <a:pt x="144" y="8"/>
                  </a:cubicBezTo>
                  <a:cubicBezTo>
                    <a:pt x="176" y="16"/>
                    <a:pt x="208" y="36"/>
                    <a:pt x="240" y="56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49" name="AutoShape 57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3429000"/>
            <a:ext cx="661988" cy="661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0" name="AutoShape 57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3810000"/>
            <a:ext cx="381000" cy="381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1" name="AutoShape 57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2819400"/>
            <a:ext cx="381000" cy="381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2" name="AutoShape 58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3352800"/>
            <a:ext cx="457200" cy="457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3" name="AutoShape 58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5715000"/>
            <a:ext cx="533400" cy="685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4" name="AutoShape 58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4038600"/>
            <a:ext cx="12192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5" name="AutoShape 58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1524000"/>
            <a:ext cx="533400" cy="6096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6" name="AutoShape 58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066800"/>
            <a:ext cx="533400" cy="6096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7" name="AutoShape 58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1828800"/>
            <a:ext cx="661988" cy="685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8" name="AutoShape 58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4876800"/>
            <a:ext cx="1042988" cy="1042988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cs typeface="Times New Roman" pitchFamily="18" charset="0"/>
              </a:rPr>
              <a:t>Macrófagos</a:t>
            </a:r>
          </a:p>
        </p:txBody>
      </p:sp>
      <p:sp>
        <p:nvSpPr>
          <p:cNvPr id="41677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pt-BR" sz="2000" dirty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Funções: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Fagocitose (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opsonizados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Fusão- células gigantes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Recebem nomes específicos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Estimulam 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resp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. inflamatória (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citocinas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Apresentadores de 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ag</a:t>
            </a:r>
            <a:endParaRPr lang="pt-BR" sz="24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endParaRPr lang="pt-BR" sz="24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Nomes: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Macrófagos alveolares (pulmões);</a:t>
            </a:r>
          </a:p>
          <a:p>
            <a:pPr algn="just">
              <a:lnSpc>
                <a:spcPct val="90000"/>
              </a:lnSpc>
            </a:pP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Micróglia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  (tecido nervoso);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Células de 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Kuppfer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 (fígado);</a:t>
            </a:r>
          </a:p>
          <a:p>
            <a:pPr algn="just">
              <a:lnSpc>
                <a:spcPct val="90000"/>
              </a:lnSpc>
            </a:pP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Osteoclastos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 (ossos).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endParaRPr lang="pt-B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C:\Documents and Settings\Lou\Desktop\aulas_2004\Figs_Imunologia\Effector\phagocytosis and Adcc\M0 alve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0"/>
            <a:ext cx="5743575" cy="6737350"/>
          </a:xfrm>
          <a:prstGeom prst="rect">
            <a:avLst/>
          </a:prstGeom>
          <a:noFill/>
        </p:spPr>
      </p:pic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272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Macrófago alveolar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88925" y="4232275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bactéria</a:t>
            </a: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1752600" y="4495800"/>
            <a:ext cx="152400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rot="-194060" flipH="1" flipV="1">
            <a:off x="2895600" y="1828800"/>
            <a:ext cx="2133600" cy="1524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C:\Documents and Settings\Lou\Desktop\aulas_2004\Figs_Imunologia\Effector\phagocytosis and Adcc\M0 -E 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8325"/>
            <a:ext cx="9144000" cy="7426325"/>
          </a:xfrm>
          <a:prstGeom prst="rect">
            <a:avLst/>
          </a:prstGeom>
          <a:noFill/>
        </p:spPr>
      </p:pic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0" y="6172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Macrófago aderindo bactérias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E. coli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389120"/>
          </a:xfrm>
        </p:spPr>
        <p:txBody>
          <a:bodyPr/>
          <a:lstStyle/>
          <a:p>
            <a:pPr algn="ctr"/>
            <a:r>
              <a:rPr lang="pt-BR" sz="2800" dirty="0"/>
              <a:t>Proporcionar ao aluno a aquisição de conhecimento do Sistema imunológico, da função de seus componentes, assim como da sua aplicação no diagnóstico e na pesquisa.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C:\Documents and Settings\Lou\Desktop\aulas_2004\Figs_Imunologia\Effector\phagocytosis and Adcc\M0-fagocit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</p:spPr>
      </p:pic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457200" y="0"/>
            <a:ext cx="355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Fagocitose por macrófago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1026" descr="C:\Documents and Settings\Lou\Desktop\aulas_2004\Figs_Imunologia\Effector\phagocytosis and Adcc\Peritoneal 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353283" name="Text Box 1027"/>
          <p:cNvSpPr txBox="1">
            <a:spLocks noChangeArrowheads="1"/>
          </p:cNvSpPr>
          <p:nvPr/>
        </p:nvSpPr>
        <p:spPr bwMode="auto">
          <a:xfrm>
            <a:off x="0" y="228600"/>
            <a:ext cx="409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Macrófago peritoneal e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E. coli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Comic Sans MS" pitchFamily="66" charset="0"/>
              </a:rPr>
              <a:t>Célula dendrítica (sentinelas)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5307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CD imatura sangue 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 tecido (encontro com o patógeno)  CD madura</a:t>
            </a:r>
          </a:p>
          <a:p>
            <a:pPr algn="just">
              <a:lnSpc>
                <a:spcPct val="90000"/>
              </a:lnSpc>
            </a:pPr>
            <a:endParaRPr lang="pt-BR" sz="240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Função: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- Destruir o patógeno e levá-lo ao órgão 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linfóide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 secundário (apresentador de </a:t>
            </a:r>
            <a:r>
              <a:rPr lang="pt-BR" sz="2400" dirty="0" err="1">
                <a:ea typeface="Arial Unicode MS" pitchFamily="34" charset="-128"/>
                <a:cs typeface="Arial Unicode MS" pitchFamily="34" charset="-128"/>
              </a:rPr>
              <a:t>ag</a:t>
            </a:r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4343400" y="2590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Célula Dendrítica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057032" cy="54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1026"/>
          <p:cNvSpPr txBox="1">
            <a:spLocks noChangeArrowheads="1"/>
          </p:cNvSpPr>
          <p:nvPr/>
        </p:nvSpPr>
        <p:spPr bwMode="auto">
          <a:xfrm>
            <a:off x="467544" y="260648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NEUTRÓFILOS </a:t>
            </a: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(50 – 70%)</a:t>
            </a:r>
          </a:p>
        </p:txBody>
      </p:sp>
      <p:pic>
        <p:nvPicPr>
          <p:cNvPr id="347139" name="Picture 1027" descr="C:\Meus documentos\Minhas figuras\neutrofi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4995863" cy="4468813"/>
          </a:xfrm>
          <a:prstGeom prst="rect">
            <a:avLst/>
          </a:prstGeom>
          <a:noFill/>
        </p:spPr>
      </p:pic>
      <p:sp>
        <p:nvSpPr>
          <p:cNvPr id="347140" name="Text Box 1028"/>
          <p:cNvSpPr txBox="1">
            <a:spLocks noChangeArrowheads="1"/>
          </p:cNvSpPr>
          <p:nvPr/>
        </p:nvSpPr>
        <p:spPr bwMode="auto">
          <a:xfrm>
            <a:off x="323528" y="2132856"/>
            <a:ext cx="3505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ATIVIDADE </a:t>
            </a:r>
          </a:p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MICROBICIDA E </a:t>
            </a:r>
          </a:p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FAGOCITÁRIA</a:t>
            </a:r>
          </a:p>
          <a:p>
            <a:pPr>
              <a:spcBef>
                <a:spcPct val="50000"/>
              </a:spcBef>
            </a:pPr>
            <a:endParaRPr lang="pt-BR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1524000" y="19812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000066"/>
                </a:solidFill>
              </a:rPr>
              <a:t>Eosinófilo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3153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esquist_ve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3657600" cy="2392363"/>
          </a:xfrm>
          <a:prstGeom prst="rect">
            <a:avLst/>
          </a:prstGeom>
          <a:noFill/>
        </p:spPr>
      </p:pic>
      <p:pic>
        <p:nvPicPr>
          <p:cNvPr id="359427" name="Picture 3" descr="esquist_caramu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"/>
            <a:ext cx="2032000" cy="2362200"/>
          </a:xfrm>
          <a:prstGeom prst="rect">
            <a:avLst/>
          </a:prstGeom>
          <a:noFill/>
        </p:spPr>
      </p:pic>
      <p:pic>
        <p:nvPicPr>
          <p:cNvPr id="359428" name="Picture 4" descr="esquist_cerca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438400" cy="2489200"/>
          </a:xfrm>
          <a:prstGeom prst="rect">
            <a:avLst/>
          </a:prstGeom>
          <a:noFill/>
        </p:spPr>
      </p:pic>
      <p:pic>
        <p:nvPicPr>
          <p:cNvPr id="359429" name="Picture 5" descr="esquist_barri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2166938" cy="3098800"/>
          </a:xfrm>
          <a:prstGeom prst="rect">
            <a:avLst/>
          </a:prstGeom>
          <a:noFill/>
        </p:spPr>
      </p:pic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200" i="1">
                <a:solidFill>
                  <a:srgbClr val="000000"/>
                </a:solidFill>
                <a:latin typeface="Comic Sans MS" pitchFamily="66" charset="0"/>
              </a:rPr>
              <a:t>Schistossoma mansoni</a:t>
            </a:r>
            <a:r>
              <a:rPr lang="pt-BR" sz="2200">
                <a:solidFill>
                  <a:srgbClr val="000000"/>
                </a:solidFill>
                <a:latin typeface="Comic Sans MS" pitchFamily="66" charset="0"/>
              </a:rPr>
              <a:t>. Mais fino: fêmea; mais grosso: macho</a:t>
            </a:r>
            <a:endParaRPr lang="pt-BR" sz="2200">
              <a:latin typeface="Comic Sans MS" pitchFamily="66" charset="0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4206875" y="2590800"/>
            <a:ext cx="493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000000"/>
                </a:solidFill>
                <a:latin typeface="Comic Sans MS" pitchFamily="66" charset="0"/>
              </a:rPr>
              <a:t>Caramujo</a:t>
            </a:r>
          </a:p>
          <a:p>
            <a:pPr algn="ctr"/>
            <a:r>
              <a:rPr lang="pt-BR" sz="2200">
                <a:solidFill>
                  <a:srgbClr val="000000"/>
                </a:solidFill>
                <a:latin typeface="Comic Sans MS" pitchFamily="66" charset="0"/>
              </a:rPr>
              <a:t>(gênero </a:t>
            </a:r>
            <a:r>
              <a:rPr lang="pt-BR" sz="2200" i="1">
                <a:solidFill>
                  <a:srgbClr val="000000"/>
                </a:solidFill>
                <a:latin typeface="Comic Sans MS" pitchFamily="66" charset="0"/>
              </a:rPr>
              <a:t>Biomphalaria</a:t>
            </a:r>
            <a:r>
              <a:rPr lang="pt-BR" sz="220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pt-BR" sz="2200">
              <a:latin typeface="Comic Sans MS" pitchFamily="66" charset="0"/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3048000" y="4267200"/>
            <a:ext cx="2051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200">
                <a:latin typeface="Comic Sans MS" pitchFamily="66" charset="0"/>
              </a:rPr>
              <a:t>Larva cercária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892550" y="6119813"/>
            <a:ext cx="2019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200">
                <a:latin typeface="Comic Sans MS" pitchFamily="66" charset="0"/>
              </a:rPr>
              <a:t>Barriga d’água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1143000" y="8382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BASÓFILOS </a:t>
            </a: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(&lt;1%)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9187" name="Picture 3" descr="basófilo.bmp"/>
          <p:cNvPicPr>
            <a:picLocks noChangeAspect="1" noChangeArrowheads="1"/>
          </p:cNvPicPr>
          <p:nvPr/>
        </p:nvPicPr>
        <p:blipFill>
          <a:blip r:embed="rId2" cstate="print"/>
          <a:srcRect t="4694" b="4694"/>
          <a:stretch>
            <a:fillRect/>
          </a:stretch>
        </p:blipFill>
        <p:spPr bwMode="auto">
          <a:xfrm>
            <a:off x="3733800" y="2286000"/>
            <a:ext cx="5181600" cy="3532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3505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SECRETAR </a:t>
            </a:r>
          </a:p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MEDIADORES </a:t>
            </a:r>
          </a:p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tx2"/>
                </a:solidFill>
                <a:latin typeface="Times New Roman" pitchFamily="18" charset="0"/>
              </a:rPr>
              <a:t>INFLAMATÓRIOS</a:t>
            </a:r>
          </a:p>
          <a:p>
            <a:pPr>
              <a:spcBef>
                <a:spcPct val="50000"/>
              </a:spcBef>
            </a:pPr>
            <a:endParaRPr lang="pt-BR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Função similar </a:t>
            </a:r>
            <a:r>
              <a:rPr lang="pt-BR" dirty="0" err="1"/>
              <a:t>mastócito</a:t>
            </a:r>
            <a:r>
              <a:rPr lang="pt-BR" dirty="0"/>
              <a:t> e </a:t>
            </a:r>
            <a:r>
              <a:rPr lang="pt-BR" dirty="0" err="1"/>
              <a:t>eosinófilo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C:\Meus documentos\AULAS\células ppt\mastcell_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1454150"/>
            <a:ext cx="7316787" cy="3949700"/>
          </a:xfrm>
          <a:prstGeom prst="rect">
            <a:avLst/>
          </a:prstGeom>
          <a:noFill/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3151188" y="514350"/>
            <a:ext cx="2792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4400" b="1">
                <a:solidFill>
                  <a:srgbClr val="000066"/>
                </a:solidFill>
              </a:rPr>
              <a:t>Mastócito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746125" y="5980113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Precursor desconhecido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65263"/>
            <a:ext cx="9144000" cy="8855076"/>
            <a:chOff x="0" y="-923"/>
            <a:chExt cx="5760" cy="55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923"/>
              <a:ext cx="5760" cy="5578"/>
              <a:chOff x="0" y="-923"/>
              <a:chExt cx="5760" cy="55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-923"/>
                <a:ext cx="5760" cy="5578"/>
                <a:chOff x="0" y="-924"/>
                <a:chExt cx="5760" cy="5578"/>
              </a:xfrm>
            </p:grpSpPr>
            <p:pic>
              <p:nvPicPr>
                <p:cNvPr id="356357" name="Picture 5" descr="ac Ig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04" y="-924"/>
                  <a:ext cx="5312" cy="5544"/>
                </a:xfrm>
                <a:prstGeom prst="rect">
                  <a:avLst/>
                </a:prstGeom>
                <a:noFill/>
              </p:spPr>
            </p:pic>
            <p:sp>
              <p:nvSpPr>
                <p:cNvPr id="35635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16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635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4110"/>
                  <a:ext cx="5760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56360" name="Text Box 8"/>
              <p:cNvSpPr txBox="1">
                <a:spLocks noChangeArrowheads="1"/>
              </p:cNvSpPr>
              <p:nvPr/>
            </p:nvSpPr>
            <p:spPr bwMode="auto">
              <a:xfrm>
                <a:off x="256" y="226"/>
                <a:ext cx="5429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8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Ativação de mastócitos: liberação de substâncias</a:t>
                </a:r>
              </a:p>
              <a:p>
                <a:pPr algn="ctr"/>
                <a:r>
                  <a:rPr lang="pt-BR" sz="28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inflamatórias</a:t>
                </a:r>
              </a:p>
            </p:txBody>
          </p:sp>
          <p:sp>
            <p:nvSpPr>
              <p:cNvPr id="356361" name="Text Box 9"/>
              <p:cNvSpPr txBox="1">
                <a:spLocks noChangeArrowheads="1"/>
              </p:cNvSpPr>
              <p:nvPr/>
            </p:nvSpPr>
            <p:spPr bwMode="auto">
              <a:xfrm rot="-534771">
                <a:off x="395" y="2341"/>
                <a:ext cx="761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t-BR" sz="1400"/>
                  <a:t>Receptor </a:t>
                </a:r>
              </a:p>
            </p:txBody>
          </p:sp>
          <p:sp>
            <p:nvSpPr>
              <p:cNvPr id="356362" name="Text Box 10"/>
              <p:cNvSpPr txBox="1">
                <a:spLocks noChangeArrowheads="1"/>
              </p:cNvSpPr>
              <p:nvPr/>
            </p:nvSpPr>
            <p:spPr bwMode="auto">
              <a:xfrm rot="-502549">
                <a:off x="2019" y="2310"/>
                <a:ext cx="5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/>
                  <a:t>Anticorpo</a:t>
                </a:r>
              </a:p>
            </p:txBody>
          </p:sp>
        </p:grp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4772" y="1887"/>
              <a:ext cx="5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400"/>
                <a:t>Alergeno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Obletivos Específicos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7772400" cy="4114800"/>
          </a:xfrm>
        </p:spPr>
        <p:txBody>
          <a:bodyPr>
            <a:normAutofit/>
          </a:bodyPr>
          <a:lstStyle/>
          <a:p>
            <a:r>
              <a:rPr lang="pt-BR" sz="2200" dirty="0"/>
              <a:t>Compreender os processos de desenvolvimento de uma resposta imunológica;</a:t>
            </a:r>
          </a:p>
          <a:p>
            <a:r>
              <a:rPr lang="pt-BR" sz="2200" dirty="0"/>
              <a:t>Compreender as funções das células do sistema imune e sua ativação;</a:t>
            </a:r>
          </a:p>
          <a:p>
            <a:r>
              <a:rPr lang="pt-BR" sz="2200" dirty="0"/>
              <a:t>Compreender o fundamentos das diferentes técnicas empregadas no </a:t>
            </a:r>
            <a:r>
              <a:rPr lang="pt-BR" sz="2200" dirty="0" err="1"/>
              <a:t>imunodiagnóstico</a:t>
            </a:r>
            <a:r>
              <a:rPr lang="pt-BR" sz="2200" dirty="0"/>
              <a:t>, permitindo ser capaz de executá-las manualmente, caso necessário;</a:t>
            </a:r>
          </a:p>
          <a:p>
            <a:r>
              <a:rPr lang="pt-BR" sz="2200" dirty="0"/>
              <a:t>Interpretar e analisar criticamente os resultados obtidos, permitindo a resolução de problemas junto à técnica realizada;</a:t>
            </a:r>
          </a:p>
          <a:p>
            <a:r>
              <a:rPr lang="pt-BR" sz="2200" dirty="0"/>
              <a:t>Ser capaz de ler criticamente uma artigo </a:t>
            </a:r>
            <a:r>
              <a:rPr lang="pt-BR" sz="2200" dirty="0" err="1"/>
              <a:t>ciênctífico</a:t>
            </a:r>
            <a:r>
              <a:rPr lang="pt-BR" sz="2200" dirty="0"/>
              <a:t> da área e interpretá-lo.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ac I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692150"/>
            <a:ext cx="6323013" cy="6599238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116013" y="6713538"/>
            <a:ext cx="6985000" cy="53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4643438" y="693738"/>
            <a:ext cx="31686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/>
              <a:t>Mastócito ativado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 rot="-236711">
            <a:off x="1547813" y="4530725"/>
            <a:ext cx="8429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 b="1"/>
              <a:t>Receptor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 rot="-592839">
            <a:off x="3709988" y="4532313"/>
            <a:ext cx="90487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 b="1"/>
              <a:t>Anticorpo</a:t>
            </a:r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1403350" y="620713"/>
            <a:ext cx="3240088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2463800" y="71278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Mastócito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49688" y="152400"/>
            <a:ext cx="1295400" cy="1676400"/>
            <a:chOff x="672" y="2784"/>
            <a:chExt cx="816" cy="1056"/>
          </a:xfrm>
        </p:grpSpPr>
        <p:sp>
          <p:nvSpPr>
            <p:cNvPr id="334851" name="Oval 3"/>
            <p:cNvSpPr>
              <a:spLocks noChangeArrowheads="1"/>
            </p:cNvSpPr>
            <p:nvPr/>
          </p:nvSpPr>
          <p:spPr bwMode="auto">
            <a:xfrm>
              <a:off x="672" y="2784"/>
              <a:ext cx="816" cy="1056"/>
            </a:xfrm>
            <a:prstGeom prst="ellipse">
              <a:avLst/>
            </a:prstGeom>
            <a:gradFill rotWithShape="0">
              <a:gsLst>
                <a:gs pos="0">
                  <a:srgbClr val="6699FF">
                    <a:gamma/>
                    <a:tint val="0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2" name="Oval 4"/>
            <p:cNvSpPr>
              <a:spLocks noChangeAspect="1" noChangeArrowheads="1"/>
            </p:cNvSpPr>
            <p:nvPr/>
          </p:nvSpPr>
          <p:spPr bwMode="auto">
            <a:xfrm>
              <a:off x="768" y="30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3" name="Oval 5"/>
            <p:cNvSpPr>
              <a:spLocks noChangeAspect="1" noChangeArrowheads="1"/>
            </p:cNvSpPr>
            <p:nvPr/>
          </p:nvSpPr>
          <p:spPr bwMode="auto">
            <a:xfrm>
              <a:off x="976" y="36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4" name="Oval 6"/>
            <p:cNvSpPr>
              <a:spLocks noChangeAspect="1" noChangeArrowheads="1"/>
            </p:cNvSpPr>
            <p:nvPr/>
          </p:nvSpPr>
          <p:spPr bwMode="auto">
            <a:xfrm>
              <a:off x="672" y="33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5" name="Oval 7"/>
            <p:cNvSpPr>
              <a:spLocks noChangeAspect="1" noChangeArrowheads="1"/>
            </p:cNvSpPr>
            <p:nvPr/>
          </p:nvSpPr>
          <p:spPr bwMode="auto">
            <a:xfrm>
              <a:off x="816" y="35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6" name="Oval 8"/>
            <p:cNvSpPr>
              <a:spLocks noChangeAspect="1" noChangeArrowheads="1"/>
            </p:cNvSpPr>
            <p:nvPr/>
          </p:nvSpPr>
          <p:spPr bwMode="auto">
            <a:xfrm>
              <a:off x="1248" y="35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7" name="Oval 9"/>
            <p:cNvSpPr>
              <a:spLocks noChangeAspect="1" noChangeArrowheads="1"/>
            </p:cNvSpPr>
            <p:nvPr/>
          </p:nvSpPr>
          <p:spPr bwMode="auto">
            <a:xfrm>
              <a:off x="1272" y="317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8" name="Oval 10"/>
            <p:cNvSpPr>
              <a:spLocks noChangeAspect="1" noChangeArrowheads="1"/>
            </p:cNvSpPr>
            <p:nvPr/>
          </p:nvSpPr>
          <p:spPr bwMode="auto">
            <a:xfrm>
              <a:off x="960" y="288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59" name="Oval 11"/>
            <p:cNvSpPr>
              <a:spLocks noChangeAspect="1" noChangeArrowheads="1"/>
            </p:cNvSpPr>
            <p:nvPr/>
          </p:nvSpPr>
          <p:spPr bwMode="auto">
            <a:xfrm>
              <a:off x="1200" y="297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0" name="Oval 12"/>
            <p:cNvSpPr>
              <a:spLocks noChangeAspect="1" noChangeArrowheads="1"/>
            </p:cNvSpPr>
            <p:nvPr/>
          </p:nvSpPr>
          <p:spPr bwMode="auto">
            <a:xfrm>
              <a:off x="1056" y="30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1" name="Oval 13"/>
            <p:cNvSpPr>
              <a:spLocks noChangeAspect="1" noChangeArrowheads="1"/>
            </p:cNvSpPr>
            <p:nvPr/>
          </p:nvSpPr>
          <p:spPr bwMode="auto">
            <a:xfrm>
              <a:off x="1096" y="356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2" name="Oval 14"/>
            <p:cNvSpPr>
              <a:spLocks noChangeAspect="1" noChangeArrowheads="1"/>
            </p:cNvSpPr>
            <p:nvPr/>
          </p:nvSpPr>
          <p:spPr bwMode="auto">
            <a:xfrm>
              <a:off x="816" y="29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840" y="3256"/>
              <a:ext cx="488" cy="408"/>
              <a:chOff x="840" y="3256"/>
              <a:chExt cx="488" cy="408"/>
            </a:xfrm>
          </p:grpSpPr>
          <p:sp>
            <p:nvSpPr>
              <p:cNvPr id="334864" name="Oval 16"/>
              <p:cNvSpPr>
                <a:spLocks noChangeArrowheads="1"/>
              </p:cNvSpPr>
              <p:nvPr/>
            </p:nvSpPr>
            <p:spPr bwMode="auto">
              <a:xfrm>
                <a:off x="840" y="3256"/>
                <a:ext cx="488" cy="408"/>
              </a:xfrm>
              <a:prstGeom prst="ellipse">
                <a:avLst/>
              </a:prstGeom>
              <a:gradFill rotWithShape="0">
                <a:gsLst>
                  <a:gs pos="0">
                    <a:srgbClr val="990099">
                      <a:gamma/>
                      <a:tint val="35686"/>
                      <a:invGamma/>
                    </a:srgbClr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4865" name="AutoShape 17"/>
              <p:cNvSpPr>
                <a:spLocks noChangeArrowheads="1"/>
              </p:cNvSpPr>
              <p:nvPr/>
            </p:nvSpPr>
            <p:spPr bwMode="auto">
              <a:xfrm>
                <a:off x="952" y="3400"/>
                <a:ext cx="240" cy="192"/>
              </a:xfrm>
              <a:prstGeom prst="irregularSeal1">
                <a:avLst/>
              </a:prstGeom>
              <a:gradFill rotWithShape="0">
                <a:gsLst>
                  <a:gs pos="0">
                    <a:srgbClr val="800080"/>
                  </a:gs>
                  <a:gs pos="100000">
                    <a:srgbClr val="800080">
                      <a:gamma/>
                      <a:tint val="4235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34866" name="Oval 18"/>
            <p:cNvSpPr>
              <a:spLocks noChangeAspect="1" noChangeArrowheads="1"/>
            </p:cNvSpPr>
            <p:nvPr/>
          </p:nvSpPr>
          <p:spPr bwMode="auto">
            <a:xfrm>
              <a:off x="856" y="320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7" name="Oval 19"/>
            <p:cNvSpPr>
              <a:spLocks noChangeAspect="1"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8" name="Oval 20"/>
            <p:cNvSpPr>
              <a:spLocks noChangeAspect="1" noChangeArrowheads="1"/>
            </p:cNvSpPr>
            <p:nvPr/>
          </p:nvSpPr>
          <p:spPr bwMode="auto">
            <a:xfrm>
              <a:off x="834" y="3448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69" name="Oval 21"/>
            <p:cNvSpPr>
              <a:spLocks noChangeAspect="1" noChangeArrowheads="1"/>
            </p:cNvSpPr>
            <p:nvPr/>
          </p:nvSpPr>
          <p:spPr bwMode="auto">
            <a:xfrm>
              <a:off x="1152" y="2880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0" name="Oval 22"/>
            <p:cNvSpPr>
              <a:spLocks noChangeAspect="1" noChangeArrowheads="1"/>
            </p:cNvSpPr>
            <p:nvPr/>
          </p:nvSpPr>
          <p:spPr bwMode="auto">
            <a:xfrm>
              <a:off x="928" y="3072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1" name="Oval 23"/>
            <p:cNvSpPr>
              <a:spLocks noChangeAspect="1" noChangeArrowheads="1"/>
            </p:cNvSpPr>
            <p:nvPr/>
          </p:nvSpPr>
          <p:spPr bwMode="auto">
            <a:xfrm>
              <a:off x="1152" y="323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2" name="Oval 24"/>
            <p:cNvSpPr>
              <a:spLocks noChangeAspect="1" noChangeArrowheads="1"/>
            </p:cNvSpPr>
            <p:nvPr/>
          </p:nvSpPr>
          <p:spPr bwMode="auto">
            <a:xfrm>
              <a:off x="720" y="3232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40088" y="152400"/>
            <a:ext cx="2474912" cy="2230438"/>
            <a:chOff x="3552" y="1968"/>
            <a:chExt cx="1559" cy="1405"/>
          </a:xfrm>
        </p:grpSpPr>
        <p:sp>
          <p:nvSpPr>
            <p:cNvPr id="334874" name="Oval 26"/>
            <p:cNvSpPr>
              <a:spLocks noChangeArrowheads="1"/>
            </p:cNvSpPr>
            <p:nvPr/>
          </p:nvSpPr>
          <p:spPr bwMode="auto">
            <a:xfrm>
              <a:off x="3936" y="1968"/>
              <a:ext cx="816" cy="1056"/>
            </a:xfrm>
            <a:prstGeom prst="ellipse">
              <a:avLst/>
            </a:prstGeom>
            <a:gradFill rotWithShape="0">
              <a:gsLst>
                <a:gs pos="0">
                  <a:srgbClr val="6699FF">
                    <a:gamma/>
                    <a:tint val="0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5" name="Oval 27"/>
            <p:cNvSpPr>
              <a:spLocks noChangeAspect="1" noChangeArrowheads="1"/>
            </p:cNvSpPr>
            <p:nvPr/>
          </p:nvSpPr>
          <p:spPr bwMode="auto">
            <a:xfrm>
              <a:off x="4032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6" name="Oval 28"/>
            <p:cNvSpPr>
              <a:spLocks noChangeAspect="1" noChangeArrowheads="1"/>
            </p:cNvSpPr>
            <p:nvPr/>
          </p:nvSpPr>
          <p:spPr bwMode="auto">
            <a:xfrm>
              <a:off x="4240" y="2901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7" name="Oval 29"/>
            <p:cNvSpPr>
              <a:spLocks noChangeAspect="1" noChangeArrowheads="1"/>
            </p:cNvSpPr>
            <p:nvPr/>
          </p:nvSpPr>
          <p:spPr bwMode="auto">
            <a:xfrm>
              <a:off x="3918" y="2553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8" name="Oval 30"/>
            <p:cNvSpPr>
              <a:spLocks noChangeAspect="1" noChangeArrowheads="1"/>
            </p:cNvSpPr>
            <p:nvPr/>
          </p:nvSpPr>
          <p:spPr bwMode="auto">
            <a:xfrm>
              <a:off x="4080" y="27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79" name="Oval 31"/>
            <p:cNvSpPr>
              <a:spLocks noChangeAspect="1" noChangeArrowheads="1"/>
            </p:cNvSpPr>
            <p:nvPr/>
          </p:nvSpPr>
          <p:spPr bwMode="auto">
            <a:xfrm>
              <a:off x="4548" y="2745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0" name="Oval 32"/>
            <p:cNvSpPr>
              <a:spLocks noChangeAspect="1" noChangeArrowheads="1"/>
            </p:cNvSpPr>
            <p:nvPr/>
          </p:nvSpPr>
          <p:spPr bwMode="auto">
            <a:xfrm>
              <a:off x="4629" y="2351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1" name="Oval 33"/>
            <p:cNvSpPr>
              <a:spLocks noChangeAspect="1" noChangeArrowheads="1"/>
            </p:cNvSpPr>
            <p:nvPr/>
          </p:nvSpPr>
          <p:spPr bwMode="auto">
            <a:xfrm>
              <a:off x="4224" y="206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2" name="Oval 34"/>
            <p:cNvSpPr>
              <a:spLocks noChangeAspect="1" noChangeArrowheads="1"/>
            </p:cNvSpPr>
            <p:nvPr/>
          </p:nvSpPr>
          <p:spPr bwMode="auto">
            <a:xfrm>
              <a:off x="4464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3" name="Oval 35"/>
            <p:cNvSpPr>
              <a:spLocks noChangeAspect="1" noChangeArrowheads="1"/>
            </p:cNvSpPr>
            <p:nvPr/>
          </p:nvSpPr>
          <p:spPr bwMode="auto">
            <a:xfrm>
              <a:off x="4320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4" name="Oval 36"/>
            <p:cNvSpPr>
              <a:spLocks noChangeAspect="1" noChangeArrowheads="1"/>
            </p:cNvSpPr>
            <p:nvPr/>
          </p:nvSpPr>
          <p:spPr bwMode="auto">
            <a:xfrm>
              <a:off x="4360" y="275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85" name="Oval 37"/>
            <p:cNvSpPr>
              <a:spLocks noChangeAspect="1" noChangeArrowheads="1"/>
            </p:cNvSpPr>
            <p:nvPr/>
          </p:nvSpPr>
          <p:spPr bwMode="auto">
            <a:xfrm>
              <a:off x="4080" y="211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104" y="2440"/>
              <a:ext cx="488" cy="408"/>
              <a:chOff x="840" y="3256"/>
              <a:chExt cx="488" cy="408"/>
            </a:xfrm>
          </p:grpSpPr>
          <p:sp>
            <p:nvSpPr>
              <p:cNvPr id="334887" name="Oval 39"/>
              <p:cNvSpPr>
                <a:spLocks noChangeArrowheads="1"/>
              </p:cNvSpPr>
              <p:nvPr/>
            </p:nvSpPr>
            <p:spPr bwMode="auto">
              <a:xfrm>
                <a:off x="840" y="3256"/>
                <a:ext cx="488" cy="408"/>
              </a:xfrm>
              <a:prstGeom prst="ellipse">
                <a:avLst/>
              </a:prstGeom>
              <a:gradFill rotWithShape="0">
                <a:gsLst>
                  <a:gs pos="0">
                    <a:srgbClr val="990099">
                      <a:gamma/>
                      <a:tint val="35686"/>
                      <a:invGamma/>
                    </a:srgbClr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4888" name="AutoShape 40"/>
              <p:cNvSpPr>
                <a:spLocks noChangeArrowheads="1"/>
              </p:cNvSpPr>
              <p:nvPr/>
            </p:nvSpPr>
            <p:spPr bwMode="auto">
              <a:xfrm>
                <a:off x="952" y="3400"/>
                <a:ext cx="240" cy="192"/>
              </a:xfrm>
              <a:prstGeom prst="irregularSeal1">
                <a:avLst/>
              </a:prstGeom>
              <a:gradFill rotWithShape="0">
                <a:gsLst>
                  <a:gs pos="0">
                    <a:srgbClr val="800080"/>
                  </a:gs>
                  <a:gs pos="100000">
                    <a:srgbClr val="800080">
                      <a:gamma/>
                      <a:tint val="4235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34889" name="Oval 41"/>
            <p:cNvSpPr>
              <a:spLocks noChangeAspect="1" noChangeArrowheads="1"/>
            </p:cNvSpPr>
            <p:nvPr/>
          </p:nvSpPr>
          <p:spPr bwMode="auto">
            <a:xfrm>
              <a:off x="4120" y="239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0" name="Oval 42"/>
            <p:cNvSpPr>
              <a:spLocks noChangeAspect="1" noChangeArrowheads="1"/>
            </p:cNvSpPr>
            <p:nvPr/>
          </p:nvSpPr>
          <p:spPr bwMode="auto">
            <a:xfrm>
              <a:off x="4512" y="254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1" name="Oval 43"/>
            <p:cNvSpPr>
              <a:spLocks noChangeAspect="1" noChangeArrowheads="1"/>
            </p:cNvSpPr>
            <p:nvPr/>
          </p:nvSpPr>
          <p:spPr bwMode="auto">
            <a:xfrm>
              <a:off x="4098" y="2632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2" name="Oval 44"/>
            <p:cNvSpPr>
              <a:spLocks noChangeAspect="1" noChangeArrowheads="1"/>
            </p:cNvSpPr>
            <p:nvPr/>
          </p:nvSpPr>
          <p:spPr bwMode="auto">
            <a:xfrm>
              <a:off x="4416" y="206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3" name="Oval 45"/>
            <p:cNvSpPr>
              <a:spLocks noChangeAspect="1" noChangeArrowheads="1"/>
            </p:cNvSpPr>
            <p:nvPr/>
          </p:nvSpPr>
          <p:spPr bwMode="auto">
            <a:xfrm>
              <a:off x="4192" y="2256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4" name="Oval 46"/>
            <p:cNvSpPr>
              <a:spLocks noChangeAspect="1" noChangeArrowheads="1"/>
            </p:cNvSpPr>
            <p:nvPr/>
          </p:nvSpPr>
          <p:spPr bwMode="auto">
            <a:xfrm>
              <a:off x="4416" y="2418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5" name="Oval 47"/>
            <p:cNvSpPr>
              <a:spLocks noChangeAspect="1" noChangeArrowheads="1"/>
            </p:cNvSpPr>
            <p:nvPr/>
          </p:nvSpPr>
          <p:spPr bwMode="auto">
            <a:xfrm>
              <a:off x="3984" y="2416"/>
              <a:ext cx="86" cy="8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6" name="Oval 48"/>
            <p:cNvSpPr>
              <a:spLocks noChangeAspect="1" noChangeArrowheads="1"/>
            </p:cNvSpPr>
            <p:nvPr/>
          </p:nvSpPr>
          <p:spPr bwMode="auto">
            <a:xfrm>
              <a:off x="4752" y="240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7" name="Oval 49"/>
            <p:cNvSpPr>
              <a:spLocks noChangeAspect="1" noChangeArrowheads="1"/>
            </p:cNvSpPr>
            <p:nvPr/>
          </p:nvSpPr>
          <p:spPr bwMode="auto">
            <a:xfrm>
              <a:off x="4848" y="235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8" name="Oval 50"/>
            <p:cNvSpPr>
              <a:spLocks noChangeAspect="1" noChangeArrowheads="1"/>
            </p:cNvSpPr>
            <p:nvPr/>
          </p:nvSpPr>
          <p:spPr bwMode="auto">
            <a:xfrm>
              <a:off x="4656" y="283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899" name="Oval 51"/>
            <p:cNvSpPr>
              <a:spLocks noChangeAspect="1" noChangeArrowheads="1"/>
            </p:cNvSpPr>
            <p:nvPr/>
          </p:nvSpPr>
          <p:spPr bwMode="auto">
            <a:xfrm>
              <a:off x="4800" y="249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0" name="Oval 52"/>
            <p:cNvSpPr>
              <a:spLocks noChangeAspect="1" noChangeArrowheads="1"/>
            </p:cNvSpPr>
            <p:nvPr/>
          </p:nvSpPr>
          <p:spPr bwMode="auto">
            <a:xfrm>
              <a:off x="4896" y="2448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1" name="Oval 53"/>
            <p:cNvSpPr>
              <a:spLocks noChangeAspect="1" noChangeArrowheads="1"/>
            </p:cNvSpPr>
            <p:nvPr/>
          </p:nvSpPr>
          <p:spPr bwMode="auto">
            <a:xfrm>
              <a:off x="4752" y="3024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2" name="Oval 54"/>
            <p:cNvSpPr>
              <a:spLocks noChangeAspect="1" noChangeArrowheads="1"/>
            </p:cNvSpPr>
            <p:nvPr/>
          </p:nvSpPr>
          <p:spPr bwMode="auto">
            <a:xfrm>
              <a:off x="4752" y="2771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3" name="Oval 55"/>
            <p:cNvSpPr>
              <a:spLocks noChangeAspect="1" noChangeArrowheads="1"/>
            </p:cNvSpPr>
            <p:nvPr/>
          </p:nvSpPr>
          <p:spPr bwMode="auto">
            <a:xfrm>
              <a:off x="4704" y="288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4" name="Oval 56"/>
            <p:cNvSpPr>
              <a:spLocks noChangeAspect="1" noChangeArrowheads="1"/>
            </p:cNvSpPr>
            <p:nvPr/>
          </p:nvSpPr>
          <p:spPr bwMode="auto">
            <a:xfrm>
              <a:off x="4944" y="2963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5" name="Oval 57"/>
            <p:cNvSpPr>
              <a:spLocks noChangeAspect="1" noChangeArrowheads="1"/>
            </p:cNvSpPr>
            <p:nvPr/>
          </p:nvSpPr>
          <p:spPr bwMode="auto">
            <a:xfrm>
              <a:off x="3552" y="264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6" name="Oval 58"/>
            <p:cNvSpPr>
              <a:spLocks noChangeAspect="1" noChangeArrowheads="1"/>
            </p:cNvSpPr>
            <p:nvPr/>
          </p:nvSpPr>
          <p:spPr bwMode="auto">
            <a:xfrm>
              <a:off x="4128" y="331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7" name="Oval 59"/>
            <p:cNvSpPr>
              <a:spLocks noChangeAspect="1" noChangeArrowheads="1"/>
            </p:cNvSpPr>
            <p:nvPr/>
          </p:nvSpPr>
          <p:spPr bwMode="auto">
            <a:xfrm>
              <a:off x="4464" y="321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8" name="Oval 60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09" name="Oval 61"/>
            <p:cNvSpPr>
              <a:spLocks noChangeAspect="1" noChangeArrowheads="1"/>
            </p:cNvSpPr>
            <p:nvPr/>
          </p:nvSpPr>
          <p:spPr bwMode="auto">
            <a:xfrm>
              <a:off x="3840" y="2544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0" name="Oval 62"/>
            <p:cNvSpPr>
              <a:spLocks noChangeAspect="1" noChangeArrowheads="1"/>
            </p:cNvSpPr>
            <p:nvPr/>
          </p:nvSpPr>
          <p:spPr bwMode="auto">
            <a:xfrm>
              <a:off x="3840" y="2688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1" name="Oval 63"/>
            <p:cNvSpPr>
              <a:spLocks noChangeAspect="1" noChangeArrowheads="1"/>
            </p:cNvSpPr>
            <p:nvPr/>
          </p:nvSpPr>
          <p:spPr bwMode="auto">
            <a:xfrm>
              <a:off x="3744" y="288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2" name="Oval 64"/>
            <p:cNvSpPr>
              <a:spLocks noChangeAspect="1" noChangeArrowheads="1"/>
            </p:cNvSpPr>
            <p:nvPr/>
          </p:nvSpPr>
          <p:spPr bwMode="auto">
            <a:xfrm>
              <a:off x="3696" y="259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3" name="Oval 65"/>
            <p:cNvSpPr>
              <a:spLocks noChangeAspect="1" noChangeArrowheads="1"/>
            </p:cNvSpPr>
            <p:nvPr/>
          </p:nvSpPr>
          <p:spPr bwMode="auto">
            <a:xfrm>
              <a:off x="3792" y="261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4" name="Oval 66"/>
            <p:cNvSpPr>
              <a:spLocks noChangeAspect="1" noChangeArrowheads="1"/>
            </p:cNvSpPr>
            <p:nvPr/>
          </p:nvSpPr>
          <p:spPr bwMode="auto">
            <a:xfrm>
              <a:off x="4128" y="3024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5" name="Oval 67"/>
            <p:cNvSpPr>
              <a:spLocks noChangeAspect="1" noChangeArrowheads="1"/>
            </p:cNvSpPr>
            <p:nvPr/>
          </p:nvSpPr>
          <p:spPr bwMode="auto">
            <a:xfrm>
              <a:off x="4368" y="331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6" name="Oval 68"/>
            <p:cNvSpPr>
              <a:spLocks noChangeAspect="1" noChangeArrowheads="1"/>
            </p:cNvSpPr>
            <p:nvPr/>
          </p:nvSpPr>
          <p:spPr bwMode="auto">
            <a:xfrm>
              <a:off x="4320" y="3168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7" name="Oval 69"/>
            <p:cNvSpPr>
              <a:spLocks noChangeAspect="1" noChangeArrowheads="1"/>
            </p:cNvSpPr>
            <p:nvPr/>
          </p:nvSpPr>
          <p:spPr bwMode="auto">
            <a:xfrm>
              <a:off x="4224" y="312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8" name="Oval 70"/>
            <p:cNvSpPr>
              <a:spLocks noChangeAspect="1" noChangeArrowheads="1"/>
            </p:cNvSpPr>
            <p:nvPr/>
          </p:nvSpPr>
          <p:spPr bwMode="auto">
            <a:xfrm>
              <a:off x="4272" y="3024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19" name="Oval 71"/>
            <p:cNvSpPr>
              <a:spLocks noChangeAspect="1" noChangeArrowheads="1"/>
            </p:cNvSpPr>
            <p:nvPr/>
          </p:nvSpPr>
          <p:spPr bwMode="auto">
            <a:xfrm>
              <a:off x="4368" y="3072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0" name="Oval 72"/>
            <p:cNvSpPr>
              <a:spLocks noChangeAspect="1" noChangeArrowheads="1"/>
            </p:cNvSpPr>
            <p:nvPr/>
          </p:nvSpPr>
          <p:spPr bwMode="auto">
            <a:xfrm>
              <a:off x="4835" y="261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1" name="Oval 73"/>
            <p:cNvSpPr>
              <a:spLocks noChangeAspect="1" noChangeArrowheads="1"/>
            </p:cNvSpPr>
            <p:nvPr/>
          </p:nvSpPr>
          <p:spPr bwMode="auto">
            <a:xfrm>
              <a:off x="4992" y="240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2" name="Oval 74"/>
            <p:cNvSpPr>
              <a:spLocks noChangeAspect="1" noChangeArrowheads="1"/>
            </p:cNvSpPr>
            <p:nvPr/>
          </p:nvSpPr>
          <p:spPr bwMode="auto">
            <a:xfrm>
              <a:off x="4800" y="288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3" name="Oval 75"/>
            <p:cNvSpPr>
              <a:spLocks noChangeAspect="1" noChangeArrowheads="1"/>
            </p:cNvSpPr>
            <p:nvPr/>
          </p:nvSpPr>
          <p:spPr bwMode="auto">
            <a:xfrm>
              <a:off x="4800" y="225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4" name="Oval 76"/>
            <p:cNvSpPr>
              <a:spLocks noChangeAspect="1" noChangeArrowheads="1"/>
            </p:cNvSpPr>
            <p:nvPr/>
          </p:nvSpPr>
          <p:spPr bwMode="auto">
            <a:xfrm>
              <a:off x="3696" y="273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5" name="Oval 77"/>
            <p:cNvSpPr>
              <a:spLocks noChangeAspect="1" noChangeArrowheads="1"/>
            </p:cNvSpPr>
            <p:nvPr/>
          </p:nvSpPr>
          <p:spPr bwMode="auto">
            <a:xfrm>
              <a:off x="4656" y="297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6" name="Oval 78"/>
            <p:cNvSpPr>
              <a:spLocks noChangeAspect="1" noChangeArrowheads="1"/>
            </p:cNvSpPr>
            <p:nvPr/>
          </p:nvSpPr>
          <p:spPr bwMode="auto">
            <a:xfrm>
              <a:off x="4954" y="2514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7" name="Oval 79"/>
            <p:cNvSpPr>
              <a:spLocks noChangeAspect="1" noChangeArrowheads="1"/>
            </p:cNvSpPr>
            <p:nvPr/>
          </p:nvSpPr>
          <p:spPr bwMode="auto">
            <a:xfrm>
              <a:off x="5050" y="261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8" name="Oval 80"/>
            <p:cNvSpPr>
              <a:spLocks noChangeAspect="1" noChangeArrowheads="1"/>
            </p:cNvSpPr>
            <p:nvPr/>
          </p:nvSpPr>
          <p:spPr bwMode="auto">
            <a:xfrm>
              <a:off x="3792" y="2736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29" name="Oval 81"/>
            <p:cNvSpPr>
              <a:spLocks noChangeAspect="1" noChangeArrowheads="1"/>
            </p:cNvSpPr>
            <p:nvPr/>
          </p:nvSpPr>
          <p:spPr bwMode="auto">
            <a:xfrm>
              <a:off x="4752" y="2841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30" name="Oval 82"/>
            <p:cNvSpPr>
              <a:spLocks noChangeAspect="1" noChangeArrowheads="1"/>
            </p:cNvSpPr>
            <p:nvPr/>
          </p:nvSpPr>
          <p:spPr bwMode="auto">
            <a:xfrm>
              <a:off x="4290" y="3090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931" name="Oval 83"/>
            <p:cNvSpPr>
              <a:spLocks noChangeAspect="1" noChangeArrowheads="1"/>
            </p:cNvSpPr>
            <p:nvPr/>
          </p:nvSpPr>
          <p:spPr bwMode="auto">
            <a:xfrm>
              <a:off x="4931" y="2208"/>
              <a:ext cx="61" cy="61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tint val="54118"/>
                    <a:invGamma/>
                  </a:srgbClr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alergic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114800" y="2620169"/>
            <a:ext cx="1371600" cy="1168400"/>
          </a:xfrm>
          <a:noFill/>
          <a:ln/>
        </p:spPr>
      </p:pic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593725" y="247650"/>
            <a:ext cx="218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3300"/>
                </a:solidFill>
                <a:latin typeface="Times New Roman" pitchFamily="18" charset="0"/>
              </a:rPr>
              <a:t>ALERGIA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9830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3" name="Text Box 1027"/>
          <p:cNvSpPr txBox="1">
            <a:spLocks noChangeArrowheads="1"/>
          </p:cNvSpPr>
          <p:nvPr/>
        </p:nvSpPr>
        <p:spPr bwMode="auto">
          <a:xfrm>
            <a:off x="6346825" y="10588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pt-BR" sz="3600">
              <a:latin typeface="Times New Roman" pitchFamily="18" charset="0"/>
            </a:endParaRPr>
          </a:p>
        </p:txBody>
      </p:sp>
      <p:pic>
        <p:nvPicPr>
          <p:cNvPr id="368644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738" y="0"/>
            <a:ext cx="476726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5" name="Text Box 1029"/>
          <p:cNvSpPr txBox="1">
            <a:spLocks noChangeArrowheads="1"/>
          </p:cNvSpPr>
          <p:nvPr/>
        </p:nvSpPr>
        <p:spPr bwMode="auto">
          <a:xfrm>
            <a:off x="365125" y="377825"/>
            <a:ext cx="335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>
                <a:latin typeface="Times New Roman" pitchFamily="18" charset="0"/>
              </a:rPr>
              <a:t>Rinite alérgica</a:t>
            </a:r>
            <a:endParaRPr lang="pt-BR" sz="3600">
              <a:latin typeface="Times New Roman" pitchFamily="18" charset="0"/>
            </a:endParaRPr>
          </a:p>
        </p:txBody>
      </p:sp>
      <p:sp>
        <p:nvSpPr>
          <p:cNvPr id="368646" name="Text Box 1030"/>
          <p:cNvSpPr txBox="1">
            <a:spLocks noChangeArrowheads="1"/>
          </p:cNvSpPr>
          <p:nvPr/>
        </p:nvSpPr>
        <p:spPr bwMode="auto">
          <a:xfrm>
            <a:off x="3943350" y="4191000"/>
            <a:ext cx="5200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latin typeface="Times New Roman" pitchFamily="18" charset="0"/>
              </a:rPr>
              <a:t>edema (inchaço) e</a:t>
            </a:r>
          </a:p>
          <a:p>
            <a:pPr>
              <a:spcBef>
                <a:spcPct val="50000"/>
              </a:spcBef>
            </a:pPr>
            <a:r>
              <a:rPr lang="pt-BR" sz="3600" b="1">
                <a:latin typeface="Times New Roman" pitchFamily="18" charset="0"/>
              </a:rPr>
              <a:t>irritação da mucosa nasal</a:t>
            </a:r>
            <a:endParaRPr lang="pt-BR" sz="3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3225"/>
            <a:ext cx="56340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441325" y="5607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3600">
              <a:latin typeface="Times New Roman" pitchFamily="18" charset="0"/>
            </a:endParaRP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69925" y="50165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>
                <a:latin typeface="Times New Roman" pitchFamily="18" charset="0"/>
              </a:rPr>
              <a:t>Asma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b="1" dirty="0"/>
              <a:t>progenitor </a:t>
            </a:r>
            <a:r>
              <a:rPr lang="pt-BR" b="1" dirty="0" err="1"/>
              <a:t>linfóide</a:t>
            </a:r>
            <a:br>
              <a:rPr lang="pt-BR" b="1" dirty="0"/>
            </a:br>
            <a:r>
              <a:rPr lang="pt-BR" b="1" dirty="0"/>
              <a:t>Linfócitos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idx="1"/>
          </p:nvPr>
        </p:nvSpPr>
        <p:spPr>
          <a:xfrm>
            <a:off x="467544" y="1984248"/>
            <a:ext cx="7467600" cy="487375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Única célula capaz de reconhecer de maneira específica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determinates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antigênicos (memória)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Transferência de imunidade (linfócitos ativados ou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Ac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Possuem núcleo grande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L virgens- são pequenos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Ativados ( mais citoplasma) e circulação</a:t>
            </a:r>
          </a:p>
          <a:p>
            <a:pPr algn="just">
              <a:lnSpc>
                <a:spcPct val="90000"/>
              </a:lnSpc>
            </a:pP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Linfócito T: Imunidade celular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Se desenvolvem no timo (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Tc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- (efetor) CD3+ CD4+ e CD8-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Tc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- (citotóxico) CD3+, CD4- e CD8+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Linfócito B: Imunidade humoral e apresentação de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Ag</a:t>
            </a: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Plasmócitos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 Anticorpos (aves=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Bursa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de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Fabrícius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  <a:endParaRPr lang="pt-BR" sz="20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21898" name="Picture 1034" descr="http://t2.gstatic.com/images?q=tbn:kXyOrPAIudJXCM:http://people.eku.edu/ritchisong/birdburs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81600"/>
            <a:ext cx="1257300" cy="8921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1026"/>
          <p:cNvSpPr txBox="1">
            <a:spLocks noChangeArrowheads="1"/>
          </p:cNvSpPr>
          <p:nvPr/>
        </p:nvSpPr>
        <p:spPr bwMode="auto">
          <a:xfrm>
            <a:off x="6934200" y="18288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FFFF66"/>
                </a:solidFill>
              </a:rPr>
              <a:t>Linfócitos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28600"/>
            <a:ext cx="7867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597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66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pt-BR" sz="2400" b="1">
                <a:solidFill>
                  <a:srgbClr val="FFFF66"/>
                </a:solidFill>
              </a:rPr>
              <a:t>Linfócito T atacando um fibrossarcoma </a:t>
            </a:r>
          </a:p>
        </p:txBody>
      </p:sp>
      <p:sp>
        <p:nvSpPr>
          <p:cNvPr id="4259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1400" y="2819400"/>
            <a:ext cx="1042988" cy="1042988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300039"/>
            <a:ext cx="7352109" cy="59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420888"/>
            <a:ext cx="7416824" cy="179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cs typeface="Times New Roman" pitchFamily="18" charset="0"/>
              </a:rPr>
              <a:t>NK (Natural Killer)- </a:t>
            </a:r>
            <a:r>
              <a:rPr lang="pt-BR" sz="2000" dirty="0">
                <a:cs typeface="Times New Roman" pitchFamily="18" charset="0"/>
              </a:rPr>
              <a:t>Células matadoras naturais, desprovidas de receptores antígeno específicos, sendo portanto do sistema imune inato.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69269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progenitor </a:t>
            </a:r>
            <a:r>
              <a:rPr lang="pt-BR" sz="27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linfóide</a:t>
            </a:r>
            <a:br>
              <a:rPr lang="pt-BR" sz="27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27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células Natural Killer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33475"/>
            <a:ext cx="3643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609600" y="66675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olio Bk BT" pitchFamily="34" charset="0"/>
              </a:rPr>
              <a:t>Morte de uma célula tumoral por um linfócito T citotóxico</a:t>
            </a:r>
            <a:endParaRPr lang="pt-BR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lio Bk BT" pitchFamily="34" charset="0"/>
            </a:endParaRPr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09675"/>
            <a:ext cx="34385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4400" b="1" dirty="0"/>
              <a:t>Critérios e Instrumentos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060848"/>
            <a:ext cx="8388424" cy="411480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Avaliação diagnóstica;</a:t>
            </a:r>
          </a:p>
          <a:p>
            <a:r>
              <a:rPr lang="pt-BR" sz="2400" dirty="0"/>
              <a:t>Acompanhamento do desenvolvimento do aluno;</a:t>
            </a:r>
          </a:p>
          <a:p>
            <a:r>
              <a:rPr lang="pt-BR" sz="2400" dirty="0"/>
              <a:t>Participação em sala de aula;</a:t>
            </a:r>
          </a:p>
          <a:p>
            <a:r>
              <a:rPr lang="pt-BR" sz="2400" dirty="0"/>
              <a:t>Testes </a:t>
            </a:r>
          </a:p>
          <a:p>
            <a:r>
              <a:rPr lang="pt-BR" sz="2400" dirty="0"/>
              <a:t>Postura no laboratório;</a:t>
            </a:r>
          </a:p>
          <a:p>
            <a:r>
              <a:rPr lang="pt-BR" sz="2400" dirty="0"/>
              <a:t>Relatórios de aulas práticas;</a:t>
            </a:r>
          </a:p>
          <a:p>
            <a:r>
              <a:rPr lang="pt-BR" dirty="0"/>
              <a:t>Estudo dirigido;</a:t>
            </a:r>
            <a:endParaRPr lang="pt-BR" sz="2400" dirty="0"/>
          </a:p>
          <a:p>
            <a:r>
              <a:rPr lang="pt-BR" sz="2400" dirty="0"/>
              <a:t>Prova escrita;</a:t>
            </a:r>
          </a:p>
          <a:p>
            <a:r>
              <a:rPr lang="pt-BR" sz="2400" dirty="0"/>
              <a:t>Apresentação de Seminários e participação;</a:t>
            </a:r>
          </a:p>
          <a:p>
            <a:r>
              <a:rPr lang="pt-BR" sz="2400" dirty="0"/>
              <a:t>Participação no Jogo em sala de aula.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4343400" y="5943600"/>
            <a:ext cx="48006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0" y="228600"/>
            <a:ext cx="43434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actionButtonBackPrevious">
            <a:avLst/>
          </a:prstGeom>
          <a:solidFill>
            <a:srgbClr val="33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3375"/>
            <a:ext cx="84391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cs typeface="Times New Roman" pitchFamily="18" charset="0"/>
              </a:rPr>
              <a:t>Tecidos </a:t>
            </a:r>
            <a:r>
              <a:rPr lang="pt-BR" b="1" dirty="0" err="1">
                <a:latin typeface="Comic Sans MS" pitchFamily="66" charset="0"/>
                <a:cs typeface="Times New Roman" pitchFamily="18" charset="0"/>
              </a:rPr>
              <a:t>Linfóides</a:t>
            </a:r>
            <a:r>
              <a:rPr lang="pt-BR" dirty="0">
                <a:latin typeface="Comic Sans MS" pitchFamily="66" charset="0"/>
              </a:rPr>
              <a:t>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7772400" cy="4530725"/>
          </a:xfrm>
        </p:spPr>
        <p:txBody>
          <a:bodyPr/>
          <a:lstStyle/>
          <a:p>
            <a:r>
              <a:rPr lang="pt-BR" sz="2000">
                <a:latin typeface="Comic Sans MS" pitchFamily="66" charset="0"/>
              </a:rPr>
              <a:t>Primários (Os linfócitos atingem a maturidade fenotípica funcional):</a:t>
            </a:r>
          </a:p>
          <a:p>
            <a:pPr>
              <a:buFontTx/>
              <a:buChar char="-"/>
            </a:pPr>
            <a:r>
              <a:rPr lang="pt-BR" sz="2000">
                <a:latin typeface="Comic Sans MS" pitchFamily="66" charset="0"/>
              </a:rPr>
              <a:t>Medula óssea – origina os linfócitos</a:t>
            </a:r>
          </a:p>
          <a:p>
            <a:pPr>
              <a:buFontTx/>
              <a:buChar char="-"/>
            </a:pPr>
            <a:r>
              <a:rPr lang="pt-BR" sz="2000">
                <a:latin typeface="Comic Sans MS" pitchFamily="66" charset="0"/>
              </a:rPr>
              <a:t>Timo – se desenvolvem</a:t>
            </a:r>
          </a:p>
          <a:p>
            <a:pPr>
              <a:buFontTx/>
              <a:buChar char="-"/>
            </a:pPr>
            <a:endParaRPr lang="pt-BR" sz="2000">
              <a:latin typeface="Comic Sans MS" pitchFamily="66" charset="0"/>
            </a:endParaRPr>
          </a:p>
          <a:p>
            <a:r>
              <a:rPr lang="pt-BR" sz="2000">
                <a:latin typeface="Comic Sans MS" pitchFamily="66" charset="0"/>
              </a:rPr>
              <a:t>Periféricos (Resposta aos ag é iniciada e desenvolvidas):</a:t>
            </a:r>
          </a:p>
          <a:p>
            <a:pPr>
              <a:buFontTx/>
              <a:buChar char="-"/>
            </a:pPr>
            <a:r>
              <a:rPr lang="pt-BR" sz="2000">
                <a:latin typeface="Comic Sans MS" pitchFamily="66" charset="0"/>
              </a:rPr>
              <a:t>Linfonodos;</a:t>
            </a:r>
          </a:p>
          <a:p>
            <a:pPr>
              <a:buFontTx/>
              <a:buChar char="-"/>
            </a:pPr>
            <a:r>
              <a:rPr lang="pt-BR" sz="2000">
                <a:latin typeface="Comic Sans MS" pitchFamily="66" charset="0"/>
              </a:rPr>
              <a:t>Baço;</a:t>
            </a:r>
          </a:p>
          <a:p>
            <a:pPr>
              <a:buFontTx/>
              <a:buChar char="-"/>
            </a:pPr>
            <a:r>
              <a:rPr lang="pt-BR" sz="2000">
                <a:latin typeface="Comic Sans MS" pitchFamily="66" charset="0"/>
              </a:rPr>
              <a:t>Associado às mucosas (Placa de Peyer, amídalas) </a:t>
            </a:r>
          </a:p>
          <a:p>
            <a:pPr>
              <a:buFontTx/>
              <a:buChar char="-"/>
            </a:pPr>
            <a:endParaRPr lang="pt-BR" sz="2000"/>
          </a:p>
          <a:p>
            <a:pPr>
              <a:buFontTx/>
              <a:buNone/>
            </a:pPr>
            <a:endParaRPr lang="pt-BR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467600" cy="36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5120569" cy="29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55576" y="5085184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IMUNIDADE ATIVA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pt-BR" dirty="0"/>
              <a:t>Momentos de revisão: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908720"/>
            <a:ext cx="94685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Gabarito: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Coelho B sobreviveu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Coelho C morreu</a:t>
            </a:r>
          </a:p>
          <a:p>
            <a:pPr marL="0" indent="0">
              <a:buNone/>
            </a:pPr>
            <a:r>
              <a:rPr lang="pt-BR" dirty="0"/>
              <a:t>Esquema: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61470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0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0"/>
            <a:ext cx="8596312" cy="747713"/>
          </a:xfrm>
        </p:spPr>
        <p:txBody>
          <a:bodyPr/>
          <a:lstStyle/>
          <a:p>
            <a:r>
              <a:rPr lang="pt-BR"/>
              <a:t>IMUNOLOGIA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8229600" cy="4114800"/>
          </a:xfrm>
        </p:spPr>
        <p:txBody>
          <a:bodyPr>
            <a:noAutofit/>
          </a:bodyPr>
          <a:lstStyle/>
          <a:p>
            <a:r>
              <a:rPr lang="pt-BR" sz="2000" dirty="0"/>
              <a:t>O sistema imunológico é constituído por uma intrincada rede de órgãos, células e moléculas, e tem por finalidade manter a </a:t>
            </a:r>
            <a:r>
              <a:rPr lang="pt-BR" sz="2000" dirty="0" err="1"/>
              <a:t>homeostase</a:t>
            </a:r>
            <a:r>
              <a:rPr lang="pt-BR" sz="2000" dirty="0"/>
              <a:t> do organismo, combatendo as agressões em geral</a:t>
            </a:r>
            <a:endParaRPr lang="pt-BR" sz="2000" b="1" dirty="0">
              <a:solidFill>
                <a:srgbClr val="FF0000"/>
              </a:solidFill>
            </a:endParaRPr>
          </a:p>
          <a:p>
            <a:pPr algn="just"/>
            <a:endParaRPr lang="pt-BR" sz="2000" b="1" dirty="0">
              <a:solidFill>
                <a:srgbClr val="FF0000"/>
              </a:solidFill>
            </a:endParaRPr>
          </a:p>
          <a:p>
            <a:pPr algn="just"/>
            <a:r>
              <a:rPr lang="pt-BR" sz="2000" b="1" dirty="0"/>
              <a:t>Imunologia</a:t>
            </a:r>
            <a:r>
              <a:rPr lang="pt-BR" sz="2000" dirty="0"/>
              <a:t> -  É o estudo da imunidade ⇨ eventos celulares e moleculares que ocorrem após o encontra com </a:t>
            </a:r>
            <a:r>
              <a:rPr lang="pt-BR" sz="2000" dirty="0" err="1"/>
              <a:t>microorganismos</a:t>
            </a:r>
            <a:r>
              <a:rPr lang="pt-BR" sz="2000" dirty="0"/>
              <a:t> ou macromoléculas estranhas.</a:t>
            </a:r>
          </a:p>
          <a:p>
            <a:pPr algn="just">
              <a:buFont typeface="Wingdings" pitchFamily="2" charset="2"/>
              <a:buNone/>
            </a:pPr>
            <a:endParaRPr lang="pt-BR" sz="2000" dirty="0"/>
          </a:p>
          <a:p>
            <a:pPr algn="just"/>
            <a:r>
              <a:rPr lang="pt-BR" sz="2000" b="1" dirty="0"/>
              <a:t>Resposta imunológica </a:t>
            </a:r>
            <a:r>
              <a:rPr lang="pt-BR" sz="2000" dirty="0"/>
              <a:t>- Resposta coletiva e coordenada à introdução de substâncias estranhas.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Sistema imunológico </a:t>
            </a:r>
            <a:r>
              <a:rPr lang="pt-BR" sz="2000" dirty="0"/>
              <a:t>- Combate a </a:t>
            </a:r>
            <a:r>
              <a:rPr lang="pt-BR" sz="2000" dirty="0" err="1"/>
              <a:t>microorganismos</a:t>
            </a:r>
            <a:r>
              <a:rPr lang="pt-BR" sz="2000" dirty="0"/>
              <a:t> invasores e responsável pela “limpeza” do organismo (células mortas, a renovação de determinadas estruturas, rejeição de enxertos, e memória imunológica, células alteradas (mitoses anormais).</a:t>
            </a:r>
          </a:p>
          <a:p>
            <a:pPr>
              <a:lnSpc>
                <a:spcPct val="90000"/>
              </a:lnSpc>
            </a:pP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r>
              <a:rPr lang="pt-BR" dirty="0">
                <a:solidFill>
                  <a:srgbClr val="000000"/>
                </a:solidFill>
                <a:cs typeface="Arial" charset="0"/>
              </a:rPr>
              <a:t>IMUNOLOGIA </a:t>
            </a:r>
            <a:b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pt-B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latin typeface="Arial" charset="0"/>
                <a:cs typeface="Arial" charset="0"/>
              </a:rPr>
              <a:t> </a:t>
            </a:r>
          </a:p>
          <a:p>
            <a:pPr algn="just">
              <a:lnSpc>
                <a:spcPct val="110000"/>
              </a:lnSpc>
            </a:pPr>
            <a:endParaRPr lang="pt-BR" sz="6200" dirty="0"/>
          </a:p>
          <a:p>
            <a:pPr algn="just">
              <a:lnSpc>
                <a:spcPct val="110000"/>
              </a:lnSpc>
            </a:pPr>
            <a:r>
              <a:rPr lang="pt-BR" sz="6200" dirty="0"/>
              <a:t>A palavra imunidade é derivada da palavra latina </a:t>
            </a:r>
            <a:r>
              <a:rPr lang="pt-BR" sz="6200" dirty="0" err="1"/>
              <a:t>immunitas</a:t>
            </a:r>
            <a:r>
              <a:rPr lang="pt-BR" sz="6200" dirty="0"/>
              <a:t> – proteção contra processos legais que os senadores romanos tinham durante o seu mandato. </a:t>
            </a:r>
          </a:p>
          <a:p>
            <a:pPr algn="just">
              <a:lnSpc>
                <a:spcPct val="110000"/>
              </a:lnSpc>
            </a:pPr>
            <a:endParaRPr lang="pt-BR" sz="6200" dirty="0"/>
          </a:p>
          <a:p>
            <a:pPr algn="just">
              <a:lnSpc>
                <a:spcPct val="110000"/>
              </a:lnSpc>
            </a:pPr>
            <a:r>
              <a:rPr lang="pt-BR" sz="6200" dirty="0"/>
              <a:t>O termo em latim </a:t>
            </a:r>
            <a:r>
              <a:rPr lang="pt-BR" sz="6200" dirty="0" err="1"/>
              <a:t>immunis</a:t>
            </a:r>
            <a:r>
              <a:rPr lang="pt-BR" sz="6200" dirty="0"/>
              <a:t> significa “isento” ou “livre” e historicamente, imunidade significava proteção contra doenças, em particular, infecciosas.</a:t>
            </a:r>
          </a:p>
          <a:p>
            <a:pPr>
              <a:lnSpc>
                <a:spcPct val="90000"/>
              </a:lnSpc>
            </a:pPr>
            <a:endParaRPr lang="pt-BR" sz="62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b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17525"/>
            <a:ext cx="8596313" cy="808038"/>
          </a:xfrm>
        </p:spPr>
        <p:txBody>
          <a:bodyPr/>
          <a:lstStyle/>
          <a:p>
            <a:r>
              <a:rPr lang="pt-BR" sz="4700" dirty="0"/>
              <a:t>Histórico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1900" dirty="0"/>
              <a:t>Na medicina, a imunologia revolucionou a arte de curar ou de prevenir as doenças – levando à medicina preventiva. Pessoas adoeciam e as sobreviventes eram imunes</a:t>
            </a:r>
          </a:p>
          <a:p>
            <a:pPr algn="just">
              <a:lnSpc>
                <a:spcPct val="90000"/>
              </a:lnSpc>
            </a:pPr>
            <a:endParaRPr lang="pt-BR" sz="1900" dirty="0"/>
          </a:p>
          <a:p>
            <a:pPr algn="just">
              <a:lnSpc>
                <a:spcPct val="90000"/>
              </a:lnSpc>
            </a:pPr>
            <a:r>
              <a:rPr lang="pt-BR" sz="1900" dirty="0"/>
              <a:t>Varíola- História da imunologia:</a:t>
            </a:r>
          </a:p>
          <a:p>
            <a:pPr algn="just">
              <a:lnSpc>
                <a:spcPct val="90000"/>
              </a:lnSpc>
            </a:pPr>
            <a:r>
              <a:rPr lang="pt-BR" sz="1900" dirty="0"/>
              <a:t>- 430 aC Tucídides ( apenas as recuperadas poderiam cuidar dos doentes);</a:t>
            </a:r>
          </a:p>
          <a:p>
            <a:pPr algn="just">
              <a:lnSpc>
                <a:spcPct val="90000"/>
              </a:lnSpc>
            </a:pPr>
            <a:endParaRPr lang="pt-BR" sz="1900" dirty="0"/>
          </a:p>
          <a:p>
            <a:pPr algn="just">
              <a:lnSpc>
                <a:spcPct val="90000"/>
              </a:lnSpc>
            </a:pPr>
            <a:r>
              <a:rPr lang="pt-BR" sz="1900" dirty="0"/>
              <a:t>- Doença= Fenômeno natural- demônios, deuses</a:t>
            </a:r>
          </a:p>
          <a:p>
            <a:pPr algn="just">
              <a:lnSpc>
                <a:spcPct val="90000"/>
              </a:lnSpc>
            </a:pPr>
            <a:endParaRPr lang="pt-BR" sz="1900" dirty="0"/>
          </a:p>
          <a:p>
            <a:pPr algn="just">
              <a:lnSpc>
                <a:spcPct val="90000"/>
              </a:lnSpc>
            </a:pPr>
            <a:r>
              <a:rPr lang="pt-BR" sz="1900" dirty="0"/>
              <a:t>- Personalidades importantes da História ( Ramsés V)</a:t>
            </a:r>
          </a:p>
          <a:p>
            <a:endParaRPr lang="pt-BR" sz="2000" dirty="0">
              <a:latin typeface="Comic Sans MS" pitchFamily="66" charset="0"/>
            </a:endParaRPr>
          </a:p>
          <a:p>
            <a:endParaRPr lang="pt-BR" sz="2000" dirty="0">
              <a:latin typeface="Comic Sans MS" pitchFamily="66" charset="0"/>
            </a:endParaRPr>
          </a:p>
          <a:p>
            <a:endParaRPr lang="pt-BR" sz="2400" dirty="0"/>
          </a:p>
        </p:txBody>
      </p:sp>
      <p:pic>
        <p:nvPicPr>
          <p:cNvPr id="4" name="Picture 4" descr="Resultado de imagem para histÃ³ria da varÃ­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09477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VARIOLAÇÃO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Séc. XV- Chineses e turcos ( crostas e pústulas inaladas ou sopradas em narinas de crianças)</a:t>
            </a:r>
          </a:p>
          <a:p>
            <a:r>
              <a:rPr lang="pt-BR" sz="2000" dirty="0"/>
              <a:t>             - Incisão na pele pessoas saudáveis para inoculação com fina haste do líquido da pústula</a:t>
            </a:r>
          </a:p>
          <a:p>
            <a:endParaRPr lang="pt-BR" sz="2000" dirty="0"/>
          </a:p>
          <a:p>
            <a:r>
              <a:rPr lang="pt-BR" sz="2000" dirty="0"/>
              <a:t>1798- </a:t>
            </a:r>
            <a:r>
              <a:rPr lang="pt-BR" sz="2000" dirty="0" err="1"/>
              <a:t>Jenner</a:t>
            </a:r>
            <a:r>
              <a:rPr lang="pt-BR" sz="2000" dirty="0"/>
              <a:t>- Pioneiro no processo da vacinação ( Injeção de material de pústula da varíola em menino de 8 anos) </a:t>
            </a:r>
            <a:r>
              <a:rPr lang="pt-BR" sz="2000" dirty="0">
                <a:sym typeface="Symbol" pitchFamily="18" charset="2"/>
              </a:rPr>
              <a:t> Sucesso  Prática de vacinação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OBS: ainda não se conhecia a relação </a:t>
            </a:r>
          </a:p>
          <a:p>
            <a:r>
              <a:rPr lang="pt-BR" sz="2000" dirty="0"/>
              <a:t>de micro-organismos com as doenças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3096"/>
            <a:ext cx="269215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056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1633</TotalTime>
  <Words>1697</Words>
  <Application>Microsoft Office PowerPoint</Application>
  <PresentationFormat>Apresentação na tela (4:3)</PresentationFormat>
  <Paragraphs>333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4" baseType="lpstr">
      <vt:lpstr>Arial</vt:lpstr>
      <vt:lpstr>Arial Unicode MS</vt:lpstr>
      <vt:lpstr>Comic Sans MS</vt:lpstr>
      <vt:lpstr>Folio Bk BT</vt:lpstr>
      <vt:lpstr>Gill Sans MT</vt:lpstr>
      <vt:lpstr>Times New Roman</vt:lpstr>
      <vt:lpstr>Verdana</vt:lpstr>
      <vt:lpstr>Wingdings</vt:lpstr>
      <vt:lpstr>Wingdings 2</vt:lpstr>
      <vt:lpstr>Solstício</vt:lpstr>
      <vt:lpstr>IMUNOLOGIA</vt:lpstr>
      <vt:lpstr>Ementa</vt:lpstr>
      <vt:lpstr>Objetivo Geral</vt:lpstr>
      <vt:lpstr>Obletivos Específicos</vt:lpstr>
      <vt:lpstr>Critérios e Instrumentos</vt:lpstr>
      <vt:lpstr>IMUNOLOGIA</vt:lpstr>
      <vt:lpstr>IMUNOLOGIA  </vt:lpstr>
      <vt:lpstr>Histórico</vt:lpstr>
      <vt:lpstr>VARIOLAÇÃO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Imune </vt:lpstr>
      <vt:lpstr>Células do sistema imunológico</vt:lpstr>
      <vt:lpstr>Apresentação do PowerPoint</vt:lpstr>
      <vt:lpstr>Hematopoiese</vt:lpstr>
      <vt:lpstr>    Células do sistema imune</vt:lpstr>
      <vt:lpstr>Apresentação do PowerPoint</vt:lpstr>
      <vt:lpstr>Apresentação do PowerPoint</vt:lpstr>
      <vt:lpstr>Linfócitos</vt:lpstr>
      <vt:lpstr>Apresentação do PowerPoint</vt:lpstr>
      <vt:lpstr>Macrófagos</vt:lpstr>
      <vt:lpstr>Apresentação do PowerPoint</vt:lpstr>
      <vt:lpstr>Apresentação do PowerPoint</vt:lpstr>
      <vt:lpstr>Apresentação do PowerPoint</vt:lpstr>
      <vt:lpstr>Apresentação do PowerPoint</vt:lpstr>
      <vt:lpstr>Célula dendrítica (sentinelas)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progenitor linfóide Linfócitos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Tecidos Linfóides </vt:lpstr>
      <vt:lpstr>Apresentação do PowerPoint</vt:lpstr>
      <vt:lpstr>Momentos de revisão:</vt:lpstr>
      <vt:lpstr>Gabarito: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</dc:creator>
  <cp:lastModifiedBy>fcrib</cp:lastModifiedBy>
  <cp:revision>146</cp:revision>
  <dcterms:created xsi:type="dcterms:W3CDTF">2006-03-30T17:44:01Z</dcterms:created>
  <dcterms:modified xsi:type="dcterms:W3CDTF">2020-03-21T20:11:12Z</dcterms:modified>
</cp:coreProperties>
</file>