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77" r:id="rId2"/>
    <p:sldId id="256" r:id="rId3"/>
    <p:sldId id="257" r:id="rId4"/>
    <p:sldId id="258" r:id="rId5"/>
    <p:sldId id="273" r:id="rId6"/>
    <p:sldId id="259" r:id="rId7"/>
    <p:sldId id="260" r:id="rId8"/>
    <p:sldId id="261" r:id="rId9"/>
    <p:sldId id="262" r:id="rId10"/>
    <p:sldId id="268" r:id="rId11"/>
    <p:sldId id="269" r:id="rId12"/>
    <p:sldId id="270" r:id="rId13"/>
    <p:sldId id="271" r:id="rId14"/>
    <p:sldId id="272" r:id="rId15"/>
    <p:sldId id="264" r:id="rId16"/>
    <p:sldId id="266" r:id="rId17"/>
    <p:sldId id="276" r:id="rId18"/>
    <p:sldId id="267" r:id="rId19"/>
    <p:sldId id="274" r:id="rId20"/>
    <p:sldId id="275" r:id="rId21"/>
    <p:sldId id="263"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3A82B79-A3D5-4C14-92EF-EBF2F82B7991}" type="datetimeFigureOut">
              <a:rPr lang="pt-BR" smtClean="0"/>
              <a:t>26/04/2018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0C46913-9245-4BFB-81C9-A959BAE46EDF}" type="slidenum">
              <a:rPr lang="pt-BR" smtClean="0"/>
              <a:t>‹nº›</a:t>
            </a:fld>
            <a:endParaRPr lang="pt-BR"/>
          </a:p>
        </p:txBody>
      </p:sp>
    </p:spTree>
    <p:extLst>
      <p:ext uri="{BB962C8B-B14F-4D97-AF65-F5344CB8AC3E}">
        <p14:creationId xmlns:p14="http://schemas.microsoft.com/office/powerpoint/2010/main" val="19940506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A82B79-A3D5-4C14-92EF-EBF2F82B7991}" type="datetimeFigureOut">
              <a:rPr lang="pt-BR" smtClean="0"/>
              <a:t>26/04/2018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1013915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A82B79-A3D5-4C14-92EF-EBF2F82B7991}" type="datetimeFigureOut">
              <a:rPr lang="pt-BR" smtClean="0"/>
              <a:t>26/04/2018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35849465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A82B79-A3D5-4C14-92EF-EBF2F82B7991}" type="datetimeFigureOut">
              <a:rPr lang="pt-BR" smtClean="0"/>
              <a:t>26/04/2018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36481695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8593667" y="6272784"/>
            <a:ext cx="2644309" cy="365125"/>
          </a:xfrm>
        </p:spPr>
        <p:txBody>
          <a:bodyPr/>
          <a:lstStyle/>
          <a:p>
            <a:fld id="{03A82B79-A3D5-4C14-92EF-EBF2F82B7991}" type="datetimeFigureOut">
              <a:rPr lang="pt-BR" smtClean="0"/>
              <a:t>26/04/2018</a:t>
            </a:fld>
            <a:endParaRPr lang="pt-BR"/>
          </a:p>
        </p:txBody>
      </p:sp>
      <p:sp>
        <p:nvSpPr>
          <p:cNvPr id="5" name="Footer Placeholder 4"/>
          <p:cNvSpPr>
            <a:spLocks noGrp="1"/>
          </p:cNvSpPr>
          <p:nvPr>
            <p:ph type="ftr" sz="quarter" idx="11"/>
          </p:nvPr>
        </p:nvSpPr>
        <p:spPr>
          <a:xfrm>
            <a:off x="2182708" y="6272784"/>
            <a:ext cx="6327648" cy="365125"/>
          </a:xfrm>
        </p:spPr>
        <p:txBody>
          <a:bodyPr/>
          <a:lstStyle/>
          <a:p>
            <a:endParaRPr lang="pt-B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0C46913-9245-4BFB-81C9-A959BAE46EDF}" type="slidenum">
              <a:rPr lang="pt-BR" smtClean="0"/>
              <a:t>‹nº›</a:t>
            </a:fld>
            <a:endParaRPr lang="pt-BR"/>
          </a:p>
        </p:txBody>
      </p:sp>
    </p:spTree>
    <p:extLst>
      <p:ext uri="{BB962C8B-B14F-4D97-AF65-F5344CB8AC3E}">
        <p14:creationId xmlns:p14="http://schemas.microsoft.com/office/powerpoint/2010/main" val="12126142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3A82B79-A3D5-4C14-92EF-EBF2F82B7991}" type="datetimeFigureOut">
              <a:rPr lang="pt-BR" smtClean="0"/>
              <a:t>26/04/2018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13547046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3A82B79-A3D5-4C14-92EF-EBF2F82B7991}" type="datetimeFigureOut">
              <a:rPr lang="pt-BR" smtClean="0"/>
              <a:t>26/04/2018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4064975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3A82B79-A3D5-4C14-92EF-EBF2F82B7991}" type="datetimeFigureOut">
              <a:rPr lang="pt-BR" smtClean="0"/>
              <a:t>26/04/2018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21228638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82B79-A3D5-4C14-92EF-EBF2F82B7991}" type="datetimeFigureOut">
              <a:rPr lang="pt-BR" smtClean="0"/>
              <a:t>26/04/2018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30418343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03A82B79-A3D5-4C14-92EF-EBF2F82B7991}" type="datetimeFigureOut">
              <a:rPr lang="pt-BR" smtClean="0"/>
              <a:t>26/04/2018</a:t>
            </a:fld>
            <a:endParaRPr lang="pt-BR"/>
          </a:p>
        </p:txBody>
      </p:sp>
      <p:sp>
        <p:nvSpPr>
          <p:cNvPr id="6" name="Footer Placeholder 5"/>
          <p:cNvSpPr>
            <a:spLocks noGrp="1"/>
          </p:cNvSpPr>
          <p:nvPr>
            <p:ph type="ftr" sz="quarter" idx="11"/>
          </p:nvPr>
        </p:nvSpPr>
        <p:spPr/>
        <p:txBody>
          <a:bodyPr/>
          <a:lstStyle/>
          <a:p>
            <a:endParaRPr lang="pt-B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42899515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03A82B79-A3D5-4C14-92EF-EBF2F82B7991}" type="datetimeFigureOut">
              <a:rPr lang="pt-BR" smtClean="0"/>
              <a:t>26/04/2018</a:t>
            </a:fld>
            <a:endParaRPr lang="pt-B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0C46913-9245-4BFB-81C9-A959BAE46EDF}" type="slidenum">
              <a:rPr lang="pt-BR" smtClean="0"/>
              <a:t>‹nº›</a:t>
            </a:fld>
            <a:endParaRPr lang="pt-BR"/>
          </a:p>
        </p:txBody>
      </p:sp>
    </p:spTree>
    <p:extLst>
      <p:ext uri="{BB962C8B-B14F-4D97-AF65-F5344CB8AC3E}">
        <p14:creationId xmlns:p14="http://schemas.microsoft.com/office/powerpoint/2010/main" val="18642140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3A82B79-A3D5-4C14-92EF-EBF2F82B7991}" type="datetimeFigureOut">
              <a:rPr lang="pt-BR" smtClean="0"/>
              <a:t>26/04/2018</a:t>
            </a:fld>
            <a:endParaRPr lang="pt-B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t-B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0C46913-9245-4BFB-81C9-A959BAE46EDF}" type="slidenum">
              <a:rPr lang="pt-BR" smtClean="0"/>
              <a:t>‹nº›</a:t>
            </a:fld>
            <a:endParaRPr lang="pt-BR"/>
          </a:p>
        </p:txBody>
      </p:sp>
    </p:spTree>
    <p:extLst>
      <p:ext uri="{BB962C8B-B14F-4D97-AF65-F5344CB8AC3E}">
        <p14:creationId xmlns:p14="http://schemas.microsoft.com/office/powerpoint/2010/main" val="402639775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epsjv.fiocruz.br/sites/default/files/styles/577x400_destaque/public/imagens/home/slideciclodedebates1.jpg?itok=Pp7A2NW1">
            <a:extLst>
              <a:ext uri="{FF2B5EF4-FFF2-40B4-BE49-F238E27FC236}">
                <a16:creationId xmlns:a16="http://schemas.microsoft.com/office/drawing/2014/main" id="{71B64E2F-F877-4F8C-894D-5AFB698D0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82" y="127467"/>
            <a:ext cx="10185237" cy="6603066"/>
          </a:xfrm>
          <a:prstGeom prst="rect">
            <a:avLst/>
          </a:prstGeom>
          <a:ln w="38100">
            <a:solidFill>
              <a:schemeClr val="tx1">
                <a:lumMod val="75000"/>
                <a:lumOff val="2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794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58033-D697-45DE-ACFC-938FC69470BD}"/>
              </a:ext>
            </a:extLst>
          </p:cNvPr>
          <p:cNvSpPr>
            <a:spLocks noGrp="1"/>
          </p:cNvSpPr>
          <p:nvPr>
            <p:ph type="title"/>
          </p:nvPr>
        </p:nvSpPr>
        <p:spPr/>
        <p:txBody>
          <a:bodyPr/>
          <a:lstStyle/>
          <a:p>
            <a:r>
              <a:rPr lang="pt-BR" dirty="0"/>
              <a:t>MEDIDAS ADICIONAIS </a:t>
            </a:r>
            <a:r>
              <a:rPr lang="pt-BR" dirty="0" err="1"/>
              <a:t>ProposTAS</a:t>
            </a:r>
            <a:r>
              <a:rPr lang="pt-BR" dirty="0"/>
              <a:t> PELO BM</a:t>
            </a:r>
          </a:p>
        </p:txBody>
      </p:sp>
      <p:sp>
        <p:nvSpPr>
          <p:cNvPr id="3" name="Espaço Reservado para Conteúdo 2">
            <a:extLst>
              <a:ext uri="{FF2B5EF4-FFF2-40B4-BE49-F238E27FC236}">
                <a16:creationId xmlns:a16="http://schemas.microsoft.com/office/drawing/2014/main" id="{79C5B880-BB3F-4EA8-A68A-E11ED893071D}"/>
              </a:ext>
            </a:extLst>
          </p:cNvPr>
          <p:cNvSpPr>
            <a:spLocks noGrp="1"/>
          </p:cNvSpPr>
          <p:nvPr>
            <p:ph idx="1"/>
          </p:nvPr>
        </p:nvSpPr>
        <p:spPr/>
        <p:txBody>
          <a:bodyPr>
            <a:normAutofit fontScale="92500" lnSpcReduction="10000"/>
          </a:bodyPr>
          <a:lstStyle/>
          <a:p>
            <a:pPr>
              <a:spcAft>
                <a:spcPts val="1200"/>
              </a:spcAft>
            </a:pPr>
            <a:r>
              <a:rPr lang="pt-BR" dirty="0"/>
              <a:t>As despesas com políticas de apoio às empresas cresceram rapidamente, atingindo 4,5% do PIB em 2015, sem evidências de que os programas existentes tenham sido eficazes e eficientes em seu objetivo de impulsionar a produtividade e a geração sustentável de empregos. A partir desta indicação, o BM propõe a redução de custos do PSI (associados a empréstimos existentes a juros subsidiados) de aproximadamente 0,4% do PIB em 2018, para 0,1% do PIB até 2026. </a:t>
            </a:r>
          </a:p>
          <a:p>
            <a:pPr>
              <a:spcAft>
                <a:spcPts val="1200"/>
              </a:spcAft>
            </a:pPr>
            <a:r>
              <a:rPr lang="pt-BR" dirty="0"/>
              <a:t>Os programas de proteção social e emprego também se beneficiariam de reformas que introduzissem incentivos mais bem alinhados e mantivessem o foco nos grupos populacionais mais vulneráveis. Portanto, o BM propõe melhor coordenação das políticas e uma maior integração das funções de gestão e prestação de serviços, de modo a reduzir sobreposições, economizar recursos e realinhar os incentivos para aumentar a produtividade da força de trabalho. Para isto, apontam a necessidade de reformular e integrar os programas de proteção social (programas de apoio ao mercado do trabalho, assistência social e aposentadorias sociais) em um sistema coerente que faça melhor uso da capacidade brasileira de identificar famílias carentes e, assim, obter economias fiscais, o que geraria, segundo o BM, uma economia de até 1,3% do PIB ao longo da próxima década.</a:t>
            </a:r>
          </a:p>
        </p:txBody>
      </p:sp>
    </p:spTree>
    <p:extLst>
      <p:ext uri="{BB962C8B-B14F-4D97-AF65-F5344CB8AC3E}">
        <p14:creationId xmlns:p14="http://schemas.microsoft.com/office/powerpoint/2010/main" val="24373892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1EA66-495B-4BCC-8C98-5D0E98C01AF8}"/>
              </a:ext>
            </a:extLst>
          </p:cNvPr>
          <p:cNvSpPr>
            <a:spLocks noGrp="1"/>
          </p:cNvSpPr>
          <p:nvPr>
            <p:ph type="title"/>
          </p:nvPr>
        </p:nvSpPr>
        <p:spPr/>
        <p:txBody>
          <a:bodyPr>
            <a:normAutofit fontScale="90000"/>
          </a:bodyPr>
          <a:lstStyle/>
          <a:p>
            <a:r>
              <a:rPr lang="pt-BR" dirty="0"/>
              <a:t>MEDIDAS ADICIONAIS </a:t>
            </a:r>
            <a:r>
              <a:rPr lang="pt-BR" dirty="0" err="1"/>
              <a:t>ProposTAS</a:t>
            </a:r>
            <a:r>
              <a:rPr lang="pt-BR" dirty="0"/>
              <a:t> para educação básica</a:t>
            </a:r>
          </a:p>
        </p:txBody>
      </p:sp>
      <p:sp>
        <p:nvSpPr>
          <p:cNvPr id="3" name="Espaço Reservado para Conteúdo 2">
            <a:extLst>
              <a:ext uri="{FF2B5EF4-FFF2-40B4-BE49-F238E27FC236}">
                <a16:creationId xmlns:a16="http://schemas.microsoft.com/office/drawing/2014/main" id="{D3A8F0E5-0B67-46D2-BD38-99CBB44E0AB2}"/>
              </a:ext>
            </a:extLst>
          </p:cNvPr>
          <p:cNvSpPr>
            <a:spLocks noGrp="1"/>
          </p:cNvSpPr>
          <p:nvPr>
            <p:ph idx="1"/>
          </p:nvPr>
        </p:nvSpPr>
        <p:spPr>
          <a:xfrm>
            <a:off x="1069847" y="2121408"/>
            <a:ext cx="10651097" cy="4528774"/>
          </a:xfrm>
        </p:spPr>
        <p:txBody>
          <a:bodyPr>
            <a:normAutofit fontScale="92500"/>
          </a:bodyPr>
          <a:lstStyle/>
          <a:p>
            <a:pPr>
              <a:spcAft>
                <a:spcPts val="1200"/>
              </a:spcAft>
            </a:pPr>
            <a:r>
              <a:rPr lang="pt-BR" sz="2400" dirty="0"/>
              <a:t>Redução de 37%  de recursos no Ensino Fundamental e 47% no Ensino Médio para a manutenção do desempenho atual dos serviços de educação, o que corresponderia, segundo o BM, a uma economia de aproximadamente 1% do PIB.</a:t>
            </a:r>
          </a:p>
          <a:p>
            <a:pPr>
              <a:spcAft>
                <a:spcPts val="1200"/>
              </a:spcAft>
            </a:pPr>
            <a:r>
              <a:rPr lang="pt-BR" sz="2400" dirty="0"/>
              <a:t>Aumentar o número de alunos por professor em 33% no Ensino Fundamental e 41% no Ensino Médio, o que, segundo o BM, economizaria R$ 22 bilhões (0,3% do PIB) por ano. Isso poderia ser realizado simplesmente ao permitir o declínio natural do número de professores, sem substituir todos os profissionais que se aposentarem no futuro, até se atingir a razão eficiente aluno/professor. </a:t>
            </a:r>
          </a:p>
          <a:p>
            <a:pPr>
              <a:spcAft>
                <a:spcPts val="1200"/>
              </a:spcAft>
            </a:pPr>
            <a:r>
              <a:rPr lang="pt-BR" sz="2400" dirty="0"/>
              <a:t>Rever a vinculação constitucional dos gastos em educação a 25% das receitas dos municípios, o que para o BM seria uma das principais causas da ineficiência dos gastos, uma vez que existe a probabilidade de municípios mais ricos, com uma alta taxa de receita corrente liquida por aluno, serem bem menos eficientes que municípios mais pobres.</a:t>
            </a:r>
          </a:p>
          <a:p>
            <a:pPr>
              <a:spcAft>
                <a:spcPts val="1200"/>
              </a:spcAft>
            </a:pPr>
            <a:endParaRPr lang="pt-BR" sz="2400" dirty="0"/>
          </a:p>
        </p:txBody>
      </p:sp>
    </p:spTree>
    <p:extLst>
      <p:ext uri="{BB962C8B-B14F-4D97-AF65-F5344CB8AC3E}">
        <p14:creationId xmlns:p14="http://schemas.microsoft.com/office/powerpoint/2010/main" val="27162217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BDA48-0E65-4053-8858-3E277AF6CBEB}"/>
              </a:ext>
            </a:extLst>
          </p:cNvPr>
          <p:cNvSpPr>
            <a:spLocks noGrp="1"/>
          </p:cNvSpPr>
          <p:nvPr>
            <p:ph type="title"/>
          </p:nvPr>
        </p:nvSpPr>
        <p:spPr>
          <a:xfrm>
            <a:off x="1069848" y="82837"/>
            <a:ext cx="10058400" cy="1609344"/>
          </a:xfrm>
        </p:spPr>
        <p:txBody>
          <a:bodyPr>
            <a:noAutofit/>
          </a:bodyPr>
          <a:lstStyle/>
          <a:p>
            <a:r>
              <a:rPr lang="pt-BR" sz="4400" dirty="0"/>
              <a:t>O ATAQUE ÀS Universidades federais</a:t>
            </a:r>
          </a:p>
        </p:txBody>
      </p:sp>
      <p:sp>
        <p:nvSpPr>
          <p:cNvPr id="3" name="Espaço Reservado para Conteúdo 2">
            <a:extLst>
              <a:ext uri="{FF2B5EF4-FFF2-40B4-BE49-F238E27FC236}">
                <a16:creationId xmlns:a16="http://schemas.microsoft.com/office/drawing/2014/main" id="{44920BF4-25E8-4EBD-BF0E-7C47BDE0A6ED}"/>
              </a:ext>
            </a:extLst>
          </p:cNvPr>
          <p:cNvSpPr>
            <a:spLocks noGrp="1"/>
          </p:cNvSpPr>
          <p:nvPr>
            <p:ph idx="1"/>
          </p:nvPr>
        </p:nvSpPr>
        <p:spPr>
          <a:xfrm>
            <a:off x="1069847" y="1593274"/>
            <a:ext cx="10581825" cy="5015344"/>
          </a:xfrm>
        </p:spPr>
        <p:txBody>
          <a:bodyPr>
            <a:normAutofit fontScale="92500" lnSpcReduction="10000"/>
          </a:bodyPr>
          <a:lstStyle/>
          <a:p>
            <a:pPr>
              <a:lnSpc>
                <a:spcPct val="100000"/>
              </a:lnSpc>
              <a:spcAft>
                <a:spcPts val="1200"/>
              </a:spcAft>
            </a:pPr>
            <a:r>
              <a:rPr lang="pt-BR" sz="2400" dirty="0"/>
              <a:t>Ao Comparar as universidades federais com universidades privadas sem qualquer critério, desconsideram o resultado das avaliações em larga escala feitas pelo INEP, que apontam as universidades públicas como as mais eficientes do país</a:t>
            </a:r>
          </a:p>
          <a:p>
            <a:pPr>
              <a:lnSpc>
                <a:spcPct val="100000"/>
              </a:lnSpc>
              <a:spcAft>
                <a:spcPts val="1200"/>
              </a:spcAft>
            </a:pPr>
            <a:r>
              <a:rPr lang="pt-BR" sz="2400" dirty="0"/>
              <a:t>Apontam que os níveis de gastos por aluno nas universidades públicas são de duas a cinco vezes maior que o gasto por aluno em universidade privadas, sem considerar que as públicas articulam ensino, pesquisa e extensão, o que não ocorre na maioria absoluta das privadas.</a:t>
            </a:r>
          </a:p>
          <a:p>
            <a:pPr>
              <a:lnSpc>
                <a:spcPct val="100000"/>
              </a:lnSpc>
              <a:spcAft>
                <a:spcPts val="1200"/>
              </a:spcAft>
            </a:pPr>
            <a:r>
              <a:rPr lang="pt-BR" sz="2400" dirty="0"/>
              <a:t>Apontam que o Governo Federal gasta aproximadamente 0,7% do PIB com universidades federais e que aproximadamente um quarto desse dinheiro é desperdiçada.</a:t>
            </a:r>
          </a:p>
          <a:p>
            <a:pPr>
              <a:lnSpc>
                <a:spcPct val="100000"/>
              </a:lnSpc>
              <a:spcAft>
                <a:spcPts val="1200"/>
              </a:spcAft>
            </a:pPr>
            <a:r>
              <a:rPr lang="pt-BR" sz="2400" dirty="0"/>
              <a:t>Consideram que, embora os estudantes de universidades federais não paguem por sua educação, mais de 65% deles pertencem aos 40% mais ricos da população e que, portanto, as despesas com universidades federais equivalem a um subsídio regressivo à parcela mais rica da população brasileira.</a:t>
            </a:r>
          </a:p>
        </p:txBody>
      </p:sp>
    </p:spTree>
    <p:extLst>
      <p:ext uri="{BB962C8B-B14F-4D97-AF65-F5344CB8AC3E}">
        <p14:creationId xmlns:p14="http://schemas.microsoft.com/office/powerpoint/2010/main" val="707767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ED9C6-42E7-442F-9D4B-C549B7803D71}"/>
              </a:ext>
            </a:extLst>
          </p:cNvPr>
          <p:cNvSpPr>
            <a:spLocks noGrp="1"/>
          </p:cNvSpPr>
          <p:nvPr>
            <p:ph type="title"/>
          </p:nvPr>
        </p:nvSpPr>
        <p:spPr/>
        <p:txBody>
          <a:bodyPr>
            <a:normAutofit fontScale="90000"/>
          </a:bodyPr>
          <a:lstStyle/>
          <a:p>
            <a:r>
              <a:rPr lang="pt-BR" dirty="0"/>
              <a:t>MEDIDAS ADICIONAIS </a:t>
            </a:r>
            <a:r>
              <a:rPr lang="pt-BR" dirty="0" err="1"/>
              <a:t>ProposTAS</a:t>
            </a:r>
            <a:r>
              <a:rPr lang="pt-BR" dirty="0"/>
              <a:t> para educação superior</a:t>
            </a:r>
          </a:p>
        </p:txBody>
      </p:sp>
      <p:sp>
        <p:nvSpPr>
          <p:cNvPr id="3" name="Espaço Reservado para Conteúdo 2">
            <a:extLst>
              <a:ext uri="{FF2B5EF4-FFF2-40B4-BE49-F238E27FC236}">
                <a16:creationId xmlns:a16="http://schemas.microsoft.com/office/drawing/2014/main" id="{774A287A-C2A4-45E8-8209-69391CB8493A}"/>
              </a:ext>
            </a:extLst>
          </p:cNvPr>
          <p:cNvSpPr>
            <a:spLocks noGrp="1"/>
          </p:cNvSpPr>
          <p:nvPr>
            <p:ph idx="1"/>
          </p:nvPr>
        </p:nvSpPr>
        <p:spPr>
          <a:xfrm>
            <a:off x="1069847" y="2121408"/>
            <a:ext cx="10595679" cy="4251960"/>
          </a:xfrm>
        </p:spPr>
        <p:txBody>
          <a:bodyPr>
            <a:normAutofit fontScale="92500"/>
          </a:bodyPr>
          <a:lstStyle/>
          <a:p>
            <a:pPr>
              <a:lnSpc>
                <a:spcPct val="100000"/>
              </a:lnSpc>
              <a:spcAft>
                <a:spcPts val="1200"/>
              </a:spcAft>
            </a:pPr>
            <a:r>
              <a:rPr lang="pt-BR" sz="2400" dirty="0"/>
              <a:t>Propõe uma reforma do Sistema Federal de Ensino Superior para reduzir os custos de 0,7% do PIB para 0,2%, de modo a garantir uma economia de 0,5% do PIB do orçamento federal.</a:t>
            </a:r>
          </a:p>
          <a:p>
            <a:pPr>
              <a:lnSpc>
                <a:spcPct val="100000"/>
              </a:lnSpc>
              <a:spcAft>
                <a:spcPts val="1200"/>
              </a:spcAft>
            </a:pPr>
            <a:r>
              <a:rPr lang="pt-BR" sz="2400" dirty="0"/>
              <a:t>Propõe que a limitação do financiamento a cada universidade se dê com base no número de estudantes, a exemplo do que já ocorre na Educação Básica, acusando que isto geraria uma economia de aproximadamente 0,3% do PIB.</a:t>
            </a:r>
          </a:p>
          <a:p>
            <a:pPr>
              <a:lnSpc>
                <a:spcPct val="100000"/>
              </a:lnSpc>
              <a:spcAft>
                <a:spcPts val="1200"/>
              </a:spcAft>
            </a:pPr>
            <a:r>
              <a:rPr lang="pt-BR" sz="2400" dirty="0"/>
              <a:t>Sugerem que, uma vez que diplomas universitários geram altos retornos pessoais (em termos de salários mais altos), o Brasil siga o exemplo da maioria dos outros países que cobram pelo ensino fornecido em universidades públicas e ofereça empréstimos públicos que podem ser pagos com os salários futuros dos estudantes, como o FIES, por exemplo.</a:t>
            </a:r>
          </a:p>
        </p:txBody>
      </p:sp>
    </p:spTree>
    <p:extLst>
      <p:ext uri="{BB962C8B-B14F-4D97-AF65-F5344CB8AC3E}">
        <p14:creationId xmlns:p14="http://schemas.microsoft.com/office/powerpoint/2010/main" val="42504488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5A9A1-3B29-4C17-B3A1-F14F73FE2AAF}"/>
              </a:ext>
            </a:extLst>
          </p:cNvPr>
          <p:cNvSpPr>
            <a:spLocks noGrp="1"/>
          </p:cNvSpPr>
          <p:nvPr>
            <p:ph type="title"/>
          </p:nvPr>
        </p:nvSpPr>
        <p:spPr>
          <a:xfrm>
            <a:off x="1069848" y="484632"/>
            <a:ext cx="10058400" cy="693004"/>
          </a:xfrm>
        </p:spPr>
        <p:txBody>
          <a:bodyPr>
            <a:normAutofit fontScale="90000"/>
          </a:bodyPr>
          <a:lstStyle/>
          <a:p>
            <a:r>
              <a:rPr lang="pt-BR" dirty="0"/>
              <a:t>O ataque ao sus</a:t>
            </a:r>
          </a:p>
        </p:txBody>
      </p:sp>
      <p:sp>
        <p:nvSpPr>
          <p:cNvPr id="3" name="Espaço Reservado para Conteúdo 2">
            <a:extLst>
              <a:ext uri="{FF2B5EF4-FFF2-40B4-BE49-F238E27FC236}">
                <a16:creationId xmlns:a16="http://schemas.microsoft.com/office/drawing/2014/main" id="{81AE13C3-5C1E-4296-A8CB-B365EBB6B2F1}"/>
              </a:ext>
            </a:extLst>
          </p:cNvPr>
          <p:cNvSpPr>
            <a:spLocks noGrp="1"/>
          </p:cNvSpPr>
          <p:nvPr>
            <p:ph idx="1"/>
          </p:nvPr>
        </p:nvSpPr>
        <p:spPr>
          <a:xfrm>
            <a:off x="1069848" y="1440873"/>
            <a:ext cx="10457134" cy="5209309"/>
          </a:xfrm>
        </p:spPr>
        <p:txBody>
          <a:bodyPr>
            <a:normAutofit fontScale="85000" lnSpcReduction="20000"/>
          </a:bodyPr>
          <a:lstStyle/>
          <a:p>
            <a:pPr>
              <a:spcAft>
                <a:spcPts val="1200"/>
              </a:spcAft>
            </a:pPr>
            <a:r>
              <a:rPr lang="pt-BR" dirty="0"/>
              <a:t>No sector da saúde, cerca de 0,3% do PIB poderia ser economizado através de melhorias de eficiência a nível local, mantendo o mesmo nível de serviços de saúde, e mais 0,3% com o fim dos créditos tributários do IRPF para despesas privadas com saúde. </a:t>
            </a:r>
          </a:p>
          <a:p>
            <a:pPr>
              <a:spcAft>
                <a:spcPts val="1200"/>
              </a:spcAft>
            </a:pPr>
            <a:r>
              <a:rPr lang="pt-BR" dirty="0"/>
              <a:t>Propõem possíveis ganhos de eficiência de 37% no atendimento primário (uma economia potencial de R$ 9 bilhões) e 71% nos serviços secundários e terciários (uma economia adicional potencial de R$ 12 bilhões). Em total, isso poderia gerar uma economia potencial de 0,3% do PIB.</a:t>
            </a:r>
          </a:p>
          <a:p>
            <a:pPr>
              <a:spcAft>
                <a:spcPts val="1200"/>
              </a:spcAft>
            </a:pPr>
            <a:r>
              <a:rPr lang="pt-BR" dirty="0"/>
              <a:t>Aponta que a ineficiência no setor de saúde resulta principalmente da fragmentação do sistema público de saúde, especialmente do alto número de pequenos hospitais, o que impede economias de escala na prestação de serviços.</a:t>
            </a:r>
          </a:p>
          <a:p>
            <a:pPr>
              <a:spcAft>
                <a:spcPts val="1200"/>
              </a:spcAft>
            </a:pPr>
            <a:r>
              <a:rPr lang="pt-BR" dirty="0"/>
              <a:t>Apontam também carências relativas à integração dos sistemas e insuficiência de incentivos oferecidos a prestadores e pacientes para a escolha do tratamento mais eficaz em relação ao custo.</a:t>
            </a:r>
          </a:p>
          <a:p>
            <a:pPr>
              <a:spcAft>
                <a:spcPts val="1200"/>
              </a:spcAft>
            </a:pPr>
            <a:r>
              <a:rPr lang="pt-BR" dirty="0"/>
              <a:t>Sugerem que muito poderia ser ganho, por exemplo, por meio da identificação e tratamento de doenças não transmissíveis antes que se tornem casos hospitalares.</a:t>
            </a:r>
          </a:p>
          <a:p>
            <a:pPr>
              <a:spcAft>
                <a:spcPts val="1200"/>
              </a:spcAft>
            </a:pPr>
            <a:r>
              <a:rPr lang="pt-BR" dirty="0"/>
              <a:t>Consideram que os gastos tributários são grandes e altamente regressivos e, por isto, propõem que os gastos tributários do IRPF poderiam ser eliminados para gerar ganhos de receita equivalentes a 0,3% do PIB.</a:t>
            </a:r>
          </a:p>
          <a:p>
            <a:pPr>
              <a:spcAft>
                <a:spcPts val="1200"/>
              </a:spcAft>
            </a:pPr>
            <a:r>
              <a:rPr lang="pt-BR" dirty="0"/>
              <a:t>Propõem reforma gerenciais para garantir melhorara da eficiência nos serviços, de modo a garantir que o setor possa absorver os aumentos previstos dos custos associados a alterações demográficas. Aqui a eficiência do setor de saúde parece ser vista como capacidade de redução de custos.</a:t>
            </a:r>
          </a:p>
        </p:txBody>
      </p:sp>
    </p:spTree>
    <p:extLst>
      <p:ext uri="{BB962C8B-B14F-4D97-AF65-F5344CB8AC3E}">
        <p14:creationId xmlns:p14="http://schemas.microsoft.com/office/powerpoint/2010/main" val="28334011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10000"/>
                                  </p:iterate>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B3A4A-D1B9-4F41-9DBF-AC946F164888}"/>
              </a:ext>
            </a:extLst>
          </p:cNvPr>
          <p:cNvSpPr>
            <a:spLocks noGrp="1"/>
          </p:cNvSpPr>
          <p:nvPr>
            <p:ph type="title"/>
          </p:nvPr>
        </p:nvSpPr>
        <p:spPr/>
        <p:txBody>
          <a:bodyPr/>
          <a:lstStyle/>
          <a:p>
            <a:r>
              <a:rPr lang="pt-BR" dirty="0"/>
              <a:t>AJUSTES PROPOSTOS na previdência</a:t>
            </a:r>
          </a:p>
        </p:txBody>
      </p:sp>
      <p:sp>
        <p:nvSpPr>
          <p:cNvPr id="3" name="Espaço Reservado para Conteúdo 2">
            <a:extLst>
              <a:ext uri="{FF2B5EF4-FFF2-40B4-BE49-F238E27FC236}">
                <a16:creationId xmlns:a16="http://schemas.microsoft.com/office/drawing/2014/main" id="{08DB2454-2247-4735-997F-90EA4C81964C}"/>
              </a:ext>
            </a:extLst>
          </p:cNvPr>
          <p:cNvSpPr>
            <a:spLocks noGrp="1"/>
          </p:cNvSpPr>
          <p:nvPr>
            <p:ph idx="1"/>
          </p:nvPr>
        </p:nvSpPr>
        <p:spPr>
          <a:xfrm>
            <a:off x="1069848" y="2121407"/>
            <a:ext cx="10058400" cy="4362519"/>
          </a:xfrm>
        </p:spPr>
        <p:txBody>
          <a:bodyPr>
            <a:normAutofit lnSpcReduction="10000"/>
          </a:bodyPr>
          <a:lstStyle/>
          <a:p>
            <a:pPr>
              <a:lnSpc>
                <a:spcPct val="100000"/>
              </a:lnSpc>
              <a:spcAft>
                <a:spcPts val="1200"/>
              </a:spcAft>
            </a:pPr>
            <a:r>
              <a:rPr lang="pt-BR" sz="2800" dirty="0"/>
              <a:t>Reduzir ainda mais as taxas de reposição em 20 pontos percentuais, o que reduziria o que chamam de déficit do RGPS em 1,8% do PIB no médio prazo; </a:t>
            </a:r>
          </a:p>
          <a:p>
            <a:pPr>
              <a:lnSpc>
                <a:spcPct val="100000"/>
              </a:lnSpc>
              <a:spcAft>
                <a:spcPts val="1200"/>
              </a:spcAft>
            </a:pPr>
            <a:r>
              <a:rPr lang="pt-BR" sz="2800" dirty="0"/>
              <a:t>Desvincular o valor mínimo de aposentadoria do salário mínimo (e corrigi-la somente pelos aumentos do custo de vida), o que afirmam ter maior impacto na redução do chamam de déficit fiscal. É curioso que esta medida tão dramática evitaria uma redução adicional no déficit do RGPS (urbano e rural) de no máximo 0.5% do PIB em 2026, podendo chegar a uma redução de apenas 2.3% em 2067. </a:t>
            </a:r>
          </a:p>
        </p:txBody>
      </p:sp>
    </p:spTree>
    <p:extLst>
      <p:ext uri="{BB962C8B-B14F-4D97-AF65-F5344CB8AC3E}">
        <p14:creationId xmlns:p14="http://schemas.microsoft.com/office/powerpoint/2010/main" val="37277636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2CA3B-FE5D-402E-8F77-5250BA2D4344}"/>
              </a:ext>
            </a:extLst>
          </p:cNvPr>
          <p:cNvSpPr>
            <a:spLocks noGrp="1"/>
          </p:cNvSpPr>
          <p:nvPr>
            <p:ph type="title"/>
          </p:nvPr>
        </p:nvSpPr>
        <p:spPr/>
        <p:txBody>
          <a:bodyPr/>
          <a:lstStyle/>
          <a:p>
            <a:r>
              <a:rPr lang="pt-BR" dirty="0"/>
              <a:t>APOSENTADORIAS RURAIS</a:t>
            </a:r>
          </a:p>
        </p:txBody>
      </p:sp>
      <p:sp>
        <p:nvSpPr>
          <p:cNvPr id="3" name="Espaço Reservado para Conteúdo 2">
            <a:extLst>
              <a:ext uri="{FF2B5EF4-FFF2-40B4-BE49-F238E27FC236}">
                <a16:creationId xmlns:a16="http://schemas.microsoft.com/office/drawing/2014/main" id="{FDCEC0A4-7919-4F38-B6CE-87E24BE161CE}"/>
              </a:ext>
            </a:extLst>
          </p:cNvPr>
          <p:cNvSpPr>
            <a:spLocks noGrp="1"/>
          </p:cNvSpPr>
          <p:nvPr>
            <p:ph idx="1"/>
          </p:nvPr>
        </p:nvSpPr>
        <p:spPr>
          <a:xfrm>
            <a:off x="1069847" y="1842655"/>
            <a:ext cx="10374007" cy="4904509"/>
          </a:xfrm>
        </p:spPr>
        <p:txBody>
          <a:bodyPr>
            <a:normAutofit fontScale="92500" lnSpcReduction="10000"/>
          </a:bodyPr>
          <a:lstStyle/>
          <a:p>
            <a:pPr>
              <a:lnSpc>
                <a:spcPct val="80000"/>
              </a:lnSpc>
              <a:spcBef>
                <a:spcPts val="600"/>
              </a:spcBef>
              <a:spcAft>
                <a:spcPts val="600"/>
              </a:spcAft>
            </a:pPr>
            <a:r>
              <a:rPr lang="pt-BR" sz="2400" dirty="0"/>
              <a:t>Uma reforma adicional a ser considerada seria o reconhecimento de que as aposentadorias rurais do RGPS e o BPC são, de fato, programas sociais. Portanto, a reforma deveria considerá-los como tal.</a:t>
            </a:r>
          </a:p>
          <a:p>
            <a:pPr>
              <a:lnSpc>
                <a:spcPct val="80000"/>
              </a:lnSpc>
              <a:spcBef>
                <a:spcPts val="600"/>
              </a:spcBef>
              <a:spcAft>
                <a:spcPts val="600"/>
              </a:spcAft>
            </a:pPr>
            <a:r>
              <a:rPr lang="pt-BR" sz="2400" dirty="0"/>
              <a:t>Ambos esses sistemas previdenciários são, </a:t>
            </a:r>
            <a:r>
              <a:rPr lang="pt-BR" sz="2400" i="1" dirty="0"/>
              <a:t>de facto</a:t>
            </a:r>
            <a:r>
              <a:rPr lang="pt-BR" sz="2400" dirty="0"/>
              <a:t>, não contributivos, e seu objetivo é evitar que idosos caiam na pobreza. No entanto, diferentemente do programa Bolsa Família, que é bem direcionado aos mais pobres, as aposentadorias e pensões sociais não são bem focadas aos indivíduos pobres.</a:t>
            </a:r>
          </a:p>
          <a:p>
            <a:pPr>
              <a:lnSpc>
                <a:spcPct val="80000"/>
              </a:lnSpc>
              <a:spcBef>
                <a:spcPts val="600"/>
              </a:spcBef>
              <a:spcAft>
                <a:spcPts val="600"/>
              </a:spcAft>
            </a:pPr>
            <a:r>
              <a:rPr lang="pt-BR" sz="2400" dirty="0"/>
              <a:t>Na verdade, 70% dos beneficiários do BPC e 76% dos beneficiários das aposentadorias rurais não pertencem ao grupo dos 40% mais pobres da população.</a:t>
            </a:r>
          </a:p>
          <a:p>
            <a:pPr>
              <a:lnSpc>
                <a:spcPct val="80000"/>
              </a:lnSpc>
              <a:spcBef>
                <a:spcPts val="600"/>
              </a:spcBef>
              <a:spcAft>
                <a:spcPts val="600"/>
              </a:spcAft>
            </a:pPr>
            <a:r>
              <a:rPr lang="pt-BR" sz="2400" dirty="0"/>
              <a:t>Ademais, o nível dos benefícios concedidos por esses programas é muito mais alto que o de outros programas de assistência social – o benefício máximo concedido pelo Bolsa Família é cerca de um terço do que é concedido pelo BPC e pelas aposentadorias rurais.</a:t>
            </a:r>
          </a:p>
          <a:p>
            <a:pPr>
              <a:lnSpc>
                <a:spcPct val="80000"/>
              </a:lnSpc>
              <a:spcBef>
                <a:spcPts val="600"/>
              </a:spcBef>
              <a:spcAft>
                <a:spcPts val="600"/>
              </a:spcAft>
            </a:pPr>
            <a:r>
              <a:rPr lang="pt-BR" sz="2400" dirty="0"/>
              <a:t>Uma reforma para consolidar as aposentadorias sociais com outros programas de assistência social poderia gerar economias significativas por meio de um melhor direcionamento e, potencialmente, liberar recursos para necessidades sociais urgentes, tais como o acesso a saneamento básico, educação infantil e assistência aos idosos. </a:t>
            </a:r>
          </a:p>
          <a:p>
            <a:pPr>
              <a:lnSpc>
                <a:spcPct val="80000"/>
              </a:lnSpc>
              <a:spcBef>
                <a:spcPts val="600"/>
              </a:spcBef>
              <a:spcAft>
                <a:spcPts val="600"/>
              </a:spcAft>
            </a:pPr>
            <a:endParaRPr lang="pt-BR" sz="2400" dirty="0"/>
          </a:p>
        </p:txBody>
      </p:sp>
    </p:spTree>
    <p:extLst>
      <p:ext uri="{BB962C8B-B14F-4D97-AF65-F5344CB8AC3E}">
        <p14:creationId xmlns:p14="http://schemas.microsoft.com/office/powerpoint/2010/main" val="15353122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26216-DD51-4B33-B2C0-04D303498917}"/>
              </a:ext>
            </a:extLst>
          </p:cNvPr>
          <p:cNvSpPr>
            <a:spLocks noGrp="1"/>
          </p:cNvSpPr>
          <p:nvPr>
            <p:ph type="title"/>
          </p:nvPr>
        </p:nvSpPr>
        <p:spPr/>
        <p:txBody>
          <a:bodyPr/>
          <a:lstStyle/>
          <a:p>
            <a:r>
              <a:rPr lang="pt-BR" dirty="0" err="1"/>
              <a:t>PRêMIO</a:t>
            </a:r>
            <a:r>
              <a:rPr lang="pt-BR" dirty="0"/>
              <a:t> SALARIAL DOS SERVIDORES PÚBLICOS</a:t>
            </a:r>
          </a:p>
        </p:txBody>
      </p:sp>
      <p:sp>
        <p:nvSpPr>
          <p:cNvPr id="3" name="Espaço Reservado para Conteúdo 2">
            <a:extLst>
              <a:ext uri="{FF2B5EF4-FFF2-40B4-BE49-F238E27FC236}">
                <a16:creationId xmlns:a16="http://schemas.microsoft.com/office/drawing/2014/main" id="{58D56CCF-ECEE-43FC-9ABA-76A542708A00}"/>
              </a:ext>
            </a:extLst>
          </p:cNvPr>
          <p:cNvSpPr>
            <a:spLocks noGrp="1"/>
          </p:cNvSpPr>
          <p:nvPr>
            <p:ph idx="1"/>
          </p:nvPr>
        </p:nvSpPr>
        <p:spPr>
          <a:xfrm>
            <a:off x="1069847" y="2121408"/>
            <a:ext cx="10678807" cy="4625756"/>
          </a:xfrm>
        </p:spPr>
        <p:txBody>
          <a:bodyPr>
            <a:normAutofit lnSpcReduction="10000"/>
          </a:bodyPr>
          <a:lstStyle/>
          <a:p>
            <a:pPr>
              <a:spcAft>
                <a:spcPts val="1200"/>
              </a:spcAft>
            </a:pPr>
            <a:r>
              <a:rPr lang="pt-BR" dirty="0"/>
              <a:t>Somado ao argumento de que os déficits do RPPS e a iniquidade do sistema previdenciário como um todo poderiam ser solucionados por meio da remoção dos privilégios concedidos aos servidores públicos contratados antes de 2003, </a:t>
            </a:r>
            <a:r>
              <a:rPr lang="pt-BR" dirty="0" err="1"/>
              <a:t>sugem</a:t>
            </a:r>
            <a:r>
              <a:rPr lang="pt-BR" dirty="0"/>
              <a:t> também o argumento de que os servidores públicos recebem um “Prêmio Salarial”.</a:t>
            </a:r>
          </a:p>
          <a:p>
            <a:pPr>
              <a:spcAft>
                <a:spcPts val="1200"/>
              </a:spcAft>
            </a:pPr>
            <a:r>
              <a:rPr lang="pt-BR" dirty="0"/>
              <a:t>“Prêmio Salarial” seria a diferença a mais no salário dos servidores públicos em relação ao salário pago pela iniciativa privada para o mesmo serviço, considerando as mesmas características dos trabalhadores (idade e experiência) e o nível educacional.</a:t>
            </a:r>
          </a:p>
          <a:p>
            <a:pPr>
              <a:spcAft>
                <a:spcPts val="1200"/>
              </a:spcAft>
            </a:pPr>
            <a:r>
              <a:rPr lang="pt-BR" dirty="0"/>
              <a:t>Não há estudos aprofundados que possam assegurar a evidência desse suposto “prêmio salarial” dos servidores públicos, conforme é reconhecido pelo próprio documento.</a:t>
            </a:r>
          </a:p>
          <a:p>
            <a:pPr>
              <a:spcAft>
                <a:spcPts val="1200"/>
              </a:spcAft>
            </a:pPr>
            <a:r>
              <a:rPr lang="pt-BR" dirty="0"/>
              <a:t>O argumento de “prêmio salarial” somado ao de “privilégios do serviço público” alimentam a ideologia privatista que funciona como base de construção do consenso em torno dos ataques ao serviço público, ao passo que mascaram as verdadeiras intenções do discurso que é a privatização das políticas sociais para garantir a reorientação do uso do fundo público em favor do grande capital.</a:t>
            </a:r>
          </a:p>
        </p:txBody>
      </p:sp>
    </p:spTree>
    <p:extLst>
      <p:ext uri="{BB962C8B-B14F-4D97-AF65-F5344CB8AC3E}">
        <p14:creationId xmlns:p14="http://schemas.microsoft.com/office/powerpoint/2010/main" val="42759093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6A4C0-FB3C-4255-977E-0710A236E763}"/>
              </a:ext>
            </a:extLst>
          </p:cNvPr>
          <p:cNvSpPr>
            <a:spLocks noGrp="1"/>
          </p:cNvSpPr>
          <p:nvPr>
            <p:ph type="title"/>
          </p:nvPr>
        </p:nvSpPr>
        <p:spPr/>
        <p:txBody>
          <a:bodyPr>
            <a:normAutofit fontScale="90000"/>
          </a:bodyPr>
          <a:lstStyle/>
          <a:p>
            <a:r>
              <a:rPr lang="pt-BR" dirty="0"/>
              <a:t>REDUÇÃO DO “PREMIO Salarial” SERVIDORES PÚBLICOS</a:t>
            </a:r>
          </a:p>
        </p:txBody>
      </p:sp>
      <p:sp>
        <p:nvSpPr>
          <p:cNvPr id="3" name="Espaço Reservado para Conteúdo 2">
            <a:extLst>
              <a:ext uri="{FF2B5EF4-FFF2-40B4-BE49-F238E27FC236}">
                <a16:creationId xmlns:a16="http://schemas.microsoft.com/office/drawing/2014/main" id="{1E3DC0CF-1B9D-43B2-9C08-D3B6E510A69F}"/>
              </a:ext>
            </a:extLst>
          </p:cNvPr>
          <p:cNvSpPr>
            <a:spLocks noGrp="1"/>
          </p:cNvSpPr>
          <p:nvPr>
            <p:ph idx="1"/>
          </p:nvPr>
        </p:nvSpPr>
        <p:spPr>
          <a:xfrm>
            <a:off x="1069848" y="2121407"/>
            <a:ext cx="10567970" cy="4598047"/>
          </a:xfrm>
        </p:spPr>
        <p:txBody>
          <a:bodyPr>
            <a:noAutofit/>
          </a:bodyPr>
          <a:lstStyle/>
          <a:p>
            <a:pPr>
              <a:lnSpc>
                <a:spcPct val="100000"/>
              </a:lnSpc>
              <a:spcBef>
                <a:spcPts val="600"/>
              </a:spcBef>
              <a:spcAft>
                <a:spcPts val="600"/>
              </a:spcAft>
            </a:pPr>
            <a:r>
              <a:rPr lang="pt-BR" sz="1800" dirty="0"/>
              <a:t>Partem do pressuposto de que o nível dos salários dos servidores públicos federais é, em média, 67% superior aos do setor privado, mesmo após levar em consideração o nível de educação e outras características dos trabalhadores como idade e experiência. </a:t>
            </a:r>
          </a:p>
          <a:p>
            <a:pPr>
              <a:lnSpc>
                <a:spcPct val="100000"/>
              </a:lnSpc>
              <a:spcBef>
                <a:spcPts val="600"/>
              </a:spcBef>
              <a:spcAft>
                <a:spcPts val="600"/>
              </a:spcAft>
            </a:pPr>
            <a:r>
              <a:rPr lang="pt-BR" sz="1800" dirty="0" err="1"/>
              <a:t>Sinicamente</a:t>
            </a:r>
            <a:r>
              <a:rPr lang="pt-BR" sz="1800" dirty="0"/>
              <a:t>, usam a expressão </a:t>
            </a:r>
            <a:r>
              <a:rPr lang="pt-BR" sz="1800" i="1" dirty="0"/>
              <a:t>“prêmio salarial do setor público”</a:t>
            </a:r>
            <a:r>
              <a:rPr lang="pt-BR" sz="1800" dirty="0"/>
              <a:t> para apontar que essa </a:t>
            </a:r>
            <a:r>
              <a:rPr lang="pt-BR" sz="1800" dirty="0" err="1"/>
              <a:t>susposta</a:t>
            </a:r>
            <a:r>
              <a:rPr lang="pt-BR" sz="1800" dirty="0"/>
              <a:t> elevação salarial dos servidores em relação ao setor privado é atípica em relação a padrões internacionais. </a:t>
            </a:r>
          </a:p>
          <a:p>
            <a:pPr>
              <a:lnSpc>
                <a:spcPct val="100000"/>
              </a:lnSpc>
              <a:spcBef>
                <a:spcPts val="600"/>
              </a:spcBef>
              <a:spcAft>
                <a:spcPts val="600"/>
              </a:spcAft>
            </a:pPr>
            <a:r>
              <a:rPr lang="pt-BR" sz="1800" dirty="0"/>
              <a:t>A massa salarial do funcionalismo público pode ser reduzida significativamente. Inclusive apontam que a redução dos “prêmios salariais” excepcionalmente altos dos servidores públicos também seria desejável de um ponto de vista de equidade, uma vez que a grande maioria (83%) dos servidores públicos federais integram o quintil mais rico da população.</a:t>
            </a:r>
          </a:p>
          <a:p>
            <a:pPr>
              <a:lnSpc>
                <a:spcPct val="100000"/>
              </a:lnSpc>
              <a:spcBef>
                <a:spcPts val="600"/>
              </a:spcBef>
              <a:spcAft>
                <a:spcPts val="600"/>
              </a:spcAft>
            </a:pPr>
            <a:r>
              <a:rPr lang="pt-BR" sz="1800" dirty="0"/>
              <a:t>O BM propõe a redução pela metade do “prêmio salarial” em relação ao setor privado.</a:t>
            </a:r>
          </a:p>
          <a:p>
            <a:pPr>
              <a:lnSpc>
                <a:spcPct val="100000"/>
              </a:lnSpc>
              <a:spcBef>
                <a:spcPts val="600"/>
              </a:spcBef>
              <a:spcAft>
                <a:spcPts val="600"/>
              </a:spcAft>
            </a:pPr>
            <a:r>
              <a:rPr lang="pt-BR" sz="1800" dirty="0"/>
              <a:t>Embora reconheçam que ainda são necessários estudos aprofundados para comparar as remunerações dos setores público e privado, apontam que os dados disponíveis já são suficientes para recomendar a suspensão de reajustes nas remunerações do funcionalismo no curto prazo, enquanto se desenvolvem estudos mais detalhados sobre o valor adequado de remuneração das diversas carreiras públicas. </a:t>
            </a:r>
          </a:p>
        </p:txBody>
      </p:sp>
    </p:spTree>
    <p:extLst>
      <p:ext uri="{BB962C8B-B14F-4D97-AF65-F5344CB8AC3E}">
        <p14:creationId xmlns:p14="http://schemas.microsoft.com/office/powerpoint/2010/main" val="37166222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5B2B5-8423-40FF-B665-3F70F7EA38E5}"/>
              </a:ext>
            </a:extLst>
          </p:cNvPr>
          <p:cNvSpPr>
            <a:spLocks noGrp="1"/>
          </p:cNvSpPr>
          <p:nvPr>
            <p:ph type="title"/>
          </p:nvPr>
        </p:nvSpPr>
        <p:spPr/>
        <p:txBody>
          <a:bodyPr>
            <a:normAutofit/>
          </a:bodyPr>
          <a:lstStyle/>
          <a:p>
            <a:r>
              <a:rPr lang="pt-BR" dirty="0"/>
              <a:t>NECESSIDADE DE REARRANJOS INSTITUCIONAIS</a:t>
            </a:r>
          </a:p>
        </p:txBody>
      </p:sp>
      <p:sp>
        <p:nvSpPr>
          <p:cNvPr id="3" name="Espaço Reservado para Conteúdo 2">
            <a:extLst>
              <a:ext uri="{FF2B5EF4-FFF2-40B4-BE49-F238E27FC236}">
                <a16:creationId xmlns:a16="http://schemas.microsoft.com/office/drawing/2014/main" id="{07642B8D-C40D-4DEC-A4F3-8962BDE82D1C}"/>
              </a:ext>
            </a:extLst>
          </p:cNvPr>
          <p:cNvSpPr>
            <a:spLocks noGrp="1"/>
          </p:cNvSpPr>
          <p:nvPr>
            <p:ph idx="1"/>
          </p:nvPr>
        </p:nvSpPr>
        <p:spPr>
          <a:xfrm>
            <a:off x="1069848" y="2121407"/>
            <a:ext cx="10058400" cy="4404083"/>
          </a:xfrm>
        </p:spPr>
        <p:txBody>
          <a:bodyPr>
            <a:noAutofit/>
          </a:bodyPr>
          <a:lstStyle/>
          <a:p>
            <a:pPr>
              <a:lnSpc>
                <a:spcPct val="100000"/>
              </a:lnSpc>
              <a:spcAft>
                <a:spcPts val="1200"/>
              </a:spcAft>
            </a:pPr>
            <a:r>
              <a:rPr lang="pt-BR" sz="2200" dirty="0"/>
              <a:t>As reformas descritas neste relatório supõem que tais regras e arranjos institucionais possam ser alterados.</a:t>
            </a:r>
          </a:p>
          <a:p>
            <a:pPr>
              <a:lnSpc>
                <a:spcPct val="100000"/>
              </a:lnSpc>
              <a:spcAft>
                <a:spcPts val="1200"/>
              </a:spcAft>
            </a:pPr>
            <a:r>
              <a:rPr lang="pt-BR" sz="2200" dirty="0"/>
              <a:t>A menos que tais mudanças ocorram, o Brasil não conseguirá observar o teto de gastos e superar os riscos associados à incipiente recuperação atual, retornando, ao invés disso, a uma crise fiscal e macroeconômica.</a:t>
            </a:r>
          </a:p>
          <a:p>
            <a:pPr>
              <a:lnSpc>
                <a:spcPct val="100000"/>
              </a:lnSpc>
              <a:spcAft>
                <a:spcPts val="1200"/>
              </a:spcAft>
            </a:pPr>
            <a:r>
              <a:rPr lang="pt-BR" sz="2200" dirty="0"/>
              <a:t>Algumas das medidas propostas podem ser atingidas sem mudanças na legislação, ao passo que outras exigiriam reformas mais complexas e abrangentes.</a:t>
            </a:r>
          </a:p>
          <a:p>
            <a:pPr>
              <a:lnSpc>
                <a:spcPct val="100000"/>
              </a:lnSpc>
              <a:spcAft>
                <a:spcPts val="1200"/>
              </a:spcAft>
            </a:pPr>
            <a:r>
              <a:rPr lang="pt-BR" sz="2200" dirty="0"/>
              <a:t>Todas elas são viáveis no médio prazo, mas algumas podem exigir estudos técnicos adicionais para definir detalhes e sequenciar sua implementação. </a:t>
            </a:r>
          </a:p>
          <a:p>
            <a:pPr>
              <a:lnSpc>
                <a:spcPct val="100000"/>
              </a:lnSpc>
              <a:spcAft>
                <a:spcPts val="1200"/>
              </a:spcAft>
            </a:pPr>
            <a:endParaRPr lang="pt-BR" sz="2200" dirty="0"/>
          </a:p>
        </p:txBody>
      </p:sp>
    </p:spTree>
    <p:extLst>
      <p:ext uri="{BB962C8B-B14F-4D97-AF65-F5344CB8AC3E}">
        <p14:creationId xmlns:p14="http://schemas.microsoft.com/office/powerpoint/2010/main" val="28930296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7796E-8DD7-46DE-8489-6AF83C7DFDD0}"/>
              </a:ext>
            </a:extLst>
          </p:cNvPr>
          <p:cNvSpPr>
            <a:spLocks noGrp="1"/>
          </p:cNvSpPr>
          <p:nvPr>
            <p:ph type="ctrTitle"/>
          </p:nvPr>
        </p:nvSpPr>
        <p:spPr/>
        <p:txBody>
          <a:bodyPr/>
          <a:lstStyle/>
          <a:p>
            <a:pPr algn="ctr"/>
            <a:r>
              <a:rPr lang="pt-BR" sz="4800" b="1" dirty="0"/>
              <a:t>acerca do ajuste (IN)justo do banco mundial para o brasil:</a:t>
            </a:r>
            <a:br>
              <a:rPr lang="pt-BR" sz="4800" b="1" dirty="0"/>
            </a:br>
            <a:r>
              <a:rPr lang="pt-BR" sz="4400" b="1" cap="none" dirty="0"/>
              <a:t>a classe trabalhadora vai ao inferno</a:t>
            </a:r>
            <a:endParaRPr lang="pt-BR" sz="4800" b="1" dirty="0"/>
          </a:p>
        </p:txBody>
      </p:sp>
      <p:sp>
        <p:nvSpPr>
          <p:cNvPr id="3" name="Subtítulo 2">
            <a:extLst>
              <a:ext uri="{FF2B5EF4-FFF2-40B4-BE49-F238E27FC236}">
                <a16:creationId xmlns:a16="http://schemas.microsoft.com/office/drawing/2014/main" id="{6151D7C0-2300-454A-8410-447D0EF0A691}"/>
              </a:ext>
            </a:extLst>
          </p:cNvPr>
          <p:cNvSpPr>
            <a:spLocks noGrp="1"/>
          </p:cNvSpPr>
          <p:nvPr>
            <p:ph type="subTitle" idx="1"/>
          </p:nvPr>
        </p:nvSpPr>
        <p:spPr>
          <a:xfrm>
            <a:off x="1069848" y="4389120"/>
            <a:ext cx="7891272" cy="2122516"/>
          </a:xfrm>
        </p:spPr>
        <p:txBody>
          <a:bodyPr>
            <a:normAutofit/>
          </a:bodyPr>
          <a:lstStyle/>
          <a:p>
            <a:pPr>
              <a:lnSpc>
                <a:spcPct val="100000"/>
              </a:lnSpc>
              <a:spcBef>
                <a:spcPts val="0"/>
              </a:spcBef>
            </a:pPr>
            <a:r>
              <a:rPr lang="pt-BR" sz="2800" b="1" dirty="0"/>
              <a:t>Prof. Dr. José dos Santos Souza</a:t>
            </a:r>
            <a:endParaRPr lang="pt-BR" b="1" dirty="0"/>
          </a:p>
          <a:p>
            <a:pPr>
              <a:lnSpc>
                <a:spcPct val="100000"/>
              </a:lnSpc>
              <a:spcBef>
                <a:spcPts val="0"/>
              </a:spcBef>
            </a:pPr>
            <a:r>
              <a:rPr lang="pt-BR" dirty="0"/>
              <a:t>Universidade Federal Rural do Rio de Janeiro (UFRRJ)</a:t>
            </a:r>
          </a:p>
          <a:p>
            <a:pPr>
              <a:lnSpc>
                <a:spcPct val="100000"/>
              </a:lnSpc>
              <a:spcBef>
                <a:spcPts val="0"/>
              </a:spcBef>
            </a:pPr>
            <a:r>
              <a:rPr lang="pt-BR" dirty="0"/>
              <a:t>Grupo de Pesquisas Sobre Trabalho, Política e Sociedade (GTPS)</a:t>
            </a:r>
          </a:p>
        </p:txBody>
      </p:sp>
    </p:spTree>
    <p:extLst>
      <p:ext uri="{BB962C8B-B14F-4D97-AF65-F5344CB8AC3E}">
        <p14:creationId xmlns:p14="http://schemas.microsoft.com/office/powerpoint/2010/main" val="40067188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44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62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89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B4A2B-56A0-4D49-AA77-77C407EE10AA}"/>
              </a:ext>
            </a:extLst>
          </p:cNvPr>
          <p:cNvSpPr>
            <a:spLocks noGrp="1"/>
          </p:cNvSpPr>
          <p:nvPr>
            <p:ph type="title"/>
          </p:nvPr>
        </p:nvSpPr>
        <p:spPr/>
        <p:txBody>
          <a:bodyPr>
            <a:noAutofit/>
          </a:bodyPr>
          <a:lstStyle/>
          <a:p>
            <a:r>
              <a:rPr lang="pt-BR" sz="4400" dirty="0"/>
              <a:t>A “NOVA GESTÃO PÚBLICA” COMO O AMBIENTE PROFÍCUO PARA OS AJUSTES</a:t>
            </a:r>
          </a:p>
        </p:txBody>
      </p:sp>
      <p:sp>
        <p:nvSpPr>
          <p:cNvPr id="3" name="Espaço Reservado para Conteúdo 2">
            <a:extLst>
              <a:ext uri="{FF2B5EF4-FFF2-40B4-BE49-F238E27FC236}">
                <a16:creationId xmlns:a16="http://schemas.microsoft.com/office/drawing/2014/main" id="{CFB20C11-561B-4F20-B9D4-5FD55DAA08A7}"/>
              </a:ext>
            </a:extLst>
          </p:cNvPr>
          <p:cNvSpPr>
            <a:spLocks noGrp="1"/>
          </p:cNvSpPr>
          <p:nvPr>
            <p:ph idx="1"/>
          </p:nvPr>
        </p:nvSpPr>
        <p:spPr>
          <a:xfrm>
            <a:off x="1069848" y="2121408"/>
            <a:ext cx="10058400" cy="4473356"/>
          </a:xfrm>
        </p:spPr>
        <p:txBody>
          <a:bodyPr>
            <a:normAutofit lnSpcReduction="10000"/>
          </a:bodyPr>
          <a:lstStyle/>
          <a:p>
            <a:r>
              <a:rPr lang="pt-BR" dirty="0"/>
              <a:t>Além do ajuste fiscal proposto, o BM aponta também a necessidade de melhoria da qualidade das despesas públicas, o que exigiria a institucionalização de um sistema regular e rigoroso de monitoramento e avaliação das políticas públicas.</a:t>
            </a:r>
          </a:p>
          <a:p>
            <a:r>
              <a:rPr lang="pt-BR" dirty="0"/>
              <a:t>O monitoramento deve manter seu foco nos resultados e vincular tais resultados aos insumos orçamentários.</a:t>
            </a:r>
          </a:p>
          <a:p>
            <a:r>
              <a:rPr lang="pt-BR" dirty="0"/>
              <a:t>A avaliação pode fornecer dados para subsidiar a escolha das soluções mais eficazes para que as políticas públicas atinjam seus objetivos e, assim, orientar as decisões sobre quais programas devem ser suspensos, mantidos ou expandidos.</a:t>
            </a:r>
          </a:p>
          <a:p>
            <a:r>
              <a:rPr lang="pt-BR" dirty="0"/>
              <a:t>Além do arcabouço institucional, o monitoramento e avaliação regulares da eficiência dos gastos exigirão uma maior disponibilidade de dados administrativos. Atualmente, as restrições de acesso a informações, especialmente em relação aos gastos tributários (do Ministério da Fazenda) e à incidência de programas sociais (do IBGE e do Ministério do Desenvolvimento Social), limitam a disponibilidade dos dados rigorosos necessários para tomar decisões bem embasadas. Permitir que pesquisadores de fora do governo tenham acesso a tais dados – como é prática comum na maioria dos países da OCDE – poderia aumentar a credibilidade e a busca de eficiência. </a:t>
            </a:r>
          </a:p>
          <a:p>
            <a:endParaRPr lang="pt-BR" dirty="0"/>
          </a:p>
        </p:txBody>
      </p:sp>
    </p:spTree>
    <p:extLst>
      <p:ext uri="{BB962C8B-B14F-4D97-AF65-F5344CB8AC3E}">
        <p14:creationId xmlns:p14="http://schemas.microsoft.com/office/powerpoint/2010/main" val="8209136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BA7BA-4E32-4119-AB84-A451B305A1DF}"/>
              </a:ext>
            </a:extLst>
          </p:cNvPr>
          <p:cNvSpPr>
            <a:spLocks noGrp="1"/>
          </p:cNvSpPr>
          <p:nvPr>
            <p:ph type="title"/>
          </p:nvPr>
        </p:nvSpPr>
        <p:spPr/>
        <p:txBody>
          <a:bodyPr/>
          <a:lstStyle/>
          <a:p>
            <a:r>
              <a:rPr lang="pt-BR" dirty="0"/>
              <a:t>O velho argumento do único caminho possível</a:t>
            </a:r>
          </a:p>
        </p:txBody>
      </p:sp>
      <p:sp>
        <p:nvSpPr>
          <p:cNvPr id="3" name="Espaço Reservado para Conteúdo 2">
            <a:extLst>
              <a:ext uri="{FF2B5EF4-FFF2-40B4-BE49-F238E27FC236}">
                <a16:creationId xmlns:a16="http://schemas.microsoft.com/office/drawing/2014/main" id="{F3CEBB92-9A5F-4DC8-9537-A59466CFDEB9}"/>
              </a:ext>
            </a:extLst>
          </p:cNvPr>
          <p:cNvSpPr>
            <a:spLocks noGrp="1"/>
          </p:cNvSpPr>
          <p:nvPr>
            <p:ph idx="1"/>
          </p:nvPr>
        </p:nvSpPr>
        <p:spPr>
          <a:xfrm>
            <a:off x="1069848" y="2687783"/>
            <a:ext cx="10058400" cy="3214256"/>
          </a:xfrm>
        </p:spPr>
        <p:txBody>
          <a:bodyPr>
            <a:normAutofit/>
          </a:bodyPr>
          <a:lstStyle/>
          <a:p>
            <a:pPr marL="0" indent="0" algn="ctr">
              <a:lnSpc>
                <a:spcPct val="100000"/>
              </a:lnSpc>
              <a:buNone/>
            </a:pPr>
            <a:r>
              <a:rPr lang="pt-BR" sz="3200" dirty="0"/>
              <a:t>Essas medidas adicionais não substituem o combate às causas fundamentais do aumento dos gastos públicos e a revisão das excessivas responsabilidades/obrigações associadas ao Estado brasileiro. Caso não consiga fazer isso, o Brasil inevitavelmente passará por outras crises fiscais e terá de implementar outros ajustes dolorosos no futuro. </a:t>
            </a:r>
          </a:p>
          <a:p>
            <a:pPr algn="ctr">
              <a:lnSpc>
                <a:spcPct val="100000"/>
              </a:lnSpc>
            </a:pPr>
            <a:endParaRPr lang="pt-BR" sz="3200" dirty="0"/>
          </a:p>
        </p:txBody>
      </p:sp>
    </p:spTree>
    <p:extLst>
      <p:ext uri="{BB962C8B-B14F-4D97-AF65-F5344CB8AC3E}">
        <p14:creationId xmlns:p14="http://schemas.microsoft.com/office/powerpoint/2010/main" val="20519875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obrigado imagens">
            <a:extLst>
              <a:ext uri="{FF2B5EF4-FFF2-40B4-BE49-F238E27FC236}">
                <a16:creationId xmlns:a16="http://schemas.microsoft.com/office/drawing/2014/main" id="{285D39CC-F96F-4AAA-A53D-6951FD04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74" y="-284018"/>
            <a:ext cx="13912949" cy="7426037"/>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EBCA1F17-99EA-41C7-81F7-56595455F497}"/>
              </a:ext>
            </a:extLst>
          </p:cNvPr>
          <p:cNvSpPr/>
          <p:nvPr/>
        </p:nvSpPr>
        <p:spPr>
          <a:xfrm>
            <a:off x="4244646" y="5140036"/>
            <a:ext cx="3702709" cy="1295728"/>
          </a:xfrm>
          <a:prstGeom prst="rect">
            <a:avLst/>
          </a:prstGeom>
          <a:noFill/>
        </p:spPr>
        <p:txBody>
          <a:bodyPr wrap="square" lIns="91440" tIns="45720" rIns="91440" bIns="45720">
            <a:prstTxWarp prst="textButton">
              <a:avLst/>
            </a:prstTxWarp>
            <a:spAutoFit/>
          </a:bodyPr>
          <a:lstStyle/>
          <a:p>
            <a:pPr algn="ctr"/>
            <a:r>
              <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Contato:</a:t>
            </a:r>
          </a:p>
          <a:p>
            <a:pPr algn="ctr"/>
            <a:r>
              <a:rPr lang="pt-BR" sz="4000" b="1" dirty="0">
                <a:ln w="9525">
                  <a:solidFill>
                    <a:schemeClr val="bg1"/>
                  </a:solidFill>
                  <a:prstDash val="solid"/>
                </a:ln>
                <a:effectLst>
                  <a:outerShdw blurRad="12700" dist="38100" dir="2700000" algn="tl" rotWithShape="0">
                    <a:schemeClr val="bg1">
                      <a:lumMod val="50000"/>
                    </a:schemeClr>
                  </a:outerShdw>
                </a:effectLst>
              </a:rPr>
              <a:t>jsantos@ufrrj.br</a:t>
            </a:r>
            <a:endPar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998800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2000"/>
                                        <p:tgtEl>
                                          <p:spTgt spid="2050"/>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fltVal val="0"/>
                                          </p:val>
                                        </p:tav>
                                        <p:tav tm="100000">
                                          <p:val>
                                            <p:strVal val="#ppt_h"/>
                                          </p:val>
                                        </p:tav>
                                      </p:tavLst>
                                    </p:anim>
                                    <p:anim calcmode="lin" valueType="num">
                                      <p:cBhvr>
                                        <p:cTn id="13" dur="3000" fill="hold"/>
                                        <p:tgtEl>
                                          <p:spTgt spid="6"/>
                                        </p:tgtEl>
                                        <p:attrNameLst>
                                          <p:attrName>style.rotation</p:attrName>
                                        </p:attrNameLst>
                                      </p:cBhvr>
                                      <p:tavLst>
                                        <p:tav tm="0">
                                          <p:val>
                                            <p:fltVal val="90"/>
                                          </p:val>
                                        </p:tav>
                                        <p:tav tm="100000">
                                          <p:val>
                                            <p:fltVal val="0"/>
                                          </p:val>
                                        </p:tav>
                                      </p:tavLst>
                                    </p:anim>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ECE620D-1727-42D4-93BF-304A1C22285C}"/>
              </a:ext>
            </a:extLst>
          </p:cNvPr>
          <p:cNvPicPr>
            <a:picLocks noChangeAspect="1"/>
          </p:cNvPicPr>
          <p:nvPr/>
        </p:nvPicPr>
        <p:blipFill>
          <a:blip r:embed="rId2"/>
          <a:stretch>
            <a:fillRect/>
          </a:stretch>
        </p:blipFill>
        <p:spPr>
          <a:xfrm>
            <a:off x="503527" y="150028"/>
            <a:ext cx="11184946" cy="6557945"/>
          </a:xfrm>
          <a:prstGeom prst="rect">
            <a:avLst/>
          </a:prstGeom>
        </p:spPr>
      </p:pic>
    </p:spTree>
    <p:extLst>
      <p:ext uri="{BB962C8B-B14F-4D97-AF65-F5344CB8AC3E}">
        <p14:creationId xmlns:p14="http://schemas.microsoft.com/office/powerpoint/2010/main" val="1976890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CDDB2E4-625E-4DEB-9BEE-5C38B22156A9}"/>
              </a:ext>
            </a:extLst>
          </p:cNvPr>
          <p:cNvPicPr>
            <a:picLocks noChangeAspect="1"/>
          </p:cNvPicPr>
          <p:nvPr/>
        </p:nvPicPr>
        <p:blipFill>
          <a:blip r:embed="rId2"/>
          <a:stretch>
            <a:fillRect/>
          </a:stretch>
        </p:blipFill>
        <p:spPr>
          <a:xfrm rot="21045420">
            <a:off x="1368044" y="2466747"/>
            <a:ext cx="2851541" cy="4019430"/>
          </a:xfrm>
          <a:prstGeom prst="rect">
            <a:avLst/>
          </a:prstGeom>
          <a:ln w="57150">
            <a:solidFill>
              <a:schemeClr val="bg1">
                <a:lumMod val="50000"/>
              </a:schemeClr>
            </a:solidFill>
          </a:ln>
          <a:effectLst>
            <a:outerShdw blurRad="292100" dist="139700" dir="2700000" algn="tl" rotWithShape="0">
              <a:srgbClr val="333333">
                <a:alpha val="65000"/>
              </a:srgbClr>
            </a:outerShdw>
          </a:effectLst>
        </p:spPr>
      </p:pic>
      <p:sp>
        <p:nvSpPr>
          <p:cNvPr id="6" name="Título 5">
            <a:extLst>
              <a:ext uri="{FF2B5EF4-FFF2-40B4-BE49-F238E27FC236}">
                <a16:creationId xmlns:a16="http://schemas.microsoft.com/office/drawing/2014/main" id="{68A16D6E-8193-4624-9CB2-ED436725D776}"/>
              </a:ext>
            </a:extLst>
          </p:cNvPr>
          <p:cNvSpPr>
            <a:spLocks noGrp="1"/>
          </p:cNvSpPr>
          <p:nvPr>
            <p:ph type="title"/>
          </p:nvPr>
        </p:nvSpPr>
        <p:spPr/>
        <p:txBody>
          <a:bodyPr>
            <a:normAutofit/>
          </a:bodyPr>
          <a:lstStyle/>
          <a:p>
            <a:pPr algn="ctr"/>
            <a:r>
              <a:rPr lang="pt-BR" dirty="0"/>
              <a:t>EM QUE CONSISTE O AJUSTE SUPOSTAMENTE JUSTO?</a:t>
            </a:r>
          </a:p>
        </p:txBody>
      </p:sp>
      <p:sp>
        <p:nvSpPr>
          <p:cNvPr id="8" name="Espaço Reservado para Conteúdo 7">
            <a:extLst>
              <a:ext uri="{FF2B5EF4-FFF2-40B4-BE49-F238E27FC236}">
                <a16:creationId xmlns:a16="http://schemas.microsoft.com/office/drawing/2014/main" id="{F05C4D00-C480-4AB8-A7A4-DA3A1E6D731E}"/>
              </a:ext>
            </a:extLst>
          </p:cNvPr>
          <p:cNvSpPr>
            <a:spLocks noGrp="1"/>
          </p:cNvSpPr>
          <p:nvPr>
            <p:ph sz="half" idx="2"/>
          </p:nvPr>
        </p:nvSpPr>
        <p:spPr>
          <a:xfrm>
            <a:off x="4523878" y="2624326"/>
            <a:ext cx="7079673" cy="3749042"/>
          </a:xfrm>
        </p:spPr>
        <p:txBody>
          <a:bodyPr>
            <a:normAutofit fontScale="92500"/>
          </a:bodyPr>
          <a:lstStyle/>
          <a:p>
            <a:pPr marL="0" indent="0" algn="ctr">
              <a:lnSpc>
                <a:spcPct val="110000"/>
              </a:lnSpc>
              <a:buNone/>
            </a:pPr>
            <a:r>
              <a:rPr lang="pt-BR" sz="2800" dirty="0"/>
              <a:t>A pedido do Governo Brasileiro, este documento do Banco Mundial ratifica a pedagogia política do capital para a mediar do conflito de classes, utilizando-se de um discurso pseudocientífico, de caráter tecnocrático, na construção do consenso em torno da necessidade de medidas austeras para economizar pelo menos 7% do PIB em potenciais economias fiscais em nível federal até 2026.</a:t>
            </a:r>
          </a:p>
        </p:txBody>
      </p:sp>
    </p:spTree>
    <p:extLst>
      <p:ext uri="{BB962C8B-B14F-4D97-AF65-F5344CB8AC3E}">
        <p14:creationId xmlns:p14="http://schemas.microsoft.com/office/powerpoint/2010/main" val="5052782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35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 calcmode="lin" valueType="num">
                                      <p:cBhvr>
                                        <p:cTn id="14" dur="3000" fill="hold"/>
                                        <p:tgtEl>
                                          <p:spTgt spid="5"/>
                                        </p:tgtEl>
                                        <p:attrNameLst>
                                          <p:attrName>style.rotation</p:attrName>
                                        </p:attrNameLst>
                                      </p:cBhvr>
                                      <p:tavLst>
                                        <p:tav tm="0">
                                          <p:val>
                                            <p:fltVal val="90"/>
                                          </p:val>
                                        </p:tav>
                                        <p:tav tm="100000">
                                          <p:val>
                                            <p:fltVal val="0"/>
                                          </p:val>
                                        </p:tav>
                                      </p:tavLst>
                                    </p:anim>
                                    <p:animEffect transition="in" filter="fad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64D65C0-1B31-409B-A824-170600977BDA}"/>
              </a:ext>
            </a:extLst>
          </p:cNvPr>
          <p:cNvSpPr>
            <a:spLocks noGrp="1"/>
          </p:cNvSpPr>
          <p:nvPr>
            <p:ph type="title"/>
          </p:nvPr>
        </p:nvSpPr>
        <p:spPr>
          <a:xfrm>
            <a:off x="1069847" y="484632"/>
            <a:ext cx="10374007" cy="942386"/>
          </a:xfrm>
        </p:spPr>
        <p:txBody>
          <a:bodyPr>
            <a:normAutofit/>
          </a:bodyPr>
          <a:lstStyle/>
          <a:p>
            <a:r>
              <a:rPr lang="pt-BR" sz="4800" dirty="0"/>
              <a:t>DE ONDE SAIRIAM ESSES 7% DO PIB?</a:t>
            </a:r>
          </a:p>
        </p:txBody>
      </p:sp>
      <p:sp>
        <p:nvSpPr>
          <p:cNvPr id="6" name="Espaço Reservado para Conteúdo 5">
            <a:extLst>
              <a:ext uri="{FF2B5EF4-FFF2-40B4-BE49-F238E27FC236}">
                <a16:creationId xmlns:a16="http://schemas.microsoft.com/office/drawing/2014/main" id="{13D9D279-9CAB-4203-9127-EDC3975C80A3}"/>
              </a:ext>
            </a:extLst>
          </p:cNvPr>
          <p:cNvSpPr>
            <a:spLocks noGrp="1"/>
          </p:cNvSpPr>
          <p:nvPr>
            <p:ph idx="1"/>
          </p:nvPr>
        </p:nvSpPr>
        <p:spPr>
          <a:xfrm>
            <a:off x="1069847" y="1427018"/>
            <a:ext cx="10651097" cy="5140035"/>
          </a:xfrm>
        </p:spPr>
        <p:txBody>
          <a:bodyPr>
            <a:normAutofit/>
          </a:bodyPr>
          <a:lstStyle/>
          <a:p>
            <a:pPr>
              <a:spcAft>
                <a:spcPts val="1200"/>
              </a:spcAft>
            </a:pPr>
            <a:r>
              <a:rPr lang="pt-BR" dirty="0"/>
              <a:t>1,8% do PIB resultante da proposta de reforma previdenciária (negociada no Congresso em maio de 2017)</a:t>
            </a:r>
          </a:p>
          <a:p>
            <a:pPr>
              <a:spcAft>
                <a:spcPts val="1200"/>
              </a:spcAft>
            </a:pPr>
            <a:r>
              <a:rPr lang="pt-BR" dirty="0"/>
              <a:t>0,9% do PIB em reduções na massa salarial dos servidores públicos; 0,2% do PIB em ganhos de eficiência em aquisições públicas;</a:t>
            </a:r>
          </a:p>
          <a:p>
            <a:pPr>
              <a:spcAft>
                <a:spcPts val="1200"/>
              </a:spcAft>
            </a:pPr>
            <a:r>
              <a:rPr lang="pt-BR" dirty="0"/>
              <a:t>1,3% do PIB resultantes da racionalização dos programas de assistência social e de apoio ao mercado do trabalho;</a:t>
            </a:r>
          </a:p>
          <a:p>
            <a:pPr>
              <a:spcAft>
                <a:spcPts val="1200"/>
              </a:spcAft>
            </a:pPr>
            <a:r>
              <a:rPr lang="pt-BR" dirty="0"/>
              <a:t>2% do PIB em reduções nos créditos subsidiados e nos gastos tributários de apoio às empresas;</a:t>
            </a:r>
          </a:p>
          <a:p>
            <a:pPr>
              <a:spcAft>
                <a:spcPts val="1200"/>
              </a:spcAft>
            </a:pPr>
            <a:r>
              <a:rPr lang="pt-BR" dirty="0"/>
              <a:t>0,3% do PIB por meio da eliminação de créditos tributários para a saúde; </a:t>
            </a:r>
          </a:p>
          <a:p>
            <a:pPr>
              <a:spcAft>
                <a:spcPts val="1200"/>
              </a:spcAft>
            </a:pPr>
            <a:r>
              <a:rPr lang="pt-BR" dirty="0"/>
              <a:t>0,5% do PIB em reformas no financiamento do ensino superior;</a:t>
            </a:r>
          </a:p>
          <a:p>
            <a:pPr>
              <a:spcAft>
                <a:spcPts val="1200"/>
              </a:spcAft>
            </a:pPr>
            <a:r>
              <a:rPr lang="pt-BR" dirty="0"/>
              <a:t>1,3% do PIB resultante de reformas para melhorar a eficiência nos setores de saúde e educação.</a:t>
            </a:r>
          </a:p>
        </p:txBody>
      </p:sp>
    </p:spTree>
    <p:extLst>
      <p:ext uri="{BB962C8B-B14F-4D97-AF65-F5344CB8AC3E}">
        <p14:creationId xmlns:p14="http://schemas.microsoft.com/office/powerpoint/2010/main" val="21081629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10000"/>
                                  </p:iterate>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302F0B-0E37-41C3-AAD5-41DAEF79E668}"/>
              </a:ext>
            </a:extLst>
          </p:cNvPr>
          <p:cNvSpPr>
            <a:spLocks noGrp="1"/>
          </p:cNvSpPr>
          <p:nvPr>
            <p:ph type="title"/>
          </p:nvPr>
        </p:nvSpPr>
        <p:spPr/>
        <p:txBody>
          <a:bodyPr>
            <a:noAutofit/>
          </a:bodyPr>
          <a:lstStyle/>
          <a:p>
            <a:r>
              <a:rPr lang="pt-BR" sz="4000" dirty="0"/>
              <a:t>A ESTRUTURA ARGUMENTATIVA: </a:t>
            </a:r>
            <a:r>
              <a:rPr lang="pt-BR" sz="4000" cap="none" dirty="0"/>
              <a:t>a ideologia da sustentabilidade fiscal</a:t>
            </a:r>
            <a:endParaRPr lang="pt-BR" sz="4000" dirty="0"/>
          </a:p>
        </p:txBody>
      </p:sp>
      <p:sp>
        <p:nvSpPr>
          <p:cNvPr id="4" name="Espaço Reservado para Conteúdo 3">
            <a:extLst>
              <a:ext uri="{FF2B5EF4-FFF2-40B4-BE49-F238E27FC236}">
                <a16:creationId xmlns:a16="http://schemas.microsoft.com/office/drawing/2014/main" id="{E7EECA2C-A653-474C-A3E7-9C9FABCA29AB}"/>
              </a:ext>
            </a:extLst>
          </p:cNvPr>
          <p:cNvSpPr>
            <a:spLocks noGrp="1"/>
          </p:cNvSpPr>
          <p:nvPr>
            <p:ph idx="1"/>
          </p:nvPr>
        </p:nvSpPr>
        <p:spPr/>
        <p:txBody>
          <a:bodyPr>
            <a:normAutofit/>
          </a:bodyPr>
          <a:lstStyle/>
          <a:p>
            <a:pPr>
              <a:spcAft>
                <a:spcPts val="1200"/>
              </a:spcAft>
            </a:pPr>
            <a:r>
              <a:rPr lang="pt-BR" sz="2800" dirty="0"/>
              <a:t>O Governo Brasileiro gasta mais do que pode e, além disso, gasta mal. </a:t>
            </a:r>
          </a:p>
          <a:p>
            <a:pPr>
              <a:spcAft>
                <a:spcPts val="1200"/>
              </a:spcAft>
            </a:pPr>
            <a:r>
              <a:rPr lang="pt-BR" sz="2800" dirty="0"/>
              <a:t>Ao longo das duas últimas décadas, o Brasil observou um consistente aumento dos gastos públicos, o que agora coloca em risco a sustentabilidade fiscal. </a:t>
            </a:r>
          </a:p>
          <a:p>
            <a:pPr>
              <a:spcAft>
                <a:spcPts val="1200"/>
              </a:spcAft>
            </a:pPr>
            <a:r>
              <a:rPr lang="pt-BR" sz="2800" dirty="0"/>
              <a:t>O limite constitucional de gastos ("teto de gastos") adotado em dezembro de 2016 introduziu uma trajetória de ajuste gradual para os gastos públicos ao longo dos próximos dez anos. </a:t>
            </a:r>
          </a:p>
        </p:txBody>
      </p:sp>
    </p:spTree>
    <p:extLst>
      <p:ext uri="{BB962C8B-B14F-4D97-AF65-F5344CB8AC3E}">
        <p14:creationId xmlns:p14="http://schemas.microsoft.com/office/powerpoint/2010/main" val="25531428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E419CAB-C969-469D-843B-B1F3F93934DE}"/>
              </a:ext>
            </a:extLst>
          </p:cNvPr>
          <p:cNvPicPr>
            <a:picLocks noChangeAspect="1"/>
          </p:cNvPicPr>
          <p:nvPr/>
        </p:nvPicPr>
        <p:blipFill>
          <a:blip r:embed="rId2"/>
          <a:stretch>
            <a:fillRect/>
          </a:stretch>
        </p:blipFill>
        <p:spPr>
          <a:xfrm>
            <a:off x="1582058" y="80895"/>
            <a:ext cx="9027885" cy="6696211"/>
          </a:xfrm>
          <a:prstGeom prst="rect">
            <a:avLst/>
          </a:prstGeom>
        </p:spPr>
      </p:pic>
    </p:spTree>
    <p:extLst>
      <p:ext uri="{BB962C8B-B14F-4D97-AF65-F5344CB8AC3E}">
        <p14:creationId xmlns:p14="http://schemas.microsoft.com/office/powerpoint/2010/main" val="34012900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E3C33-AF71-4B69-8548-56D642370E69}"/>
              </a:ext>
            </a:extLst>
          </p:cNvPr>
          <p:cNvSpPr>
            <a:spLocks noGrp="1"/>
          </p:cNvSpPr>
          <p:nvPr>
            <p:ph type="title"/>
          </p:nvPr>
        </p:nvSpPr>
        <p:spPr/>
        <p:txBody>
          <a:bodyPr>
            <a:normAutofit/>
          </a:bodyPr>
          <a:lstStyle/>
          <a:p>
            <a:r>
              <a:rPr lang="pt-BR" dirty="0"/>
              <a:t>Pretensão do documento</a:t>
            </a:r>
          </a:p>
        </p:txBody>
      </p:sp>
      <p:sp>
        <p:nvSpPr>
          <p:cNvPr id="3" name="Espaço Reservado para Conteúdo 2">
            <a:extLst>
              <a:ext uri="{FF2B5EF4-FFF2-40B4-BE49-F238E27FC236}">
                <a16:creationId xmlns:a16="http://schemas.microsoft.com/office/drawing/2014/main" id="{5CE0D491-A5A0-4497-964B-17E420143A98}"/>
              </a:ext>
            </a:extLst>
          </p:cNvPr>
          <p:cNvSpPr>
            <a:spLocks noGrp="1"/>
          </p:cNvSpPr>
          <p:nvPr>
            <p:ph idx="1"/>
          </p:nvPr>
        </p:nvSpPr>
        <p:spPr/>
        <p:txBody>
          <a:bodyPr>
            <a:normAutofit fontScale="92500" lnSpcReduction="10000"/>
          </a:bodyPr>
          <a:lstStyle/>
          <a:p>
            <a:pPr marL="0" indent="0" algn="ctr">
              <a:lnSpc>
                <a:spcPct val="110000"/>
              </a:lnSpc>
              <a:buNone/>
            </a:pPr>
            <a:r>
              <a:rPr lang="pt-BR" sz="4000" dirty="0"/>
              <a:t>Demonstrar como a ação governamental materializada na PEC 55/2016 que deu origem à Emenda Constitucional 95/2016, que limita por 20 anos os gastos públicos, pode ser realizada de forma a proteger os mais pobres e vulneráveis e minimizar os impactos negativos sobre os empregos e a prestação de serviços públicos.</a:t>
            </a:r>
          </a:p>
          <a:p>
            <a:pPr>
              <a:lnSpc>
                <a:spcPct val="110000"/>
              </a:lnSpc>
            </a:pPr>
            <a:endParaRPr lang="pt-BR" dirty="0"/>
          </a:p>
        </p:txBody>
      </p:sp>
    </p:spTree>
    <p:extLst>
      <p:ext uri="{BB962C8B-B14F-4D97-AF65-F5344CB8AC3E}">
        <p14:creationId xmlns:p14="http://schemas.microsoft.com/office/powerpoint/2010/main" val="27089242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F8133-BE2B-4847-A28C-661FB582F5B1}"/>
              </a:ext>
            </a:extLst>
          </p:cNvPr>
          <p:cNvSpPr>
            <a:spLocks noGrp="1"/>
          </p:cNvSpPr>
          <p:nvPr>
            <p:ph type="title"/>
          </p:nvPr>
        </p:nvSpPr>
        <p:spPr/>
        <p:txBody>
          <a:bodyPr>
            <a:normAutofit/>
          </a:bodyPr>
          <a:lstStyle/>
          <a:p>
            <a:r>
              <a:rPr lang="pt-BR" dirty="0"/>
              <a:t>MEDIDAS ADICIONAIS </a:t>
            </a:r>
            <a:r>
              <a:rPr lang="pt-BR" dirty="0" err="1"/>
              <a:t>ProposTAS</a:t>
            </a:r>
            <a:r>
              <a:rPr lang="pt-BR" dirty="0"/>
              <a:t> PELO BM</a:t>
            </a:r>
          </a:p>
        </p:txBody>
      </p:sp>
      <p:sp>
        <p:nvSpPr>
          <p:cNvPr id="3" name="Espaço Reservado para Conteúdo 2">
            <a:extLst>
              <a:ext uri="{FF2B5EF4-FFF2-40B4-BE49-F238E27FC236}">
                <a16:creationId xmlns:a16="http://schemas.microsoft.com/office/drawing/2014/main" id="{DBBE35DB-229F-44A1-8623-6A48D4DA6FB1}"/>
              </a:ext>
            </a:extLst>
          </p:cNvPr>
          <p:cNvSpPr>
            <a:spLocks noGrp="1"/>
          </p:cNvSpPr>
          <p:nvPr>
            <p:ph idx="1"/>
          </p:nvPr>
        </p:nvSpPr>
        <p:spPr>
          <a:xfrm>
            <a:off x="1069848" y="2369126"/>
            <a:ext cx="10058400" cy="4211783"/>
          </a:xfrm>
        </p:spPr>
        <p:txBody>
          <a:bodyPr>
            <a:noAutofit/>
          </a:bodyPr>
          <a:lstStyle/>
          <a:p>
            <a:pPr>
              <a:lnSpc>
                <a:spcPct val="100000"/>
              </a:lnSpc>
              <a:spcAft>
                <a:spcPts val="1200"/>
              </a:spcAft>
            </a:pPr>
            <a:r>
              <a:rPr lang="pt-BR" sz="1800" dirty="0"/>
              <a:t>A princípio, a redução dos gastos não é a única estratégia para restaurar o equilíbrio fiscal, mas é uma condição necessária. </a:t>
            </a:r>
          </a:p>
          <a:p>
            <a:pPr>
              <a:lnSpc>
                <a:spcPct val="100000"/>
              </a:lnSpc>
              <a:spcAft>
                <a:spcPts val="1200"/>
              </a:spcAft>
            </a:pPr>
            <a:r>
              <a:rPr lang="pt-BR" sz="1800" dirty="0"/>
              <a:t>Em vez de cortar seus gastos, o governo Brasileiro deveria aumentar suas receitas tributárias e reduzir os altos pagamentos de juros sobre sua dívida pública. </a:t>
            </a:r>
          </a:p>
          <a:p>
            <a:pPr>
              <a:lnSpc>
                <a:spcPct val="100000"/>
              </a:lnSpc>
              <a:spcAft>
                <a:spcPts val="1200"/>
              </a:spcAft>
            </a:pPr>
            <a:r>
              <a:rPr lang="pt-BR" sz="1800" dirty="0"/>
              <a:t>A fonte mais importante de economia fiscal de longo prazo é a reforma previdenciária. Serão necessárias medidas adicionais para tornar o sistema previdenciário mais equitativo e sustentável financeiramente. A reforma é socialmente justa, pois reduziria principalmente os subsídios concedidos a trabalhadores que recebem acima de três salários mínimos. </a:t>
            </a:r>
          </a:p>
          <a:p>
            <a:pPr>
              <a:lnSpc>
                <a:spcPct val="100000"/>
              </a:lnSpc>
              <a:spcAft>
                <a:spcPts val="1200"/>
              </a:spcAft>
            </a:pPr>
            <a:r>
              <a:rPr lang="pt-BR" sz="1800" dirty="0"/>
              <a:t>A melhora dos métodos de aquisições públicas de bens e serviços geraria economias em todos os níveis de governo. Assim, o BM propõe uma redução dos gastos entre 24 e 35 bilhões em três anos, somente por intermédio de melhor planejamento e estratégias de licitações, seguindo políticas já existentes. </a:t>
            </a:r>
          </a:p>
          <a:p>
            <a:pPr>
              <a:lnSpc>
                <a:spcPct val="100000"/>
              </a:lnSpc>
              <a:spcAft>
                <a:spcPts val="1200"/>
              </a:spcAft>
            </a:pPr>
            <a:endParaRPr lang="pt-BR" sz="1800" dirty="0"/>
          </a:p>
          <a:p>
            <a:pPr>
              <a:lnSpc>
                <a:spcPct val="100000"/>
              </a:lnSpc>
              <a:spcAft>
                <a:spcPts val="1200"/>
              </a:spcAft>
            </a:pPr>
            <a:endParaRPr lang="pt-BR" sz="1800" dirty="0"/>
          </a:p>
          <a:p>
            <a:pPr>
              <a:lnSpc>
                <a:spcPct val="100000"/>
              </a:lnSpc>
              <a:spcAft>
                <a:spcPts val="1200"/>
              </a:spcAft>
            </a:pPr>
            <a:endParaRPr lang="pt-BR" sz="1800" dirty="0"/>
          </a:p>
          <a:p>
            <a:pPr>
              <a:lnSpc>
                <a:spcPct val="100000"/>
              </a:lnSpc>
              <a:spcAft>
                <a:spcPts val="1200"/>
              </a:spcAft>
            </a:pPr>
            <a:endParaRPr lang="pt-BR" sz="1800" dirty="0"/>
          </a:p>
        </p:txBody>
      </p:sp>
    </p:spTree>
    <p:extLst>
      <p:ext uri="{BB962C8B-B14F-4D97-AF65-F5344CB8AC3E}">
        <p14:creationId xmlns:p14="http://schemas.microsoft.com/office/powerpoint/2010/main" val="13883993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Tipo de Madeira</Template>
  <TotalTime>244</TotalTime>
  <Words>2694</Words>
  <Application>Microsoft Office PowerPoint</Application>
  <PresentationFormat>Widescreen</PresentationFormat>
  <Paragraphs>85</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Cambria</vt:lpstr>
      <vt:lpstr>Wingdings</vt:lpstr>
      <vt:lpstr>Tipo de Madeira</vt:lpstr>
      <vt:lpstr>Apresentação do PowerPoint</vt:lpstr>
      <vt:lpstr>acerca do ajuste (IN)justo do banco mundial para o brasil: a classe trabalhadora vai ao inferno</vt:lpstr>
      <vt:lpstr>Apresentação do PowerPoint</vt:lpstr>
      <vt:lpstr>EM QUE CONSISTE O AJUSTE SUPOSTAMENTE JUSTO?</vt:lpstr>
      <vt:lpstr>DE ONDE SAIRIAM ESSES 7% DO PIB?</vt:lpstr>
      <vt:lpstr>A ESTRUTURA ARGUMENTATIVA: a ideologia da sustentabilidade fiscal</vt:lpstr>
      <vt:lpstr>Apresentação do PowerPoint</vt:lpstr>
      <vt:lpstr>Pretensão do documento</vt:lpstr>
      <vt:lpstr>MEDIDAS ADICIONAIS ProposTAS PELO BM</vt:lpstr>
      <vt:lpstr>MEDIDAS ADICIONAIS ProposTAS PELO BM</vt:lpstr>
      <vt:lpstr>MEDIDAS ADICIONAIS ProposTAS para educação básica</vt:lpstr>
      <vt:lpstr>O ATAQUE ÀS Universidades federais</vt:lpstr>
      <vt:lpstr>MEDIDAS ADICIONAIS ProposTAS para educação superior</vt:lpstr>
      <vt:lpstr>O ataque ao sus</vt:lpstr>
      <vt:lpstr>AJUSTES PROPOSTOS na previdência</vt:lpstr>
      <vt:lpstr>APOSENTADORIAS RURAIS</vt:lpstr>
      <vt:lpstr>PRêMIO SALARIAL DOS SERVIDORES PÚBLICOS</vt:lpstr>
      <vt:lpstr>REDUÇÃO DO “PREMIO Salarial” SERVIDORES PÚBLICOS</vt:lpstr>
      <vt:lpstr>NECESSIDADE DE REARRANJOS INSTITUCIONAIS</vt:lpstr>
      <vt:lpstr>A “NOVA GESTÃO PÚBLICA” COMO O AMBIENTE PROFÍCUO PARA OS AJUSTES</vt:lpstr>
      <vt:lpstr>O velho argumento do único caminho possível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dos Santos Souza</dc:creator>
  <cp:lastModifiedBy>José dos Santos Souza</cp:lastModifiedBy>
  <cp:revision>19</cp:revision>
  <dcterms:created xsi:type="dcterms:W3CDTF">2018-04-26T11:22:17Z</dcterms:created>
  <dcterms:modified xsi:type="dcterms:W3CDTF">2018-04-26T15:26:19Z</dcterms:modified>
</cp:coreProperties>
</file>