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sldIdLst>
    <p:sldId id="257" r:id="rId3"/>
    <p:sldId id="306" r:id="rId4"/>
    <p:sldId id="308" r:id="rId5"/>
    <p:sldId id="260" r:id="rId6"/>
    <p:sldId id="261" r:id="rId7"/>
    <p:sldId id="264" r:id="rId8"/>
    <p:sldId id="265" r:id="rId9"/>
    <p:sldId id="321" r:id="rId10"/>
    <p:sldId id="266" r:id="rId11"/>
    <p:sldId id="282" r:id="rId12"/>
    <p:sldId id="287" r:id="rId13"/>
    <p:sldId id="283" r:id="rId14"/>
    <p:sldId id="288" r:id="rId15"/>
    <p:sldId id="299" r:id="rId16"/>
    <p:sldId id="289" r:id="rId17"/>
    <p:sldId id="300" r:id="rId18"/>
    <p:sldId id="302" r:id="rId19"/>
    <p:sldId id="290" r:id="rId20"/>
    <p:sldId id="303" r:id="rId21"/>
    <p:sldId id="304" r:id="rId22"/>
    <p:sldId id="298" r:id="rId23"/>
    <p:sldId id="294" r:id="rId24"/>
    <p:sldId id="295" r:id="rId25"/>
    <p:sldId id="301" r:id="rId26"/>
    <p:sldId id="296" r:id="rId27"/>
    <p:sldId id="297" r:id="rId28"/>
    <p:sldId id="278" r:id="rId29"/>
    <p:sldId id="312" r:id="rId30"/>
    <p:sldId id="313" r:id="rId31"/>
    <p:sldId id="314" r:id="rId32"/>
    <p:sldId id="316" r:id="rId33"/>
    <p:sldId id="320" r:id="rId34"/>
    <p:sldId id="317" r:id="rId35"/>
    <p:sldId id="279" r:id="rId3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537"/>
    <a:srgbClr val="D16309"/>
    <a:srgbClr val="667F35"/>
    <a:srgbClr val="FAB67E"/>
    <a:srgbClr val="F68222"/>
    <a:srgbClr val="83A2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2" autoAdjust="0"/>
    <p:restoredTop sz="94713" autoAdjust="0"/>
  </p:normalViewPr>
  <p:slideViewPr>
    <p:cSldViewPr>
      <p:cViewPr>
        <p:scale>
          <a:sx n="130" d="100"/>
          <a:sy n="130" d="100"/>
        </p:scale>
        <p:origin x="-414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04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2" Type="http://schemas.openxmlformats.org/officeDocument/2006/relationships/slide" Target="slides/slide8.xml"/><Relationship Id="rId1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2BF4A-0076-42D8-BDB5-D9A5FD198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21FD46-574E-4D73-BDCC-F3DE3AA2FE9E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Apresentação sintética sobre a RETS e a RETS-CPLP, com avaliação do último plano de trabalho da sub-rede</a:t>
          </a:r>
          <a:endParaRPr lang="pt-BR" sz="1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E97AB75-5193-4245-A02B-DC06A5E49599}" type="parTrans" cxnId="{E08E34A6-2213-42AD-B803-BEDFCD186C30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76D0D4B-5C0A-4442-986B-783DF5CB8903}" type="sibTrans" cxnId="{E08E34A6-2213-42AD-B803-BEDFCD186C30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56C7540-1838-4CE7-9B6D-57E9E571A2DD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Apresentação de cada país sobre a formação e o trabalho dos trabalhadores técnicos em saúde (ênfase 	na APS), com base em roteiro encaminhado aos membros;</a:t>
          </a:r>
          <a:endParaRPr lang="pt-BR" sz="1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F27C78A-F6DC-4191-8977-CB79DE47AC9E}" type="parTrans" cxnId="{E8B59A01-3222-458F-8943-FFA459858653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AB07626A-B0C3-4BFC-B220-8C2F1A49D0A0}" type="sibTrans" cxnId="{E8B59A01-3222-458F-8943-FFA459858653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09AB087-80F7-4FFF-85E1-2FB96DC962B3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x-none" sz="1400" b="1" i="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Reflexões sobre os desafios e possibilidades para o trabalho na sub</a:t>
          </a:r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-</a:t>
          </a:r>
          <a:r>
            <a:rPr lang="x-none" sz="1400" b="1" i="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rede</a:t>
          </a:r>
          <a:endParaRPr lang="pt-BR" sz="1400" b="1" i="0" baseline="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Balanço das Atividades realizadas no últimos período </a:t>
          </a:r>
          <a:endParaRPr lang="pt-BR" sz="140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Formulação de ações e definição de prioridades para o Plano de Trabalho da RETS-CPLP 2019-2022</a:t>
          </a:r>
          <a:endParaRPr lang="pt-BR" sz="140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Identificação de estratégias para o funcionamento da Rede </a:t>
          </a:r>
          <a:endParaRPr lang="pt-BR" sz="1400" b="1" i="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278053F-C982-48B2-B780-4DE4660B11D0}" type="parTrans" cxnId="{41C0833E-8324-4CEE-84A9-6024A02B524B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3917181-FA62-4759-9243-168610F2B7BA}" type="sibTrans" cxnId="{41C0833E-8324-4CEE-84A9-6024A02B524B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62388261-3202-41B5-B707-0D854E6C520E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x-none" sz="1400" b="1" i="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Estruturação de novos planos de trabalho</a:t>
          </a:r>
          <a:endParaRPr lang="pt-BR" sz="1400" b="1" i="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1209F086-50B0-4C7C-A9D6-4922ECA55C7D}" type="parTrans" cxnId="{13468115-F550-4AF5-A680-24EBDED7D142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0404769F-6855-4820-9305-8D8D5548DE8F}" type="sibTrans" cxnId="{13468115-F550-4AF5-A680-24EBDED7D142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42F8C3DD-F193-4D52-AAC9-A83CC2C01F01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Debate sobre os mecanismos de Coordenação da RETS-CPLP e de renovação de mandatos</a:t>
          </a:r>
        </a:p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Eleição da Coordenação da Rede  </a:t>
          </a:r>
          <a:endParaRPr lang="pt-BR" sz="1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FEAABCB7-CD1A-4CDC-B85A-DC84AC3B1100}" type="parTrans" cxnId="{21DE08FA-2419-4032-BD46-67EB9F5EFF6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A446C205-DE63-476B-A50B-3F2787778D89}" type="sibTrans" cxnId="{21DE08FA-2419-4032-BD46-67EB9F5EFF6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340A98E-1C5A-4A88-B0FB-E3B13FC77F42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Aprovação do novo Plano de Trabalho para o biênio 2019-2011 </a:t>
          </a:r>
          <a:endParaRPr lang="pt-BR" sz="1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4320050-433D-49A0-A967-50F0E4CB664D}" type="parTrans" cxnId="{2783B61E-A229-4C5B-92A0-581E4CF5E39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158D1DED-21EE-4A59-960E-3B17F6412FD6}" type="sibTrans" cxnId="{2783B61E-A229-4C5B-92A0-581E4CF5E39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F8DF3098-789C-4AE5-ACAC-AA983D41E9D6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x-none" sz="1400" b="1" i="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Conclusões </a:t>
          </a:r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e a</a:t>
          </a:r>
          <a:r>
            <a:rPr lang="x-none" sz="1400" b="1" i="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ssinatura </a:t>
          </a:r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da Ata da Reunião</a:t>
          </a:r>
          <a:endParaRPr lang="pt-BR" sz="1400" b="1" i="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4014FABB-AEEC-41D7-816C-7D9B3BC7927E}" type="parTrans" cxnId="{DF8C7356-9F31-4760-9F48-BD05C8D6A6B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EB244A08-6FE0-4ECE-9790-35AA605CE10C}" type="sibTrans" cxnId="{DF8C7356-9F31-4760-9F48-BD05C8D6A6B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5CE27849-4695-4848-AE2D-1716D5D06042}" type="pres">
      <dgm:prSet presAssocID="{F4B2BF4A-0076-42D8-BDB5-D9A5FD198E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F042B5-773B-44E9-892C-EFDB1E6BFDAC}" type="pres">
      <dgm:prSet presAssocID="{C721FD46-574E-4D73-BDCC-F3DE3AA2FE9E}" presName="parentText" presStyleLbl="node1" presStyleIdx="0" presStyleCnt="7" custLinFactY="-11264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ADDE91-F3BB-4DB1-93F2-29F577E053AF}" type="pres">
      <dgm:prSet presAssocID="{976D0D4B-5C0A-4442-986B-783DF5CB8903}" presName="spacer" presStyleCnt="0"/>
      <dgm:spPr/>
      <dgm:t>
        <a:bodyPr/>
        <a:lstStyle/>
        <a:p>
          <a:endParaRPr lang="pt-BR"/>
        </a:p>
      </dgm:t>
    </dgm:pt>
    <dgm:pt modelId="{3184C882-D55B-4207-8A59-961D78D139F7}" type="pres">
      <dgm:prSet presAssocID="{856C7540-1838-4CE7-9B6D-57E9E571A2D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1EA5C7-018F-4577-AAE9-E897DA8A7025}" type="pres">
      <dgm:prSet presAssocID="{AB07626A-B0C3-4BFC-B220-8C2F1A49D0A0}" presName="spacer" presStyleCnt="0"/>
      <dgm:spPr/>
      <dgm:t>
        <a:bodyPr/>
        <a:lstStyle/>
        <a:p>
          <a:endParaRPr lang="pt-BR"/>
        </a:p>
      </dgm:t>
    </dgm:pt>
    <dgm:pt modelId="{E4DE0854-D404-430C-AB12-0E436C58DE57}" type="pres">
      <dgm:prSet presAssocID="{909AB087-80F7-4FFF-85E1-2FB96DC962B3}" presName="parentText" presStyleLbl="node1" presStyleIdx="2" presStyleCnt="7" custScaleY="240474" custLinFactNeighborX="-81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5D12D3-D14C-41E9-A388-54B858F29C74}" type="pres">
      <dgm:prSet presAssocID="{83917181-FA62-4759-9243-168610F2B7BA}" presName="spacer" presStyleCnt="0"/>
      <dgm:spPr/>
      <dgm:t>
        <a:bodyPr/>
        <a:lstStyle/>
        <a:p>
          <a:endParaRPr lang="pt-BR"/>
        </a:p>
      </dgm:t>
    </dgm:pt>
    <dgm:pt modelId="{0C3C1BDA-E6AC-444E-A039-AAB65CF2B397}" type="pres">
      <dgm:prSet presAssocID="{62388261-3202-41B5-B707-0D854E6C520E}" presName="parentText" presStyleLbl="node1" presStyleIdx="3" presStyleCnt="7" custScaleY="6175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DFAC17-108E-4164-AF87-122C3DE64AE4}" type="pres">
      <dgm:prSet presAssocID="{0404769F-6855-4820-9305-8D8D5548DE8F}" presName="spacer" presStyleCnt="0"/>
      <dgm:spPr/>
      <dgm:t>
        <a:bodyPr/>
        <a:lstStyle/>
        <a:p>
          <a:endParaRPr lang="pt-BR"/>
        </a:p>
      </dgm:t>
    </dgm:pt>
    <dgm:pt modelId="{22F754C7-BA83-4F71-9E84-0E4C7FE66CC9}" type="pres">
      <dgm:prSet presAssocID="{42F8C3DD-F193-4D52-AAC9-A83CC2C01F0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AA50A3-F184-43F1-8577-87805312A48A}" type="pres">
      <dgm:prSet presAssocID="{A446C205-DE63-476B-A50B-3F2787778D89}" presName="spacer" presStyleCnt="0"/>
      <dgm:spPr/>
      <dgm:t>
        <a:bodyPr/>
        <a:lstStyle/>
        <a:p>
          <a:endParaRPr lang="pt-BR"/>
        </a:p>
      </dgm:t>
    </dgm:pt>
    <dgm:pt modelId="{A6934896-0412-4D9A-87CB-769876B7F707}" type="pres">
      <dgm:prSet presAssocID="{7340A98E-1C5A-4A88-B0FB-E3B13FC77F42}" presName="parentText" presStyleLbl="node1" presStyleIdx="5" presStyleCnt="7" custScaleY="6795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C03FC6-B4D5-4DBB-A9CB-C0701DA47437}" type="pres">
      <dgm:prSet presAssocID="{158D1DED-21EE-4A59-960E-3B17F6412FD6}" presName="spacer" presStyleCnt="0"/>
      <dgm:spPr/>
      <dgm:t>
        <a:bodyPr/>
        <a:lstStyle/>
        <a:p>
          <a:endParaRPr lang="pt-BR"/>
        </a:p>
      </dgm:t>
    </dgm:pt>
    <dgm:pt modelId="{0356BAFC-AFF7-4ABC-9C0C-05E3F6EDE22E}" type="pres">
      <dgm:prSet presAssocID="{F8DF3098-789C-4AE5-ACAC-AA983D41E9D6}" presName="parentText" presStyleLbl="node1" presStyleIdx="6" presStyleCnt="7" custScaleY="5319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C0833E-8324-4CEE-84A9-6024A02B524B}" srcId="{F4B2BF4A-0076-42D8-BDB5-D9A5FD198E48}" destId="{909AB087-80F7-4FFF-85E1-2FB96DC962B3}" srcOrd="2" destOrd="0" parTransId="{7278053F-C982-48B2-B780-4DE4660B11D0}" sibTransId="{83917181-FA62-4759-9243-168610F2B7BA}"/>
    <dgm:cxn modelId="{7C76F24E-7A51-4634-8BA7-A3C02664FB94}" type="presOf" srcId="{42F8C3DD-F193-4D52-AAC9-A83CC2C01F01}" destId="{22F754C7-BA83-4F71-9E84-0E4C7FE66CC9}" srcOrd="0" destOrd="0" presId="urn:microsoft.com/office/officeart/2005/8/layout/vList2"/>
    <dgm:cxn modelId="{4A7F1B4E-2476-4899-AFC3-7C5A4C6596DC}" type="presOf" srcId="{C721FD46-574E-4D73-BDCC-F3DE3AA2FE9E}" destId="{EDF042B5-773B-44E9-892C-EFDB1E6BFDAC}" srcOrd="0" destOrd="0" presId="urn:microsoft.com/office/officeart/2005/8/layout/vList2"/>
    <dgm:cxn modelId="{13468115-F550-4AF5-A680-24EBDED7D142}" srcId="{F4B2BF4A-0076-42D8-BDB5-D9A5FD198E48}" destId="{62388261-3202-41B5-B707-0D854E6C520E}" srcOrd="3" destOrd="0" parTransId="{1209F086-50B0-4C7C-A9D6-4922ECA55C7D}" sibTransId="{0404769F-6855-4820-9305-8D8D5548DE8F}"/>
    <dgm:cxn modelId="{24A61ECF-4533-4E7C-9FA9-1039476E3727}" type="presOf" srcId="{F8DF3098-789C-4AE5-ACAC-AA983D41E9D6}" destId="{0356BAFC-AFF7-4ABC-9C0C-05E3F6EDE22E}" srcOrd="0" destOrd="0" presId="urn:microsoft.com/office/officeart/2005/8/layout/vList2"/>
    <dgm:cxn modelId="{21DE08FA-2419-4032-BD46-67EB9F5EFF6F}" srcId="{F4B2BF4A-0076-42D8-BDB5-D9A5FD198E48}" destId="{42F8C3DD-F193-4D52-AAC9-A83CC2C01F01}" srcOrd="4" destOrd="0" parTransId="{FEAABCB7-CD1A-4CDC-B85A-DC84AC3B1100}" sibTransId="{A446C205-DE63-476B-A50B-3F2787778D89}"/>
    <dgm:cxn modelId="{F8DEA6EB-835E-4726-A950-CF4902B653BB}" type="presOf" srcId="{7340A98E-1C5A-4A88-B0FB-E3B13FC77F42}" destId="{A6934896-0412-4D9A-87CB-769876B7F707}" srcOrd="0" destOrd="0" presId="urn:microsoft.com/office/officeart/2005/8/layout/vList2"/>
    <dgm:cxn modelId="{E08E34A6-2213-42AD-B803-BEDFCD186C30}" srcId="{F4B2BF4A-0076-42D8-BDB5-D9A5FD198E48}" destId="{C721FD46-574E-4D73-BDCC-F3DE3AA2FE9E}" srcOrd="0" destOrd="0" parTransId="{3E97AB75-5193-4245-A02B-DC06A5E49599}" sibTransId="{976D0D4B-5C0A-4442-986B-783DF5CB8903}"/>
    <dgm:cxn modelId="{E8B59A01-3222-458F-8943-FFA459858653}" srcId="{F4B2BF4A-0076-42D8-BDB5-D9A5FD198E48}" destId="{856C7540-1838-4CE7-9B6D-57E9E571A2DD}" srcOrd="1" destOrd="0" parTransId="{7F27C78A-F6DC-4191-8977-CB79DE47AC9E}" sibTransId="{AB07626A-B0C3-4BFC-B220-8C2F1A49D0A0}"/>
    <dgm:cxn modelId="{DF8C7356-9F31-4760-9F48-BD05C8D6A6BF}" srcId="{F4B2BF4A-0076-42D8-BDB5-D9A5FD198E48}" destId="{F8DF3098-789C-4AE5-ACAC-AA983D41E9D6}" srcOrd="6" destOrd="0" parTransId="{4014FABB-AEEC-41D7-816C-7D9B3BC7927E}" sibTransId="{EB244A08-6FE0-4ECE-9790-35AA605CE10C}"/>
    <dgm:cxn modelId="{337FEBE8-AA67-41EB-ACA0-D26D92223A06}" type="presOf" srcId="{856C7540-1838-4CE7-9B6D-57E9E571A2DD}" destId="{3184C882-D55B-4207-8A59-961D78D139F7}" srcOrd="0" destOrd="0" presId="urn:microsoft.com/office/officeart/2005/8/layout/vList2"/>
    <dgm:cxn modelId="{91155412-5653-4E0A-9142-841C5181A75E}" type="presOf" srcId="{62388261-3202-41B5-B707-0D854E6C520E}" destId="{0C3C1BDA-E6AC-444E-A039-AAB65CF2B397}" srcOrd="0" destOrd="0" presId="urn:microsoft.com/office/officeart/2005/8/layout/vList2"/>
    <dgm:cxn modelId="{719C5284-557A-4A4F-922B-65F52395EE1C}" type="presOf" srcId="{909AB087-80F7-4FFF-85E1-2FB96DC962B3}" destId="{E4DE0854-D404-430C-AB12-0E436C58DE57}" srcOrd="0" destOrd="0" presId="urn:microsoft.com/office/officeart/2005/8/layout/vList2"/>
    <dgm:cxn modelId="{7AB8897C-D228-4DD0-8C74-02520B0DCF4E}" type="presOf" srcId="{F4B2BF4A-0076-42D8-BDB5-D9A5FD198E48}" destId="{5CE27849-4695-4848-AE2D-1716D5D06042}" srcOrd="0" destOrd="0" presId="urn:microsoft.com/office/officeart/2005/8/layout/vList2"/>
    <dgm:cxn modelId="{2783B61E-A229-4C5B-92A0-581E4CF5E39F}" srcId="{F4B2BF4A-0076-42D8-BDB5-D9A5FD198E48}" destId="{7340A98E-1C5A-4A88-B0FB-E3B13FC77F42}" srcOrd="5" destOrd="0" parTransId="{94320050-433D-49A0-A967-50F0E4CB664D}" sibTransId="{158D1DED-21EE-4A59-960E-3B17F6412FD6}"/>
    <dgm:cxn modelId="{A55A8A5D-3F09-4CCE-ACA3-E553C32AD85A}" type="presParOf" srcId="{5CE27849-4695-4848-AE2D-1716D5D06042}" destId="{EDF042B5-773B-44E9-892C-EFDB1E6BFDAC}" srcOrd="0" destOrd="0" presId="urn:microsoft.com/office/officeart/2005/8/layout/vList2"/>
    <dgm:cxn modelId="{A45FBC09-D4A6-47D1-97EF-F762B342A1E2}" type="presParOf" srcId="{5CE27849-4695-4848-AE2D-1716D5D06042}" destId="{38ADDE91-F3BB-4DB1-93F2-29F577E053AF}" srcOrd="1" destOrd="0" presId="urn:microsoft.com/office/officeart/2005/8/layout/vList2"/>
    <dgm:cxn modelId="{BBB24D90-1F64-4714-B82E-EB28DB858223}" type="presParOf" srcId="{5CE27849-4695-4848-AE2D-1716D5D06042}" destId="{3184C882-D55B-4207-8A59-961D78D139F7}" srcOrd="2" destOrd="0" presId="urn:microsoft.com/office/officeart/2005/8/layout/vList2"/>
    <dgm:cxn modelId="{3D0D3B33-41EA-4DCD-A038-F85332FC1E81}" type="presParOf" srcId="{5CE27849-4695-4848-AE2D-1716D5D06042}" destId="{A21EA5C7-018F-4577-AAE9-E897DA8A7025}" srcOrd="3" destOrd="0" presId="urn:microsoft.com/office/officeart/2005/8/layout/vList2"/>
    <dgm:cxn modelId="{1277D322-2BA3-4551-BCFA-D5C0805D706B}" type="presParOf" srcId="{5CE27849-4695-4848-AE2D-1716D5D06042}" destId="{E4DE0854-D404-430C-AB12-0E436C58DE57}" srcOrd="4" destOrd="0" presId="urn:microsoft.com/office/officeart/2005/8/layout/vList2"/>
    <dgm:cxn modelId="{4A41BDDB-A96C-4C72-983B-7CB679B9801B}" type="presParOf" srcId="{5CE27849-4695-4848-AE2D-1716D5D06042}" destId="{075D12D3-D14C-41E9-A388-54B858F29C74}" srcOrd="5" destOrd="0" presId="urn:microsoft.com/office/officeart/2005/8/layout/vList2"/>
    <dgm:cxn modelId="{3D9448AB-07B8-49E1-8A11-7045A3A3FA16}" type="presParOf" srcId="{5CE27849-4695-4848-AE2D-1716D5D06042}" destId="{0C3C1BDA-E6AC-444E-A039-AAB65CF2B397}" srcOrd="6" destOrd="0" presId="urn:microsoft.com/office/officeart/2005/8/layout/vList2"/>
    <dgm:cxn modelId="{8FF12744-9E67-4CC1-983F-A2846EEED819}" type="presParOf" srcId="{5CE27849-4695-4848-AE2D-1716D5D06042}" destId="{3ADFAC17-108E-4164-AF87-122C3DE64AE4}" srcOrd="7" destOrd="0" presId="urn:microsoft.com/office/officeart/2005/8/layout/vList2"/>
    <dgm:cxn modelId="{99FE0C18-B6B8-4DDB-B8BF-600E08B060CB}" type="presParOf" srcId="{5CE27849-4695-4848-AE2D-1716D5D06042}" destId="{22F754C7-BA83-4F71-9E84-0E4C7FE66CC9}" srcOrd="8" destOrd="0" presId="urn:microsoft.com/office/officeart/2005/8/layout/vList2"/>
    <dgm:cxn modelId="{72F850F4-EB52-4535-AF39-96493269A431}" type="presParOf" srcId="{5CE27849-4695-4848-AE2D-1716D5D06042}" destId="{65AA50A3-F184-43F1-8577-87805312A48A}" srcOrd="9" destOrd="0" presId="urn:microsoft.com/office/officeart/2005/8/layout/vList2"/>
    <dgm:cxn modelId="{7AE6468B-9BBB-4A2A-AE8E-AB16B31AB88D}" type="presParOf" srcId="{5CE27849-4695-4848-AE2D-1716D5D06042}" destId="{A6934896-0412-4D9A-87CB-769876B7F707}" srcOrd="10" destOrd="0" presId="urn:microsoft.com/office/officeart/2005/8/layout/vList2"/>
    <dgm:cxn modelId="{867A3D5F-132C-4A50-9635-FF31F6926FBE}" type="presParOf" srcId="{5CE27849-4695-4848-AE2D-1716D5D06042}" destId="{9EC03FC6-B4D5-4DBB-A9CB-C0701DA47437}" srcOrd="11" destOrd="0" presId="urn:microsoft.com/office/officeart/2005/8/layout/vList2"/>
    <dgm:cxn modelId="{7E3DACBF-E0CA-414D-BDC1-43ADBDE9D35E}" type="presParOf" srcId="{5CE27849-4695-4848-AE2D-1716D5D06042}" destId="{0356BAFC-AFF7-4ABC-9C0C-05E3F6EDE2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9D8632-CA17-425F-BFC9-CA3C3825790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CADBF2-837F-4A7D-BBD4-BD0D7CB381E1}">
      <dgm:prSet custT="1"/>
      <dgm:spPr>
        <a:solidFill>
          <a:srgbClr val="6B8537"/>
        </a:solidFill>
      </dgm:spPr>
      <dgm:t>
        <a:bodyPr/>
        <a:lstStyle/>
        <a:p>
          <a:pPr algn="ctr" rtl="0"/>
          <a:r>
            <a:rPr lang="pt-BR" sz="1800" b="1" dirty="0" smtClean="0"/>
            <a:t>OBJETIVO 2:  Capacitar os docentes das escolas técnicas de saúde, tanto nos aspectos técnicos quanto pedagógicos</a:t>
          </a:r>
          <a:endParaRPr lang="pt-BR" sz="1800" b="1" dirty="0"/>
        </a:p>
      </dgm:t>
    </dgm:pt>
    <dgm:pt modelId="{6CE9DC4E-8F3D-4966-8D3E-7B65F4A40FC9}" type="parTrans" cxnId="{DE1DD388-85C5-4CC4-A905-F021C04E1994}">
      <dgm:prSet/>
      <dgm:spPr/>
      <dgm:t>
        <a:bodyPr/>
        <a:lstStyle/>
        <a:p>
          <a:endParaRPr lang="pt-BR"/>
        </a:p>
      </dgm:t>
    </dgm:pt>
    <dgm:pt modelId="{BFEB17FC-6A70-4566-8A91-CF352B72EF9A}" type="sibTrans" cxnId="{DE1DD388-85C5-4CC4-A905-F021C04E1994}">
      <dgm:prSet/>
      <dgm:spPr/>
      <dgm:t>
        <a:bodyPr/>
        <a:lstStyle/>
        <a:p>
          <a:endParaRPr lang="pt-BR"/>
        </a:p>
      </dgm:t>
    </dgm:pt>
    <dgm:pt modelId="{C858D44A-E82D-45D1-B1C7-C056FC435A10}" type="pres">
      <dgm:prSet presAssocID="{D79D8632-CA17-425F-BFC9-CA3C382579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B26C-3682-47CC-A423-EA5406B19938}" type="pres">
      <dgm:prSet presAssocID="{6BCADBF2-837F-4A7D-BBD4-BD0D7CB381E1}" presName="parentText" presStyleLbl="node1" presStyleIdx="0" presStyleCnt="1" custScaleY="71217" custLinFactNeighborY="69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1DD388-85C5-4CC4-A905-F021C04E1994}" srcId="{D79D8632-CA17-425F-BFC9-CA3C3825790C}" destId="{6BCADBF2-837F-4A7D-BBD4-BD0D7CB381E1}" srcOrd="0" destOrd="0" parTransId="{6CE9DC4E-8F3D-4966-8D3E-7B65F4A40FC9}" sibTransId="{BFEB17FC-6A70-4566-8A91-CF352B72EF9A}"/>
    <dgm:cxn modelId="{D6943C3A-9157-4F3B-A2F8-B93DE4DA6953}" type="presOf" srcId="{6BCADBF2-837F-4A7D-BBD4-BD0D7CB381E1}" destId="{2E6BB26C-3682-47CC-A423-EA5406B19938}" srcOrd="0" destOrd="0" presId="urn:microsoft.com/office/officeart/2005/8/layout/vList2"/>
    <dgm:cxn modelId="{54259C47-9C9A-437E-8DDE-64B2B3C79C68}" type="presOf" srcId="{D79D8632-CA17-425F-BFC9-CA3C3825790C}" destId="{C858D44A-E82D-45D1-B1C7-C056FC435A10}" srcOrd="0" destOrd="0" presId="urn:microsoft.com/office/officeart/2005/8/layout/vList2"/>
    <dgm:cxn modelId="{03E9F9E1-E77C-4BF0-A49D-ABAFA7F6D7E8}" type="presParOf" srcId="{C858D44A-E82D-45D1-B1C7-C056FC435A10}" destId="{2E6BB26C-3682-47CC-A423-EA5406B199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0AE96C-729F-41F9-8601-EE2FE25B99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C4AD3C-A546-4CDD-BBB6-CE2F47AE1BC2}">
      <dgm:prSet custT="1"/>
      <dgm:spPr>
        <a:solidFill>
          <a:schemeClr val="accent6">
            <a:lumMod val="75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800" b="1" dirty="0" smtClean="0"/>
            <a:t>Curso de Atualização para Docentes da Educação Profissional em Saúde </a:t>
          </a:r>
        </a:p>
        <a:p>
          <a:pPr algn="ctr" rtl="0">
            <a:spcAft>
              <a:spcPts val="0"/>
            </a:spcAft>
          </a:pPr>
          <a:r>
            <a:rPr lang="pt-BR" sz="1800" b="1" dirty="0" smtClean="0"/>
            <a:t>Local: Guiné Bissau  / 80 (oitenta) horas/aula. </a:t>
          </a:r>
        </a:p>
        <a:p>
          <a:pPr algn="ctr" rtl="0">
            <a:spcAft>
              <a:spcPts val="0"/>
            </a:spcAft>
          </a:pPr>
          <a:r>
            <a:rPr lang="pt-BR" sz="1800" b="1" dirty="0" smtClean="0"/>
            <a:t>23 egressos  (profissionais das escolas técnicas de saúde dos países da CPLP  com experiência ou interesse na docência)</a:t>
          </a:r>
          <a:endParaRPr lang="pt-BR" sz="1800" b="1" i="0" baseline="0" dirty="0"/>
        </a:p>
      </dgm:t>
    </dgm:pt>
    <dgm:pt modelId="{09F184C8-24EC-4C99-98BA-C74580834FE6}" type="parTrans" cxnId="{D57D713E-4031-41AA-970B-B8D8609E5913}">
      <dgm:prSet/>
      <dgm:spPr/>
      <dgm:t>
        <a:bodyPr/>
        <a:lstStyle/>
        <a:p>
          <a:endParaRPr lang="pt-BR"/>
        </a:p>
      </dgm:t>
    </dgm:pt>
    <dgm:pt modelId="{5E5643FD-DDEA-4D55-B0AD-681F03BDC395}" type="sibTrans" cxnId="{D57D713E-4031-41AA-970B-B8D8609E5913}">
      <dgm:prSet/>
      <dgm:spPr/>
      <dgm:t>
        <a:bodyPr/>
        <a:lstStyle/>
        <a:p>
          <a:endParaRPr lang="pt-BR"/>
        </a:p>
      </dgm:t>
    </dgm:pt>
    <dgm:pt modelId="{FF14428C-246F-4A62-9970-708F3C465A1D}">
      <dgm:prSet custT="1"/>
      <dgm:spPr>
        <a:solidFill>
          <a:schemeClr val="accent6">
            <a:lumMod val="75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pt-BR" sz="1800" b="1" dirty="0" err="1" smtClean="0"/>
            <a:t>Proforsa</a:t>
          </a:r>
          <a:r>
            <a:rPr lang="pt-BR" sz="1800" b="1" dirty="0" smtClean="0"/>
            <a:t> - Cooperação Triangular: Angola Japão (JICA) e Brasil (ENSP,  EPSJV e Unicamp)</a:t>
          </a:r>
        </a:p>
        <a:p>
          <a:r>
            <a:rPr lang="pt-BR" sz="1800" b="1" dirty="0" smtClean="0"/>
            <a:t>Objetivo geral: melhorar o acesso e a qualidade dos cuidados primários de saúde de Angola, por meio de investimento central em atividades de base comunitária e família;</a:t>
          </a:r>
          <a:endParaRPr lang="pt-BR" sz="1800" b="1" i="0" baseline="0" dirty="0"/>
        </a:p>
      </dgm:t>
    </dgm:pt>
    <dgm:pt modelId="{D6F5107B-C06E-4938-A3A6-C62451D56D3D}" type="parTrans" cxnId="{14B2EAEE-F147-46FE-8135-AD8A8A0221A9}">
      <dgm:prSet/>
      <dgm:spPr/>
      <dgm:t>
        <a:bodyPr/>
        <a:lstStyle/>
        <a:p>
          <a:endParaRPr lang="pt-BR"/>
        </a:p>
      </dgm:t>
    </dgm:pt>
    <dgm:pt modelId="{CC7B2F98-7394-47B2-87AC-1E15530B637C}" type="sibTrans" cxnId="{14B2EAEE-F147-46FE-8135-AD8A8A0221A9}">
      <dgm:prSet/>
      <dgm:spPr/>
      <dgm:t>
        <a:bodyPr/>
        <a:lstStyle/>
        <a:p>
          <a:endParaRPr lang="pt-BR"/>
        </a:p>
      </dgm:t>
    </dgm:pt>
    <dgm:pt modelId="{4C3F8A91-91A2-4330-B0AE-4C1271A3E630}" type="pres">
      <dgm:prSet presAssocID="{5D0AE96C-729F-41F9-8601-EE2FE25B99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B2F2EF-5AD3-4322-82CE-607E31503F11}" type="pres">
      <dgm:prSet presAssocID="{DAC4AD3C-A546-4CDD-BBB6-CE2F47AE1BC2}" presName="parentText" presStyleLbl="node1" presStyleIdx="0" presStyleCnt="2" custScaleY="94175" custLinFactY="11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4A423-C6B6-47F9-914B-BD3FC62D16B2}" type="pres">
      <dgm:prSet presAssocID="{5E5643FD-DDEA-4D55-B0AD-681F03BDC395}" presName="spacer" presStyleCnt="0"/>
      <dgm:spPr/>
    </dgm:pt>
    <dgm:pt modelId="{5BFD3CF9-2FA9-4E5B-93C7-ABE4E7B3C8AF}" type="pres">
      <dgm:prSet presAssocID="{FF14428C-246F-4A62-9970-708F3C465A1D}" presName="parentText" presStyleLbl="node1" presStyleIdx="1" presStyleCnt="2" custScaleY="89625" custLinFactNeighborY="124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B2EAEE-F147-46FE-8135-AD8A8A0221A9}" srcId="{5D0AE96C-729F-41F9-8601-EE2FE25B99D6}" destId="{FF14428C-246F-4A62-9970-708F3C465A1D}" srcOrd="1" destOrd="0" parTransId="{D6F5107B-C06E-4938-A3A6-C62451D56D3D}" sibTransId="{CC7B2F98-7394-47B2-87AC-1E15530B637C}"/>
    <dgm:cxn modelId="{D57D713E-4031-41AA-970B-B8D8609E5913}" srcId="{5D0AE96C-729F-41F9-8601-EE2FE25B99D6}" destId="{DAC4AD3C-A546-4CDD-BBB6-CE2F47AE1BC2}" srcOrd="0" destOrd="0" parTransId="{09F184C8-24EC-4C99-98BA-C74580834FE6}" sibTransId="{5E5643FD-DDEA-4D55-B0AD-681F03BDC395}"/>
    <dgm:cxn modelId="{7C7B4BE5-2336-496F-8EBA-ED85D06DE409}" type="presOf" srcId="{FF14428C-246F-4A62-9970-708F3C465A1D}" destId="{5BFD3CF9-2FA9-4E5B-93C7-ABE4E7B3C8AF}" srcOrd="0" destOrd="0" presId="urn:microsoft.com/office/officeart/2005/8/layout/vList2"/>
    <dgm:cxn modelId="{EB47C1F6-743A-4135-9CEF-CF027ABD3E79}" type="presOf" srcId="{DAC4AD3C-A546-4CDD-BBB6-CE2F47AE1BC2}" destId="{BAB2F2EF-5AD3-4322-82CE-607E31503F11}" srcOrd="0" destOrd="0" presId="urn:microsoft.com/office/officeart/2005/8/layout/vList2"/>
    <dgm:cxn modelId="{6CFD21C2-E287-4191-AEDD-DC63FE2BB4A7}" type="presOf" srcId="{5D0AE96C-729F-41F9-8601-EE2FE25B99D6}" destId="{4C3F8A91-91A2-4330-B0AE-4C1271A3E630}" srcOrd="0" destOrd="0" presId="urn:microsoft.com/office/officeart/2005/8/layout/vList2"/>
    <dgm:cxn modelId="{BDCB453E-098A-480D-9BE5-75DDC0FA313B}" type="presParOf" srcId="{4C3F8A91-91A2-4330-B0AE-4C1271A3E630}" destId="{BAB2F2EF-5AD3-4322-82CE-607E31503F11}" srcOrd="0" destOrd="0" presId="urn:microsoft.com/office/officeart/2005/8/layout/vList2"/>
    <dgm:cxn modelId="{FCB90A5A-31BB-4123-98A6-E7F4E3025DA9}" type="presParOf" srcId="{4C3F8A91-91A2-4330-B0AE-4C1271A3E630}" destId="{DE24A423-C6B6-47F9-914B-BD3FC62D16B2}" srcOrd="1" destOrd="0" presId="urn:microsoft.com/office/officeart/2005/8/layout/vList2"/>
    <dgm:cxn modelId="{0BB968F5-B129-4AEC-9899-578DFC4A0E9D}" type="presParOf" srcId="{4C3F8A91-91A2-4330-B0AE-4C1271A3E630}" destId="{5BFD3CF9-2FA9-4E5B-93C7-ABE4E7B3C8A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9D8632-CA17-425F-BFC9-CA3C3825790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CADBF2-837F-4A7D-BBD4-BD0D7CB381E1}">
      <dgm:prSet custT="1"/>
      <dgm:spPr>
        <a:solidFill>
          <a:srgbClr val="6B8537"/>
        </a:solidFill>
      </dgm:spPr>
      <dgm:t>
        <a:bodyPr/>
        <a:lstStyle/>
        <a:p>
          <a:pPr algn="ctr" rtl="0"/>
          <a:r>
            <a:rPr lang="pt-BR" sz="1800" b="1" dirty="0" smtClean="0"/>
            <a:t>OBJETIVO 2:  Capacitar os docentes das escolas técnicas de saúde, tanto nos aspectos técnicos quanto pedagógicos</a:t>
          </a:r>
          <a:endParaRPr lang="pt-BR" sz="1800" b="1" dirty="0"/>
        </a:p>
      </dgm:t>
    </dgm:pt>
    <dgm:pt modelId="{6CE9DC4E-8F3D-4966-8D3E-7B65F4A40FC9}" type="parTrans" cxnId="{DE1DD388-85C5-4CC4-A905-F021C04E1994}">
      <dgm:prSet/>
      <dgm:spPr/>
      <dgm:t>
        <a:bodyPr/>
        <a:lstStyle/>
        <a:p>
          <a:endParaRPr lang="pt-BR"/>
        </a:p>
      </dgm:t>
    </dgm:pt>
    <dgm:pt modelId="{BFEB17FC-6A70-4566-8A91-CF352B72EF9A}" type="sibTrans" cxnId="{DE1DD388-85C5-4CC4-A905-F021C04E1994}">
      <dgm:prSet/>
      <dgm:spPr/>
      <dgm:t>
        <a:bodyPr/>
        <a:lstStyle/>
        <a:p>
          <a:endParaRPr lang="pt-BR"/>
        </a:p>
      </dgm:t>
    </dgm:pt>
    <dgm:pt modelId="{C858D44A-E82D-45D1-B1C7-C056FC435A10}" type="pres">
      <dgm:prSet presAssocID="{D79D8632-CA17-425F-BFC9-CA3C382579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B26C-3682-47CC-A423-EA5406B19938}" type="pres">
      <dgm:prSet presAssocID="{6BCADBF2-837F-4A7D-BBD4-BD0D7CB381E1}" presName="parentText" presStyleLbl="node1" presStyleIdx="0" presStyleCnt="1" custScaleY="71217" custLinFactNeighborY="69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1DD388-85C5-4CC4-A905-F021C04E1994}" srcId="{D79D8632-CA17-425F-BFC9-CA3C3825790C}" destId="{6BCADBF2-837F-4A7D-BBD4-BD0D7CB381E1}" srcOrd="0" destOrd="0" parTransId="{6CE9DC4E-8F3D-4966-8D3E-7B65F4A40FC9}" sibTransId="{BFEB17FC-6A70-4566-8A91-CF352B72EF9A}"/>
    <dgm:cxn modelId="{A626EBD6-AFAC-479D-BCA3-A4248FF725F8}" type="presOf" srcId="{D79D8632-CA17-425F-BFC9-CA3C3825790C}" destId="{C858D44A-E82D-45D1-B1C7-C056FC435A10}" srcOrd="0" destOrd="0" presId="urn:microsoft.com/office/officeart/2005/8/layout/vList2"/>
    <dgm:cxn modelId="{ABBF2862-880A-4366-8AE5-80DED9A91FE7}" type="presOf" srcId="{6BCADBF2-837F-4A7D-BBD4-BD0D7CB381E1}" destId="{2E6BB26C-3682-47CC-A423-EA5406B19938}" srcOrd="0" destOrd="0" presId="urn:microsoft.com/office/officeart/2005/8/layout/vList2"/>
    <dgm:cxn modelId="{3DCB8238-227B-4063-A46F-2791519FBC02}" type="presParOf" srcId="{C858D44A-E82D-45D1-B1C7-C056FC435A10}" destId="{2E6BB26C-3682-47CC-A423-EA5406B199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0AE96C-729F-41F9-8601-EE2FE25B99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C4AD3C-A546-4CDD-BBB6-CE2F47AE1BC2}">
      <dgm:prSet custT="1"/>
      <dgm:spPr>
        <a:solidFill>
          <a:srgbClr val="F68222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lnSpc>
              <a:spcPct val="90000"/>
            </a:lnSpc>
            <a:spcAft>
              <a:spcPts val="0"/>
            </a:spcAft>
          </a:pPr>
          <a:r>
            <a:rPr lang="pt-BR" sz="1800" b="1" i="0" baseline="0" dirty="0" smtClean="0"/>
            <a:t>Avaliação </a:t>
          </a:r>
          <a:r>
            <a:rPr lang="pt-BR" sz="1800" b="1" dirty="0" smtClean="0"/>
            <a:t>do Curso de Especialização em Educação Profissional em Saúde</a:t>
          </a:r>
        </a:p>
        <a:p>
          <a:pPr algn="ctr" rtl="0">
            <a:lnSpc>
              <a:spcPct val="90000"/>
            </a:lnSpc>
            <a:spcAft>
              <a:spcPts val="0"/>
            </a:spcAft>
          </a:pPr>
          <a:r>
            <a:rPr lang="pt-BR" sz="1800" b="1" dirty="0" smtClean="0"/>
            <a:t> para os </a:t>
          </a:r>
          <a:r>
            <a:rPr lang="pt-BR" sz="1800" b="1" dirty="0" err="1" smtClean="0"/>
            <a:t>Palop</a:t>
          </a:r>
          <a:r>
            <a:rPr lang="pt-BR" sz="1800" b="1" dirty="0" smtClean="0"/>
            <a:t>, realizado em 2011, no âmbito da RETS-CPLP. </a:t>
          </a:r>
        </a:p>
        <a:p>
          <a:pPr algn="ctr" rtl="0">
            <a:lnSpc>
              <a:spcPct val="150000"/>
            </a:lnSpc>
            <a:spcAft>
              <a:spcPts val="0"/>
            </a:spcAft>
          </a:pPr>
          <a:r>
            <a:rPr lang="pt-BR" sz="1800" b="1" i="0" baseline="0" dirty="0" smtClean="0"/>
            <a:t>Resultados preliminares</a:t>
          </a:r>
          <a:endParaRPr lang="pt-BR" sz="1800" b="1" i="0" baseline="0" dirty="0"/>
        </a:p>
      </dgm:t>
    </dgm:pt>
    <dgm:pt modelId="{09F184C8-24EC-4C99-98BA-C74580834FE6}" type="parTrans" cxnId="{D57D713E-4031-41AA-970B-B8D8609E5913}">
      <dgm:prSet/>
      <dgm:spPr/>
      <dgm:t>
        <a:bodyPr/>
        <a:lstStyle/>
        <a:p>
          <a:endParaRPr lang="pt-BR"/>
        </a:p>
      </dgm:t>
    </dgm:pt>
    <dgm:pt modelId="{5E5643FD-DDEA-4D55-B0AD-681F03BDC395}" type="sibTrans" cxnId="{D57D713E-4031-41AA-970B-B8D8609E5913}">
      <dgm:prSet/>
      <dgm:spPr/>
      <dgm:t>
        <a:bodyPr/>
        <a:lstStyle/>
        <a:p>
          <a:endParaRPr lang="pt-BR"/>
        </a:p>
      </dgm:t>
    </dgm:pt>
    <dgm:pt modelId="{4C3F8A91-91A2-4330-B0AE-4C1271A3E630}" type="pres">
      <dgm:prSet presAssocID="{5D0AE96C-729F-41F9-8601-EE2FE25B99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B2F2EF-5AD3-4322-82CE-607E31503F11}" type="pres">
      <dgm:prSet presAssocID="{DAC4AD3C-A546-4CDD-BBB6-CE2F47AE1BC2}" presName="parentText" presStyleLbl="node1" presStyleIdx="0" presStyleCnt="1" custScaleY="94175" custLinFactNeighborY="-2983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7D713E-4031-41AA-970B-B8D8609E5913}" srcId="{5D0AE96C-729F-41F9-8601-EE2FE25B99D6}" destId="{DAC4AD3C-A546-4CDD-BBB6-CE2F47AE1BC2}" srcOrd="0" destOrd="0" parTransId="{09F184C8-24EC-4C99-98BA-C74580834FE6}" sibTransId="{5E5643FD-DDEA-4D55-B0AD-681F03BDC395}"/>
    <dgm:cxn modelId="{1F39707E-BAED-411C-8C20-E66448262BC9}" type="presOf" srcId="{5D0AE96C-729F-41F9-8601-EE2FE25B99D6}" destId="{4C3F8A91-91A2-4330-B0AE-4C1271A3E630}" srcOrd="0" destOrd="0" presId="urn:microsoft.com/office/officeart/2005/8/layout/vList2"/>
    <dgm:cxn modelId="{6A0E317C-DE9F-4B13-BC62-F7D5E106CC9D}" type="presOf" srcId="{DAC4AD3C-A546-4CDD-BBB6-CE2F47AE1BC2}" destId="{BAB2F2EF-5AD3-4322-82CE-607E31503F11}" srcOrd="0" destOrd="0" presId="urn:microsoft.com/office/officeart/2005/8/layout/vList2"/>
    <dgm:cxn modelId="{993345FB-6898-44EA-8988-59E3F060E7E0}" type="presParOf" srcId="{4C3F8A91-91A2-4330-B0AE-4C1271A3E630}" destId="{BAB2F2EF-5AD3-4322-82CE-607E31503F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9D8632-CA17-425F-BFC9-CA3C3825790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CADBF2-837F-4A7D-BBD4-BD0D7CB381E1}">
      <dgm:prSet custT="1"/>
      <dgm:spPr>
        <a:solidFill>
          <a:srgbClr val="6B8537"/>
        </a:solidFill>
      </dgm:spPr>
      <dgm:t>
        <a:bodyPr/>
        <a:lstStyle/>
        <a:p>
          <a:pPr algn="ctr" rtl="0"/>
          <a:r>
            <a:rPr lang="pt-BR" sz="1800" b="1" dirty="0" smtClean="0"/>
            <a:t>EIXO 1 – Modelo de Governança, organização e infraestrutura da RETS</a:t>
          </a:r>
          <a:endParaRPr lang="pt-BR" sz="1800" b="1" dirty="0"/>
        </a:p>
      </dgm:t>
    </dgm:pt>
    <dgm:pt modelId="{6CE9DC4E-8F3D-4966-8D3E-7B65F4A40FC9}" type="parTrans" cxnId="{DE1DD388-85C5-4CC4-A905-F021C04E1994}">
      <dgm:prSet/>
      <dgm:spPr/>
      <dgm:t>
        <a:bodyPr/>
        <a:lstStyle/>
        <a:p>
          <a:endParaRPr lang="pt-BR"/>
        </a:p>
      </dgm:t>
    </dgm:pt>
    <dgm:pt modelId="{BFEB17FC-6A70-4566-8A91-CF352B72EF9A}" type="sibTrans" cxnId="{DE1DD388-85C5-4CC4-A905-F021C04E1994}">
      <dgm:prSet/>
      <dgm:spPr/>
      <dgm:t>
        <a:bodyPr/>
        <a:lstStyle/>
        <a:p>
          <a:endParaRPr lang="pt-BR"/>
        </a:p>
      </dgm:t>
    </dgm:pt>
    <dgm:pt modelId="{C858D44A-E82D-45D1-B1C7-C056FC435A10}" type="pres">
      <dgm:prSet presAssocID="{D79D8632-CA17-425F-BFC9-CA3C382579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B26C-3682-47CC-A423-EA5406B19938}" type="pres">
      <dgm:prSet presAssocID="{6BCADBF2-837F-4A7D-BBD4-BD0D7CB381E1}" presName="parentText" presStyleLbl="node1" presStyleIdx="0" presStyleCnt="1" custScaleY="71217" custLinFactNeighborY="69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1DD388-85C5-4CC4-A905-F021C04E1994}" srcId="{D79D8632-CA17-425F-BFC9-CA3C3825790C}" destId="{6BCADBF2-837F-4A7D-BBD4-BD0D7CB381E1}" srcOrd="0" destOrd="0" parTransId="{6CE9DC4E-8F3D-4966-8D3E-7B65F4A40FC9}" sibTransId="{BFEB17FC-6A70-4566-8A91-CF352B72EF9A}"/>
    <dgm:cxn modelId="{2D645692-8DE7-41FE-8456-B14C0317D4AB}" type="presOf" srcId="{6BCADBF2-837F-4A7D-BBD4-BD0D7CB381E1}" destId="{2E6BB26C-3682-47CC-A423-EA5406B19938}" srcOrd="0" destOrd="0" presId="urn:microsoft.com/office/officeart/2005/8/layout/vList2"/>
    <dgm:cxn modelId="{5C2862CE-9207-4AE1-A783-0314821737F4}" type="presOf" srcId="{D79D8632-CA17-425F-BFC9-CA3C3825790C}" destId="{C858D44A-E82D-45D1-B1C7-C056FC435A10}" srcOrd="0" destOrd="0" presId="urn:microsoft.com/office/officeart/2005/8/layout/vList2"/>
    <dgm:cxn modelId="{C8BF6B73-1380-4412-BCE0-C3AA1061B999}" type="presParOf" srcId="{C858D44A-E82D-45D1-B1C7-C056FC435A10}" destId="{2E6BB26C-3682-47CC-A423-EA5406B199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0AE96C-729F-41F9-8601-EE2FE25B99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C4AD3C-A546-4CDD-BBB6-CE2F47AE1BC2}">
      <dgm:prSet custT="1"/>
      <dgm:spPr>
        <a:solidFill>
          <a:srgbClr val="83A244"/>
        </a:solidFill>
      </dgm:spPr>
      <dgm:t>
        <a:bodyPr/>
        <a:lstStyle/>
        <a:p>
          <a:pPr algn="ctr" rtl="0"/>
          <a:r>
            <a:rPr lang="pt-BR" sz="1800" b="1" i="0" baseline="0" dirty="0" smtClean="0"/>
            <a:t>1- O papel da RETS no cumprimento dos Objetivos do Desenvolvimento Sustentável</a:t>
          </a:r>
          <a:endParaRPr lang="pt-BR" sz="1800" b="0" i="0" baseline="0" dirty="0"/>
        </a:p>
      </dgm:t>
    </dgm:pt>
    <dgm:pt modelId="{09F184C8-24EC-4C99-98BA-C74580834FE6}" type="parTrans" cxnId="{D57D713E-4031-41AA-970B-B8D8609E5913}">
      <dgm:prSet/>
      <dgm:spPr/>
      <dgm:t>
        <a:bodyPr/>
        <a:lstStyle/>
        <a:p>
          <a:endParaRPr lang="pt-BR"/>
        </a:p>
      </dgm:t>
    </dgm:pt>
    <dgm:pt modelId="{5E5643FD-DDEA-4D55-B0AD-681F03BDC395}" type="sibTrans" cxnId="{D57D713E-4031-41AA-970B-B8D8609E5913}">
      <dgm:prSet/>
      <dgm:spPr/>
      <dgm:t>
        <a:bodyPr/>
        <a:lstStyle/>
        <a:p>
          <a:endParaRPr lang="pt-BR"/>
        </a:p>
      </dgm:t>
    </dgm:pt>
    <dgm:pt modelId="{9F0168F6-9372-4A3A-AD8A-86493FF8043A}">
      <dgm:prSet custT="1"/>
      <dgm:spPr>
        <a:solidFill>
          <a:srgbClr val="83A244"/>
        </a:solidFill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800" b="1" i="0" baseline="0" dirty="0" smtClean="0"/>
            <a:t>2 - Fortalecimento da Rede, através da </a:t>
          </a:r>
          <a:r>
            <a:rPr lang="pt-BR" sz="1800" b="1" i="0" baseline="0" dirty="0" err="1" smtClean="0"/>
            <a:t>inventariação</a:t>
          </a:r>
          <a:r>
            <a:rPr lang="pt-BR" sz="1800" b="1" i="0" baseline="0" dirty="0" smtClean="0"/>
            <a:t> das suas capacidades</a:t>
          </a:r>
        </a:p>
        <a:p>
          <a:pPr algn="ctr" rtl="0">
            <a:spcAft>
              <a:spcPts val="0"/>
            </a:spcAft>
          </a:pPr>
          <a:r>
            <a:rPr lang="pt-BR" sz="1800" b="1" i="0" baseline="0" dirty="0" smtClean="0"/>
            <a:t>(Bibliotecas, Laboratórios, Mobilidade Acadêmica docente)</a:t>
          </a:r>
          <a:endParaRPr lang="pt-BR" sz="1800" dirty="0"/>
        </a:p>
      </dgm:t>
    </dgm:pt>
    <dgm:pt modelId="{A833EDE4-4664-45B2-9DF5-21D2D0C1F77E}" type="parTrans" cxnId="{41E92143-6986-4492-854F-30C7B5E74306}">
      <dgm:prSet/>
      <dgm:spPr/>
      <dgm:t>
        <a:bodyPr/>
        <a:lstStyle/>
        <a:p>
          <a:endParaRPr lang="pt-BR"/>
        </a:p>
      </dgm:t>
    </dgm:pt>
    <dgm:pt modelId="{B20CDE35-2877-4A86-88CD-0F35C67CEDDE}" type="sibTrans" cxnId="{41E92143-6986-4492-854F-30C7B5E74306}">
      <dgm:prSet/>
      <dgm:spPr/>
      <dgm:t>
        <a:bodyPr/>
        <a:lstStyle/>
        <a:p>
          <a:endParaRPr lang="pt-BR"/>
        </a:p>
      </dgm:t>
    </dgm:pt>
    <dgm:pt modelId="{94AE47DD-C94D-46B6-B750-B2CEF2B73C7E}">
      <dgm:prSet custT="1"/>
      <dgm:spPr>
        <a:solidFill>
          <a:srgbClr val="83A244"/>
        </a:solidFill>
      </dgm:spPr>
      <dgm:t>
        <a:bodyPr/>
        <a:lstStyle/>
        <a:p>
          <a:pPr algn="ctr" rtl="0"/>
          <a:r>
            <a:rPr lang="pt-BR" sz="1800" b="1" dirty="0" smtClean="0"/>
            <a:t>3 - Realizar um amplo levantamento junto dos Estados membros da CPLP dos aspetos legais e operacionais no mundo do trabalho, e da oferta qualitativa e quantitativa da formação e de trabalhadores técnicos em saúde</a:t>
          </a:r>
          <a:endParaRPr lang="pt-BR" sz="1800" b="1" dirty="0"/>
        </a:p>
      </dgm:t>
    </dgm:pt>
    <dgm:pt modelId="{C4C541CA-19D9-4B75-9514-E9EEF410310B}" type="parTrans" cxnId="{C4FF5A3E-99A2-4A8A-AA39-780162808136}">
      <dgm:prSet/>
      <dgm:spPr/>
      <dgm:t>
        <a:bodyPr/>
        <a:lstStyle/>
        <a:p>
          <a:endParaRPr lang="pt-BR"/>
        </a:p>
      </dgm:t>
    </dgm:pt>
    <dgm:pt modelId="{8C3DAC64-D902-4E88-8DBA-42C4DCB5C739}" type="sibTrans" cxnId="{C4FF5A3E-99A2-4A8A-AA39-780162808136}">
      <dgm:prSet/>
      <dgm:spPr/>
      <dgm:t>
        <a:bodyPr/>
        <a:lstStyle/>
        <a:p>
          <a:endParaRPr lang="pt-BR"/>
        </a:p>
      </dgm:t>
    </dgm:pt>
    <dgm:pt modelId="{4C3F8A91-91A2-4330-B0AE-4C1271A3E630}" type="pres">
      <dgm:prSet presAssocID="{5D0AE96C-729F-41F9-8601-EE2FE25B99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B2F2EF-5AD3-4322-82CE-607E31503F11}" type="pres">
      <dgm:prSet presAssocID="{DAC4AD3C-A546-4CDD-BBB6-CE2F47AE1BC2}" presName="parentText" presStyleLbl="node1" presStyleIdx="0" presStyleCnt="3" custScaleY="58422" custLinFactY="105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4A423-C6B6-47F9-914B-BD3FC62D16B2}" type="pres">
      <dgm:prSet presAssocID="{5E5643FD-DDEA-4D55-B0AD-681F03BDC395}" presName="spacer" presStyleCnt="0"/>
      <dgm:spPr/>
    </dgm:pt>
    <dgm:pt modelId="{83166D66-5AED-4094-9799-75FD605DDC2E}" type="pres">
      <dgm:prSet presAssocID="{9F0168F6-9372-4A3A-AD8A-86493FF8043A}" presName="parentText" presStyleLbl="node1" presStyleIdx="1" presStyleCnt="3" custScaleY="74793" custLinFactNeighborY="7326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BA195-DCC7-49E6-B425-16B536E46337}" type="pres">
      <dgm:prSet presAssocID="{B20CDE35-2877-4A86-88CD-0F35C67CEDDE}" presName="spacer" presStyleCnt="0"/>
      <dgm:spPr/>
    </dgm:pt>
    <dgm:pt modelId="{265D4B5A-9FBB-49E2-9CC3-20215429084B}" type="pres">
      <dgm:prSet presAssocID="{94AE47DD-C94D-46B6-B750-B2CEF2B73C7E}" presName="parentText" presStyleLbl="node1" presStyleIdx="2" presStyleCnt="3" custLinFactNeighborY="-338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FF5A3E-99A2-4A8A-AA39-780162808136}" srcId="{5D0AE96C-729F-41F9-8601-EE2FE25B99D6}" destId="{94AE47DD-C94D-46B6-B750-B2CEF2B73C7E}" srcOrd="2" destOrd="0" parTransId="{C4C541CA-19D9-4B75-9514-E9EEF410310B}" sibTransId="{8C3DAC64-D902-4E88-8DBA-42C4DCB5C739}"/>
    <dgm:cxn modelId="{D57D713E-4031-41AA-970B-B8D8609E5913}" srcId="{5D0AE96C-729F-41F9-8601-EE2FE25B99D6}" destId="{DAC4AD3C-A546-4CDD-BBB6-CE2F47AE1BC2}" srcOrd="0" destOrd="0" parTransId="{09F184C8-24EC-4C99-98BA-C74580834FE6}" sibTransId="{5E5643FD-DDEA-4D55-B0AD-681F03BDC395}"/>
    <dgm:cxn modelId="{41E92143-6986-4492-854F-30C7B5E74306}" srcId="{5D0AE96C-729F-41F9-8601-EE2FE25B99D6}" destId="{9F0168F6-9372-4A3A-AD8A-86493FF8043A}" srcOrd="1" destOrd="0" parTransId="{A833EDE4-4664-45B2-9DF5-21D2D0C1F77E}" sibTransId="{B20CDE35-2877-4A86-88CD-0F35C67CEDDE}"/>
    <dgm:cxn modelId="{ACA96312-BC24-4F30-B3C1-B1ADEB65A2B8}" type="presOf" srcId="{DAC4AD3C-A546-4CDD-BBB6-CE2F47AE1BC2}" destId="{BAB2F2EF-5AD3-4322-82CE-607E31503F11}" srcOrd="0" destOrd="0" presId="urn:microsoft.com/office/officeart/2005/8/layout/vList2"/>
    <dgm:cxn modelId="{87C8F2C2-D2A7-4A42-AF78-0FCAE3DD92D9}" type="presOf" srcId="{9F0168F6-9372-4A3A-AD8A-86493FF8043A}" destId="{83166D66-5AED-4094-9799-75FD605DDC2E}" srcOrd="0" destOrd="0" presId="urn:microsoft.com/office/officeart/2005/8/layout/vList2"/>
    <dgm:cxn modelId="{967D9872-1036-490D-9522-E3AF6E266A32}" type="presOf" srcId="{94AE47DD-C94D-46B6-B750-B2CEF2B73C7E}" destId="{265D4B5A-9FBB-49E2-9CC3-20215429084B}" srcOrd="0" destOrd="0" presId="urn:microsoft.com/office/officeart/2005/8/layout/vList2"/>
    <dgm:cxn modelId="{A23F9A8B-474C-453A-BCD9-88611D8BCE36}" type="presOf" srcId="{5D0AE96C-729F-41F9-8601-EE2FE25B99D6}" destId="{4C3F8A91-91A2-4330-B0AE-4C1271A3E630}" srcOrd="0" destOrd="0" presId="urn:microsoft.com/office/officeart/2005/8/layout/vList2"/>
    <dgm:cxn modelId="{BF9F267F-4B1F-4AC1-8C6D-442111E243D7}" type="presParOf" srcId="{4C3F8A91-91A2-4330-B0AE-4C1271A3E630}" destId="{BAB2F2EF-5AD3-4322-82CE-607E31503F11}" srcOrd="0" destOrd="0" presId="urn:microsoft.com/office/officeart/2005/8/layout/vList2"/>
    <dgm:cxn modelId="{B576D403-1122-4649-8473-861F92697911}" type="presParOf" srcId="{4C3F8A91-91A2-4330-B0AE-4C1271A3E630}" destId="{DE24A423-C6B6-47F9-914B-BD3FC62D16B2}" srcOrd="1" destOrd="0" presId="urn:microsoft.com/office/officeart/2005/8/layout/vList2"/>
    <dgm:cxn modelId="{0A62D7C8-4FF3-485F-8B52-11DB5668065D}" type="presParOf" srcId="{4C3F8A91-91A2-4330-B0AE-4C1271A3E630}" destId="{83166D66-5AED-4094-9799-75FD605DDC2E}" srcOrd="2" destOrd="0" presId="urn:microsoft.com/office/officeart/2005/8/layout/vList2"/>
    <dgm:cxn modelId="{32D43E37-8087-435B-9431-DCA0978FEF43}" type="presParOf" srcId="{4C3F8A91-91A2-4330-B0AE-4C1271A3E630}" destId="{E00BA195-DCC7-49E6-B425-16B536E46337}" srcOrd="3" destOrd="0" presId="urn:microsoft.com/office/officeart/2005/8/layout/vList2"/>
    <dgm:cxn modelId="{A76BA74C-4814-4DA2-99F7-D69CB07AFC18}" type="presParOf" srcId="{4C3F8A91-91A2-4330-B0AE-4C1271A3E630}" destId="{265D4B5A-9FBB-49E2-9CC3-2021542908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79D8632-CA17-425F-BFC9-CA3C3825790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CADBF2-837F-4A7D-BBD4-BD0D7CB381E1}">
      <dgm:prSet custT="1"/>
      <dgm:spPr>
        <a:solidFill>
          <a:srgbClr val="6B8537"/>
        </a:solidFill>
      </dgm:spPr>
      <dgm:t>
        <a:bodyPr/>
        <a:lstStyle/>
        <a:p>
          <a:pPr algn="ctr" rtl="0"/>
          <a:r>
            <a:rPr lang="pt-BR" sz="1800" b="1" dirty="0" smtClean="0"/>
            <a:t>EIXO 1 – Modelo de Governança, organização e infraestrutura da RETS</a:t>
          </a:r>
          <a:endParaRPr lang="pt-BR" sz="1800" b="1" dirty="0"/>
        </a:p>
      </dgm:t>
    </dgm:pt>
    <dgm:pt modelId="{6CE9DC4E-8F3D-4966-8D3E-7B65F4A40FC9}" type="parTrans" cxnId="{DE1DD388-85C5-4CC4-A905-F021C04E1994}">
      <dgm:prSet/>
      <dgm:spPr/>
      <dgm:t>
        <a:bodyPr/>
        <a:lstStyle/>
        <a:p>
          <a:endParaRPr lang="pt-BR"/>
        </a:p>
      </dgm:t>
    </dgm:pt>
    <dgm:pt modelId="{BFEB17FC-6A70-4566-8A91-CF352B72EF9A}" type="sibTrans" cxnId="{DE1DD388-85C5-4CC4-A905-F021C04E1994}">
      <dgm:prSet/>
      <dgm:spPr/>
      <dgm:t>
        <a:bodyPr/>
        <a:lstStyle/>
        <a:p>
          <a:endParaRPr lang="pt-BR"/>
        </a:p>
      </dgm:t>
    </dgm:pt>
    <dgm:pt modelId="{C858D44A-E82D-45D1-B1C7-C056FC435A10}" type="pres">
      <dgm:prSet presAssocID="{D79D8632-CA17-425F-BFC9-CA3C382579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B26C-3682-47CC-A423-EA5406B19938}" type="pres">
      <dgm:prSet presAssocID="{6BCADBF2-837F-4A7D-BBD4-BD0D7CB381E1}" presName="parentText" presStyleLbl="node1" presStyleIdx="0" presStyleCnt="1" custScaleY="71217" custLinFactNeighborY="69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1DD388-85C5-4CC4-A905-F021C04E1994}" srcId="{D79D8632-CA17-425F-BFC9-CA3C3825790C}" destId="{6BCADBF2-837F-4A7D-BBD4-BD0D7CB381E1}" srcOrd="0" destOrd="0" parTransId="{6CE9DC4E-8F3D-4966-8D3E-7B65F4A40FC9}" sibTransId="{BFEB17FC-6A70-4566-8A91-CF352B72EF9A}"/>
    <dgm:cxn modelId="{8770D6BA-0442-4B9F-AE01-93C237B4FF13}" type="presOf" srcId="{6BCADBF2-837F-4A7D-BBD4-BD0D7CB381E1}" destId="{2E6BB26C-3682-47CC-A423-EA5406B19938}" srcOrd="0" destOrd="0" presId="urn:microsoft.com/office/officeart/2005/8/layout/vList2"/>
    <dgm:cxn modelId="{12907FC4-6E7A-4FFB-AE5E-B773F0DF333D}" type="presOf" srcId="{D79D8632-CA17-425F-BFC9-CA3C3825790C}" destId="{C858D44A-E82D-45D1-B1C7-C056FC435A10}" srcOrd="0" destOrd="0" presId="urn:microsoft.com/office/officeart/2005/8/layout/vList2"/>
    <dgm:cxn modelId="{0A01293F-806C-4420-B2F3-2AEEE66B494F}" type="presParOf" srcId="{C858D44A-E82D-45D1-B1C7-C056FC435A10}" destId="{2E6BB26C-3682-47CC-A423-EA5406B199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D0AE96C-729F-41F9-8601-EE2FE25B99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C4AD3C-A546-4CDD-BBB6-CE2F47AE1BC2}">
      <dgm:prSet custT="1"/>
      <dgm:spPr>
        <a:solidFill>
          <a:srgbClr val="83A244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800" b="1" i="0" baseline="0" dirty="0" smtClean="0"/>
            <a:t>4 - Fortalecimento e ampliação da Rede, com destaque para a articulação com </a:t>
          </a:r>
        </a:p>
        <a:p>
          <a:pPr algn="ctr" rtl="0">
            <a:spcAft>
              <a:spcPts val="0"/>
            </a:spcAft>
          </a:pPr>
          <a:r>
            <a:rPr lang="pt-BR" sz="1800" b="1" i="0" baseline="0" dirty="0" smtClean="0"/>
            <a:t>Timor Leste e Guiné Equatorial</a:t>
          </a:r>
          <a:endParaRPr lang="pt-BR" sz="1800" b="0" i="0" baseline="0" dirty="0"/>
        </a:p>
      </dgm:t>
    </dgm:pt>
    <dgm:pt modelId="{09F184C8-24EC-4C99-98BA-C74580834FE6}" type="parTrans" cxnId="{D57D713E-4031-41AA-970B-B8D8609E5913}">
      <dgm:prSet/>
      <dgm:spPr/>
      <dgm:t>
        <a:bodyPr/>
        <a:lstStyle/>
        <a:p>
          <a:endParaRPr lang="pt-BR"/>
        </a:p>
      </dgm:t>
    </dgm:pt>
    <dgm:pt modelId="{5E5643FD-DDEA-4D55-B0AD-681F03BDC395}" type="sibTrans" cxnId="{D57D713E-4031-41AA-970B-B8D8609E5913}">
      <dgm:prSet/>
      <dgm:spPr/>
      <dgm:t>
        <a:bodyPr/>
        <a:lstStyle/>
        <a:p>
          <a:endParaRPr lang="pt-BR"/>
        </a:p>
      </dgm:t>
    </dgm:pt>
    <dgm:pt modelId="{9F0168F6-9372-4A3A-AD8A-86493FF8043A}">
      <dgm:prSet custT="1"/>
      <dgm:spPr>
        <a:solidFill>
          <a:srgbClr val="83A244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800" b="1" i="0" baseline="0" dirty="0" smtClean="0"/>
            <a:t>5 - Articulação estratégica e operacional com as demais Redes estruturantes e </a:t>
          </a:r>
        </a:p>
        <a:p>
          <a:pPr algn="ctr" rtl="0">
            <a:spcAft>
              <a:spcPts val="0"/>
            </a:spcAft>
          </a:pPr>
          <a:r>
            <a:rPr lang="pt-BR" sz="1800" b="1" i="0" baseline="0" dirty="0" smtClean="0"/>
            <a:t>temáticas, e Centros Colaboradores da OMS</a:t>
          </a:r>
          <a:endParaRPr lang="pt-BR" sz="1800" dirty="0"/>
        </a:p>
      </dgm:t>
    </dgm:pt>
    <dgm:pt modelId="{A833EDE4-4664-45B2-9DF5-21D2D0C1F77E}" type="parTrans" cxnId="{41E92143-6986-4492-854F-30C7B5E74306}">
      <dgm:prSet/>
      <dgm:spPr/>
      <dgm:t>
        <a:bodyPr/>
        <a:lstStyle/>
        <a:p>
          <a:endParaRPr lang="pt-BR"/>
        </a:p>
      </dgm:t>
    </dgm:pt>
    <dgm:pt modelId="{B20CDE35-2877-4A86-88CD-0F35C67CEDDE}" type="sibTrans" cxnId="{41E92143-6986-4492-854F-30C7B5E74306}">
      <dgm:prSet/>
      <dgm:spPr/>
      <dgm:t>
        <a:bodyPr/>
        <a:lstStyle/>
        <a:p>
          <a:endParaRPr lang="pt-BR"/>
        </a:p>
      </dgm:t>
    </dgm:pt>
    <dgm:pt modelId="{94AE47DD-C94D-46B6-B750-B2CEF2B73C7E}">
      <dgm:prSet custT="1"/>
      <dgm:spPr>
        <a:solidFill>
          <a:srgbClr val="83A244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800" b="1" dirty="0" smtClean="0"/>
            <a:t>6 - Alinhamento das cooperações bilaterais aos princípios das </a:t>
          </a:r>
        </a:p>
        <a:p>
          <a:pPr algn="ctr" rtl="0">
            <a:spcAft>
              <a:spcPts val="0"/>
            </a:spcAft>
          </a:pPr>
          <a:r>
            <a:rPr lang="pt-BR" sz="1800" b="1" dirty="0" smtClean="0"/>
            <a:t>multilaterais, numa lógica </a:t>
          </a:r>
          <a:r>
            <a:rPr lang="pt-BR" sz="1800" b="1" dirty="0" err="1" smtClean="0"/>
            <a:t>bi-multi</a:t>
          </a:r>
          <a:endParaRPr lang="pt-BR" sz="1800" b="1" dirty="0"/>
        </a:p>
      </dgm:t>
    </dgm:pt>
    <dgm:pt modelId="{C4C541CA-19D9-4B75-9514-E9EEF410310B}" type="parTrans" cxnId="{C4FF5A3E-99A2-4A8A-AA39-780162808136}">
      <dgm:prSet/>
      <dgm:spPr/>
      <dgm:t>
        <a:bodyPr/>
        <a:lstStyle/>
        <a:p>
          <a:endParaRPr lang="pt-BR"/>
        </a:p>
      </dgm:t>
    </dgm:pt>
    <dgm:pt modelId="{8C3DAC64-D902-4E88-8DBA-42C4DCB5C739}" type="sibTrans" cxnId="{C4FF5A3E-99A2-4A8A-AA39-780162808136}">
      <dgm:prSet/>
      <dgm:spPr/>
      <dgm:t>
        <a:bodyPr/>
        <a:lstStyle/>
        <a:p>
          <a:endParaRPr lang="pt-BR"/>
        </a:p>
      </dgm:t>
    </dgm:pt>
    <dgm:pt modelId="{4C3F8A91-91A2-4330-B0AE-4C1271A3E630}" type="pres">
      <dgm:prSet presAssocID="{5D0AE96C-729F-41F9-8601-EE2FE25B99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B2F2EF-5AD3-4322-82CE-607E31503F11}" type="pres">
      <dgm:prSet presAssocID="{DAC4AD3C-A546-4CDD-BBB6-CE2F47AE1BC2}" presName="parentText" presStyleLbl="node1" presStyleIdx="0" presStyleCnt="3" custScaleY="58422" custLinFactY="105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4A423-C6B6-47F9-914B-BD3FC62D16B2}" type="pres">
      <dgm:prSet presAssocID="{5E5643FD-DDEA-4D55-B0AD-681F03BDC395}" presName="spacer" presStyleCnt="0"/>
      <dgm:spPr/>
    </dgm:pt>
    <dgm:pt modelId="{83166D66-5AED-4094-9799-75FD605DDC2E}" type="pres">
      <dgm:prSet presAssocID="{9F0168F6-9372-4A3A-AD8A-86493FF8043A}" presName="parentText" presStyleLbl="node1" presStyleIdx="1" presStyleCnt="3" custScaleY="74793" custLinFactNeighborY="7326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BA195-DCC7-49E6-B425-16B536E46337}" type="pres">
      <dgm:prSet presAssocID="{B20CDE35-2877-4A86-88CD-0F35C67CEDDE}" presName="spacer" presStyleCnt="0"/>
      <dgm:spPr/>
    </dgm:pt>
    <dgm:pt modelId="{265D4B5A-9FBB-49E2-9CC3-20215429084B}" type="pres">
      <dgm:prSet presAssocID="{94AE47DD-C94D-46B6-B750-B2CEF2B73C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CBFA0D-4ABA-4C28-BFB4-E58B2F782BD1}" type="presOf" srcId="{5D0AE96C-729F-41F9-8601-EE2FE25B99D6}" destId="{4C3F8A91-91A2-4330-B0AE-4C1271A3E630}" srcOrd="0" destOrd="0" presId="urn:microsoft.com/office/officeart/2005/8/layout/vList2"/>
    <dgm:cxn modelId="{1B3C78D7-827F-46BE-8C60-910960400C69}" type="presOf" srcId="{94AE47DD-C94D-46B6-B750-B2CEF2B73C7E}" destId="{265D4B5A-9FBB-49E2-9CC3-20215429084B}" srcOrd="0" destOrd="0" presId="urn:microsoft.com/office/officeart/2005/8/layout/vList2"/>
    <dgm:cxn modelId="{C4FF5A3E-99A2-4A8A-AA39-780162808136}" srcId="{5D0AE96C-729F-41F9-8601-EE2FE25B99D6}" destId="{94AE47DD-C94D-46B6-B750-B2CEF2B73C7E}" srcOrd="2" destOrd="0" parTransId="{C4C541CA-19D9-4B75-9514-E9EEF410310B}" sibTransId="{8C3DAC64-D902-4E88-8DBA-42C4DCB5C739}"/>
    <dgm:cxn modelId="{D57D713E-4031-41AA-970B-B8D8609E5913}" srcId="{5D0AE96C-729F-41F9-8601-EE2FE25B99D6}" destId="{DAC4AD3C-A546-4CDD-BBB6-CE2F47AE1BC2}" srcOrd="0" destOrd="0" parTransId="{09F184C8-24EC-4C99-98BA-C74580834FE6}" sibTransId="{5E5643FD-DDEA-4D55-B0AD-681F03BDC395}"/>
    <dgm:cxn modelId="{41E92143-6986-4492-854F-30C7B5E74306}" srcId="{5D0AE96C-729F-41F9-8601-EE2FE25B99D6}" destId="{9F0168F6-9372-4A3A-AD8A-86493FF8043A}" srcOrd="1" destOrd="0" parTransId="{A833EDE4-4664-45B2-9DF5-21D2D0C1F77E}" sibTransId="{B20CDE35-2877-4A86-88CD-0F35C67CEDDE}"/>
    <dgm:cxn modelId="{6EDB33D7-18F4-4A32-8DA9-80555C07E926}" type="presOf" srcId="{9F0168F6-9372-4A3A-AD8A-86493FF8043A}" destId="{83166D66-5AED-4094-9799-75FD605DDC2E}" srcOrd="0" destOrd="0" presId="urn:microsoft.com/office/officeart/2005/8/layout/vList2"/>
    <dgm:cxn modelId="{F07DE7A2-C907-474C-B7D8-3BD2036FC638}" type="presOf" srcId="{DAC4AD3C-A546-4CDD-BBB6-CE2F47AE1BC2}" destId="{BAB2F2EF-5AD3-4322-82CE-607E31503F11}" srcOrd="0" destOrd="0" presId="urn:microsoft.com/office/officeart/2005/8/layout/vList2"/>
    <dgm:cxn modelId="{6DEA80C1-56BE-448F-B5FF-D51AF8A1AAF1}" type="presParOf" srcId="{4C3F8A91-91A2-4330-B0AE-4C1271A3E630}" destId="{BAB2F2EF-5AD3-4322-82CE-607E31503F11}" srcOrd="0" destOrd="0" presId="urn:microsoft.com/office/officeart/2005/8/layout/vList2"/>
    <dgm:cxn modelId="{E5831BCC-6E62-40EB-AC49-43218478A3A7}" type="presParOf" srcId="{4C3F8A91-91A2-4330-B0AE-4C1271A3E630}" destId="{DE24A423-C6B6-47F9-914B-BD3FC62D16B2}" srcOrd="1" destOrd="0" presId="urn:microsoft.com/office/officeart/2005/8/layout/vList2"/>
    <dgm:cxn modelId="{746FF358-0C17-4849-BBCF-9D4DA37D1FB8}" type="presParOf" srcId="{4C3F8A91-91A2-4330-B0AE-4C1271A3E630}" destId="{83166D66-5AED-4094-9799-75FD605DDC2E}" srcOrd="2" destOrd="0" presId="urn:microsoft.com/office/officeart/2005/8/layout/vList2"/>
    <dgm:cxn modelId="{13788D97-91F1-469B-9E75-859C5D2224D3}" type="presParOf" srcId="{4C3F8A91-91A2-4330-B0AE-4C1271A3E630}" destId="{E00BA195-DCC7-49E6-B425-16B536E46337}" srcOrd="3" destOrd="0" presId="urn:microsoft.com/office/officeart/2005/8/layout/vList2"/>
    <dgm:cxn modelId="{B49DF56D-D8CE-4A84-A663-957A2922554F}" type="presParOf" srcId="{4C3F8A91-91A2-4330-B0AE-4C1271A3E630}" destId="{265D4B5A-9FBB-49E2-9CC3-2021542908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9D8632-CA17-425F-BFC9-CA3C3825790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CADBF2-837F-4A7D-BBD4-BD0D7CB381E1}">
      <dgm:prSet custT="1"/>
      <dgm:spPr>
        <a:solidFill>
          <a:srgbClr val="6B8537"/>
        </a:solidFill>
      </dgm:spPr>
      <dgm:t>
        <a:bodyPr/>
        <a:lstStyle/>
        <a:p>
          <a:pPr algn="ctr" rtl="0"/>
          <a:r>
            <a:rPr lang="pt-BR" sz="1800" b="1" dirty="0" smtClean="0"/>
            <a:t>EIXO 1 – Modelo de Governança, organização e infraestrutura da RETS</a:t>
          </a:r>
          <a:endParaRPr lang="pt-BR" sz="1800" b="1" dirty="0"/>
        </a:p>
      </dgm:t>
    </dgm:pt>
    <dgm:pt modelId="{6CE9DC4E-8F3D-4966-8D3E-7B65F4A40FC9}" type="parTrans" cxnId="{DE1DD388-85C5-4CC4-A905-F021C04E1994}">
      <dgm:prSet/>
      <dgm:spPr/>
      <dgm:t>
        <a:bodyPr/>
        <a:lstStyle/>
        <a:p>
          <a:endParaRPr lang="pt-BR"/>
        </a:p>
      </dgm:t>
    </dgm:pt>
    <dgm:pt modelId="{BFEB17FC-6A70-4566-8A91-CF352B72EF9A}" type="sibTrans" cxnId="{DE1DD388-85C5-4CC4-A905-F021C04E1994}">
      <dgm:prSet/>
      <dgm:spPr/>
      <dgm:t>
        <a:bodyPr/>
        <a:lstStyle/>
        <a:p>
          <a:endParaRPr lang="pt-BR"/>
        </a:p>
      </dgm:t>
    </dgm:pt>
    <dgm:pt modelId="{C858D44A-E82D-45D1-B1C7-C056FC435A10}" type="pres">
      <dgm:prSet presAssocID="{D79D8632-CA17-425F-BFC9-CA3C382579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B26C-3682-47CC-A423-EA5406B19938}" type="pres">
      <dgm:prSet presAssocID="{6BCADBF2-837F-4A7D-BBD4-BD0D7CB381E1}" presName="parentText" presStyleLbl="node1" presStyleIdx="0" presStyleCnt="1" custScaleY="71217" custLinFactNeighborY="69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1DD388-85C5-4CC4-A905-F021C04E1994}" srcId="{D79D8632-CA17-425F-BFC9-CA3C3825790C}" destId="{6BCADBF2-837F-4A7D-BBD4-BD0D7CB381E1}" srcOrd="0" destOrd="0" parTransId="{6CE9DC4E-8F3D-4966-8D3E-7B65F4A40FC9}" sibTransId="{BFEB17FC-6A70-4566-8A91-CF352B72EF9A}"/>
    <dgm:cxn modelId="{4239E8D1-DEF9-4248-A91F-C1639C2FBF40}" type="presOf" srcId="{6BCADBF2-837F-4A7D-BBD4-BD0D7CB381E1}" destId="{2E6BB26C-3682-47CC-A423-EA5406B19938}" srcOrd="0" destOrd="0" presId="urn:microsoft.com/office/officeart/2005/8/layout/vList2"/>
    <dgm:cxn modelId="{122F3CDA-C74F-44FA-90CD-58238A2C8153}" type="presOf" srcId="{D79D8632-CA17-425F-BFC9-CA3C3825790C}" destId="{C858D44A-E82D-45D1-B1C7-C056FC435A10}" srcOrd="0" destOrd="0" presId="urn:microsoft.com/office/officeart/2005/8/layout/vList2"/>
    <dgm:cxn modelId="{A6DF7842-270C-4036-A087-3402C5A37EA6}" type="presParOf" srcId="{C858D44A-E82D-45D1-B1C7-C056FC435A10}" destId="{2E6BB26C-3682-47CC-A423-EA5406B199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D0AE96C-729F-41F9-8601-EE2FE25B99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C4AD3C-A546-4CDD-BBB6-CE2F47AE1BC2}">
      <dgm:prSet custT="1"/>
      <dgm:spPr>
        <a:solidFill>
          <a:srgbClr val="F68222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800" b="0" i="0" baseline="0" dirty="0" smtClean="0"/>
            <a:t>Pesquisa multicêntrica </a:t>
          </a:r>
          <a:r>
            <a:rPr lang="pt-BR" sz="1800" b="0" i="0" baseline="0" dirty="0" smtClean="0"/>
            <a:t>(sem adesão)</a:t>
          </a:r>
          <a:endParaRPr lang="pt-BR" sz="1800" b="0" i="0" baseline="0" dirty="0"/>
        </a:p>
      </dgm:t>
    </dgm:pt>
    <dgm:pt modelId="{09F184C8-24EC-4C99-98BA-C74580834FE6}" type="parTrans" cxnId="{D57D713E-4031-41AA-970B-B8D8609E5913}">
      <dgm:prSet/>
      <dgm:spPr/>
      <dgm:t>
        <a:bodyPr/>
        <a:lstStyle/>
        <a:p>
          <a:endParaRPr lang="pt-BR"/>
        </a:p>
      </dgm:t>
    </dgm:pt>
    <dgm:pt modelId="{5E5643FD-DDEA-4D55-B0AD-681F03BDC395}" type="sibTrans" cxnId="{D57D713E-4031-41AA-970B-B8D8609E5913}">
      <dgm:prSet/>
      <dgm:spPr/>
      <dgm:t>
        <a:bodyPr/>
        <a:lstStyle/>
        <a:p>
          <a:endParaRPr lang="pt-BR"/>
        </a:p>
      </dgm:t>
    </dgm:pt>
    <dgm:pt modelId="{9F0168F6-9372-4A3A-AD8A-86493FF8043A}">
      <dgm:prSet custT="1"/>
      <dgm:spPr>
        <a:solidFill>
          <a:srgbClr val="F68222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800" b="0" i="0" baseline="0" dirty="0" smtClean="0"/>
            <a:t>Seminário virtual sobre ODS (em conjunto com demais Redes)</a:t>
          </a:r>
          <a:endParaRPr lang="pt-BR" sz="1800" dirty="0"/>
        </a:p>
      </dgm:t>
    </dgm:pt>
    <dgm:pt modelId="{A833EDE4-4664-45B2-9DF5-21D2D0C1F77E}" type="parTrans" cxnId="{41E92143-6986-4492-854F-30C7B5E74306}">
      <dgm:prSet/>
      <dgm:spPr/>
      <dgm:t>
        <a:bodyPr/>
        <a:lstStyle/>
        <a:p>
          <a:endParaRPr lang="pt-BR"/>
        </a:p>
      </dgm:t>
    </dgm:pt>
    <dgm:pt modelId="{B20CDE35-2877-4A86-88CD-0F35C67CEDDE}" type="sibTrans" cxnId="{41E92143-6986-4492-854F-30C7B5E74306}">
      <dgm:prSet/>
      <dgm:spPr/>
      <dgm:t>
        <a:bodyPr/>
        <a:lstStyle/>
        <a:p>
          <a:endParaRPr lang="pt-BR"/>
        </a:p>
      </dgm:t>
    </dgm:pt>
    <dgm:pt modelId="{94AE47DD-C94D-46B6-B750-B2CEF2B73C7E}">
      <dgm:prSet custT="1"/>
      <dgm:spPr>
        <a:solidFill>
          <a:srgbClr val="F68222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800" b="1" dirty="0" smtClean="0"/>
            <a:t>Missão </a:t>
          </a:r>
          <a:r>
            <a:rPr lang="pt-BR" sz="1800" b="1" dirty="0" smtClean="0"/>
            <a:t>Cabo </a:t>
          </a:r>
          <a:r>
            <a:rPr lang="pt-BR" sz="1800" b="1" dirty="0" smtClean="0"/>
            <a:t>Verde </a:t>
          </a:r>
          <a:r>
            <a:rPr lang="pt-BR" sz="1800" b="1" dirty="0" smtClean="0"/>
            <a:t>2017</a:t>
          </a:r>
        </a:p>
        <a:p>
          <a:pPr algn="ctr" rtl="0">
            <a:spcAft>
              <a:spcPts val="0"/>
            </a:spcAft>
          </a:pPr>
          <a:endParaRPr lang="pt-BR" sz="1800" b="1" dirty="0" smtClean="0"/>
        </a:p>
        <a:p>
          <a:pPr algn="ctr" rtl="0">
            <a:spcAft>
              <a:spcPts val="0"/>
            </a:spcAft>
          </a:pPr>
          <a:r>
            <a:rPr lang="pt-BR" sz="1800" b="1" i="0" dirty="0" smtClean="0"/>
            <a:t>Instituto Brasil África</a:t>
          </a:r>
        </a:p>
      </dgm:t>
    </dgm:pt>
    <dgm:pt modelId="{C4C541CA-19D9-4B75-9514-E9EEF410310B}" type="parTrans" cxnId="{C4FF5A3E-99A2-4A8A-AA39-780162808136}">
      <dgm:prSet/>
      <dgm:spPr/>
      <dgm:t>
        <a:bodyPr/>
        <a:lstStyle/>
        <a:p>
          <a:endParaRPr lang="pt-BR"/>
        </a:p>
      </dgm:t>
    </dgm:pt>
    <dgm:pt modelId="{8C3DAC64-D902-4E88-8DBA-42C4DCB5C739}" type="sibTrans" cxnId="{C4FF5A3E-99A2-4A8A-AA39-780162808136}">
      <dgm:prSet/>
      <dgm:spPr/>
      <dgm:t>
        <a:bodyPr/>
        <a:lstStyle/>
        <a:p>
          <a:endParaRPr lang="pt-BR"/>
        </a:p>
      </dgm:t>
    </dgm:pt>
    <dgm:pt modelId="{4C3F8A91-91A2-4330-B0AE-4C1271A3E630}" type="pres">
      <dgm:prSet presAssocID="{5D0AE96C-729F-41F9-8601-EE2FE25B99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B2F2EF-5AD3-4322-82CE-607E31503F11}" type="pres">
      <dgm:prSet presAssocID="{DAC4AD3C-A546-4CDD-BBB6-CE2F47AE1BC2}" presName="parentText" presStyleLbl="node1" presStyleIdx="0" presStyleCnt="3" custScaleY="58422" custLinFactY="105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4A423-C6B6-47F9-914B-BD3FC62D16B2}" type="pres">
      <dgm:prSet presAssocID="{5E5643FD-DDEA-4D55-B0AD-681F03BDC395}" presName="spacer" presStyleCnt="0"/>
      <dgm:spPr/>
    </dgm:pt>
    <dgm:pt modelId="{83166D66-5AED-4094-9799-75FD605DDC2E}" type="pres">
      <dgm:prSet presAssocID="{9F0168F6-9372-4A3A-AD8A-86493FF8043A}" presName="parentText" presStyleLbl="node1" presStyleIdx="1" presStyleCnt="3" custScaleY="74793" custLinFactNeighborY="7326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BA195-DCC7-49E6-B425-16B536E46337}" type="pres">
      <dgm:prSet presAssocID="{B20CDE35-2877-4A86-88CD-0F35C67CEDDE}" presName="spacer" presStyleCnt="0"/>
      <dgm:spPr/>
    </dgm:pt>
    <dgm:pt modelId="{265D4B5A-9FBB-49E2-9CC3-20215429084B}" type="pres">
      <dgm:prSet presAssocID="{94AE47DD-C94D-46B6-B750-B2CEF2B73C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80F08C4-469F-4435-A466-3EAA7ECD6F97}" type="presOf" srcId="{9F0168F6-9372-4A3A-AD8A-86493FF8043A}" destId="{83166D66-5AED-4094-9799-75FD605DDC2E}" srcOrd="0" destOrd="0" presId="urn:microsoft.com/office/officeart/2005/8/layout/vList2"/>
    <dgm:cxn modelId="{C4FF5A3E-99A2-4A8A-AA39-780162808136}" srcId="{5D0AE96C-729F-41F9-8601-EE2FE25B99D6}" destId="{94AE47DD-C94D-46B6-B750-B2CEF2B73C7E}" srcOrd="2" destOrd="0" parTransId="{C4C541CA-19D9-4B75-9514-E9EEF410310B}" sibTransId="{8C3DAC64-D902-4E88-8DBA-42C4DCB5C739}"/>
    <dgm:cxn modelId="{430A82F8-96BB-4B83-9B37-12678B661C63}" type="presOf" srcId="{DAC4AD3C-A546-4CDD-BBB6-CE2F47AE1BC2}" destId="{BAB2F2EF-5AD3-4322-82CE-607E31503F11}" srcOrd="0" destOrd="0" presId="urn:microsoft.com/office/officeart/2005/8/layout/vList2"/>
    <dgm:cxn modelId="{AD2C687E-3A9C-4EF9-B363-3EC390EF449B}" type="presOf" srcId="{94AE47DD-C94D-46B6-B750-B2CEF2B73C7E}" destId="{265D4B5A-9FBB-49E2-9CC3-20215429084B}" srcOrd="0" destOrd="0" presId="urn:microsoft.com/office/officeart/2005/8/layout/vList2"/>
    <dgm:cxn modelId="{D57D713E-4031-41AA-970B-B8D8609E5913}" srcId="{5D0AE96C-729F-41F9-8601-EE2FE25B99D6}" destId="{DAC4AD3C-A546-4CDD-BBB6-CE2F47AE1BC2}" srcOrd="0" destOrd="0" parTransId="{09F184C8-24EC-4C99-98BA-C74580834FE6}" sibTransId="{5E5643FD-DDEA-4D55-B0AD-681F03BDC395}"/>
    <dgm:cxn modelId="{41E92143-6986-4492-854F-30C7B5E74306}" srcId="{5D0AE96C-729F-41F9-8601-EE2FE25B99D6}" destId="{9F0168F6-9372-4A3A-AD8A-86493FF8043A}" srcOrd="1" destOrd="0" parTransId="{A833EDE4-4664-45B2-9DF5-21D2D0C1F77E}" sibTransId="{B20CDE35-2877-4A86-88CD-0F35C67CEDDE}"/>
    <dgm:cxn modelId="{97CDFA56-1606-4B32-8041-439418D75878}" type="presOf" srcId="{5D0AE96C-729F-41F9-8601-EE2FE25B99D6}" destId="{4C3F8A91-91A2-4330-B0AE-4C1271A3E630}" srcOrd="0" destOrd="0" presId="urn:microsoft.com/office/officeart/2005/8/layout/vList2"/>
    <dgm:cxn modelId="{DD69FDD0-6528-42C6-8D67-17E372BA7563}" type="presParOf" srcId="{4C3F8A91-91A2-4330-B0AE-4C1271A3E630}" destId="{BAB2F2EF-5AD3-4322-82CE-607E31503F11}" srcOrd="0" destOrd="0" presId="urn:microsoft.com/office/officeart/2005/8/layout/vList2"/>
    <dgm:cxn modelId="{13661176-CDA7-44B6-B939-38E41B8294CD}" type="presParOf" srcId="{4C3F8A91-91A2-4330-B0AE-4C1271A3E630}" destId="{DE24A423-C6B6-47F9-914B-BD3FC62D16B2}" srcOrd="1" destOrd="0" presId="urn:microsoft.com/office/officeart/2005/8/layout/vList2"/>
    <dgm:cxn modelId="{80747075-ECC0-4ED4-B251-0939AEA2093E}" type="presParOf" srcId="{4C3F8A91-91A2-4330-B0AE-4C1271A3E630}" destId="{83166D66-5AED-4094-9799-75FD605DDC2E}" srcOrd="2" destOrd="0" presId="urn:microsoft.com/office/officeart/2005/8/layout/vList2"/>
    <dgm:cxn modelId="{14263D7E-6225-49FF-92DE-BCF59F3F8256}" type="presParOf" srcId="{4C3F8A91-91A2-4330-B0AE-4C1271A3E630}" destId="{E00BA195-DCC7-49E6-B425-16B536E46337}" srcOrd="3" destOrd="0" presId="urn:microsoft.com/office/officeart/2005/8/layout/vList2"/>
    <dgm:cxn modelId="{A498FF70-F6A0-4FDC-BABA-271A028EA464}" type="presParOf" srcId="{4C3F8A91-91A2-4330-B0AE-4C1271A3E630}" destId="{265D4B5A-9FBB-49E2-9CC3-2021542908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2BF4A-0076-42D8-BDB5-D9A5FD198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21FD46-574E-4D73-BDCC-F3DE3AA2FE9E}">
      <dgm:prSet custT="1"/>
      <dgm:spPr>
        <a:solidFill>
          <a:srgbClr val="F68222"/>
        </a:solidFill>
        <a:ln>
          <a:solidFill>
            <a:srgbClr val="667F35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pt-BR" sz="1600" b="1" dirty="0" smtClean="0"/>
            <a:t>É proposto que a </a:t>
          </a:r>
          <a:r>
            <a:rPr lang="es-ES" altLang="pt-BR" sz="1600" b="1" dirty="0" smtClean="0"/>
            <a:t>4ª </a:t>
          </a:r>
          <a:r>
            <a:rPr lang="es-ES" altLang="pt-BR" sz="1600" b="1" dirty="0" err="1" smtClean="0"/>
            <a:t>Reunião</a:t>
          </a:r>
          <a:r>
            <a:rPr lang="es-ES" altLang="pt-BR" sz="1600" b="1" dirty="0" smtClean="0"/>
            <a:t> </a:t>
          </a:r>
          <a:r>
            <a:rPr lang="es-ES" altLang="pt-BR" sz="1600" b="1" dirty="0" err="1" smtClean="0"/>
            <a:t>Ordinária</a:t>
          </a:r>
          <a:r>
            <a:rPr lang="es-ES" altLang="pt-BR" sz="1600" b="1" dirty="0" smtClean="0"/>
            <a:t> da RETS-CPLP se oriente </a:t>
          </a:r>
          <a:r>
            <a:rPr lang="pt-BR" sz="1600" b="1" dirty="0" smtClean="0"/>
            <a:t>por uma visão estratégica, que se expressará nos debates, </a:t>
          </a:r>
          <a:r>
            <a:rPr lang="pt-BR" sz="1600" b="1" dirty="0" err="1" smtClean="0"/>
            <a:t>pactuações</a:t>
          </a:r>
          <a:r>
            <a:rPr lang="pt-BR" sz="1600" b="1" dirty="0" smtClean="0"/>
            <a:t> e no novo Plano de trabalho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pt-BR" sz="1400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pt-BR" sz="1600" b="1" dirty="0" smtClean="0"/>
            <a:t>- Enfoque na APS, nos marcos dos 40 anos de Alma-Ata e da Conferência de Astana (2018);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pt-BR" sz="1600" b="1" dirty="0" smtClean="0"/>
            <a:t>- Fortalecimento do papel da RETS-CPLP no cumprimento dos Objetivos do Desenvolvimento Sustentável;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pt-BR" sz="1600" b="1" dirty="0" smtClean="0"/>
            <a:t>- Articulação estratégica e operacional com as demais redes de Instituições estruturantes, e demais estruturas de articulação e implementação de ações previstas e pactuadas no PECS;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pt-BR" sz="1600" b="1" dirty="0" smtClean="0"/>
            <a:t>- Fortalecimento e ampliação da Rede e de suas instituições formadoras;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pt-BR" sz="1600" b="1" dirty="0" smtClean="0"/>
            <a:t>- Ampliação e qualificação da comunicação e interatividade da/para a rede;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pt-BR" sz="1600" b="1" dirty="0" smtClean="0"/>
            <a:t>- Alinhamento das cooperações bilaterais aos princípios das multilaterais;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pt-BR" sz="1600" b="1" dirty="0" smtClean="0"/>
            <a:t>- Alcance da sustentabilidade financeira da Rede e de suas ações;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pt-BR" sz="1600" b="1" dirty="0" smtClean="0"/>
            <a:t>- </a:t>
          </a:r>
          <a:r>
            <a:rPr lang="pt-BR" sz="1600" b="1" dirty="0" err="1" smtClean="0"/>
            <a:t>Co-responsabilidade</a:t>
          </a:r>
          <a:r>
            <a:rPr lang="pt-BR" sz="1600" b="1" dirty="0" smtClean="0"/>
            <a:t> na construção de formas de viabilizar o plano. </a:t>
          </a:r>
          <a:endParaRPr lang="pt-BR" sz="16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76D0D4B-5C0A-4442-986B-783DF5CB8903}" type="sibTrans" cxnId="{E08E34A6-2213-42AD-B803-BEDFCD186C30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E97AB75-5193-4245-A02B-DC06A5E49599}" type="parTrans" cxnId="{E08E34A6-2213-42AD-B803-BEDFCD186C30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5CE27849-4695-4848-AE2D-1716D5D06042}" type="pres">
      <dgm:prSet presAssocID="{F4B2BF4A-0076-42D8-BDB5-D9A5FD198E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F042B5-773B-44E9-892C-EFDB1E6BFDAC}" type="pres">
      <dgm:prSet presAssocID="{C721FD46-574E-4D73-BDCC-F3DE3AA2FE9E}" presName="parentText" presStyleLbl="node1" presStyleIdx="0" presStyleCnt="1" custScaleY="343873" custLinFactY="-11264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8E34A6-2213-42AD-B803-BEDFCD186C30}" srcId="{F4B2BF4A-0076-42D8-BDB5-D9A5FD198E48}" destId="{C721FD46-574E-4D73-BDCC-F3DE3AA2FE9E}" srcOrd="0" destOrd="0" parTransId="{3E97AB75-5193-4245-A02B-DC06A5E49599}" sibTransId="{976D0D4B-5C0A-4442-986B-783DF5CB8903}"/>
    <dgm:cxn modelId="{09543E95-CCA6-4135-94DC-06C30281E0C0}" type="presOf" srcId="{F4B2BF4A-0076-42D8-BDB5-D9A5FD198E48}" destId="{5CE27849-4695-4848-AE2D-1716D5D06042}" srcOrd="0" destOrd="0" presId="urn:microsoft.com/office/officeart/2005/8/layout/vList2"/>
    <dgm:cxn modelId="{5B07F504-63A2-4958-B962-63E993E94F84}" type="presOf" srcId="{C721FD46-574E-4D73-BDCC-F3DE3AA2FE9E}" destId="{EDF042B5-773B-44E9-892C-EFDB1E6BFDAC}" srcOrd="0" destOrd="0" presId="urn:microsoft.com/office/officeart/2005/8/layout/vList2"/>
    <dgm:cxn modelId="{0173293E-9671-4531-A394-23A100B36FF9}" type="presParOf" srcId="{5CE27849-4695-4848-AE2D-1716D5D06042}" destId="{EDF042B5-773B-44E9-892C-EFDB1E6BFD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79D8632-CA17-425F-BFC9-CA3C3825790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CADBF2-837F-4A7D-BBD4-BD0D7CB381E1}">
      <dgm:prSet custT="1"/>
      <dgm:spPr>
        <a:solidFill>
          <a:srgbClr val="6B8537"/>
        </a:solidFill>
      </dgm:spPr>
      <dgm:t>
        <a:bodyPr/>
        <a:lstStyle/>
        <a:p>
          <a:pPr algn="ctr" rtl="0"/>
          <a:r>
            <a:rPr lang="pt-BR" sz="1800" b="1" dirty="0" smtClean="0"/>
            <a:t>EIXO 2 – Modelo de comunicação, informação e visibilidade</a:t>
          </a:r>
          <a:endParaRPr lang="pt-BR" sz="1800" b="1" dirty="0"/>
        </a:p>
      </dgm:t>
    </dgm:pt>
    <dgm:pt modelId="{6CE9DC4E-8F3D-4966-8D3E-7B65F4A40FC9}" type="parTrans" cxnId="{DE1DD388-85C5-4CC4-A905-F021C04E1994}">
      <dgm:prSet/>
      <dgm:spPr/>
      <dgm:t>
        <a:bodyPr/>
        <a:lstStyle/>
        <a:p>
          <a:endParaRPr lang="pt-BR"/>
        </a:p>
      </dgm:t>
    </dgm:pt>
    <dgm:pt modelId="{BFEB17FC-6A70-4566-8A91-CF352B72EF9A}" type="sibTrans" cxnId="{DE1DD388-85C5-4CC4-A905-F021C04E1994}">
      <dgm:prSet/>
      <dgm:spPr/>
      <dgm:t>
        <a:bodyPr/>
        <a:lstStyle/>
        <a:p>
          <a:endParaRPr lang="pt-BR"/>
        </a:p>
      </dgm:t>
    </dgm:pt>
    <dgm:pt modelId="{C858D44A-E82D-45D1-B1C7-C056FC435A10}" type="pres">
      <dgm:prSet presAssocID="{D79D8632-CA17-425F-BFC9-CA3C382579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B26C-3682-47CC-A423-EA5406B19938}" type="pres">
      <dgm:prSet presAssocID="{6BCADBF2-837F-4A7D-BBD4-BD0D7CB381E1}" presName="parentText" presStyleLbl="node1" presStyleIdx="0" presStyleCnt="1" custScaleY="71217" custLinFactNeighborY="69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1DD388-85C5-4CC4-A905-F021C04E1994}" srcId="{D79D8632-CA17-425F-BFC9-CA3C3825790C}" destId="{6BCADBF2-837F-4A7D-BBD4-BD0D7CB381E1}" srcOrd="0" destOrd="0" parTransId="{6CE9DC4E-8F3D-4966-8D3E-7B65F4A40FC9}" sibTransId="{BFEB17FC-6A70-4566-8A91-CF352B72EF9A}"/>
    <dgm:cxn modelId="{1C22BBEB-3814-40BA-BD52-29AFFB7FDF04}" type="presOf" srcId="{6BCADBF2-837F-4A7D-BBD4-BD0D7CB381E1}" destId="{2E6BB26C-3682-47CC-A423-EA5406B19938}" srcOrd="0" destOrd="0" presId="urn:microsoft.com/office/officeart/2005/8/layout/vList2"/>
    <dgm:cxn modelId="{D2980FB4-4AA4-4CEF-BB36-609720ACD3AE}" type="presOf" srcId="{D79D8632-CA17-425F-BFC9-CA3C3825790C}" destId="{C858D44A-E82D-45D1-B1C7-C056FC435A10}" srcOrd="0" destOrd="0" presId="urn:microsoft.com/office/officeart/2005/8/layout/vList2"/>
    <dgm:cxn modelId="{4AD9E008-F0EC-4E7E-853F-E250D23F2034}" type="presParOf" srcId="{C858D44A-E82D-45D1-B1C7-C056FC435A10}" destId="{2E6BB26C-3682-47CC-A423-EA5406B199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D0AE96C-729F-41F9-8601-EE2FE25B99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C4AD3C-A546-4CDD-BBB6-CE2F47AE1BC2}">
      <dgm:prSet custT="1"/>
      <dgm:spPr>
        <a:solidFill>
          <a:srgbClr val="83A244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pt-BR" sz="1800" b="1" i="0" baseline="0" dirty="0" smtClean="0"/>
            <a:t>1 - Fortalecer a comunicação e interatividade da/para a Rede (incorporação e uso das Tecnologias Educacionais e de Informação e Comunicação);</a:t>
          </a:r>
        </a:p>
        <a:p>
          <a:r>
            <a:rPr lang="pt-BR" sz="1800" b="1" i="0" baseline="0" dirty="0" smtClean="0"/>
            <a:t>	- Salas de teleconferência e outras </a:t>
          </a:r>
          <a:r>
            <a:rPr lang="pt-BR" sz="1800" b="1" i="0" baseline="0" dirty="0" err="1" smtClean="0"/>
            <a:t>TICs</a:t>
          </a:r>
          <a:endParaRPr lang="pt-BR" sz="1800" b="1" i="0" baseline="0" dirty="0" smtClean="0"/>
        </a:p>
        <a:p>
          <a:r>
            <a:rPr lang="pt-BR" sz="1800" b="1" i="0" baseline="0" dirty="0" smtClean="0"/>
            <a:t>	- Fortalecimento do Plano de comunicação da RETS;</a:t>
          </a:r>
          <a:endParaRPr lang="pt-BR" sz="1800" b="0" i="0" baseline="0" dirty="0"/>
        </a:p>
      </dgm:t>
    </dgm:pt>
    <dgm:pt modelId="{09F184C8-24EC-4C99-98BA-C74580834FE6}" type="parTrans" cxnId="{D57D713E-4031-41AA-970B-B8D8609E5913}">
      <dgm:prSet/>
      <dgm:spPr/>
      <dgm:t>
        <a:bodyPr/>
        <a:lstStyle/>
        <a:p>
          <a:endParaRPr lang="pt-BR"/>
        </a:p>
      </dgm:t>
    </dgm:pt>
    <dgm:pt modelId="{5E5643FD-DDEA-4D55-B0AD-681F03BDC395}" type="sibTrans" cxnId="{D57D713E-4031-41AA-970B-B8D8609E5913}">
      <dgm:prSet/>
      <dgm:spPr/>
      <dgm:t>
        <a:bodyPr/>
        <a:lstStyle/>
        <a:p>
          <a:endParaRPr lang="pt-BR"/>
        </a:p>
      </dgm:t>
    </dgm:pt>
    <dgm:pt modelId="{4C3F8A91-91A2-4330-B0AE-4C1271A3E630}" type="pres">
      <dgm:prSet presAssocID="{5D0AE96C-729F-41F9-8601-EE2FE25B99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B2F2EF-5AD3-4322-82CE-607E31503F11}" type="pres">
      <dgm:prSet presAssocID="{DAC4AD3C-A546-4CDD-BBB6-CE2F47AE1BC2}" presName="parentText" presStyleLbl="node1" presStyleIdx="0" presStyleCnt="1" custScaleY="111550" custLinFactNeighborY="-1856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E2BA61-7F67-45EB-8DB9-F873CA6C9B01}" type="presOf" srcId="{DAC4AD3C-A546-4CDD-BBB6-CE2F47AE1BC2}" destId="{BAB2F2EF-5AD3-4322-82CE-607E31503F11}" srcOrd="0" destOrd="0" presId="urn:microsoft.com/office/officeart/2005/8/layout/vList2"/>
    <dgm:cxn modelId="{D57D713E-4031-41AA-970B-B8D8609E5913}" srcId="{5D0AE96C-729F-41F9-8601-EE2FE25B99D6}" destId="{DAC4AD3C-A546-4CDD-BBB6-CE2F47AE1BC2}" srcOrd="0" destOrd="0" parTransId="{09F184C8-24EC-4C99-98BA-C74580834FE6}" sibTransId="{5E5643FD-DDEA-4D55-B0AD-681F03BDC395}"/>
    <dgm:cxn modelId="{EE0620F9-02D7-4A3D-B6D5-E4878F432447}" type="presOf" srcId="{5D0AE96C-729F-41F9-8601-EE2FE25B99D6}" destId="{4C3F8A91-91A2-4330-B0AE-4C1271A3E630}" srcOrd="0" destOrd="0" presId="urn:microsoft.com/office/officeart/2005/8/layout/vList2"/>
    <dgm:cxn modelId="{7959F11C-762E-4D6E-983C-95AAF2E01EDB}" type="presParOf" srcId="{4C3F8A91-91A2-4330-B0AE-4C1271A3E630}" destId="{BAB2F2EF-5AD3-4322-82CE-607E31503F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79D8632-CA17-425F-BFC9-CA3C3825790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CADBF2-837F-4A7D-BBD4-BD0D7CB381E1}">
      <dgm:prSet custT="1"/>
      <dgm:spPr>
        <a:solidFill>
          <a:srgbClr val="6B8537"/>
        </a:solidFill>
      </dgm:spPr>
      <dgm:t>
        <a:bodyPr/>
        <a:lstStyle/>
        <a:p>
          <a:pPr algn="ctr" rtl="0"/>
          <a:r>
            <a:rPr lang="pt-BR" sz="1800" b="1" dirty="0" smtClean="0"/>
            <a:t>EIXO 3 – Modelo de financiamento e sustentabilidade</a:t>
          </a:r>
          <a:endParaRPr lang="pt-BR" sz="1800" b="1" dirty="0"/>
        </a:p>
      </dgm:t>
    </dgm:pt>
    <dgm:pt modelId="{6CE9DC4E-8F3D-4966-8D3E-7B65F4A40FC9}" type="parTrans" cxnId="{DE1DD388-85C5-4CC4-A905-F021C04E1994}">
      <dgm:prSet/>
      <dgm:spPr/>
      <dgm:t>
        <a:bodyPr/>
        <a:lstStyle/>
        <a:p>
          <a:endParaRPr lang="pt-BR"/>
        </a:p>
      </dgm:t>
    </dgm:pt>
    <dgm:pt modelId="{BFEB17FC-6A70-4566-8A91-CF352B72EF9A}" type="sibTrans" cxnId="{DE1DD388-85C5-4CC4-A905-F021C04E1994}">
      <dgm:prSet/>
      <dgm:spPr/>
      <dgm:t>
        <a:bodyPr/>
        <a:lstStyle/>
        <a:p>
          <a:endParaRPr lang="pt-BR"/>
        </a:p>
      </dgm:t>
    </dgm:pt>
    <dgm:pt modelId="{C858D44A-E82D-45D1-B1C7-C056FC435A10}" type="pres">
      <dgm:prSet presAssocID="{D79D8632-CA17-425F-BFC9-CA3C382579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B26C-3682-47CC-A423-EA5406B19938}" type="pres">
      <dgm:prSet presAssocID="{6BCADBF2-837F-4A7D-BBD4-BD0D7CB381E1}" presName="parentText" presStyleLbl="node1" presStyleIdx="0" presStyleCnt="1" custScaleY="71217" custLinFactNeighborY="69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1DD388-85C5-4CC4-A905-F021C04E1994}" srcId="{D79D8632-CA17-425F-BFC9-CA3C3825790C}" destId="{6BCADBF2-837F-4A7D-BBD4-BD0D7CB381E1}" srcOrd="0" destOrd="0" parTransId="{6CE9DC4E-8F3D-4966-8D3E-7B65F4A40FC9}" sibTransId="{BFEB17FC-6A70-4566-8A91-CF352B72EF9A}"/>
    <dgm:cxn modelId="{3E3B5095-D586-4679-870A-FD66334C62A2}" type="presOf" srcId="{D79D8632-CA17-425F-BFC9-CA3C3825790C}" destId="{C858D44A-E82D-45D1-B1C7-C056FC435A10}" srcOrd="0" destOrd="0" presId="urn:microsoft.com/office/officeart/2005/8/layout/vList2"/>
    <dgm:cxn modelId="{54C1C60B-6E0F-49D3-88D9-837DE6C0291E}" type="presOf" srcId="{6BCADBF2-837F-4A7D-BBD4-BD0D7CB381E1}" destId="{2E6BB26C-3682-47CC-A423-EA5406B19938}" srcOrd="0" destOrd="0" presId="urn:microsoft.com/office/officeart/2005/8/layout/vList2"/>
    <dgm:cxn modelId="{19392F58-0E8D-41E1-A8C9-B5332DE355BC}" type="presParOf" srcId="{C858D44A-E82D-45D1-B1C7-C056FC435A10}" destId="{2E6BB26C-3682-47CC-A423-EA5406B199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79D8632-CA17-425F-BFC9-CA3C3825790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CADBF2-837F-4A7D-BBD4-BD0D7CB381E1}">
      <dgm:prSet custT="1"/>
      <dgm:spPr>
        <a:solidFill>
          <a:srgbClr val="6B8537"/>
        </a:solidFill>
      </dgm:spPr>
      <dgm:t>
        <a:bodyPr/>
        <a:lstStyle/>
        <a:p>
          <a:pPr algn="ctr" rtl="0"/>
          <a:r>
            <a:rPr lang="pt-BR" sz="1800" b="1" dirty="0" smtClean="0"/>
            <a:t>EIXO 4 – Modelo de Mobilidade e Circulação</a:t>
          </a:r>
          <a:endParaRPr lang="pt-BR" sz="1800" b="1" dirty="0"/>
        </a:p>
      </dgm:t>
    </dgm:pt>
    <dgm:pt modelId="{6CE9DC4E-8F3D-4966-8D3E-7B65F4A40FC9}" type="parTrans" cxnId="{DE1DD388-85C5-4CC4-A905-F021C04E1994}">
      <dgm:prSet/>
      <dgm:spPr/>
      <dgm:t>
        <a:bodyPr/>
        <a:lstStyle/>
        <a:p>
          <a:endParaRPr lang="pt-BR"/>
        </a:p>
      </dgm:t>
    </dgm:pt>
    <dgm:pt modelId="{BFEB17FC-6A70-4566-8A91-CF352B72EF9A}" type="sibTrans" cxnId="{DE1DD388-85C5-4CC4-A905-F021C04E1994}">
      <dgm:prSet/>
      <dgm:spPr/>
      <dgm:t>
        <a:bodyPr/>
        <a:lstStyle/>
        <a:p>
          <a:endParaRPr lang="pt-BR"/>
        </a:p>
      </dgm:t>
    </dgm:pt>
    <dgm:pt modelId="{C858D44A-E82D-45D1-B1C7-C056FC435A10}" type="pres">
      <dgm:prSet presAssocID="{D79D8632-CA17-425F-BFC9-CA3C382579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B26C-3682-47CC-A423-EA5406B19938}" type="pres">
      <dgm:prSet presAssocID="{6BCADBF2-837F-4A7D-BBD4-BD0D7CB381E1}" presName="parentText" presStyleLbl="node1" presStyleIdx="0" presStyleCnt="1" custScaleY="71217" custLinFactNeighborY="69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1DD388-85C5-4CC4-A905-F021C04E1994}" srcId="{D79D8632-CA17-425F-BFC9-CA3C3825790C}" destId="{6BCADBF2-837F-4A7D-BBD4-BD0D7CB381E1}" srcOrd="0" destOrd="0" parTransId="{6CE9DC4E-8F3D-4966-8D3E-7B65F4A40FC9}" sibTransId="{BFEB17FC-6A70-4566-8A91-CF352B72EF9A}"/>
    <dgm:cxn modelId="{9056E9AE-4039-44B0-A804-5AD5F7169979}" type="presOf" srcId="{6BCADBF2-837F-4A7D-BBD4-BD0D7CB381E1}" destId="{2E6BB26C-3682-47CC-A423-EA5406B19938}" srcOrd="0" destOrd="0" presId="urn:microsoft.com/office/officeart/2005/8/layout/vList2"/>
    <dgm:cxn modelId="{36030DAA-309B-4C5A-9570-C959AF52781A}" type="presOf" srcId="{D79D8632-CA17-425F-BFC9-CA3C3825790C}" destId="{C858D44A-E82D-45D1-B1C7-C056FC435A10}" srcOrd="0" destOrd="0" presId="urn:microsoft.com/office/officeart/2005/8/layout/vList2"/>
    <dgm:cxn modelId="{8B71CF56-EF11-4C0D-B255-5C1C643F3E79}" type="presParOf" srcId="{C858D44A-E82D-45D1-B1C7-C056FC435A10}" destId="{2E6BB26C-3682-47CC-A423-EA5406B199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4B2BF4A-0076-42D8-BDB5-D9A5FD198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21FD46-574E-4D73-BDCC-F3DE3AA2FE9E}">
      <dgm:prSet custT="1"/>
      <dgm:spPr>
        <a:solidFill>
          <a:srgbClr val="F68222"/>
        </a:solidFill>
        <a:ln>
          <a:solidFill>
            <a:srgbClr val="667F35"/>
          </a:solidFill>
        </a:ln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500" b="1" dirty="0" smtClean="0"/>
            <a:t>É proposto que a formulação do novo Plano de Trabalho 2019-2022 obedeça a uma</a:t>
          </a:r>
        </a:p>
        <a:p>
          <a:pPr algn="ctr" rtl="0">
            <a:spcAft>
              <a:spcPts val="0"/>
            </a:spcAft>
          </a:pPr>
          <a:r>
            <a:rPr lang="pt-BR" sz="1500" b="1" dirty="0" smtClean="0"/>
            <a:t> Visão Estratégica que se expressará nos debates e </a:t>
          </a:r>
          <a:r>
            <a:rPr lang="pt-BR" sz="1500" b="1" dirty="0" err="1" smtClean="0"/>
            <a:t>pactuações</a:t>
          </a:r>
          <a:endParaRPr lang="pt-BR" sz="1500" dirty="0" smtClean="0"/>
        </a:p>
        <a:p>
          <a:pPr algn="l">
            <a:spcAft>
              <a:spcPct val="35000"/>
            </a:spcAft>
          </a:pPr>
          <a:endParaRPr lang="pt-BR" sz="1500" dirty="0" smtClean="0"/>
        </a:p>
        <a:p>
          <a:pPr algn="l">
            <a:spcAft>
              <a:spcPct val="35000"/>
            </a:spcAft>
          </a:pPr>
          <a:r>
            <a:rPr lang="pt-BR" sz="1500" b="1" dirty="0" smtClean="0"/>
            <a:t>- Enfoque na APS, nos marcos dos 40 anos de Alma-Ata e da Conferência de Astana (2018);</a:t>
          </a:r>
        </a:p>
        <a:p>
          <a:pPr algn="l">
            <a:spcAft>
              <a:spcPct val="35000"/>
            </a:spcAft>
          </a:pPr>
          <a:r>
            <a:rPr lang="pt-BR" sz="1500" b="1" dirty="0" smtClean="0"/>
            <a:t>- Fortalecimento do papel da RETS-CPLP no cumprimento dos Objetivos do Desenvolvimento Sustentável; </a:t>
          </a:r>
        </a:p>
        <a:p>
          <a:pPr algn="l">
            <a:spcAft>
              <a:spcPct val="35000"/>
            </a:spcAft>
          </a:pPr>
          <a:r>
            <a:rPr lang="pt-BR" sz="1500" b="1" dirty="0" smtClean="0"/>
            <a:t>- Articulação estratégica e operacional com as demais redes de Instituições estruturantes, e demais estruturas de articulação e implementação de ações previstas e pactuadas no PECS;</a:t>
          </a:r>
        </a:p>
        <a:p>
          <a:pPr algn="l">
            <a:spcAft>
              <a:spcPct val="35000"/>
            </a:spcAft>
          </a:pPr>
          <a:r>
            <a:rPr lang="pt-BR" sz="1500" b="1" dirty="0" smtClean="0"/>
            <a:t>- Fortalecimento e ampliação da Rede e de suas instituições formadoras;</a:t>
          </a:r>
        </a:p>
        <a:p>
          <a:pPr algn="l">
            <a:spcAft>
              <a:spcPct val="35000"/>
            </a:spcAft>
          </a:pPr>
          <a:r>
            <a:rPr lang="pt-BR" sz="1500" b="1" dirty="0" smtClean="0"/>
            <a:t>- Ampliação e qualificação da comunicação e interatividade da/para a rede;</a:t>
          </a:r>
        </a:p>
        <a:p>
          <a:pPr algn="l">
            <a:spcAft>
              <a:spcPct val="35000"/>
            </a:spcAft>
          </a:pPr>
          <a:r>
            <a:rPr lang="pt-BR" sz="1500" b="1" dirty="0" smtClean="0"/>
            <a:t>- Alinhamento das cooperações bilaterais aos princípios das multilaterais; </a:t>
          </a:r>
        </a:p>
        <a:p>
          <a:pPr algn="l">
            <a:spcAft>
              <a:spcPct val="35000"/>
            </a:spcAft>
          </a:pPr>
          <a:r>
            <a:rPr lang="pt-BR" sz="1500" b="1" dirty="0" smtClean="0"/>
            <a:t>- Alcance da sustentabilidade financeira da Rede e de suas ações;</a:t>
          </a:r>
        </a:p>
        <a:p>
          <a:pPr algn="l">
            <a:spcAft>
              <a:spcPct val="35000"/>
            </a:spcAft>
          </a:pPr>
          <a:r>
            <a:rPr lang="pt-BR" sz="1500" b="1" dirty="0" smtClean="0"/>
            <a:t>- </a:t>
          </a:r>
          <a:r>
            <a:rPr lang="pt-BR" sz="1500" b="1" dirty="0" err="1" smtClean="0"/>
            <a:t>Co-responsabilidade</a:t>
          </a:r>
          <a:r>
            <a:rPr lang="pt-BR" sz="1500" b="1" dirty="0" smtClean="0"/>
            <a:t> na construção de formas de viabilizar o plano. </a:t>
          </a:r>
          <a:endParaRPr lang="pt-BR" sz="15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76D0D4B-5C0A-4442-986B-783DF5CB8903}" type="sibTrans" cxnId="{E08E34A6-2213-42AD-B803-BEDFCD186C30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E97AB75-5193-4245-A02B-DC06A5E49599}" type="parTrans" cxnId="{E08E34A6-2213-42AD-B803-BEDFCD186C30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5CE27849-4695-4848-AE2D-1716D5D06042}" type="pres">
      <dgm:prSet presAssocID="{F4B2BF4A-0076-42D8-BDB5-D9A5FD198E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F042B5-773B-44E9-892C-EFDB1E6BFDAC}" type="pres">
      <dgm:prSet presAssocID="{C721FD46-574E-4D73-BDCC-F3DE3AA2FE9E}" presName="parentText" presStyleLbl="node1" presStyleIdx="0" presStyleCnt="1" custScaleY="343873" custLinFactY="-11264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8E34A6-2213-42AD-B803-BEDFCD186C30}" srcId="{F4B2BF4A-0076-42D8-BDB5-D9A5FD198E48}" destId="{C721FD46-574E-4D73-BDCC-F3DE3AA2FE9E}" srcOrd="0" destOrd="0" parTransId="{3E97AB75-5193-4245-A02B-DC06A5E49599}" sibTransId="{976D0D4B-5C0A-4442-986B-783DF5CB8903}"/>
    <dgm:cxn modelId="{D1A33676-8D67-47A9-9A17-184B2B3DFC08}" type="presOf" srcId="{C721FD46-574E-4D73-BDCC-F3DE3AA2FE9E}" destId="{EDF042B5-773B-44E9-892C-EFDB1E6BFDAC}" srcOrd="0" destOrd="0" presId="urn:microsoft.com/office/officeart/2005/8/layout/vList2"/>
    <dgm:cxn modelId="{5B317342-1B24-4E43-962D-DD02659AF374}" type="presOf" srcId="{F4B2BF4A-0076-42D8-BDB5-D9A5FD198E48}" destId="{5CE27849-4695-4848-AE2D-1716D5D06042}" srcOrd="0" destOrd="0" presId="urn:microsoft.com/office/officeart/2005/8/layout/vList2"/>
    <dgm:cxn modelId="{E5769700-B515-4B81-975A-3AD331532686}" type="presParOf" srcId="{5CE27849-4695-4848-AE2D-1716D5D06042}" destId="{EDF042B5-773B-44E9-892C-EFDB1E6BFD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4B2BF4A-0076-42D8-BDB5-D9A5FD198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21FD46-574E-4D73-BDCC-F3DE3AA2FE9E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Apresentação sintética sobre a RETS e a RETS-CPLP, com avaliação do último plano de trabalho da sub-rede</a:t>
          </a:r>
          <a:endParaRPr lang="pt-BR" sz="1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E97AB75-5193-4245-A02B-DC06A5E49599}" type="parTrans" cxnId="{E08E34A6-2213-42AD-B803-BEDFCD186C30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76D0D4B-5C0A-4442-986B-783DF5CB8903}" type="sibTrans" cxnId="{E08E34A6-2213-42AD-B803-BEDFCD186C30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56C7540-1838-4CE7-9B6D-57E9E571A2DD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Breve apresentação de cada país sobre a formação e o trabalho dos trabalhadores técnicos em saúde (ênfase 	na APS), com base em roteiro encaminhado aos membros;</a:t>
          </a:r>
          <a:endParaRPr lang="pt-BR" sz="1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F27C78A-F6DC-4191-8977-CB79DE47AC9E}" type="parTrans" cxnId="{E8B59A01-3222-458F-8943-FFA459858653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AB07626A-B0C3-4BFC-B220-8C2F1A49D0A0}" type="sibTrans" cxnId="{E8B59A01-3222-458F-8943-FFA459858653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09AB087-80F7-4FFF-85E1-2FB96DC962B3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x-none" sz="1400" b="1" i="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Reflexões sobre os desafios e possibilidades para o trabalho na sub</a:t>
          </a:r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-</a:t>
          </a:r>
          <a:r>
            <a:rPr lang="x-none" sz="1400" b="1" i="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rede</a:t>
          </a:r>
          <a:endParaRPr lang="pt-BR" sz="1400" b="1" i="0" baseline="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Balanço das Atividades realizadas no últimos período </a:t>
          </a:r>
          <a:endParaRPr lang="pt-BR" sz="140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Formulação de ações e definição de prioridades para o Plano de Trabalho da RETS-CPLP 2019-2022</a:t>
          </a:r>
          <a:endParaRPr lang="pt-BR" sz="140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Identificação de estratégias para o funcionamento da Rede </a:t>
          </a:r>
          <a:endParaRPr lang="pt-BR" sz="1400" b="1" i="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278053F-C982-48B2-B780-4DE4660B11D0}" type="parTrans" cxnId="{41C0833E-8324-4CEE-84A9-6024A02B524B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3917181-FA62-4759-9243-168610F2B7BA}" type="sibTrans" cxnId="{41C0833E-8324-4CEE-84A9-6024A02B524B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62388261-3202-41B5-B707-0D854E6C520E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x-none" sz="1400" b="1" i="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Estruturação de novos planos de trabalho</a:t>
          </a:r>
          <a:endParaRPr lang="pt-BR" sz="1400" b="1" i="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1209F086-50B0-4C7C-A9D6-4922ECA55C7D}" type="parTrans" cxnId="{13468115-F550-4AF5-A680-24EBDED7D142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0404769F-6855-4820-9305-8D8D5548DE8F}" type="sibTrans" cxnId="{13468115-F550-4AF5-A680-24EBDED7D142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42F8C3DD-F193-4D52-AAC9-A83CC2C01F01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Debate sobre os mecanismos de Coordenação da RETS-CPLP e de renovação de mandatos</a:t>
          </a:r>
        </a:p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Eleição da Coordenação da Rede  </a:t>
          </a:r>
          <a:endParaRPr lang="pt-BR" sz="1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FEAABCB7-CD1A-4CDC-B85A-DC84AC3B1100}" type="parTrans" cxnId="{21DE08FA-2419-4032-BD46-67EB9F5EFF6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A446C205-DE63-476B-A50B-3F2787778D89}" type="sibTrans" cxnId="{21DE08FA-2419-4032-BD46-67EB9F5EFF6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340A98E-1C5A-4A88-B0FB-E3B13FC77F42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Aprovação do novo Plano de Trabalho para o biênio 2019-2011 </a:t>
          </a:r>
          <a:endParaRPr lang="pt-BR" sz="1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4320050-433D-49A0-A967-50F0E4CB664D}" type="parTrans" cxnId="{2783B61E-A229-4C5B-92A0-581E4CF5E39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158D1DED-21EE-4A59-960E-3B17F6412FD6}" type="sibTrans" cxnId="{2783B61E-A229-4C5B-92A0-581E4CF5E39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F8DF3098-789C-4AE5-ACAC-AA983D41E9D6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x-none" sz="1400" b="1" i="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Conclusões </a:t>
          </a:r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e a</a:t>
          </a:r>
          <a:r>
            <a:rPr lang="x-none" sz="1400" b="1" i="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ssinatura </a:t>
          </a:r>
          <a:r>
            <a:rPr lang="pt-BR" sz="1400" b="1" i="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da Ata da Reunião</a:t>
          </a:r>
          <a:endParaRPr lang="pt-BR" sz="1400" b="1" i="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4014FABB-AEEC-41D7-816C-7D9B3BC7927E}" type="parTrans" cxnId="{DF8C7356-9F31-4760-9F48-BD05C8D6A6B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EB244A08-6FE0-4ECE-9790-35AA605CE10C}" type="sibTrans" cxnId="{DF8C7356-9F31-4760-9F48-BD05C8D6A6BF}">
      <dgm:prSet/>
      <dgm:spPr/>
      <dgm:t>
        <a:bodyPr/>
        <a:lstStyle/>
        <a:p>
          <a:endParaRPr lang="pt-BR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5CE27849-4695-4848-AE2D-1716D5D06042}" type="pres">
      <dgm:prSet presAssocID="{F4B2BF4A-0076-42D8-BDB5-D9A5FD198E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F042B5-773B-44E9-892C-EFDB1E6BFDAC}" type="pres">
      <dgm:prSet presAssocID="{C721FD46-574E-4D73-BDCC-F3DE3AA2FE9E}" presName="parentText" presStyleLbl="node1" presStyleIdx="0" presStyleCnt="7" custLinFactY="-11264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ADDE91-F3BB-4DB1-93F2-29F577E053AF}" type="pres">
      <dgm:prSet presAssocID="{976D0D4B-5C0A-4442-986B-783DF5CB8903}" presName="spacer" presStyleCnt="0"/>
      <dgm:spPr/>
    </dgm:pt>
    <dgm:pt modelId="{3184C882-D55B-4207-8A59-961D78D139F7}" type="pres">
      <dgm:prSet presAssocID="{856C7540-1838-4CE7-9B6D-57E9E571A2D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1EA5C7-018F-4577-AAE9-E897DA8A7025}" type="pres">
      <dgm:prSet presAssocID="{AB07626A-B0C3-4BFC-B220-8C2F1A49D0A0}" presName="spacer" presStyleCnt="0"/>
      <dgm:spPr/>
    </dgm:pt>
    <dgm:pt modelId="{E4DE0854-D404-430C-AB12-0E436C58DE57}" type="pres">
      <dgm:prSet presAssocID="{909AB087-80F7-4FFF-85E1-2FB96DC962B3}" presName="parentText" presStyleLbl="node1" presStyleIdx="2" presStyleCnt="7" custScaleY="240474" custLinFactNeighborX="-81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5D12D3-D14C-41E9-A388-54B858F29C74}" type="pres">
      <dgm:prSet presAssocID="{83917181-FA62-4759-9243-168610F2B7BA}" presName="spacer" presStyleCnt="0"/>
      <dgm:spPr/>
    </dgm:pt>
    <dgm:pt modelId="{0C3C1BDA-E6AC-444E-A039-AAB65CF2B397}" type="pres">
      <dgm:prSet presAssocID="{62388261-3202-41B5-B707-0D854E6C520E}" presName="parentText" presStyleLbl="node1" presStyleIdx="3" presStyleCnt="7" custScaleY="6175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DFAC17-108E-4164-AF87-122C3DE64AE4}" type="pres">
      <dgm:prSet presAssocID="{0404769F-6855-4820-9305-8D8D5548DE8F}" presName="spacer" presStyleCnt="0"/>
      <dgm:spPr/>
    </dgm:pt>
    <dgm:pt modelId="{22F754C7-BA83-4F71-9E84-0E4C7FE66CC9}" type="pres">
      <dgm:prSet presAssocID="{42F8C3DD-F193-4D52-AAC9-A83CC2C01F0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AA50A3-F184-43F1-8577-87805312A48A}" type="pres">
      <dgm:prSet presAssocID="{A446C205-DE63-476B-A50B-3F2787778D89}" presName="spacer" presStyleCnt="0"/>
      <dgm:spPr/>
    </dgm:pt>
    <dgm:pt modelId="{A6934896-0412-4D9A-87CB-769876B7F707}" type="pres">
      <dgm:prSet presAssocID="{7340A98E-1C5A-4A88-B0FB-E3B13FC77F42}" presName="parentText" presStyleLbl="node1" presStyleIdx="5" presStyleCnt="7" custScaleY="6795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C03FC6-B4D5-4DBB-A9CB-C0701DA47437}" type="pres">
      <dgm:prSet presAssocID="{158D1DED-21EE-4A59-960E-3B17F6412FD6}" presName="spacer" presStyleCnt="0"/>
      <dgm:spPr/>
    </dgm:pt>
    <dgm:pt modelId="{0356BAFC-AFF7-4ABC-9C0C-05E3F6EDE22E}" type="pres">
      <dgm:prSet presAssocID="{F8DF3098-789C-4AE5-ACAC-AA983D41E9D6}" presName="parentText" presStyleLbl="node1" presStyleIdx="6" presStyleCnt="7" custScaleY="5319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231829-5DD8-4CA3-A428-E29EA846480C}" type="presOf" srcId="{856C7540-1838-4CE7-9B6D-57E9E571A2DD}" destId="{3184C882-D55B-4207-8A59-961D78D139F7}" srcOrd="0" destOrd="0" presId="urn:microsoft.com/office/officeart/2005/8/layout/vList2"/>
    <dgm:cxn modelId="{035D4ACC-7DA7-4A28-A45C-9A3365337041}" type="presOf" srcId="{42F8C3DD-F193-4D52-AAC9-A83CC2C01F01}" destId="{22F754C7-BA83-4F71-9E84-0E4C7FE66CC9}" srcOrd="0" destOrd="0" presId="urn:microsoft.com/office/officeart/2005/8/layout/vList2"/>
    <dgm:cxn modelId="{B7BD740F-E848-4A7C-8150-A7B0C813490F}" type="presOf" srcId="{7340A98E-1C5A-4A88-B0FB-E3B13FC77F42}" destId="{A6934896-0412-4D9A-87CB-769876B7F707}" srcOrd="0" destOrd="0" presId="urn:microsoft.com/office/officeart/2005/8/layout/vList2"/>
    <dgm:cxn modelId="{41C0833E-8324-4CEE-84A9-6024A02B524B}" srcId="{F4B2BF4A-0076-42D8-BDB5-D9A5FD198E48}" destId="{909AB087-80F7-4FFF-85E1-2FB96DC962B3}" srcOrd="2" destOrd="0" parTransId="{7278053F-C982-48B2-B780-4DE4660B11D0}" sibTransId="{83917181-FA62-4759-9243-168610F2B7BA}"/>
    <dgm:cxn modelId="{13468115-F550-4AF5-A680-24EBDED7D142}" srcId="{F4B2BF4A-0076-42D8-BDB5-D9A5FD198E48}" destId="{62388261-3202-41B5-B707-0D854E6C520E}" srcOrd="3" destOrd="0" parTransId="{1209F086-50B0-4C7C-A9D6-4922ECA55C7D}" sibTransId="{0404769F-6855-4820-9305-8D8D5548DE8F}"/>
    <dgm:cxn modelId="{93EBB3F9-5061-4A4F-806E-52AEF7835599}" type="presOf" srcId="{62388261-3202-41B5-B707-0D854E6C520E}" destId="{0C3C1BDA-E6AC-444E-A039-AAB65CF2B397}" srcOrd="0" destOrd="0" presId="urn:microsoft.com/office/officeart/2005/8/layout/vList2"/>
    <dgm:cxn modelId="{21DE08FA-2419-4032-BD46-67EB9F5EFF6F}" srcId="{F4B2BF4A-0076-42D8-BDB5-D9A5FD198E48}" destId="{42F8C3DD-F193-4D52-AAC9-A83CC2C01F01}" srcOrd="4" destOrd="0" parTransId="{FEAABCB7-CD1A-4CDC-B85A-DC84AC3B1100}" sibTransId="{A446C205-DE63-476B-A50B-3F2787778D89}"/>
    <dgm:cxn modelId="{DFC83E67-E128-4E81-81D9-F91D396EC41D}" type="presOf" srcId="{F8DF3098-789C-4AE5-ACAC-AA983D41E9D6}" destId="{0356BAFC-AFF7-4ABC-9C0C-05E3F6EDE22E}" srcOrd="0" destOrd="0" presId="urn:microsoft.com/office/officeart/2005/8/layout/vList2"/>
    <dgm:cxn modelId="{E08E34A6-2213-42AD-B803-BEDFCD186C30}" srcId="{F4B2BF4A-0076-42D8-BDB5-D9A5FD198E48}" destId="{C721FD46-574E-4D73-BDCC-F3DE3AA2FE9E}" srcOrd="0" destOrd="0" parTransId="{3E97AB75-5193-4245-A02B-DC06A5E49599}" sibTransId="{976D0D4B-5C0A-4442-986B-783DF5CB8903}"/>
    <dgm:cxn modelId="{E8B59A01-3222-458F-8943-FFA459858653}" srcId="{F4B2BF4A-0076-42D8-BDB5-D9A5FD198E48}" destId="{856C7540-1838-4CE7-9B6D-57E9E571A2DD}" srcOrd="1" destOrd="0" parTransId="{7F27C78A-F6DC-4191-8977-CB79DE47AC9E}" sibTransId="{AB07626A-B0C3-4BFC-B220-8C2F1A49D0A0}"/>
    <dgm:cxn modelId="{DF8C7356-9F31-4760-9F48-BD05C8D6A6BF}" srcId="{F4B2BF4A-0076-42D8-BDB5-D9A5FD198E48}" destId="{F8DF3098-789C-4AE5-ACAC-AA983D41E9D6}" srcOrd="6" destOrd="0" parTransId="{4014FABB-AEEC-41D7-816C-7D9B3BC7927E}" sibTransId="{EB244A08-6FE0-4ECE-9790-35AA605CE10C}"/>
    <dgm:cxn modelId="{3285D9F0-95F2-4B4E-A2F1-1B9F2B272F7C}" type="presOf" srcId="{C721FD46-574E-4D73-BDCC-F3DE3AA2FE9E}" destId="{EDF042B5-773B-44E9-892C-EFDB1E6BFDAC}" srcOrd="0" destOrd="0" presId="urn:microsoft.com/office/officeart/2005/8/layout/vList2"/>
    <dgm:cxn modelId="{79B2AB46-BF00-442A-BD32-EB923D7C7C56}" type="presOf" srcId="{909AB087-80F7-4FFF-85E1-2FB96DC962B3}" destId="{E4DE0854-D404-430C-AB12-0E436C58DE57}" srcOrd="0" destOrd="0" presId="urn:microsoft.com/office/officeart/2005/8/layout/vList2"/>
    <dgm:cxn modelId="{B1DC2E4F-447B-4FB2-8EE3-8BD3D14FBD9D}" type="presOf" srcId="{F4B2BF4A-0076-42D8-BDB5-D9A5FD198E48}" destId="{5CE27849-4695-4848-AE2D-1716D5D06042}" srcOrd="0" destOrd="0" presId="urn:microsoft.com/office/officeart/2005/8/layout/vList2"/>
    <dgm:cxn modelId="{2783B61E-A229-4C5B-92A0-581E4CF5E39F}" srcId="{F4B2BF4A-0076-42D8-BDB5-D9A5FD198E48}" destId="{7340A98E-1C5A-4A88-B0FB-E3B13FC77F42}" srcOrd="5" destOrd="0" parTransId="{94320050-433D-49A0-A967-50F0E4CB664D}" sibTransId="{158D1DED-21EE-4A59-960E-3B17F6412FD6}"/>
    <dgm:cxn modelId="{4804C565-DE59-4CA9-B9D3-C1B6A4A0EE70}" type="presParOf" srcId="{5CE27849-4695-4848-AE2D-1716D5D06042}" destId="{EDF042B5-773B-44E9-892C-EFDB1E6BFDAC}" srcOrd="0" destOrd="0" presId="urn:microsoft.com/office/officeart/2005/8/layout/vList2"/>
    <dgm:cxn modelId="{73C009C0-ABEE-4E6E-AD1D-55C1C025B965}" type="presParOf" srcId="{5CE27849-4695-4848-AE2D-1716D5D06042}" destId="{38ADDE91-F3BB-4DB1-93F2-29F577E053AF}" srcOrd="1" destOrd="0" presId="urn:microsoft.com/office/officeart/2005/8/layout/vList2"/>
    <dgm:cxn modelId="{CC97ACDE-3529-4837-B88E-008F7F9E8F8D}" type="presParOf" srcId="{5CE27849-4695-4848-AE2D-1716D5D06042}" destId="{3184C882-D55B-4207-8A59-961D78D139F7}" srcOrd="2" destOrd="0" presId="urn:microsoft.com/office/officeart/2005/8/layout/vList2"/>
    <dgm:cxn modelId="{8DDB8A10-3D60-4626-BF0D-346EF953E498}" type="presParOf" srcId="{5CE27849-4695-4848-AE2D-1716D5D06042}" destId="{A21EA5C7-018F-4577-AAE9-E897DA8A7025}" srcOrd="3" destOrd="0" presId="urn:microsoft.com/office/officeart/2005/8/layout/vList2"/>
    <dgm:cxn modelId="{A958DC25-F8DB-4B19-800D-08CEC34D6861}" type="presParOf" srcId="{5CE27849-4695-4848-AE2D-1716D5D06042}" destId="{E4DE0854-D404-430C-AB12-0E436C58DE57}" srcOrd="4" destOrd="0" presId="urn:microsoft.com/office/officeart/2005/8/layout/vList2"/>
    <dgm:cxn modelId="{DCAACA0C-20B2-4066-AD23-BD47B8ECE36C}" type="presParOf" srcId="{5CE27849-4695-4848-AE2D-1716D5D06042}" destId="{075D12D3-D14C-41E9-A388-54B858F29C74}" srcOrd="5" destOrd="0" presId="urn:microsoft.com/office/officeart/2005/8/layout/vList2"/>
    <dgm:cxn modelId="{A0E54BDB-D383-4D1A-BA3D-0ACA993577E5}" type="presParOf" srcId="{5CE27849-4695-4848-AE2D-1716D5D06042}" destId="{0C3C1BDA-E6AC-444E-A039-AAB65CF2B397}" srcOrd="6" destOrd="0" presId="urn:microsoft.com/office/officeart/2005/8/layout/vList2"/>
    <dgm:cxn modelId="{0F0CB9F3-E93F-40C6-B19E-45DA4705BB88}" type="presParOf" srcId="{5CE27849-4695-4848-AE2D-1716D5D06042}" destId="{3ADFAC17-108E-4164-AF87-122C3DE64AE4}" srcOrd="7" destOrd="0" presId="urn:microsoft.com/office/officeart/2005/8/layout/vList2"/>
    <dgm:cxn modelId="{BDD7F436-4460-4B00-BE17-B930BFF730C3}" type="presParOf" srcId="{5CE27849-4695-4848-AE2D-1716D5D06042}" destId="{22F754C7-BA83-4F71-9E84-0E4C7FE66CC9}" srcOrd="8" destOrd="0" presId="urn:microsoft.com/office/officeart/2005/8/layout/vList2"/>
    <dgm:cxn modelId="{FC353E41-15CA-4215-8A8B-0D6695E2B600}" type="presParOf" srcId="{5CE27849-4695-4848-AE2D-1716D5D06042}" destId="{65AA50A3-F184-43F1-8577-87805312A48A}" srcOrd="9" destOrd="0" presId="urn:microsoft.com/office/officeart/2005/8/layout/vList2"/>
    <dgm:cxn modelId="{FFB71289-C61F-4189-B4EC-A0874A3C5D15}" type="presParOf" srcId="{5CE27849-4695-4848-AE2D-1716D5D06042}" destId="{A6934896-0412-4D9A-87CB-769876B7F707}" srcOrd="10" destOrd="0" presId="urn:microsoft.com/office/officeart/2005/8/layout/vList2"/>
    <dgm:cxn modelId="{BB043A5E-2A5E-4060-A1FE-AF9448D45C13}" type="presParOf" srcId="{5CE27849-4695-4848-AE2D-1716D5D06042}" destId="{9EC03FC6-B4D5-4DBB-A9CB-C0701DA47437}" srcOrd="11" destOrd="0" presId="urn:microsoft.com/office/officeart/2005/8/layout/vList2"/>
    <dgm:cxn modelId="{4ABBF6B7-AB51-4EEC-BE91-7FC438413B84}" type="presParOf" srcId="{5CE27849-4695-4848-AE2D-1716D5D06042}" destId="{0356BAFC-AFF7-4ABC-9C0C-05E3F6EDE2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410F1D-2133-4094-9481-84C150958E8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9727842-B17A-4BDF-8066-D197592FD3A9}">
      <dgm:prSet/>
      <dgm:spPr>
        <a:solidFill>
          <a:srgbClr val="667F35"/>
        </a:solidFill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pPr marL="900000" rtl="0"/>
          <a:r>
            <a:rPr lang="pt-BR" dirty="0" smtClean="0"/>
            <a:t>Momento 2: 1ª Reunião Extraordinária da RETS-CPL (Lisboa, Portugal – abril/2014) </a:t>
          </a:r>
        </a:p>
      </dgm:t>
    </dgm:pt>
    <dgm:pt modelId="{C6A84E4E-AC68-4ED9-B452-A6B5B987772F}" type="parTrans" cxnId="{1F36A398-828D-4AA9-B222-4EA2CE6E8B7B}">
      <dgm:prSet/>
      <dgm:spPr/>
      <dgm:t>
        <a:bodyPr/>
        <a:lstStyle/>
        <a:p>
          <a:endParaRPr lang="pt-BR"/>
        </a:p>
      </dgm:t>
    </dgm:pt>
    <dgm:pt modelId="{C71C78CD-1D24-4355-B63E-4C2313687F36}" type="sibTrans" cxnId="{1F36A398-828D-4AA9-B222-4EA2CE6E8B7B}">
      <dgm:prSet/>
      <dgm:spPr/>
      <dgm:t>
        <a:bodyPr/>
        <a:lstStyle/>
        <a:p>
          <a:endParaRPr lang="pt-BR"/>
        </a:p>
      </dgm:t>
    </dgm:pt>
    <dgm:pt modelId="{6A2E22B5-4159-405C-BB74-57CCAC43CF26}">
      <dgm:prSet/>
      <dgm:spPr>
        <a:solidFill>
          <a:srgbClr val="6B8537"/>
        </a:solidFill>
        <a:effectLst>
          <a:glow rad="63500">
            <a:schemeClr val="accent1">
              <a:satMod val="175000"/>
              <a:alpha val="40000"/>
            </a:schemeClr>
          </a:glow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pPr marL="900000" indent="0" rtl="0"/>
          <a:r>
            <a:rPr lang="pt-BR" dirty="0" smtClean="0"/>
            <a:t>Momento 1: </a:t>
          </a:r>
          <a:r>
            <a:rPr lang="pt-BR" b="1" dirty="0" smtClean="0"/>
            <a:t>2ª Reunião Ordinária da RETS-CPLP </a:t>
          </a:r>
          <a:r>
            <a:rPr lang="pt-BR" dirty="0" smtClean="0"/>
            <a:t>(Recife, Brasil – nov./2013)</a:t>
          </a:r>
          <a:endParaRPr lang="pt-BR" dirty="0"/>
        </a:p>
      </dgm:t>
    </dgm:pt>
    <dgm:pt modelId="{39C2FC98-7417-4BB8-ACFF-0538CBF5E615}" type="sibTrans" cxnId="{118CE773-AC04-4391-9E88-5B1F2ACB089D}">
      <dgm:prSet/>
      <dgm:spPr/>
      <dgm:t>
        <a:bodyPr/>
        <a:lstStyle/>
        <a:p>
          <a:endParaRPr lang="pt-BR"/>
        </a:p>
      </dgm:t>
    </dgm:pt>
    <dgm:pt modelId="{BF3C5D8E-A7AF-4BFC-A8D0-1853231C1578}" type="parTrans" cxnId="{118CE773-AC04-4391-9E88-5B1F2ACB089D}">
      <dgm:prSet/>
      <dgm:spPr/>
      <dgm:t>
        <a:bodyPr/>
        <a:lstStyle/>
        <a:p>
          <a:endParaRPr lang="pt-BR"/>
        </a:p>
      </dgm:t>
    </dgm:pt>
    <dgm:pt modelId="{6FB7DF29-E922-49F3-96D4-611BC3E58A84}" type="pres">
      <dgm:prSet presAssocID="{B5410F1D-2133-4094-9481-84C150958E8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0873A8-0AE0-4A5C-A588-5DC40386C8B5}" type="pres">
      <dgm:prSet presAssocID="{6A2E22B5-4159-405C-BB74-57CCAC43CF26}" presName="comp" presStyleCnt="0"/>
      <dgm:spPr/>
      <dgm:t>
        <a:bodyPr/>
        <a:lstStyle/>
        <a:p>
          <a:endParaRPr lang="pt-BR"/>
        </a:p>
      </dgm:t>
    </dgm:pt>
    <dgm:pt modelId="{F3E88F8E-6329-44AA-B5B9-D4589F135186}" type="pres">
      <dgm:prSet presAssocID="{6A2E22B5-4159-405C-BB74-57CCAC43CF26}" presName="box" presStyleLbl="node1" presStyleIdx="0" presStyleCnt="2" custLinFactNeighborX="-3076" custLinFactNeighborY="-17745"/>
      <dgm:spPr/>
      <dgm:t>
        <a:bodyPr/>
        <a:lstStyle/>
        <a:p>
          <a:endParaRPr lang="pt-BR"/>
        </a:p>
      </dgm:t>
    </dgm:pt>
    <dgm:pt modelId="{F4210528-6D10-47F8-BCFC-7039B3380D4B}" type="pres">
      <dgm:prSet presAssocID="{6A2E22B5-4159-405C-BB74-57CCAC43CF26}" presName="img" presStyleLbl="fgImgPlace1" presStyleIdx="0" presStyleCnt="2" custScaleX="143748" custScaleY="108870" custLinFactNeighborX="13770" custLinFactNeighborY="4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C8D24C7-9B4A-472E-BD3A-E775AA4995CC}" type="pres">
      <dgm:prSet presAssocID="{6A2E22B5-4159-405C-BB74-57CCAC43CF2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D2508B-6371-4027-B6E8-0E2A9403A422}" type="pres">
      <dgm:prSet presAssocID="{39C2FC98-7417-4BB8-ACFF-0538CBF5E615}" presName="spacer" presStyleCnt="0"/>
      <dgm:spPr/>
      <dgm:t>
        <a:bodyPr/>
        <a:lstStyle/>
        <a:p>
          <a:endParaRPr lang="pt-BR"/>
        </a:p>
      </dgm:t>
    </dgm:pt>
    <dgm:pt modelId="{1EBD13DC-C7F7-45FF-A628-265DB3DDF61B}" type="pres">
      <dgm:prSet presAssocID="{F9727842-B17A-4BDF-8066-D197592FD3A9}" presName="comp" presStyleCnt="0"/>
      <dgm:spPr/>
      <dgm:t>
        <a:bodyPr/>
        <a:lstStyle/>
        <a:p>
          <a:endParaRPr lang="pt-BR"/>
        </a:p>
      </dgm:t>
    </dgm:pt>
    <dgm:pt modelId="{034C1C69-B717-4156-8382-78F01FE3EDBE}" type="pres">
      <dgm:prSet presAssocID="{F9727842-B17A-4BDF-8066-D197592FD3A9}" presName="box" presStyleLbl="node1" presStyleIdx="1" presStyleCnt="2" custLinFactNeighborX="-2063" custLinFactNeighborY="51"/>
      <dgm:spPr/>
      <dgm:t>
        <a:bodyPr/>
        <a:lstStyle/>
        <a:p>
          <a:endParaRPr lang="pt-BR"/>
        </a:p>
      </dgm:t>
    </dgm:pt>
    <dgm:pt modelId="{99EA2C1E-E75C-412F-A56C-C664B51C351B}" type="pres">
      <dgm:prSet presAssocID="{F9727842-B17A-4BDF-8066-D197592FD3A9}" presName="img" presStyleLbl="fgImgPlace1" presStyleIdx="1" presStyleCnt="2" custScaleX="153123" custScaleY="108356" custLinFactNeighborX="16114" custLinFactNeighborY="5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304A296-E07A-4601-BFE2-CF73E3998102}" type="pres">
      <dgm:prSet presAssocID="{F9727842-B17A-4BDF-8066-D197592FD3A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09A187-D869-4373-870D-674084E04C89}" type="presOf" srcId="{F9727842-B17A-4BDF-8066-D197592FD3A9}" destId="{034C1C69-B717-4156-8382-78F01FE3EDBE}" srcOrd="0" destOrd="0" presId="urn:microsoft.com/office/officeart/2005/8/layout/vList4#1"/>
    <dgm:cxn modelId="{1F36A398-828D-4AA9-B222-4EA2CE6E8B7B}" srcId="{B5410F1D-2133-4094-9481-84C150958E81}" destId="{F9727842-B17A-4BDF-8066-D197592FD3A9}" srcOrd="1" destOrd="0" parTransId="{C6A84E4E-AC68-4ED9-B452-A6B5B987772F}" sibTransId="{C71C78CD-1D24-4355-B63E-4C2313687F36}"/>
    <dgm:cxn modelId="{E086F96B-A89E-424F-B5DA-590C50E41DA0}" type="presOf" srcId="{6A2E22B5-4159-405C-BB74-57CCAC43CF26}" destId="{F3E88F8E-6329-44AA-B5B9-D4589F135186}" srcOrd="0" destOrd="0" presId="urn:microsoft.com/office/officeart/2005/8/layout/vList4#1"/>
    <dgm:cxn modelId="{B8CC3B78-02CB-4523-914F-830917A6A493}" type="presOf" srcId="{6A2E22B5-4159-405C-BB74-57CCAC43CF26}" destId="{3C8D24C7-9B4A-472E-BD3A-E775AA4995CC}" srcOrd="1" destOrd="0" presId="urn:microsoft.com/office/officeart/2005/8/layout/vList4#1"/>
    <dgm:cxn modelId="{5FCC6494-6CEF-431C-9FBD-62A8708CE5E9}" type="presOf" srcId="{F9727842-B17A-4BDF-8066-D197592FD3A9}" destId="{E304A296-E07A-4601-BFE2-CF73E3998102}" srcOrd="1" destOrd="0" presId="urn:microsoft.com/office/officeart/2005/8/layout/vList4#1"/>
    <dgm:cxn modelId="{118CE773-AC04-4391-9E88-5B1F2ACB089D}" srcId="{B5410F1D-2133-4094-9481-84C150958E81}" destId="{6A2E22B5-4159-405C-BB74-57CCAC43CF26}" srcOrd="0" destOrd="0" parTransId="{BF3C5D8E-A7AF-4BFC-A8D0-1853231C1578}" sibTransId="{39C2FC98-7417-4BB8-ACFF-0538CBF5E615}"/>
    <dgm:cxn modelId="{FB68BDE4-FDD6-4096-9531-36620E3320C5}" type="presOf" srcId="{B5410F1D-2133-4094-9481-84C150958E81}" destId="{6FB7DF29-E922-49F3-96D4-611BC3E58A84}" srcOrd="0" destOrd="0" presId="urn:microsoft.com/office/officeart/2005/8/layout/vList4#1"/>
    <dgm:cxn modelId="{23D5A534-A7EE-4D9B-B2D7-9C2B3D36A642}" type="presParOf" srcId="{6FB7DF29-E922-49F3-96D4-611BC3E58A84}" destId="{910873A8-0AE0-4A5C-A588-5DC40386C8B5}" srcOrd="0" destOrd="0" presId="urn:microsoft.com/office/officeart/2005/8/layout/vList4#1"/>
    <dgm:cxn modelId="{4A4A3B5E-3499-405B-8E03-FABBD4237838}" type="presParOf" srcId="{910873A8-0AE0-4A5C-A588-5DC40386C8B5}" destId="{F3E88F8E-6329-44AA-B5B9-D4589F135186}" srcOrd="0" destOrd="0" presId="urn:microsoft.com/office/officeart/2005/8/layout/vList4#1"/>
    <dgm:cxn modelId="{7FD4ABC6-2A34-4BD7-9C7C-E5D3C2FB3F2F}" type="presParOf" srcId="{910873A8-0AE0-4A5C-A588-5DC40386C8B5}" destId="{F4210528-6D10-47F8-BCFC-7039B3380D4B}" srcOrd="1" destOrd="0" presId="urn:microsoft.com/office/officeart/2005/8/layout/vList4#1"/>
    <dgm:cxn modelId="{7A21E3C7-CAA2-4497-9DF7-EAD8EE4C327A}" type="presParOf" srcId="{910873A8-0AE0-4A5C-A588-5DC40386C8B5}" destId="{3C8D24C7-9B4A-472E-BD3A-E775AA4995CC}" srcOrd="2" destOrd="0" presId="urn:microsoft.com/office/officeart/2005/8/layout/vList4#1"/>
    <dgm:cxn modelId="{6EAD4B5F-F49D-468D-AD46-EB94BF147AD8}" type="presParOf" srcId="{6FB7DF29-E922-49F3-96D4-611BC3E58A84}" destId="{18D2508B-6371-4027-B6E8-0E2A9403A422}" srcOrd="1" destOrd="0" presId="urn:microsoft.com/office/officeart/2005/8/layout/vList4#1"/>
    <dgm:cxn modelId="{D3362FC5-FDAC-4A0F-897A-31A27893E66B}" type="presParOf" srcId="{6FB7DF29-E922-49F3-96D4-611BC3E58A84}" destId="{1EBD13DC-C7F7-45FF-A628-265DB3DDF61B}" srcOrd="2" destOrd="0" presId="urn:microsoft.com/office/officeart/2005/8/layout/vList4#1"/>
    <dgm:cxn modelId="{302CC438-2961-4721-ADD4-B56C8FC05711}" type="presParOf" srcId="{1EBD13DC-C7F7-45FF-A628-265DB3DDF61B}" destId="{034C1C69-B717-4156-8382-78F01FE3EDBE}" srcOrd="0" destOrd="0" presId="urn:microsoft.com/office/officeart/2005/8/layout/vList4#1"/>
    <dgm:cxn modelId="{0D6B1BCA-C2B9-4D35-A251-A4B20C3C0429}" type="presParOf" srcId="{1EBD13DC-C7F7-45FF-A628-265DB3DDF61B}" destId="{99EA2C1E-E75C-412F-A56C-C664B51C351B}" srcOrd="1" destOrd="0" presId="urn:microsoft.com/office/officeart/2005/8/layout/vList4#1"/>
    <dgm:cxn modelId="{4F4109E9-96C7-4361-A48D-321C76EAC197}" type="presParOf" srcId="{1EBD13DC-C7F7-45FF-A628-265DB3DDF61B}" destId="{E304A296-E07A-4601-BFE2-CF73E399810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9D8632-CA17-425F-BFC9-CA3C3825790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CADBF2-837F-4A7D-BBD4-BD0D7CB381E1}">
      <dgm:prSet custT="1"/>
      <dgm:spPr>
        <a:solidFill>
          <a:srgbClr val="667F35"/>
        </a:solidFill>
        <a:effectLst/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pPr algn="ctr" rtl="0"/>
          <a:r>
            <a:rPr lang="pt-BR" sz="1800" b="1" dirty="0" smtClean="0"/>
            <a:t>OBJETIVO 1:  Fortalecer a infraestrutura (espaço físico e equipamentos em geral) das ETS membros da Rede, principalmente no que diz respeito ao acesso dos estudantes a informações técnico-científicas em meio digital e físico e à realização de atividades em laboratórios de práticas.</a:t>
          </a:r>
          <a:endParaRPr lang="pt-BR" sz="1800" b="1" dirty="0"/>
        </a:p>
      </dgm:t>
    </dgm:pt>
    <dgm:pt modelId="{6CE9DC4E-8F3D-4966-8D3E-7B65F4A40FC9}" type="parTrans" cxnId="{DE1DD388-85C5-4CC4-A905-F021C04E1994}">
      <dgm:prSet/>
      <dgm:spPr/>
      <dgm:t>
        <a:bodyPr/>
        <a:lstStyle/>
        <a:p>
          <a:endParaRPr lang="pt-BR"/>
        </a:p>
      </dgm:t>
    </dgm:pt>
    <dgm:pt modelId="{BFEB17FC-6A70-4566-8A91-CF352B72EF9A}" type="sibTrans" cxnId="{DE1DD388-85C5-4CC4-A905-F021C04E1994}">
      <dgm:prSet/>
      <dgm:spPr/>
      <dgm:t>
        <a:bodyPr/>
        <a:lstStyle/>
        <a:p>
          <a:endParaRPr lang="pt-BR"/>
        </a:p>
      </dgm:t>
    </dgm:pt>
    <dgm:pt modelId="{C858D44A-E82D-45D1-B1C7-C056FC435A10}" type="pres">
      <dgm:prSet presAssocID="{D79D8632-CA17-425F-BFC9-CA3C382579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B26C-3682-47CC-A423-EA5406B19938}" type="pres">
      <dgm:prSet presAssocID="{6BCADBF2-837F-4A7D-BBD4-BD0D7CB381E1}" presName="parentText" presStyleLbl="node1" presStyleIdx="0" presStyleCnt="1" custScaleY="528705" custLinFactNeighborY="-693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1DD388-85C5-4CC4-A905-F021C04E1994}" srcId="{D79D8632-CA17-425F-BFC9-CA3C3825790C}" destId="{6BCADBF2-837F-4A7D-BBD4-BD0D7CB381E1}" srcOrd="0" destOrd="0" parTransId="{6CE9DC4E-8F3D-4966-8D3E-7B65F4A40FC9}" sibTransId="{BFEB17FC-6A70-4566-8A91-CF352B72EF9A}"/>
    <dgm:cxn modelId="{1014DBCC-22B4-4E86-A7FD-4012D872EBED}" type="presOf" srcId="{6BCADBF2-837F-4A7D-BBD4-BD0D7CB381E1}" destId="{2E6BB26C-3682-47CC-A423-EA5406B19938}" srcOrd="0" destOrd="0" presId="urn:microsoft.com/office/officeart/2005/8/layout/vList2"/>
    <dgm:cxn modelId="{36EAB486-C7BF-4974-9D2C-F9EEA9E64E4D}" type="presOf" srcId="{D79D8632-CA17-425F-BFC9-CA3C3825790C}" destId="{C858D44A-E82D-45D1-B1C7-C056FC435A10}" srcOrd="0" destOrd="0" presId="urn:microsoft.com/office/officeart/2005/8/layout/vList2"/>
    <dgm:cxn modelId="{F061F567-6164-4EE3-ACAF-2D3C2EDC9AF4}" type="presParOf" srcId="{C858D44A-E82D-45D1-B1C7-C056FC435A10}" destId="{2E6BB26C-3682-47CC-A423-EA5406B199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9D8632-CA17-425F-BFC9-CA3C3825790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CADBF2-837F-4A7D-BBD4-BD0D7CB381E1}">
      <dgm:prSet custT="1"/>
      <dgm:spPr>
        <a:solidFill>
          <a:srgbClr val="667F35"/>
        </a:solidFill>
      </dgm:spPr>
      <dgm:t>
        <a:bodyPr/>
        <a:lstStyle/>
        <a:p>
          <a:pPr algn="ctr" rtl="0"/>
          <a:r>
            <a:rPr lang="pt-BR" sz="1800" b="1" dirty="0" smtClean="0"/>
            <a:t>OBJETIVO 1:  Fortalecer a infraestrutura (espaço físico e equipamentos em geral) das ETS membros da Rede, principalmente no que diz respeito ao acesso dos estudantes a informações técnico-científicas em meio digital e físico e à realização de atividades em laboratórios de práticas.</a:t>
          </a:r>
          <a:endParaRPr lang="pt-BR" sz="1800" b="1" dirty="0"/>
        </a:p>
      </dgm:t>
    </dgm:pt>
    <dgm:pt modelId="{6CE9DC4E-8F3D-4966-8D3E-7B65F4A40FC9}" type="parTrans" cxnId="{DE1DD388-85C5-4CC4-A905-F021C04E1994}">
      <dgm:prSet/>
      <dgm:spPr/>
      <dgm:t>
        <a:bodyPr/>
        <a:lstStyle/>
        <a:p>
          <a:endParaRPr lang="pt-BR"/>
        </a:p>
      </dgm:t>
    </dgm:pt>
    <dgm:pt modelId="{BFEB17FC-6A70-4566-8A91-CF352B72EF9A}" type="sibTrans" cxnId="{DE1DD388-85C5-4CC4-A905-F021C04E1994}">
      <dgm:prSet/>
      <dgm:spPr/>
      <dgm:t>
        <a:bodyPr/>
        <a:lstStyle/>
        <a:p>
          <a:endParaRPr lang="pt-BR"/>
        </a:p>
      </dgm:t>
    </dgm:pt>
    <dgm:pt modelId="{C858D44A-E82D-45D1-B1C7-C056FC435A10}" type="pres">
      <dgm:prSet presAssocID="{D79D8632-CA17-425F-BFC9-CA3C382579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B26C-3682-47CC-A423-EA5406B19938}" type="pres">
      <dgm:prSet presAssocID="{6BCADBF2-837F-4A7D-BBD4-BD0D7CB381E1}" presName="parentText" presStyleLbl="node1" presStyleIdx="0" presStyleCnt="1" custScaleY="528705" custLinFactNeighborY="-693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1DD388-85C5-4CC4-A905-F021C04E1994}" srcId="{D79D8632-CA17-425F-BFC9-CA3C3825790C}" destId="{6BCADBF2-837F-4A7D-BBD4-BD0D7CB381E1}" srcOrd="0" destOrd="0" parTransId="{6CE9DC4E-8F3D-4966-8D3E-7B65F4A40FC9}" sibTransId="{BFEB17FC-6A70-4566-8A91-CF352B72EF9A}"/>
    <dgm:cxn modelId="{B4EC8C62-3E42-430E-B50F-5B1984A19BB8}" type="presOf" srcId="{D79D8632-CA17-425F-BFC9-CA3C3825790C}" destId="{C858D44A-E82D-45D1-B1C7-C056FC435A10}" srcOrd="0" destOrd="0" presId="urn:microsoft.com/office/officeart/2005/8/layout/vList2"/>
    <dgm:cxn modelId="{F068F4C6-DAC1-4E29-A13E-E9D4C85D0453}" type="presOf" srcId="{6BCADBF2-837F-4A7D-BBD4-BD0D7CB381E1}" destId="{2E6BB26C-3682-47CC-A423-EA5406B19938}" srcOrd="0" destOrd="0" presId="urn:microsoft.com/office/officeart/2005/8/layout/vList2"/>
    <dgm:cxn modelId="{A46EF60E-0EB2-4872-8357-FEF6D8F34543}" type="presParOf" srcId="{C858D44A-E82D-45D1-B1C7-C056FC435A10}" destId="{2E6BB26C-3682-47CC-A423-EA5406B199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0AE96C-729F-41F9-8601-EE2FE25B99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F0168F6-9372-4A3A-AD8A-86493FF8043A}">
      <dgm:prSet custT="1"/>
      <dgm:spPr>
        <a:solidFill>
          <a:srgbClr val="F68222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en-US" sz="1800" b="1" i="0" baseline="0" dirty="0" err="1" smtClean="0"/>
            <a:t>Projeto</a:t>
          </a:r>
          <a:r>
            <a:rPr lang="en-US" sz="1800" b="1" i="0" baseline="0" dirty="0" smtClean="0"/>
            <a:t> </a:t>
          </a:r>
          <a:r>
            <a:rPr lang="en-US" sz="1800" b="1" i="0" baseline="0" dirty="0" err="1" smtClean="0"/>
            <a:t>Banco</a:t>
          </a:r>
          <a:r>
            <a:rPr lang="en-US" sz="1800" b="1" i="0" baseline="0" dirty="0" smtClean="0"/>
            <a:t> Mundial  ‘Grant for the South–South Cooperation  = “Selection and identification of library needs for each school”</a:t>
          </a:r>
          <a:endParaRPr lang="pt-BR" sz="1800" dirty="0"/>
        </a:p>
      </dgm:t>
    </dgm:pt>
    <dgm:pt modelId="{A833EDE4-4664-45B2-9DF5-21D2D0C1F77E}" type="parTrans" cxnId="{41E92143-6986-4492-854F-30C7B5E74306}">
      <dgm:prSet/>
      <dgm:spPr/>
      <dgm:t>
        <a:bodyPr/>
        <a:lstStyle/>
        <a:p>
          <a:endParaRPr lang="pt-BR"/>
        </a:p>
      </dgm:t>
    </dgm:pt>
    <dgm:pt modelId="{B20CDE35-2877-4A86-88CD-0F35C67CEDDE}" type="sibTrans" cxnId="{41E92143-6986-4492-854F-30C7B5E74306}">
      <dgm:prSet/>
      <dgm:spPr/>
      <dgm:t>
        <a:bodyPr/>
        <a:lstStyle/>
        <a:p>
          <a:endParaRPr lang="pt-BR"/>
        </a:p>
      </dgm:t>
    </dgm:pt>
    <dgm:pt modelId="{4C3F8A91-91A2-4330-B0AE-4C1271A3E630}" type="pres">
      <dgm:prSet presAssocID="{5D0AE96C-729F-41F9-8601-EE2FE25B99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3166D66-5AED-4094-9799-75FD605DDC2E}" type="pres">
      <dgm:prSet presAssocID="{9F0168F6-9372-4A3A-AD8A-86493FF8043A}" presName="parentText" presStyleLbl="node1" presStyleIdx="0" presStyleCnt="1" custLinFactNeighborY="-7264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1F7CA6-2173-47F6-A13C-BA290F746B2C}" type="presOf" srcId="{9F0168F6-9372-4A3A-AD8A-86493FF8043A}" destId="{83166D66-5AED-4094-9799-75FD605DDC2E}" srcOrd="0" destOrd="0" presId="urn:microsoft.com/office/officeart/2005/8/layout/vList2"/>
    <dgm:cxn modelId="{41E92143-6986-4492-854F-30C7B5E74306}" srcId="{5D0AE96C-729F-41F9-8601-EE2FE25B99D6}" destId="{9F0168F6-9372-4A3A-AD8A-86493FF8043A}" srcOrd="0" destOrd="0" parTransId="{A833EDE4-4664-45B2-9DF5-21D2D0C1F77E}" sibTransId="{B20CDE35-2877-4A86-88CD-0F35C67CEDDE}"/>
    <dgm:cxn modelId="{57A872C9-0743-44AC-B6FF-E21D655967F6}" type="presOf" srcId="{5D0AE96C-729F-41F9-8601-EE2FE25B99D6}" destId="{4C3F8A91-91A2-4330-B0AE-4C1271A3E630}" srcOrd="0" destOrd="0" presId="urn:microsoft.com/office/officeart/2005/8/layout/vList2"/>
    <dgm:cxn modelId="{14C7AB50-4FA0-4277-85F2-437125BE7CC2}" type="presParOf" srcId="{4C3F8A91-91A2-4330-B0AE-4C1271A3E630}" destId="{83166D66-5AED-4094-9799-75FD605DDC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0AE96C-729F-41F9-8601-EE2FE25B99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F0168F6-9372-4A3A-AD8A-86493FF8043A}">
      <dgm:prSet custT="1"/>
      <dgm:spPr>
        <a:solidFill>
          <a:srgbClr val="F68222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800" b="1" cap="none" baseline="0" dirty="0" smtClean="0"/>
            <a:t>Análise das condições de funcionamento  das bibliotecas nas instituições de formação dos trabalhadores técnicos em saúde nos </a:t>
          </a:r>
          <a:r>
            <a:rPr lang="pt-BR" sz="1800" b="1" cap="none" baseline="0" dirty="0" err="1" smtClean="0"/>
            <a:t>Palop</a:t>
          </a:r>
          <a:endParaRPr lang="pt-BR" sz="1800" b="1" dirty="0"/>
        </a:p>
      </dgm:t>
    </dgm:pt>
    <dgm:pt modelId="{A833EDE4-4664-45B2-9DF5-21D2D0C1F77E}" type="parTrans" cxnId="{41E92143-6986-4492-854F-30C7B5E74306}">
      <dgm:prSet/>
      <dgm:spPr/>
      <dgm:t>
        <a:bodyPr/>
        <a:lstStyle/>
        <a:p>
          <a:endParaRPr lang="pt-BR"/>
        </a:p>
      </dgm:t>
    </dgm:pt>
    <dgm:pt modelId="{B20CDE35-2877-4A86-88CD-0F35C67CEDDE}" type="sibTrans" cxnId="{41E92143-6986-4492-854F-30C7B5E74306}">
      <dgm:prSet/>
      <dgm:spPr/>
      <dgm:t>
        <a:bodyPr/>
        <a:lstStyle/>
        <a:p>
          <a:endParaRPr lang="pt-BR"/>
        </a:p>
      </dgm:t>
    </dgm:pt>
    <dgm:pt modelId="{4C3F8A91-91A2-4330-B0AE-4C1271A3E630}" type="pres">
      <dgm:prSet presAssocID="{5D0AE96C-729F-41F9-8601-EE2FE25B99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3166D66-5AED-4094-9799-75FD605DDC2E}" type="pres">
      <dgm:prSet presAssocID="{9F0168F6-9372-4A3A-AD8A-86493FF8043A}" presName="parentText" presStyleLbl="node1" presStyleIdx="0" presStyleCnt="1" custLinFactNeighborY="-7264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E92143-6986-4492-854F-30C7B5E74306}" srcId="{5D0AE96C-729F-41F9-8601-EE2FE25B99D6}" destId="{9F0168F6-9372-4A3A-AD8A-86493FF8043A}" srcOrd="0" destOrd="0" parTransId="{A833EDE4-4664-45B2-9DF5-21D2D0C1F77E}" sibTransId="{B20CDE35-2877-4A86-88CD-0F35C67CEDDE}"/>
    <dgm:cxn modelId="{E88F9604-EB2C-4097-8F4B-51C7F7B8CC49}" type="presOf" srcId="{9F0168F6-9372-4A3A-AD8A-86493FF8043A}" destId="{83166D66-5AED-4094-9799-75FD605DDC2E}" srcOrd="0" destOrd="0" presId="urn:microsoft.com/office/officeart/2005/8/layout/vList2"/>
    <dgm:cxn modelId="{1856608C-F410-4559-8DF4-BC0C19C26034}" type="presOf" srcId="{5D0AE96C-729F-41F9-8601-EE2FE25B99D6}" destId="{4C3F8A91-91A2-4330-B0AE-4C1271A3E630}" srcOrd="0" destOrd="0" presId="urn:microsoft.com/office/officeart/2005/8/layout/vList2"/>
    <dgm:cxn modelId="{A9AE74B6-0BA6-4B2A-9318-AEB901B1E3A8}" type="presParOf" srcId="{4C3F8A91-91A2-4330-B0AE-4C1271A3E630}" destId="{83166D66-5AED-4094-9799-75FD605DDC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9D8632-CA17-425F-BFC9-CA3C3825790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CADBF2-837F-4A7D-BBD4-BD0D7CB381E1}">
      <dgm:prSet custT="1"/>
      <dgm:spPr>
        <a:solidFill>
          <a:srgbClr val="6B8537"/>
        </a:solidFill>
      </dgm:spPr>
      <dgm:t>
        <a:bodyPr/>
        <a:lstStyle/>
        <a:p>
          <a:pPr algn="ctr" rtl="0"/>
          <a:r>
            <a:rPr lang="pt-BR" sz="1800" b="1" dirty="0" smtClean="0"/>
            <a:t>OBJETIVO 2:  Capacitar os docentes das escolas técnicas de saúde, tanto nos aspectos técnicos quanto pedagógicos</a:t>
          </a:r>
          <a:endParaRPr lang="pt-BR" sz="1800" b="1" dirty="0"/>
        </a:p>
      </dgm:t>
    </dgm:pt>
    <dgm:pt modelId="{6CE9DC4E-8F3D-4966-8D3E-7B65F4A40FC9}" type="parTrans" cxnId="{DE1DD388-85C5-4CC4-A905-F021C04E1994}">
      <dgm:prSet/>
      <dgm:spPr/>
      <dgm:t>
        <a:bodyPr/>
        <a:lstStyle/>
        <a:p>
          <a:endParaRPr lang="pt-BR"/>
        </a:p>
      </dgm:t>
    </dgm:pt>
    <dgm:pt modelId="{BFEB17FC-6A70-4566-8A91-CF352B72EF9A}" type="sibTrans" cxnId="{DE1DD388-85C5-4CC4-A905-F021C04E1994}">
      <dgm:prSet/>
      <dgm:spPr/>
      <dgm:t>
        <a:bodyPr/>
        <a:lstStyle/>
        <a:p>
          <a:endParaRPr lang="pt-BR"/>
        </a:p>
      </dgm:t>
    </dgm:pt>
    <dgm:pt modelId="{C858D44A-E82D-45D1-B1C7-C056FC435A10}" type="pres">
      <dgm:prSet presAssocID="{D79D8632-CA17-425F-BFC9-CA3C382579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B26C-3682-47CC-A423-EA5406B19938}" type="pres">
      <dgm:prSet presAssocID="{6BCADBF2-837F-4A7D-BBD4-BD0D7CB381E1}" presName="parentText" presStyleLbl="node1" presStyleIdx="0" presStyleCnt="1" custScaleY="71217" custLinFactNeighborY="694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1DD388-85C5-4CC4-A905-F021C04E1994}" srcId="{D79D8632-CA17-425F-BFC9-CA3C3825790C}" destId="{6BCADBF2-837F-4A7D-BBD4-BD0D7CB381E1}" srcOrd="0" destOrd="0" parTransId="{6CE9DC4E-8F3D-4966-8D3E-7B65F4A40FC9}" sibTransId="{BFEB17FC-6A70-4566-8A91-CF352B72EF9A}"/>
    <dgm:cxn modelId="{9901ADB4-0024-44F5-A5EB-EA820C141228}" type="presOf" srcId="{6BCADBF2-837F-4A7D-BBD4-BD0D7CB381E1}" destId="{2E6BB26C-3682-47CC-A423-EA5406B19938}" srcOrd="0" destOrd="0" presId="urn:microsoft.com/office/officeart/2005/8/layout/vList2"/>
    <dgm:cxn modelId="{2B7BF167-DA6E-4B89-8C77-A730A59D364E}" type="presOf" srcId="{D79D8632-CA17-425F-BFC9-CA3C3825790C}" destId="{C858D44A-E82D-45D1-B1C7-C056FC435A10}" srcOrd="0" destOrd="0" presId="urn:microsoft.com/office/officeart/2005/8/layout/vList2"/>
    <dgm:cxn modelId="{1E963699-0615-45B4-A196-1C0322E84411}" type="presParOf" srcId="{C858D44A-E82D-45D1-B1C7-C056FC435A10}" destId="{2E6BB26C-3682-47CC-A423-EA5406B199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0AE96C-729F-41F9-8601-EE2FE25B99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C4AD3C-A546-4CDD-BBB6-CE2F47AE1BC2}">
      <dgm:prSet custT="1"/>
      <dgm:spPr>
        <a:solidFill>
          <a:srgbClr val="83A244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800" b="1" i="0" baseline="0" dirty="0" smtClean="0"/>
            <a:t>2.1. </a:t>
          </a:r>
          <a:r>
            <a:rPr lang="pt-BR" sz="1800" b="1" dirty="0" smtClean="0"/>
            <a:t>Realização de cursos de atualização para docentes em áreas </a:t>
          </a:r>
        </a:p>
        <a:p>
          <a:pPr algn="ctr" rtl="0">
            <a:spcAft>
              <a:spcPts val="0"/>
            </a:spcAft>
          </a:pPr>
          <a:r>
            <a:rPr lang="pt-BR" sz="1800" b="1" dirty="0" smtClean="0"/>
            <a:t>consideradas prioritárias pelos membros da rede</a:t>
          </a:r>
          <a:endParaRPr lang="pt-BR" sz="1800" b="0" i="0" baseline="0" dirty="0"/>
        </a:p>
      </dgm:t>
    </dgm:pt>
    <dgm:pt modelId="{09F184C8-24EC-4C99-98BA-C74580834FE6}" type="parTrans" cxnId="{D57D713E-4031-41AA-970B-B8D8609E5913}">
      <dgm:prSet/>
      <dgm:spPr/>
      <dgm:t>
        <a:bodyPr/>
        <a:lstStyle/>
        <a:p>
          <a:endParaRPr lang="pt-BR"/>
        </a:p>
      </dgm:t>
    </dgm:pt>
    <dgm:pt modelId="{5E5643FD-DDEA-4D55-B0AD-681F03BDC395}" type="sibTrans" cxnId="{D57D713E-4031-41AA-970B-B8D8609E5913}">
      <dgm:prSet/>
      <dgm:spPr/>
      <dgm:t>
        <a:bodyPr/>
        <a:lstStyle/>
        <a:p>
          <a:endParaRPr lang="pt-BR"/>
        </a:p>
      </dgm:t>
    </dgm:pt>
    <dgm:pt modelId="{9F0168F6-9372-4A3A-AD8A-86493FF8043A}">
      <dgm:prSet custT="1"/>
      <dgm:spPr>
        <a:solidFill>
          <a:srgbClr val="83A244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pt-BR" sz="1800" b="1" i="0" baseline="0" dirty="0" smtClean="0"/>
            <a:t>2.2. </a:t>
          </a:r>
          <a:r>
            <a:rPr lang="pt-BR" sz="1800" b="1" dirty="0" smtClean="0"/>
            <a:t>Realização de ações de formação pedagógica para docentes</a:t>
          </a:r>
          <a:endParaRPr lang="pt-BR" sz="1800" dirty="0"/>
        </a:p>
      </dgm:t>
    </dgm:pt>
    <dgm:pt modelId="{A833EDE4-4664-45B2-9DF5-21D2D0C1F77E}" type="parTrans" cxnId="{41E92143-6986-4492-854F-30C7B5E74306}">
      <dgm:prSet/>
      <dgm:spPr/>
      <dgm:t>
        <a:bodyPr/>
        <a:lstStyle/>
        <a:p>
          <a:endParaRPr lang="pt-BR"/>
        </a:p>
      </dgm:t>
    </dgm:pt>
    <dgm:pt modelId="{B20CDE35-2877-4A86-88CD-0F35C67CEDDE}" type="sibTrans" cxnId="{41E92143-6986-4492-854F-30C7B5E74306}">
      <dgm:prSet/>
      <dgm:spPr/>
      <dgm:t>
        <a:bodyPr/>
        <a:lstStyle/>
        <a:p>
          <a:endParaRPr lang="pt-BR"/>
        </a:p>
      </dgm:t>
    </dgm:pt>
    <dgm:pt modelId="{94AE47DD-C94D-46B6-B750-B2CEF2B73C7E}">
      <dgm:prSet custT="1"/>
      <dgm:spPr>
        <a:solidFill>
          <a:srgbClr val="83A244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pt-BR" sz="1800" b="1" i="0" baseline="0" dirty="0" smtClean="0"/>
            <a:t>2.3. </a:t>
          </a:r>
          <a:r>
            <a:rPr lang="pt-BR" sz="1800" b="1" dirty="0" smtClean="0"/>
            <a:t>Elaboração de um projeto piloto de programa de mobilidade de </a:t>
          </a:r>
        </a:p>
        <a:p>
          <a:pPr algn="ctr" rtl="0">
            <a:spcAft>
              <a:spcPts val="0"/>
            </a:spcAft>
          </a:pPr>
          <a:r>
            <a:rPr lang="pt-BR" sz="1800" b="1" dirty="0" smtClean="0"/>
            <a:t>docentes entre as ETS no âmbito da CPLP</a:t>
          </a:r>
          <a:endParaRPr lang="pt-BR" sz="1800" dirty="0"/>
        </a:p>
      </dgm:t>
    </dgm:pt>
    <dgm:pt modelId="{C4C541CA-19D9-4B75-9514-E9EEF410310B}" type="parTrans" cxnId="{C4FF5A3E-99A2-4A8A-AA39-780162808136}">
      <dgm:prSet/>
      <dgm:spPr/>
      <dgm:t>
        <a:bodyPr/>
        <a:lstStyle/>
        <a:p>
          <a:endParaRPr lang="pt-BR"/>
        </a:p>
      </dgm:t>
    </dgm:pt>
    <dgm:pt modelId="{8C3DAC64-D902-4E88-8DBA-42C4DCB5C739}" type="sibTrans" cxnId="{C4FF5A3E-99A2-4A8A-AA39-780162808136}">
      <dgm:prSet/>
      <dgm:spPr/>
      <dgm:t>
        <a:bodyPr/>
        <a:lstStyle/>
        <a:p>
          <a:endParaRPr lang="pt-BR"/>
        </a:p>
      </dgm:t>
    </dgm:pt>
    <dgm:pt modelId="{4C3F8A91-91A2-4330-B0AE-4C1271A3E630}" type="pres">
      <dgm:prSet presAssocID="{5D0AE96C-729F-41F9-8601-EE2FE25B99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B2F2EF-5AD3-4322-82CE-607E31503F11}" type="pres">
      <dgm:prSet presAssocID="{DAC4AD3C-A546-4CDD-BBB6-CE2F47AE1BC2}" presName="parentText" presStyleLbl="node1" presStyleIdx="0" presStyleCnt="3" custLinFactY="105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4A423-C6B6-47F9-914B-BD3FC62D16B2}" type="pres">
      <dgm:prSet presAssocID="{5E5643FD-DDEA-4D55-B0AD-681F03BDC395}" presName="spacer" presStyleCnt="0"/>
      <dgm:spPr/>
    </dgm:pt>
    <dgm:pt modelId="{83166D66-5AED-4094-9799-75FD605DDC2E}" type="pres">
      <dgm:prSet presAssocID="{9F0168F6-9372-4A3A-AD8A-86493FF8043A}" presName="parentText" presStyleLbl="node1" presStyleIdx="1" presStyleCnt="3" custLinFactNeighborY="7326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BA195-DCC7-49E6-B425-16B536E46337}" type="pres">
      <dgm:prSet presAssocID="{B20CDE35-2877-4A86-88CD-0F35C67CEDDE}" presName="spacer" presStyleCnt="0"/>
      <dgm:spPr/>
    </dgm:pt>
    <dgm:pt modelId="{265D4B5A-9FBB-49E2-9CC3-20215429084B}" type="pres">
      <dgm:prSet presAssocID="{94AE47DD-C94D-46B6-B750-B2CEF2B73C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03B97E-BAE5-4ACC-AA94-A2696FC44ECF}" type="presOf" srcId="{5D0AE96C-729F-41F9-8601-EE2FE25B99D6}" destId="{4C3F8A91-91A2-4330-B0AE-4C1271A3E630}" srcOrd="0" destOrd="0" presId="urn:microsoft.com/office/officeart/2005/8/layout/vList2"/>
    <dgm:cxn modelId="{C4FF5A3E-99A2-4A8A-AA39-780162808136}" srcId="{5D0AE96C-729F-41F9-8601-EE2FE25B99D6}" destId="{94AE47DD-C94D-46B6-B750-B2CEF2B73C7E}" srcOrd="2" destOrd="0" parTransId="{C4C541CA-19D9-4B75-9514-E9EEF410310B}" sibTransId="{8C3DAC64-D902-4E88-8DBA-42C4DCB5C739}"/>
    <dgm:cxn modelId="{539EE112-CF26-411F-BDE5-E43D9258E9D8}" type="presOf" srcId="{DAC4AD3C-A546-4CDD-BBB6-CE2F47AE1BC2}" destId="{BAB2F2EF-5AD3-4322-82CE-607E31503F11}" srcOrd="0" destOrd="0" presId="urn:microsoft.com/office/officeart/2005/8/layout/vList2"/>
    <dgm:cxn modelId="{D57D713E-4031-41AA-970B-B8D8609E5913}" srcId="{5D0AE96C-729F-41F9-8601-EE2FE25B99D6}" destId="{DAC4AD3C-A546-4CDD-BBB6-CE2F47AE1BC2}" srcOrd="0" destOrd="0" parTransId="{09F184C8-24EC-4C99-98BA-C74580834FE6}" sibTransId="{5E5643FD-DDEA-4D55-B0AD-681F03BDC395}"/>
    <dgm:cxn modelId="{CD40A8FC-A78D-40A0-910E-5D29D05015BE}" type="presOf" srcId="{94AE47DD-C94D-46B6-B750-B2CEF2B73C7E}" destId="{265D4B5A-9FBB-49E2-9CC3-20215429084B}" srcOrd="0" destOrd="0" presId="urn:microsoft.com/office/officeart/2005/8/layout/vList2"/>
    <dgm:cxn modelId="{41E92143-6986-4492-854F-30C7B5E74306}" srcId="{5D0AE96C-729F-41F9-8601-EE2FE25B99D6}" destId="{9F0168F6-9372-4A3A-AD8A-86493FF8043A}" srcOrd="1" destOrd="0" parTransId="{A833EDE4-4664-45B2-9DF5-21D2D0C1F77E}" sibTransId="{B20CDE35-2877-4A86-88CD-0F35C67CEDDE}"/>
    <dgm:cxn modelId="{2E8B8BC1-5658-4FD1-B4AE-335F5DFD8EEC}" type="presOf" srcId="{9F0168F6-9372-4A3A-AD8A-86493FF8043A}" destId="{83166D66-5AED-4094-9799-75FD605DDC2E}" srcOrd="0" destOrd="0" presId="urn:microsoft.com/office/officeart/2005/8/layout/vList2"/>
    <dgm:cxn modelId="{1F514533-88B0-4F89-81CB-89B43A2BE599}" type="presParOf" srcId="{4C3F8A91-91A2-4330-B0AE-4C1271A3E630}" destId="{BAB2F2EF-5AD3-4322-82CE-607E31503F11}" srcOrd="0" destOrd="0" presId="urn:microsoft.com/office/officeart/2005/8/layout/vList2"/>
    <dgm:cxn modelId="{25867D74-DF60-45D2-9D37-2D9DD4EA1D8C}" type="presParOf" srcId="{4C3F8A91-91A2-4330-B0AE-4C1271A3E630}" destId="{DE24A423-C6B6-47F9-914B-BD3FC62D16B2}" srcOrd="1" destOrd="0" presId="urn:microsoft.com/office/officeart/2005/8/layout/vList2"/>
    <dgm:cxn modelId="{6385DFE1-767C-4B33-84DF-8AED9F55ED59}" type="presParOf" srcId="{4C3F8A91-91A2-4330-B0AE-4C1271A3E630}" destId="{83166D66-5AED-4094-9799-75FD605DDC2E}" srcOrd="2" destOrd="0" presId="urn:microsoft.com/office/officeart/2005/8/layout/vList2"/>
    <dgm:cxn modelId="{2828C0F7-6B52-4E4D-B40E-98C7F1B4E668}" type="presParOf" srcId="{4C3F8A91-91A2-4330-B0AE-4C1271A3E630}" destId="{E00BA195-DCC7-49E6-B425-16B536E46337}" srcOrd="3" destOrd="0" presId="urn:microsoft.com/office/officeart/2005/8/layout/vList2"/>
    <dgm:cxn modelId="{01C8FDBC-D0A1-430B-92CD-3ABB3C9116B0}" type="presParOf" srcId="{4C3F8A91-91A2-4330-B0AE-4C1271A3E630}" destId="{265D4B5A-9FBB-49E2-9CC3-2021542908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042B5-773B-44E9-892C-EFDB1E6BFDAC}">
      <dsp:nvSpPr>
        <dsp:cNvPr id="0" name=""/>
        <dsp:cNvSpPr/>
      </dsp:nvSpPr>
      <dsp:spPr>
        <a:xfrm>
          <a:off x="0" y="0"/>
          <a:ext cx="8784976" cy="521879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Apresentação sintética sobre a RETS e a RETS-CPLP, com avaliação do último plano de trabalho da sub-rede</a:t>
          </a:r>
          <a:endParaRPr lang="pt-BR" sz="1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0"/>
        <a:ext cx="8784976" cy="521879"/>
      </dsp:txXfrm>
    </dsp:sp>
    <dsp:sp modelId="{3184C882-D55B-4207-8A59-961D78D139F7}">
      <dsp:nvSpPr>
        <dsp:cNvPr id="0" name=""/>
        <dsp:cNvSpPr/>
      </dsp:nvSpPr>
      <dsp:spPr>
        <a:xfrm>
          <a:off x="0" y="525729"/>
          <a:ext cx="8784976" cy="521879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Apresentação de cada país sobre a formação e o trabalho dos trabalhadores técnicos em saúde (ênfase 	na APS), com base em roteiro encaminhado aos membros;</a:t>
          </a:r>
          <a:endParaRPr lang="pt-BR" sz="1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525729"/>
        <a:ext cx="8784976" cy="521879"/>
      </dsp:txXfrm>
    </dsp:sp>
    <dsp:sp modelId="{E4DE0854-D404-430C-AB12-0E436C58DE57}">
      <dsp:nvSpPr>
        <dsp:cNvPr id="0" name=""/>
        <dsp:cNvSpPr/>
      </dsp:nvSpPr>
      <dsp:spPr>
        <a:xfrm>
          <a:off x="0" y="1050861"/>
          <a:ext cx="8784976" cy="1254984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i="0" kern="120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Reflexões sobre os desafios e possibilidades para o trabalho na sub</a:t>
          </a: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-</a:t>
          </a:r>
          <a:r>
            <a:rPr lang="x-none" sz="1400" b="1" i="0" kern="120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rede</a:t>
          </a:r>
          <a:endParaRPr lang="pt-BR" sz="1400" b="1" i="0" kern="1200" baseline="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Balanço das Atividades realizadas no últimos período </a:t>
          </a:r>
          <a:endParaRPr lang="pt-BR" sz="1400" kern="120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Formulação de ações e definição de prioridades para o Plano de Trabalho da RETS-CPLP 2019-2022</a:t>
          </a:r>
          <a:endParaRPr lang="pt-BR" sz="1400" kern="120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Identificação de estratégias para o funcionamento da Rede </a:t>
          </a:r>
          <a:endParaRPr lang="pt-BR" sz="1400" b="1" i="0" kern="120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1050861"/>
        <a:ext cx="8784976" cy="1254984"/>
      </dsp:txXfrm>
    </dsp:sp>
    <dsp:sp modelId="{0C3C1BDA-E6AC-444E-A039-AAB65CF2B397}">
      <dsp:nvSpPr>
        <dsp:cNvPr id="0" name=""/>
        <dsp:cNvSpPr/>
      </dsp:nvSpPr>
      <dsp:spPr>
        <a:xfrm>
          <a:off x="0" y="2309097"/>
          <a:ext cx="8784976" cy="322291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i="0" kern="120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Estruturação de novos planos de trabalho</a:t>
          </a:r>
          <a:endParaRPr lang="pt-BR" sz="1400" b="1" i="0" kern="120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2309097"/>
        <a:ext cx="8784976" cy="322291"/>
      </dsp:txXfrm>
    </dsp:sp>
    <dsp:sp modelId="{22F754C7-BA83-4F71-9E84-0E4C7FE66CC9}">
      <dsp:nvSpPr>
        <dsp:cNvPr id="0" name=""/>
        <dsp:cNvSpPr/>
      </dsp:nvSpPr>
      <dsp:spPr>
        <a:xfrm>
          <a:off x="0" y="2634641"/>
          <a:ext cx="8784976" cy="521879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Debate sobre os mecanismos de Coordenação da RETS-CPLP e de renovação de mandatos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Eleição da Coordenação da Rede  </a:t>
          </a:r>
          <a:endParaRPr lang="pt-BR" sz="1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2634641"/>
        <a:ext cx="8784976" cy="521879"/>
      </dsp:txXfrm>
    </dsp:sp>
    <dsp:sp modelId="{A6934896-0412-4D9A-87CB-769876B7F707}">
      <dsp:nvSpPr>
        <dsp:cNvPr id="0" name=""/>
        <dsp:cNvSpPr/>
      </dsp:nvSpPr>
      <dsp:spPr>
        <a:xfrm>
          <a:off x="0" y="3159773"/>
          <a:ext cx="8784976" cy="354648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Aprovação do novo Plano de Trabalho para o biênio 2019-2011 </a:t>
          </a:r>
          <a:endParaRPr lang="pt-BR" sz="1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3159773"/>
        <a:ext cx="8784976" cy="354648"/>
      </dsp:txXfrm>
    </dsp:sp>
    <dsp:sp modelId="{0356BAFC-AFF7-4ABC-9C0C-05E3F6EDE22E}">
      <dsp:nvSpPr>
        <dsp:cNvPr id="0" name=""/>
        <dsp:cNvSpPr/>
      </dsp:nvSpPr>
      <dsp:spPr>
        <a:xfrm>
          <a:off x="0" y="3517674"/>
          <a:ext cx="8784976" cy="277613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i="0" kern="120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Conclusões </a:t>
          </a: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e a</a:t>
          </a:r>
          <a:r>
            <a:rPr lang="x-none" sz="1400" b="1" i="0" kern="120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ssinatura </a:t>
          </a: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da Ata da Reunião</a:t>
          </a:r>
          <a:endParaRPr lang="pt-BR" sz="1400" b="1" i="0" kern="120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3517674"/>
        <a:ext cx="8784976" cy="27761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B26C-3682-47CC-A423-EA5406B19938}">
      <dsp:nvSpPr>
        <dsp:cNvPr id="0" name=""/>
        <dsp:cNvSpPr/>
      </dsp:nvSpPr>
      <dsp:spPr>
        <a:xfrm>
          <a:off x="0" y="614"/>
          <a:ext cx="8691065" cy="852618"/>
        </a:xfrm>
        <a:prstGeom prst="roundRect">
          <a:avLst/>
        </a:prstGeom>
        <a:solidFill>
          <a:srgbClr val="6B85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OBJETIVO 2:  Capacitar os docentes das escolas técnicas de saúde, tanto nos aspectos técnicos quanto pedagógicos</a:t>
          </a:r>
          <a:endParaRPr lang="pt-BR" sz="1800" b="1" kern="1200" dirty="0"/>
        </a:p>
      </dsp:txBody>
      <dsp:txXfrm>
        <a:off x="0" y="614"/>
        <a:ext cx="8691065" cy="85261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2F2EF-5AD3-4322-82CE-607E31503F11}">
      <dsp:nvSpPr>
        <dsp:cNvPr id="0" name=""/>
        <dsp:cNvSpPr/>
      </dsp:nvSpPr>
      <dsp:spPr>
        <a:xfrm>
          <a:off x="0" y="249088"/>
          <a:ext cx="8712968" cy="119881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Curso de Atualização para Docentes da Educação Profissional em Saúde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Local: Guiné Bissau  / 80 (oitenta) horas/aula.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23 egressos  (profissionais das escolas técnicas de saúde dos países da CPLP  com experiência ou interesse na docência)</a:t>
          </a:r>
          <a:endParaRPr lang="pt-BR" sz="1800" b="1" i="0" kern="1200" baseline="0" dirty="0"/>
        </a:p>
      </dsp:txBody>
      <dsp:txXfrm>
        <a:off x="0" y="249088"/>
        <a:ext cx="8712968" cy="1198810"/>
      </dsp:txXfrm>
    </dsp:sp>
    <dsp:sp modelId="{5BFD3CF9-2FA9-4E5B-93C7-ABE4E7B3C8AF}">
      <dsp:nvSpPr>
        <dsp:cNvPr id="0" name=""/>
        <dsp:cNvSpPr/>
      </dsp:nvSpPr>
      <dsp:spPr>
        <a:xfrm>
          <a:off x="0" y="1448709"/>
          <a:ext cx="8712968" cy="114089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/>
            <a:t>Proforsa</a:t>
          </a:r>
          <a:r>
            <a:rPr lang="pt-BR" sz="1800" b="1" kern="1200" dirty="0" smtClean="0"/>
            <a:t> - Cooperação Triangular: Angola Japão (JICA) e Brasil (ENSP,  EPSJV e Unicamp)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Objetivo geral: melhorar o acesso e a qualidade dos cuidados primários de saúde de Angola, por meio de investimento central em atividades de base comunitária e família;</a:t>
          </a:r>
          <a:endParaRPr lang="pt-BR" sz="1800" b="1" i="0" kern="1200" baseline="0" dirty="0"/>
        </a:p>
      </dsp:txBody>
      <dsp:txXfrm>
        <a:off x="0" y="1448709"/>
        <a:ext cx="8712968" cy="114089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B26C-3682-47CC-A423-EA5406B19938}">
      <dsp:nvSpPr>
        <dsp:cNvPr id="0" name=""/>
        <dsp:cNvSpPr/>
      </dsp:nvSpPr>
      <dsp:spPr>
        <a:xfrm>
          <a:off x="0" y="614"/>
          <a:ext cx="8691065" cy="852618"/>
        </a:xfrm>
        <a:prstGeom prst="roundRect">
          <a:avLst/>
        </a:prstGeom>
        <a:solidFill>
          <a:srgbClr val="6B85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OBJETIVO 2:  Capacitar os docentes das escolas técnicas de saúde, tanto nos aspectos técnicos quanto pedagógicos</a:t>
          </a:r>
          <a:endParaRPr lang="pt-BR" sz="1800" b="1" kern="1200" dirty="0"/>
        </a:p>
      </dsp:txBody>
      <dsp:txXfrm>
        <a:off x="0" y="614"/>
        <a:ext cx="8691065" cy="85261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2F2EF-5AD3-4322-82CE-607E31503F11}">
      <dsp:nvSpPr>
        <dsp:cNvPr id="0" name=""/>
        <dsp:cNvSpPr/>
      </dsp:nvSpPr>
      <dsp:spPr>
        <a:xfrm>
          <a:off x="0" y="360046"/>
          <a:ext cx="8712968" cy="1181731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kern="1200" baseline="0" dirty="0" smtClean="0"/>
            <a:t>Avaliação </a:t>
          </a:r>
          <a:r>
            <a:rPr lang="pt-BR" sz="1800" b="1" kern="1200" dirty="0" smtClean="0"/>
            <a:t>do Curso de Especialização em Educação Profissional em Saúde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 para os </a:t>
          </a:r>
          <a:r>
            <a:rPr lang="pt-BR" sz="1800" b="1" kern="1200" dirty="0" err="1" smtClean="0"/>
            <a:t>Palop</a:t>
          </a:r>
          <a:r>
            <a:rPr lang="pt-BR" sz="1800" b="1" kern="1200" dirty="0" smtClean="0"/>
            <a:t>, realizado em 2011, no âmbito da RETS-CPLP. </a:t>
          </a:r>
        </a:p>
        <a:p>
          <a:pPr lvl="0" algn="ctr" defTabSz="800100" rtl="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kern="1200" baseline="0" dirty="0" smtClean="0"/>
            <a:t>Resultados preliminares</a:t>
          </a:r>
          <a:endParaRPr lang="pt-BR" sz="1800" b="1" i="0" kern="1200" baseline="0" dirty="0"/>
        </a:p>
      </dsp:txBody>
      <dsp:txXfrm>
        <a:off x="0" y="360046"/>
        <a:ext cx="8712968" cy="118173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B26C-3682-47CC-A423-EA5406B19938}">
      <dsp:nvSpPr>
        <dsp:cNvPr id="0" name=""/>
        <dsp:cNvSpPr/>
      </dsp:nvSpPr>
      <dsp:spPr>
        <a:xfrm>
          <a:off x="0" y="614"/>
          <a:ext cx="8691065" cy="852618"/>
        </a:xfrm>
        <a:prstGeom prst="roundRect">
          <a:avLst/>
        </a:prstGeom>
        <a:solidFill>
          <a:srgbClr val="6B85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EIXO 1 – Modelo de Governança, organização e infraestrutura da RETS</a:t>
          </a:r>
          <a:endParaRPr lang="pt-BR" sz="1800" b="1" kern="1200" dirty="0"/>
        </a:p>
      </dsp:txBody>
      <dsp:txXfrm>
        <a:off x="0" y="614"/>
        <a:ext cx="8691065" cy="85261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2F2EF-5AD3-4322-82CE-607E31503F11}">
      <dsp:nvSpPr>
        <dsp:cNvPr id="0" name=""/>
        <dsp:cNvSpPr/>
      </dsp:nvSpPr>
      <dsp:spPr>
        <a:xfrm>
          <a:off x="0" y="272823"/>
          <a:ext cx="8712968" cy="579639"/>
        </a:xfrm>
        <a:prstGeom prst="roundRect">
          <a:avLst/>
        </a:prstGeom>
        <a:solidFill>
          <a:srgbClr val="83A2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baseline="0" dirty="0" smtClean="0"/>
            <a:t>1- O papel da RETS no cumprimento dos Objetivos do Desenvolvimento Sustentável</a:t>
          </a:r>
          <a:endParaRPr lang="pt-BR" sz="1800" b="0" i="0" kern="1200" baseline="0" dirty="0"/>
        </a:p>
      </dsp:txBody>
      <dsp:txXfrm>
        <a:off x="0" y="272823"/>
        <a:ext cx="8712968" cy="579639"/>
      </dsp:txXfrm>
    </dsp:sp>
    <dsp:sp modelId="{83166D66-5AED-4094-9799-75FD605DDC2E}">
      <dsp:nvSpPr>
        <dsp:cNvPr id="0" name=""/>
        <dsp:cNvSpPr/>
      </dsp:nvSpPr>
      <dsp:spPr>
        <a:xfrm>
          <a:off x="0" y="859843"/>
          <a:ext cx="8712968" cy="742066"/>
        </a:xfrm>
        <a:prstGeom prst="roundRect">
          <a:avLst/>
        </a:prstGeom>
        <a:solidFill>
          <a:srgbClr val="83A2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kern="1200" baseline="0" dirty="0" smtClean="0"/>
            <a:t>2 - Fortalecimento da Rede, através da </a:t>
          </a:r>
          <a:r>
            <a:rPr lang="pt-BR" sz="1800" b="1" i="0" kern="1200" baseline="0" dirty="0" err="1" smtClean="0"/>
            <a:t>inventariação</a:t>
          </a:r>
          <a:r>
            <a:rPr lang="pt-BR" sz="1800" b="1" i="0" kern="1200" baseline="0" dirty="0" smtClean="0"/>
            <a:t> das suas capacidades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kern="1200" baseline="0" dirty="0" smtClean="0"/>
            <a:t>(Bibliotecas, Laboratórios, Mobilidade Acadêmica docente)</a:t>
          </a:r>
          <a:endParaRPr lang="pt-BR" sz="1800" kern="1200" dirty="0"/>
        </a:p>
      </dsp:txBody>
      <dsp:txXfrm>
        <a:off x="0" y="859843"/>
        <a:ext cx="8712968" cy="742066"/>
      </dsp:txXfrm>
    </dsp:sp>
    <dsp:sp modelId="{265D4B5A-9FBB-49E2-9CC3-20215429084B}">
      <dsp:nvSpPr>
        <dsp:cNvPr id="0" name=""/>
        <dsp:cNvSpPr/>
      </dsp:nvSpPr>
      <dsp:spPr>
        <a:xfrm>
          <a:off x="0" y="1591021"/>
          <a:ext cx="8712968" cy="992160"/>
        </a:xfrm>
        <a:prstGeom prst="roundRect">
          <a:avLst/>
        </a:prstGeom>
        <a:solidFill>
          <a:srgbClr val="83A2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3 - Realizar um amplo levantamento junto dos Estados membros da CPLP dos aspetos legais e operacionais no mundo do trabalho, e da oferta qualitativa e quantitativa da formação e de trabalhadores técnicos em saúde</a:t>
          </a:r>
          <a:endParaRPr lang="pt-BR" sz="1800" b="1" kern="1200" dirty="0"/>
        </a:p>
      </dsp:txBody>
      <dsp:txXfrm>
        <a:off x="0" y="1591021"/>
        <a:ext cx="8712968" cy="99216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B26C-3682-47CC-A423-EA5406B19938}">
      <dsp:nvSpPr>
        <dsp:cNvPr id="0" name=""/>
        <dsp:cNvSpPr/>
      </dsp:nvSpPr>
      <dsp:spPr>
        <a:xfrm>
          <a:off x="0" y="614"/>
          <a:ext cx="8691065" cy="852618"/>
        </a:xfrm>
        <a:prstGeom prst="roundRect">
          <a:avLst/>
        </a:prstGeom>
        <a:solidFill>
          <a:srgbClr val="6B85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EIXO 1 – Modelo de Governança, organização e infraestrutura da RETS</a:t>
          </a:r>
          <a:endParaRPr lang="pt-BR" sz="1800" b="1" kern="1200" dirty="0"/>
        </a:p>
      </dsp:txBody>
      <dsp:txXfrm>
        <a:off x="0" y="614"/>
        <a:ext cx="8691065" cy="85261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2F2EF-5AD3-4322-82CE-607E31503F11}">
      <dsp:nvSpPr>
        <dsp:cNvPr id="0" name=""/>
        <dsp:cNvSpPr/>
      </dsp:nvSpPr>
      <dsp:spPr>
        <a:xfrm>
          <a:off x="0" y="272823"/>
          <a:ext cx="8712968" cy="579639"/>
        </a:xfrm>
        <a:prstGeom prst="roundRect">
          <a:avLst/>
        </a:prstGeom>
        <a:solidFill>
          <a:srgbClr val="83A2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kern="1200" baseline="0" dirty="0" smtClean="0"/>
            <a:t>4 - Fortalecimento e ampliação da Rede, com destaque para a articulação com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kern="1200" baseline="0" dirty="0" smtClean="0"/>
            <a:t>Timor Leste e Guiné Equatorial</a:t>
          </a:r>
          <a:endParaRPr lang="pt-BR" sz="1800" b="0" i="0" kern="1200" baseline="0" dirty="0"/>
        </a:p>
      </dsp:txBody>
      <dsp:txXfrm>
        <a:off x="0" y="272823"/>
        <a:ext cx="8712968" cy="579639"/>
      </dsp:txXfrm>
    </dsp:sp>
    <dsp:sp modelId="{83166D66-5AED-4094-9799-75FD605DDC2E}">
      <dsp:nvSpPr>
        <dsp:cNvPr id="0" name=""/>
        <dsp:cNvSpPr/>
      </dsp:nvSpPr>
      <dsp:spPr>
        <a:xfrm>
          <a:off x="0" y="859843"/>
          <a:ext cx="8712968" cy="742066"/>
        </a:xfrm>
        <a:prstGeom prst="roundRect">
          <a:avLst/>
        </a:prstGeom>
        <a:solidFill>
          <a:srgbClr val="83A2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kern="1200" baseline="0" dirty="0" smtClean="0"/>
            <a:t>5 - Articulação estratégica e operacional com as demais Redes estruturantes e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kern="1200" baseline="0" dirty="0" smtClean="0"/>
            <a:t>temáticas, e Centros Colaboradores da OMS</a:t>
          </a:r>
          <a:endParaRPr lang="pt-BR" sz="1800" kern="1200" dirty="0"/>
        </a:p>
      </dsp:txBody>
      <dsp:txXfrm>
        <a:off x="0" y="859843"/>
        <a:ext cx="8712968" cy="742066"/>
      </dsp:txXfrm>
    </dsp:sp>
    <dsp:sp modelId="{265D4B5A-9FBB-49E2-9CC3-20215429084B}">
      <dsp:nvSpPr>
        <dsp:cNvPr id="0" name=""/>
        <dsp:cNvSpPr/>
      </dsp:nvSpPr>
      <dsp:spPr>
        <a:xfrm>
          <a:off x="0" y="1642714"/>
          <a:ext cx="8712968" cy="992160"/>
        </a:xfrm>
        <a:prstGeom prst="roundRect">
          <a:avLst/>
        </a:prstGeom>
        <a:solidFill>
          <a:srgbClr val="83A2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6 - Alinhamento das cooperações bilaterais aos princípios das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multilaterais, numa lógica </a:t>
          </a:r>
          <a:r>
            <a:rPr lang="pt-BR" sz="1800" b="1" kern="1200" dirty="0" err="1" smtClean="0"/>
            <a:t>bi-multi</a:t>
          </a:r>
          <a:endParaRPr lang="pt-BR" sz="1800" b="1" kern="1200" dirty="0"/>
        </a:p>
      </dsp:txBody>
      <dsp:txXfrm>
        <a:off x="0" y="1642714"/>
        <a:ext cx="8712968" cy="9921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B26C-3682-47CC-A423-EA5406B19938}">
      <dsp:nvSpPr>
        <dsp:cNvPr id="0" name=""/>
        <dsp:cNvSpPr/>
      </dsp:nvSpPr>
      <dsp:spPr>
        <a:xfrm>
          <a:off x="0" y="614"/>
          <a:ext cx="8691065" cy="852618"/>
        </a:xfrm>
        <a:prstGeom prst="roundRect">
          <a:avLst/>
        </a:prstGeom>
        <a:solidFill>
          <a:srgbClr val="6B85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EIXO 1 – Modelo de Governança, organização e infraestrutura da RETS</a:t>
          </a:r>
          <a:endParaRPr lang="pt-BR" sz="1800" b="1" kern="1200" dirty="0"/>
        </a:p>
      </dsp:txBody>
      <dsp:txXfrm>
        <a:off x="0" y="614"/>
        <a:ext cx="8691065" cy="85261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2F2EF-5AD3-4322-82CE-607E31503F11}">
      <dsp:nvSpPr>
        <dsp:cNvPr id="0" name=""/>
        <dsp:cNvSpPr/>
      </dsp:nvSpPr>
      <dsp:spPr>
        <a:xfrm>
          <a:off x="0" y="272823"/>
          <a:ext cx="6912768" cy="579639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0" i="0" kern="1200" baseline="0" dirty="0" smtClean="0"/>
            <a:t>Pesquisa multicêntrica </a:t>
          </a:r>
          <a:r>
            <a:rPr lang="pt-BR" sz="1800" b="0" i="0" kern="1200" baseline="0" dirty="0" smtClean="0"/>
            <a:t>(sem adesão)</a:t>
          </a:r>
          <a:endParaRPr lang="pt-BR" sz="1800" b="0" i="0" kern="1200" baseline="0" dirty="0"/>
        </a:p>
      </dsp:txBody>
      <dsp:txXfrm>
        <a:off x="0" y="272823"/>
        <a:ext cx="6912768" cy="579639"/>
      </dsp:txXfrm>
    </dsp:sp>
    <dsp:sp modelId="{83166D66-5AED-4094-9799-75FD605DDC2E}">
      <dsp:nvSpPr>
        <dsp:cNvPr id="0" name=""/>
        <dsp:cNvSpPr/>
      </dsp:nvSpPr>
      <dsp:spPr>
        <a:xfrm>
          <a:off x="0" y="859843"/>
          <a:ext cx="6912768" cy="742066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0" i="0" kern="1200" baseline="0" dirty="0" smtClean="0"/>
            <a:t>Seminário virtual sobre ODS (em conjunto com demais Redes)</a:t>
          </a:r>
          <a:endParaRPr lang="pt-BR" sz="1800" kern="1200" dirty="0"/>
        </a:p>
      </dsp:txBody>
      <dsp:txXfrm>
        <a:off x="0" y="859843"/>
        <a:ext cx="6912768" cy="742066"/>
      </dsp:txXfrm>
    </dsp:sp>
    <dsp:sp modelId="{265D4B5A-9FBB-49E2-9CC3-20215429084B}">
      <dsp:nvSpPr>
        <dsp:cNvPr id="0" name=""/>
        <dsp:cNvSpPr/>
      </dsp:nvSpPr>
      <dsp:spPr>
        <a:xfrm>
          <a:off x="0" y="1642714"/>
          <a:ext cx="6912768" cy="992160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Missão </a:t>
          </a:r>
          <a:r>
            <a:rPr lang="pt-BR" sz="1800" b="1" kern="1200" dirty="0" smtClean="0"/>
            <a:t>Cabo </a:t>
          </a:r>
          <a:r>
            <a:rPr lang="pt-BR" sz="1800" b="1" kern="1200" dirty="0" smtClean="0"/>
            <a:t>Verde </a:t>
          </a:r>
          <a:r>
            <a:rPr lang="pt-BR" sz="1800" b="1" kern="1200" dirty="0" smtClean="0"/>
            <a:t>2017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t-BR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kern="1200" dirty="0" smtClean="0"/>
            <a:t>Instituto Brasil África</a:t>
          </a:r>
        </a:p>
      </dsp:txBody>
      <dsp:txXfrm>
        <a:off x="0" y="1642714"/>
        <a:ext cx="6912768" cy="992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042B5-773B-44E9-892C-EFDB1E6BFDAC}">
      <dsp:nvSpPr>
        <dsp:cNvPr id="0" name=""/>
        <dsp:cNvSpPr/>
      </dsp:nvSpPr>
      <dsp:spPr>
        <a:xfrm>
          <a:off x="0" y="0"/>
          <a:ext cx="8784976" cy="3792179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/>
            <a:t>É proposto que a </a:t>
          </a:r>
          <a:r>
            <a:rPr lang="es-ES" altLang="pt-BR" sz="1600" b="1" kern="1200" dirty="0" smtClean="0"/>
            <a:t>4ª </a:t>
          </a:r>
          <a:r>
            <a:rPr lang="es-ES" altLang="pt-BR" sz="1600" b="1" kern="1200" dirty="0" err="1" smtClean="0"/>
            <a:t>Reunião</a:t>
          </a:r>
          <a:r>
            <a:rPr lang="es-ES" altLang="pt-BR" sz="1600" b="1" kern="1200" dirty="0" smtClean="0"/>
            <a:t> </a:t>
          </a:r>
          <a:r>
            <a:rPr lang="es-ES" altLang="pt-BR" sz="1600" b="1" kern="1200" dirty="0" err="1" smtClean="0"/>
            <a:t>Ordinária</a:t>
          </a:r>
          <a:r>
            <a:rPr lang="es-ES" altLang="pt-BR" sz="1600" b="1" kern="1200" dirty="0" smtClean="0"/>
            <a:t> da RETS-CPLP se oriente </a:t>
          </a:r>
          <a:r>
            <a:rPr lang="pt-BR" sz="1600" b="1" kern="1200" dirty="0" smtClean="0"/>
            <a:t>por uma visão estratégica, que se expressará nos debates, </a:t>
          </a:r>
          <a:r>
            <a:rPr lang="pt-BR" sz="1600" b="1" kern="1200" dirty="0" err="1" smtClean="0"/>
            <a:t>pactuações</a:t>
          </a:r>
          <a:r>
            <a:rPr lang="pt-BR" sz="1600" b="1" kern="1200" dirty="0" smtClean="0"/>
            <a:t> e no novo Plano de trabalho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- Enfoque na APS, nos marcos dos 40 anos de Alma-Ata e da Conferência de Astana (2018);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- Fortalecimento do papel da RETS-CPLP no cumprimento dos Objetivos do Desenvolvimento Sustentável;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- Articulação estratégica e operacional com as demais redes de Instituições estruturantes, e demais estruturas de articulação e implementação de ações previstas e pactuadas no PECS;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- Fortalecimento e ampliação da Rede e de suas instituições formadoras;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- Ampliação e qualificação da comunicação e interatividade da/para a rede;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- Alinhamento das cooperações bilaterais aos princípios das multilaterais;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- Alcance da sustentabilidade financeira da Rede e de suas ações;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- </a:t>
          </a:r>
          <a:r>
            <a:rPr lang="pt-BR" sz="1600" b="1" kern="1200" dirty="0" err="1" smtClean="0"/>
            <a:t>Co-responsabilidade</a:t>
          </a:r>
          <a:r>
            <a:rPr lang="pt-BR" sz="1600" b="1" kern="1200" dirty="0" smtClean="0"/>
            <a:t> na construção de formas de viabilizar o plano. </a:t>
          </a:r>
          <a:endParaRPr lang="pt-BR" sz="16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0"/>
        <a:ext cx="8784976" cy="379217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B26C-3682-47CC-A423-EA5406B19938}">
      <dsp:nvSpPr>
        <dsp:cNvPr id="0" name=""/>
        <dsp:cNvSpPr/>
      </dsp:nvSpPr>
      <dsp:spPr>
        <a:xfrm>
          <a:off x="0" y="239"/>
          <a:ext cx="8691065" cy="780985"/>
        </a:xfrm>
        <a:prstGeom prst="roundRect">
          <a:avLst/>
        </a:prstGeom>
        <a:solidFill>
          <a:srgbClr val="6B85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EIXO 2 – Modelo de comunicação, informação e visibilidade</a:t>
          </a:r>
          <a:endParaRPr lang="pt-BR" sz="1800" b="1" kern="1200" dirty="0"/>
        </a:p>
      </dsp:txBody>
      <dsp:txXfrm>
        <a:off x="0" y="239"/>
        <a:ext cx="8691065" cy="780985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2F2EF-5AD3-4322-82CE-607E31503F11}">
      <dsp:nvSpPr>
        <dsp:cNvPr id="0" name=""/>
        <dsp:cNvSpPr/>
      </dsp:nvSpPr>
      <dsp:spPr>
        <a:xfrm>
          <a:off x="0" y="222873"/>
          <a:ext cx="8712968" cy="1654258"/>
        </a:xfrm>
        <a:prstGeom prst="roundRect">
          <a:avLst/>
        </a:prstGeom>
        <a:solidFill>
          <a:srgbClr val="83A2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baseline="0" dirty="0" smtClean="0"/>
            <a:t>1 - Fortalecer a comunicação e interatividade da/para a Rede (incorporação e uso das Tecnologias Educacionais e de Informação e Comunicação);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baseline="0" dirty="0" smtClean="0"/>
            <a:t>	- Salas de teleconferência e outras </a:t>
          </a:r>
          <a:r>
            <a:rPr lang="pt-BR" sz="1800" b="1" i="0" kern="1200" baseline="0" dirty="0" err="1" smtClean="0"/>
            <a:t>TICs</a:t>
          </a:r>
          <a:endParaRPr lang="pt-BR" sz="1800" b="1" i="0" kern="1200" baseline="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baseline="0" dirty="0" smtClean="0"/>
            <a:t>	- Fortalecimento do Plano de comunicação da RETS;</a:t>
          </a:r>
          <a:endParaRPr lang="pt-BR" sz="1800" b="0" i="0" kern="1200" baseline="0" dirty="0"/>
        </a:p>
      </dsp:txBody>
      <dsp:txXfrm>
        <a:off x="0" y="222873"/>
        <a:ext cx="8712968" cy="165425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B26C-3682-47CC-A423-EA5406B19938}">
      <dsp:nvSpPr>
        <dsp:cNvPr id="0" name=""/>
        <dsp:cNvSpPr/>
      </dsp:nvSpPr>
      <dsp:spPr>
        <a:xfrm>
          <a:off x="0" y="153"/>
          <a:ext cx="8691065" cy="853079"/>
        </a:xfrm>
        <a:prstGeom prst="roundRect">
          <a:avLst/>
        </a:prstGeom>
        <a:solidFill>
          <a:srgbClr val="6B85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EIXO 3 – Modelo de financiamento e sustentabilidade</a:t>
          </a:r>
          <a:endParaRPr lang="pt-BR" sz="1800" b="1" kern="1200" dirty="0"/>
        </a:p>
      </dsp:txBody>
      <dsp:txXfrm>
        <a:off x="0" y="153"/>
        <a:ext cx="8691065" cy="85307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B26C-3682-47CC-A423-EA5406B19938}">
      <dsp:nvSpPr>
        <dsp:cNvPr id="0" name=""/>
        <dsp:cNvSpPr/>
      </dsp:nvSpPr>
      <dsp:spPr>
        <a:xfrm>
          <a:off x="0" y="1383"/>
          <a:ext cx="8691065" cy="851849"/>
        </a:xfrm>
        <a:prstGeom prst="roundRect">
          <a:avLst/>
        </a:prstGeom>
        <a:solidFill>
          <a:srgbClr val="6B85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EIXO 4 – Modelo de Mobilidade e Circulação</a:t>
          </a:r>
          <a:endParaRPr lang="pt-BR" sz="1800" b="1" kern="1200" dirty="0"/>
        </a:p>
      </dsp:txBody>
      <dsp:txXfrm>
        <a:off x="0" y="1383"/>
        <a:ext cx="8691065" cy="85184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042B5-773B-44E9-892C-EFDB1E6BFDAC}">
      <dsp:nvSpPr>
        <dsp:cNvPr id="0" name=""/>
        <dsp:cNvSpPr/>
      </dsp:nvSpPr>
      <dsp:spPr>
        <a:xfrm>
          <a:off x="0" y="0"/>
          <a:ext cx="8784976" cy="3648303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500" b="1" kern="1200" dirty="0" smtClean="0"/>
            <a:t>É proposto que a formulação do novo Plano de Trabalho 2019-2022 obedeça a uma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500" b="1" kern="1200" dirty="0" smtClean="0"/>
            <a:t> Visão Estratégica que se expressará nos debates e </a:t>
          </a:r>
          <a:r>
            <a:rPr lang="pt-BR" sz="1500" b="1" kern="1200" dirty="0" err="1" smtClean="0"/>
            <a:t>pactuações</a:t>
          </a:r>
          <a:endParaRPr lang="pt-BR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- Enfoque na APS, nos marcos dos 40 anos de Alma-Ata e da Conferência de Astana (2018);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- Fortalecimento do papel da RETS-CPLP no cumprimento dos Objetivos do Desenvolvimento Sustentável;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- Articulação estratégica e operacional com as demais redes de Instituições estruturantes, e demais estruturas de articulação e implementação de ações previstas e pactuadas no PECS;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- Fortalecimento e ampliação da Rede e de suas instituições formadoras;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- Ampliação e qualificação da comunicação e interatividade da/para a rede;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- Alinhamento das cooperações bilaterais aos princípios das multilaterais;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- Alcance da sustentabilidade financeira da Rede e de suas ações;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- </a:t>
          </a:r>
          <a:r>
            <a:rPr lang="pt-BR" sz="1500" b="1" kern="1200" dirty="0" err="1" smtClean="0"/>
            <a:t>Co-responsabilidade</a:t>
          </a:r>
          <a:r>
            <a:rPr lang="pt-BR" sz="1500" b="1" kern="1200" dirty="0" smtClean="0"/>
            <a:t> na construção de formas de viabilizar o plano. </a:t>
          </a:r>
          <a:endParaRPr lang="pt-BR" sz="15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0"/>
        <a:ext cx="8784976" cy="3648303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042B5-773B-44E9-892C-EFDB1E6BFDAC}">
      <dsp:nvSpPr>
        <dsp:cNvPr id="0" name=""/>
        <dsp:cNvSpPr/>
      </dsp:nvSpPr>
      <dsp:spPr>
        <a:xfrm>
          <a:off x="0" y="0"/>
          <a:ext cx="8784976" cy="521879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Apresentação sintética sobre a RETS e a RETS-CPLP, com avaliação do último plano de trabalho da sub-rede</a:t>
          </a:r>
          <a:endParaRPr lang="pt-BR" sz="1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0"/>
        <a:ext cx="8784976" cy="521879"/>
      </dsp:txXfrm>
    </dsp:sp>
    <dsp:sp modelId="{3184C882-D55B-4207-8A59-961D78D139F7}">
      <dsp:nvSpPr>
        <dsp:cNvPr id="0" name=""/>
        <dsp:cNvSpPr/>
      </dsp:nvSpPr>
      <dsp:spPr>
        <a:xfrm>
          <a:off x="0" y="525729"/>
          <a:ext cx="8784976" cy="521879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Breve apresentação de cada país sobre a formação e o trabalho dos trabalhadores técnicos em saúde (ênfase 	na APS), com base em roteiro encaminhado aos membros;</a:t>
          </a:r>
          <a:endParaRPr lang="pt-BR" sz="1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525729"/>
        <a:ext cx="8784976" cy="521879"/>
      </dsp:txXfrm>
    </dsp:sp>
    <dsp:sp modelId="{E4DE0854-D404-430C-AB12-0E436C58DE57}">
      <dsp:nvSpPr>
        <dsp:cNvPr id="0" name=""/>
        <dsp:cNvSpPr/>
      </dsp:nvSpPr>
      <dsp:spPr>
        <a:xfrm>
          <a:off x="0" y="1050861"/>
          <a:ext cx="8784976" cy="1254984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i="0" kern="120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Reflexões sobre os desafios e possibilidades para o trabalho na sub</a:t>
          </a: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-</a:t>
          </a:r>
          <a:r>
            <a:rPr lang="x-none" sz="1400" b="1" i="0" kern="120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rede</a:t>
          </a:r>
          <a:endParaRPr lang="pt-BR" sz="1400" b="1" i="0" kern="1200" baseline="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Balanço das Atividades realizadas no últimos período </a:t>
          </a:r>
          <a:endParaRPr lang="pt-BR" sz="1400" kern="120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Formulação de ações e definição de prioridades para o Plano de Trabalho da RETS-CPLP 2019-2022</a:t>
          </a:r>
          <a:endParaRPr lang="pt-BR" sz="1400" kern="1200" dirty="0" smtClean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Identificação de estratégias para o funcionamento da Rede </a:t>
          </a:r>
          <a:endParaRPr lang="pt-BR" sz="1400" b="1" i="0" kern="120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1050861"/>
        <a:ext cx="8784976" cy="1254984"/>
      </dsp:txXfrm>
    </dsp:sp>
    <dsp:sp modelId="{0C3C1BDA-E6AC-444E-A039-AAB65CF2B397}">
      <dsp:nvSpPr>
        <dsp:cNvPr id="0" name=""/>
        <dsp:cNvSpPr/>
      </dsp:nvSpPr>
      <dsp:spPr>
        <a:xfrm>
          <a:off x="0" y="2309097"/>
          <a:ext cx="8784976" cy="322291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i="0" kern="120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Estruturação de novos planos de trabalho</a:t>
          </a:r>
          <a:endParaRPr lang="pt-BR" sz="1400" b="1" i="0" kern="120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2309097"/>
        <a:ext cx="8784976" cy="322291"/>
      </dsp:txXfrm>
    </dsp:sp>
    <dsp:sp modelId="{22F754C7-BA83-4F71-9E84-0E4C7FE66CC9}">
      <dsp:nvSpPr>
        <dsp:cNvPr id="0" name=""/>
        <dsp:cNvSpPr/>
      </dsp:nvSpPr>
      <dsp:spPr>
        <a:xfrm>
          <a:off x="0" y="2634641"/>
          <a:ext cx="8784976" cy="521879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Debate sobre os mecanismos de Coordenação da RETS-CPLP e de renovação de mandatos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	- Eleição da Coordenação da Rede  </a:t>
          </a:r>
          <a:endParaRPr lang="pt-BR" sz="1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2634641"/>
        <a:ext cx="8784976" cy="521879"/>
      </dsp:txXfrm>
    </dsp:sp>
    <dsp:sp modelId="{A6934896-0412-4D9A-87CB-769876B7F707}">
      <dsp:nvSpPr>
        <dsp:cNvPr id="0" name=""/>
        <dsp:cNvSpPr/>
      </dsp:nvSpPr>
      <dsp:spPr>
        <a:xfrm>
          <a:off x="0" y="3159773"/>
          <a:ext cx="8784976" cy="354648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Aprovação do novo Plano de Trabalho para o biênio 2019-2011 </a:t>
          </a:r>
          <a:endParaRPr lang="pt-BR" sz="1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3159773"/>
        <a:ext cx="8784976" cy="354648"/>
      </dsp:txXfrm>
    </dsp:sp>
    <dsp:sp modelId="{0356BAFC-AFF7-4ABC-9C0C-05E3F6EDE22E}">
      <dsp:nvSpPr>
        <dsp:cNvPr id="0" name=""/>
        <dsp:cNvSpPr/>
      </dsp:nvSpPr>
      <dsp:spPr>
        <a:xfrm>
          <a:off x="0" y="3517674"/>
          <a:ext cx="8784976" cy="277613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i="0" kern="120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Conclusões </a:t>
          </a: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e a</a:t>
          </a:r>
          <a:r>
            <a:rPr lang="x-none" sz="1400" b="1" i="0" kern="1200" baseline="0" smtClean="0">
              <a:solidFill>
                <a:schemeClr val="accent3">
                  <a:lumMod val="20000"/>
                  <a:lumOff val="80000"/>
                </a:schemeClr>
              </a:solidFill>
            </a:rPr>
            <a:t>ssinatura </a:t>
          </a:r>
          <a:r>
            <a:rPr lang="pt-BR" sz="1400" b="1" i="0" kern="1200" baseline="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da Ata da Reunião</a:t>
          </a:r>
          <a:endParaRPr lang="pt-BR" sz="1400" b="1" i="0" kern="1200" baseline="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3517674"/>
        <a:ext cx="8784976" cy="2776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E88F8E-6329-44AA-B5B9-D4589F135186}">
      <dsp:nvSpPr>
        <dsp:cNvPr id="0" name=""/>
        <dsp:cNvSpPr/>
      </dsp:nvSpPr>
      <dsp:spPr>
        <a:xfrm>
          <a:off x="0" y="0"/>
          <a:ext cx="7272808" cy="1417524"/>
        </a:xfrm>
        <a:prstGeom prst="roundRect">
          <a:avLst>
            <a:gd name="adj" fmla="val 10000"/>
          </a:avLst>
        </a:prstGeom>
        <a:solidFill>
          <a:srgbClr val="6B85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  <a:innerShdw blurRad="63500" dist="508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90000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Momento 1: </a:t>
          </a:r>
          <a:r>
            <a:rPr lang="pt-BR" sz="2800" b="1" kern="1200" dirty="0" smtClean="0"/>
            <a:t>2ª Reunião Ordinária da RETS-CPLP </a:t>
          </a:r>
          <a:r>
            <a:rPr lang="pt-BR" sz="2800" kern="1200" dirty="0" smtClean="0"/>
            <a:t>(Recife, Brasil – nov./2013)</a:t>
          </a:r>
          <a:endParaRPr lang="pt-BR" sz="2800" kern="1200" dirty="0"/>
        </a:p>
      </dsp:txBody>
      <dsp:txXfrm>
        <a:off x="1596314" y="0"/>
        <a:ext cx="5676493" cy="1417524"/>
      </dsp:txXfrm>
    </dsp:sp>
    <dsp:sp modelId="{F4210528-6D10-47F8-BCFC-7039B3380D4B}">
      <dsp:nvSpPr>
        <dsp:cNvPr id="0" name=""/>
        <dsp:cNvSpPr/>
      </dsp:nvSpPr>
      <dsp:spPr>
        <a:xfrm>
          <a:off x="112083" y="97015"/>
          <a:ext cx="2090903" cy="12346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C1C69-B717-4156-8382-78F01FE3EDBE}">
      <dsp:nvSpPr>
        <dsp:cNvPr id="0" name=""/>
        <dsp:cNvSpPr/>
      </dsp:nvSpPr>
      <dsp:spPr>
        <a:xfrm>
          <a:off x="0" y="1559999"/>
          <a:ext cx="7272808" cy="1417524"/>
        </a:xfrm>
        <a:prstGeom prst="roundRect">
          <a:avLst>
            <a:gd name="adj" fmla="val 10000"/>
          </a:avLst>
        </a:prstGeom>
        <a:solidFill>
          <a:srgbClr val="667F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900000"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Momento 2: 1ª Reunião Extraordinária da RETS-CPL (Lisboa, Portugal – abril/2014) </a:t>
          </a:r>
        </a:p>
      </dsp:txBody>
      <dsp:txXfrm>
        <a:off x="1596314" y="1559999"/>
        <a:ext cx="5676493" cy="1417524"/>
      </dsp:txXfrm>
    </dsp:sp>
    <dsp:sp modelId="{99EA2C1E-E75C-412F-A56C-C664B51C351B}">
      <dsp:nvSpPr>
        <dsp:cNvPr id="0" name=""/>
        <dsp:cNvSpPr/>
      </dsp:nvSpPr>
      <dsp:spPr>
        <a:xfrm>
          <a:off x="112087" y="1660306"/>
          <a:ext cx="2227268" cy="12287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B26C-3682-47CC-A423-EA5406B19938}">
      <dsp:nvSpPr>
        <dsp:cNvPr id="0" name=""/>
        <dsp:cNvSpPr/>
      </dsp:nvSpPr>
      <dsp:spPr>
        <a:xfrm>
          <a:off x="0" y="0"/>
          <a:ext cx="8619238" cy="1235961"/>
        </a:xfrm>
        <a:prstGeom prst="roundRect">
          <a:avLst/>
        </a:prstGeom>
        <a:solidFill>
          <a:srgbClr val="667F3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OBJETIVO 1:  Fortalecer a infraestrutura (espaço físico e equipamentos em geral) das ETS membros da Rede, principalmente no que diz respeito ao acesso dos estudantes a informações técnico-científicas em meio digital e físico e à realização de atividades em laboratórios de práticas.</a:t>
          </a:r>
          <a:endParaRPr lang="pt-BR" sz="1800" b="1" kern="1200" dirty="0"/>
        </a:p>
      </dsp:txBody>
      <dsp:txXfrm>
        <a:off x="0" y="0"/>
        <a:ext cx="8619238" cy="12359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B26C-3682-47CC-A423-EA5406B19938}">
      <dsp:nvSpPr>
        <dsp:cNvPr id="0" name=""/>
        <dsp:cNvSpPr/>
      </dsp:nvSpPr>
      <dsp:spPr>
        <a:xfrm>
          <a:off x="0" y="0"/>
          <a:ext cx="8619238" cy="1235961"/>
        </a:xfrm>
        <a:prstGeom prst="roundRect">
          <a:avLst/>
        </a:prstGeom>
        <a:solidFill>
          <a:srgbClr val="667F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OBJETIVO 1:  Fortalecer a infraestrutura (espaço físico e equipamentos em geral) das ETS membros da Rede, principalmente no que diz respeito ao acesso dos estudantes a informações técnico-científicas em meio digital e físico e à realização de atividades em laboratórios de práticas.</a:t>
          </a:r>
          <a:endParaRPr lang="pt-BR" sz="1800" b="1" kern="1200" dirty="0"/>
        </a:p>
      </dsp:txBody>
      <dsp:txXfrm>
        <a:off x="0" y="0"/>
        <a:ext cx="8619238" cy="123596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166D66-5AED-4094-9799-75FD605DDC2E}">
      <dsp:nvSpPr>
        <dsp:cNvPr id="0" name=""/>
        <dsp:cNvSpPr/>
      </dsp:nvSpPr>
      <dsp:spPr>
        <a:xfrm>
          <a:off x="0" y="0"/>
          <a:ext cx="5472608" cy="798867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i="0" kern="1200" baseline="0" dirty="0" err="1" smtClean="0"/>
            <a:t>Projeto</a:t>
          </a:r>
          <a:r>
            <a:rPr lang="en-US" sz="1800" b="1" i="0" kern="1200" baseline="0" dirty="0" smtClean="0"/>
            <a:t> </a:t>
          </a:r>
          <a:r>
            <a:rPr lang="en-US" sz="1800" b="1" i="0" kern="1200" baseline="0" dirty="0" err="1" smtClean="0"/>
            <a:t>Banco</a:t>
          </a:r>
          <a:r>
            <a:rPr lang="en-US" sz="1800" b="1" i="0" kern="1200" baseline="0" dirty="0" smtClean="0"/>
            <a:t> Mundial  ‘Grant for the South–South Cooperation  = “Selection and identification of library needs for each school”</a:t>
          </a:r>
          <a:endParaRPr lang="pt-BR" sz="1800" kern="1200" dirty="0"/>
        </a:p>
      </dsp:txBody>
      <dsp:txXfrm>
        <a:off x="0" y="0"/>
        <a:ext cx="5472608" cy="79886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166D66-5AED-4094-9799-75FD605DDC2E}">
      <dsp:nvSpPr>
        <dsp:cNvPr id="0" name=""/>
        <dsp:cNvSpPr/>
      </dsp:nvSpPr>
      <dsp:spPr>
        <a:xfrm>
          <a:off x="0" y="0"/>
          <a:ext cx="5472608" cy="798867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cap="none" baseline="0" dirty="0" smtClean="0"/>
            <a:t>Análise das condições de funcionamento  das bibliotecas nas instituições de formação dos trabalhadores técnicos em saúde nos </a:t>
          </a:r>
          <a:r>
            <a:rPr lang="pt-BR" sz="1800" b="1" kern="1200" cap="none" baseline="0" dirty="0" err="1" smtClean="0"/>
            <a:t>Palop</a:t>
          </a:r>
          <a:endParaRPr lang="pt-BR" sz="1800" b="1" kern="1200" dirty="0"/>
        </a:p>
      </dsp:txBody>
      <dsp:txXfrm>
        <a:off x="0" y="0"/>
        <a:ext cx="5472608" cy="79886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BB26C-3682-47CC-A423-EA5406B19938}">
      <dsp:nvSpPr>
        <dsp:cNvPr id="0" name=""/>
        <dsp:cNvSpPr/>
      </dsp:nvSpPr>
      <dsp:spPr>
        <a:xfrm>
          <a:off x="0" y="614"/>
          <a:ext cx="8691065" cy="852618"/>
        </a:xfrm>
        <a:prstGeom prst="roundRect">
          <a:avLst/>
        </a:prstGeom>
        <a:solidFill>
          <a:srgbClr val="6B85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OBJETIVO 2:  Capacitar os docentes das escolas técnicas de saúde, tanto nos aspectos técnicos quanto pedagógicos</a:t>
          </a:r>
          <a:endParaRPr lang="pt-BR" sz="1800" b="1" kern="1200" dirty="0"/>
        </a:p>
      </dsp:txBody>
      <dsp:txXfrm>
        <a:off x="0" y="614"/>
        <a:ext cx="8691065" cy="85261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2F2EF-5AD3-4322-82CE-607E31503F11}">
      <dsp:nvSpPr>
        <dsp:cNvPr id="0" name=""/>
        <dsp:cNvSpPr/>
      </dsp:nvSpPr>
      <dsp:spPr>
        <a:xfrm>
          <a:off x="0" y="228717"/>
          <a:ext cx="8712968" cy="786240"/>
        </a:xfrm>
        <a:prstGeom prst="roundRect">
          <a:avLst/>
        </a:prstGeom>
        <a:solidFill>
          <a:srgbClr val="83A2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kern="1200" baseline="0" dirty="0" smtClean="0"/>
            <a:t>2.1. </a:t>
          </a:r>
          <a:r>
            <a:rPr lang="pt-BR" sz="1800" b="1" kern="1200" dirty="0" smtClean="0"/>
            <a:t>Realização de cursos de atualização para docentes em áreas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consideradas prioritárias pelos membros da rede</a:t>
          </a:r>
          <a:endParaRPr lang="pt-BR" sz="1800" b="0" i="0" kern="1200" baseline="0" dirty="0"/>
        </a:p>
      </dsp:txBody>
      <dsp:txXfrm>
        <a:off x="0" y="228717"/>
        <a:ext cx="8712968" cy="786240"/>
      </dsp:txXfrm>
    </dsp:sp>
    <dsp:sp modelId="{83166D66-5AED-4094-9799-75FD605DDC2E}">
      <dsp:nvSpPr>
        <dsp:cNvPr id="0" name=""/>
        <dsp:cNvSpPr/>
      </dsp:nvSpPr>
      <dsp:spPr>
        <a:xfrm>
          <a:off x="0" y="1020805"/>
          <a:ext cx="8712968" cy="786240"/>
        </a:xfrm>
        <a:prstGeom prst="roundRect">
          <a:avLst/>
        </a:prstGeom>
        <a:solidFill>
          <a:srgbClr val="83A2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baseline="0" dirty="0" smtClean="0"/>
            <a:t>2.2. </a:t>
          </a:r>
          <a:r>
            <a:rPr lang="pt-BR" sz="1800" b="1" kern="1200" dirty="0" smtClean="0"/>
            <a:t>Realização de ações de formação pedagógica para docentes</a:t>
          </a:r>
          <a:endParaRPr lang="pt-BR" sz="1800" kern="1200" dirty="0"/>
        </a:p>
      </dsp:txBody>
      <dsp:txXfrm>
        <a:off x="0" y="1020805"/>
        <a:ext cx="8712968" cy="786240"/>
      </dsp:txXfrm>
    </dsp:sp>
    <dsp:sp modelId="{265D4B5A-9FBB-49E2-9CC3-20215429084B}">
      <dsp:nvSpPr>
        <dsp:cNvPr id="0" name=""/>
        <dsp:cNvSpPr/>
      </dsp:nvSpPr>
      <dsp:spPr>
        <a:xfrm>
          <a:off x="0" y="1839382"/>
          <a:ext cx="8712968" cy="786240"/>
        </a:xfrm>
        <a:prstGeom prst="roundRect">
          <a:avLst/>
        </a:prstGeom>
        <a:solidFill>
          <a:srgbClr val="83A2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i="0" kern="1200" baseline="0" dirty="0" smtClean="0"/>
            <a:t>2.3. </a:t>
          </a:r>
          <a:r>
            <a:rPr lang="pt-BR" sz="1800" b="1" kern="1200" dirty="0" smtClean="0"/>
            <a:t>Elaboração de um projeto piloto de programa de mobilidade de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docentes entre as ETS no âmbito da CPLP</a:t>
          </a:r>
          <a:endParaRPr lang="pt-BR" sz="1800" kern="1200" dirty="0"/>
        </a:p>
      </dsp:txBody>
      <dsp:txXfrm>
        <a:off x="0" y="1839382"/>
        <a:ext cx="8712968" cy="78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A586-BB63-4927-A72F-CF786D6AC151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7BD48-4052-496B-9051-B0FEA1AC8E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0B0786-F32B-4B20-9918-6088A06AF4D3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A diferencia de otras redes de UNASUR-Salud, la historia de la RETS comienza a asentarse en 1995. </a:t>
            </a:r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03E003A9-47C1-447A-9E22-FB4B8B4C9F88}" type="datetime1">
              <a:rPr lang="pt-BR" smtClean="0"/>
              <a:pPr/>
              <a:t>12/11/2018</a:t>
            </a:fld>
            <a:endParaRPr lang="pt-BR" smtClean="0"/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358CFF-21BC-4360-B186-04D5987C084E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03E003A9-47C1-447A-9E22-FB4B8B4C9F88}" type="datetime1">
              <a:rPr lang="pt-BR" smtClean="0"/>
              <a:pPr/>
              <a:t>12/11/2018</a:t>
            </a:fld>
            <a:endParaRPr lang="pt-BR" smtClean="0"/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358CFF-21BC-4360-B186-04D5987C084E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Template 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Template 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4" descr="Template 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A980-D21B-4CA3-ACE7-1A0C7511954C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Template PPT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6479-CAF3-4A8B-B4EF-516942D2A7AB}" type="datetimeFigureOut">
              <a:rPr lang="pt-BR" smtClean="0"/>
              <a:pPr/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51F1F-7B7B-47AC-94CA-8DA08E8D2F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7.pn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17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s.epsjv.fiocruz.br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sjv.fiocruz.br/" TargetMode="External"/><Relationship Id="rId5" Type="http://schemas.openxmlformats.org/officeDocument/2006/relationships/hyperlink" Target="mailto:cci@fiocruz.br" TargetMode="External"/><Relationship Id="rId4" Type="http://schemas.openxmlformats.org/officeDocument/2006/relationships/hyperlink" Target="mailto:rets@epsjv.fiocruz.b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3568" y="2211710"/>
            <a:ext cx="7772400" cy="560636"/>
          </a:xfrm>
        </p:spPr>
        <p:txBody>
          <a:bodyPr>
            <a:noAutofit/>
          </a:bodyPr>
          <a:lstStyle/>
          <a:p>
            <a:r>
              <a:rPr lang="es-ES" altLang="pt-BR" sz="4800" b="1" dirty="0" smtClean="0">
                <a:solidFill>
                  <a:schemeClr val="accent3">
                    <a:lumMod val="50000"/>
                  </a:schemeClr>
                </a:solidFill>
              </a:rPr>
              <a:t>4ª </a:t>
            </a:r>
            <a:r>
              <a:rPr lang="es-ES" altLang="pt-BR" sz="4800" b="1" dirty="0" err="1" smtClean="0">
                <a:solidFill>
                  <a:schemeClr val="accent3">
                    <a:lumMod val="50000"/>
                  </a:schemeClr>
                </a:solidFill>
              </a:rPr>
              <a:t>Reunião</a:t>
            </a:r>
            <a:r>
              <a:rPr lang="es-ES" altLang="pt-BR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altLang="pt-BR" sz="4800" b="1" dirty="0" err="1" smtClean="0">
                <a:solidFill>
                  <a:schemeClr val="accent3">
                    <a:lumMod val="50000"/>
                  </a:schemeClr>
                </a:solidFill>
              </a:rPr>
              <a:t>Ordinária</a:t>
            </a:r>
            <a:r>
              <a:rPr lang="es-ES" altLang="pt-BR" sz="4800" b="1" dirty="0" smtClean="0">
                <a:solidFill>
                  <a:schemeClr val="accent3">
                    <a:lumMod val="50000"/>
                  </a:schemeClr>
                </a:solidFill>
              </a:rPr>
              <a:t> da </a:t>
            </a:r>
            <a:br>
              <a:rPr lang="es-ES" altLang="pt-BR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altLang="pt-BR" sz="4800" b="1" dirty="0" smtClean="0">
                <a:solidFill>
                  <a:schemeClr val="accent3">
                    <a:lumMod val="50000"/>
                  </a:schemeClr>
                </a:solidFill>
              </a:rPr>
              <a:t>RETS-CPLP</a:t>
            </a:r>
            <a:endParaRPr lang="pt-B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88224" y="4083918"/>
            <a:ext cx="204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pt-BR" b="1" dirty="0" smtClean="0">
                <a:solidFill>
                  <a:schemeClr val="accent3">
                    <a:lumMod val="50000"/>
                  </a:schemeClr>
                </a:solidFill>
              </a:rPr>
              <a:t>Rio de Janeiro 2018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28949"/>
            <a:ext cx="8229600" cy="3511153"/>
          </a:xfrm>
        </p:spPr>
        <p:txBody>
          <a:bodyPr rtlCol="0">
            <a:noAutofit/>
          </a:bodyPr>
          <a:lstStyle/>
          <a:p>
            <a:pPr marL="1440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“Fortalecer as escolas técnicas de saúde nos países da CPLP, com ênfase nos PALOPS e no Timor Leste, com vistas a ampliar e qualificar a formação de profissionais técnicos em saúde que atendam às demandas dos gestores e às necessidades dos serviços de saúde” (Projeto anexo ao PECS 2009-2016)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AutoNum type="alphaLcParenR"/>
              <a:defRPr/>
            </a:pPr>
            <a:endParaRPr lang="es-E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43558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87227"/>
            <a:ext cx="685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81038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32347"/>
            <a:ext cx="8229600" cy="3511153"/>
          </a:xfrm>
        </p:spPr>
        <p:txBody>
          <a:bodyPr rtlCol="0">
            <a:noAutofit/>
          </a:bodyPr>
          <a:lstStyle/>
          <a:p>
            <a:pPr marL="144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2000" u="sng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Composição</a:t>
            </a:r>
            <a:r>
              <a:rPr lang="es-A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857250" lvl="1" indent="-457200">
              <a:buFont typeface="Arial" pitchFamily="34" charset="0"/>
              <a:buAutoNum type="alphaLcParenR"/>
              <a:defRPr/>
            </a:pPr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Órgãos de governo responsáveis pela formulação de políticas de educação de técnicos na área da saúde</a:t>
            </a:r>
            <a:r>
              <a:rPr lang="es-ES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857250" lvl="1" indent="-457200">
              <a:buFont typeface="Arial" pitchFamily="34" charset="0"/>
              <a:buAutoNum type="alphaLcParenR"/>
              <a:defRPr/>
            </a:pPr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Instituições de ensino que executem programas de formação de trabalhadores técnicos na área da saúde</a:t>
            </a:r>
            <a:r>
              <a:rPr lang="es-ES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857250" lvl="1" indent="-457200">
              <a:buFont typeface="Arial" pitchFamily="34" charset="0"/>
              <a:buAutoNum type="alphaLcParenR"/>
              <a:defRPr/>
            </a:pPr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Instituições  gestoras e </a:t>
            </a:r>
            <a:r>
              <a:rPr lang="es-ES" sz="1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coordenadoras</a:t>
            </a:r>
            <a:r>
              <a:rPr lang="es-ES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políticas </a:t>
            </a:r>
            <a:r>
              <a:rPr lang="es-ES" sz="1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formação</a:t>
            </a:r>
            <a:r>
              <a:rPr lang="es-ES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técnicos </a:t>
            </a:r>
            <a:r>
              <a:rPr lang="es-ES" sz="1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s-ES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saúde</a:t>
            </a:r>
            <a:r>
              <a:rPr lang="es-ES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857250" lvl="1" indent="-457200">
              <a:buFont typeface="Arial" pitchFamily="34" charset="0"/>
              <a:buAutoNum type="alphaLcParenR"/>
              <a:defRPr/>
            </a:pPr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Organizações e organismos internacionais envolvidas com a área de educação de técnicos em saúde.</a:t>
            </a:r>
            <a:endParaRPr lang="es-AR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03598"/>
            <a:ext cx="685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/>
        </p:nvGraphicFramePr>
        <p:xfrm>
          <a:off x="1187624" y="1707654"/>
          <a:ext cx="7272808" cy="297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2014 - 2017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2014 - 2017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759074"/>
          <a:ext cx="8619238" cy="124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251520" y="3003798"/>
            <a:ext cx="8640960" cy="576064"/>
            <a:chOff x="0" y="0"/>
            <a:chExt cx="8640960" cy="314505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0" y="0"/>
              <a:ext cx="8640960" cy="314505"/>
            </a:xfrm>
            <a:prstGeom prst="roundRect">
              <a:avLst/>
            </a:prstGeom>
            <a:solidFill>
              <a:srgbClr val="83A244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15353" y="15353"/>
              <a:ext cx="8610254" cy="283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i="0" kern="1200" baseline="0" dirty="0" smtClean="0"/>
                <a:t>1.1. Implantação/reestruturação de </a:t>
              </a:r>
              <a:r>
                <a:rPr lang="pt-BR" sz="1800" b="1" i="0" u="sng" kern="1200" baseline="0" dirty="0" smtClean="0"/>
                <a:t>laboratórios de informática </a:t>
              </a:r>
              <a:r>
                <a:rPr lang="pt-BR" sz="1800" b="1" i="0" kern="1200" baseline="0" dirty="0" smtClean="0"/>
                <a:t>nas ETS, com aquisição de equipamentos e formação/qualificação de pessoal</a:t>
              </a:r>
              <a:endParaRPr lang="pt-BR" sz="1800" b="0" i="0" kern="1200" baseline="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51520" y="3579862"/>
            <a:ext cx="8640960" cy="791346"/>
            <a:chOff x="0" y="4034"/>
            <a:chExt cx="8640960" cy="791346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0" y="4034"/>
              <a:ext cx="8640960" cy="791346"/>
            </a:xfrm>
            <a:prstGeom prst="roundRect">
              <a:avLst/>
            </a:prstGeom>
            <a:solidFill>
              <a:srgbClr val="83A244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8630" y="42664"/>
              <a:ext cx="8563700" cy="714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i="0" kern="1200" baseline="0" dirty="0" smtClean="0"/>
                <a:t>1.2. Implantação /reestruturação das </a:t>
              </a:r>
              <a:r>
                <a:rPr lang="pt-BR" sz="1800" b="1" i="0" u="sng" kern="1200" baseline="0" dirty="0" smtClean="0"/>
                <a:t>bibliotecas</a:t>
              </a:r>
              <a:r>
                <a:rPr lang="pt-BR" sz="1800" b="1" i="0" kern="1200" baseline="0" dirty="0" smtClean="0"/>
                <a:t> das ETS, com ampliação do acervo disponível de livros e periódicos, aquisição de equipamentos, e formação de recursos humanos para a área.</a:t>
              </a:r>
              <a:endParaRPr lang="pt-BR" sz="18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51520" y="4371950"/>
            <a:ext cx="8640960" cy="680408"/>
            <a:chOff x="0" y="727415"/>
            <a:chExt cx="8640960" cy="1216800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0" y="727415"/>
              <a:ext cx="8640960" cy="1216800"/>
            </a:xfrm>
            <a:prstGeom prst="roundRect">
              <a:avLst/>
            </a:prstGeom>
            <a:solidFill>
              <a:srgbClr val="83A244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59399" y="786814"/>
              <a:ext cx="8522162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i="0" kern="1200" baseline="0" dirty="0" smtClean="0"/>
                <a:t>1.3. Implantação /reestruturação </a:t>
              </a:r>
              <a:r>
                <a:rPr lang="pt-BR" sz="1800" b="1" i="0" u="sng" kern="1200" baseline="0" dirty="0" smtClean="0"/>
                <a:t>de laboratórios de práticas assistenciais e/ou laboratoriais nas ETS</a:t>
              </a:r>
              <a:r>
                <a:rPr lang="pt-BR" sz="1800" b="1" i="0" kern="1200" baseline="0" dirty="0" smtClean="0"/>
                <a:t> </a:t>
              </a:r>
              <a:endParaRPr lang="pt-BR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2014 - 2017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759074"/>
          <a:ext cx="8619238" cy="124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/>
        </p:nvGraphicFramePr>
        <p:xfrm>
          <a:off x="1907704" y="3068960"/>
          <a:ext cx="5472608" cy="79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1907704" y="4011910"/>
          <a:ext cx="5472608" cy="79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8" cstate="print"/>
          <a:srcRect l="35728" t="19550" r="35332" b="6951"/>
          <a:stretch>
            <a:fillRect/>
          </a:stretch>
        </p:blipFill>
        <p:spPr bwMode="auto">
          <a:xfrm rot="886626">
            <a:off x="7419000" y="2789263"/>
            <a:ext cx="1758287" cy="25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954077">
            <a:off x="111028" y="2782246"/>
            <a:ext cx="1719606" cy="251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2014 - 2017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851670"/>
          <a:ext cx="8691065" cy="85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251520" y="2492896"/>
          <a:ext cx="8712968" cy="265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2014 - 2017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851670"/>
          <a:ext cx="8691065" cy="85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251520" y="2427734"/>
          <a:ext cx="8712968" cy="265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2014 - 2017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851670"/>
          <a:ext cx="8691065" cy="85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251520" y="2427734"/>
          <a:ext cx="8712968" cy="265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2014 - 2017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79512" y="1779662"/>
            <a:ext cx="8784976" cy="968226"/>
            <a:chOff x="0" y="0"/>
            <a:chExt cx="8208912" cy="1216961"/>
          </a:xfrm>
          <a:solidFill>
            <a:srgbClr val="667F35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tângulo de cantos arredondados 6"/>
            <p:cNvSpPr/>
            <p:nvPr/>
          </p:nvSpPr>
          <p:spPr>
            <a:xfrm>
              <a:off x="0" y="0"/>
              <a:ext cx="8208912" cy="1216961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59407" y="59407"/>
              <a:ext cx="8090098" cy="109814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 smtClean="0"/>
                <a:t>OBJETIVO 3:</a:t>
              </a:r>
              <a:r>
                <a:rPr lang="pt-BR" kern="1200" dirty="0" smtClean="0"/>
                <a:t>  Ampliar a partilha de informações, experiências e competências entre os membros da Rede.</a:t>
              </a:r>
              <a:endParaRPr lang="pt-BR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79512" y="2780994"/>
            <a:ext cx="8784976" cy="896807"/>
            <a:chOff x="0" y="0"/>
            <a:chExt cx="8208912" cy="896807"/>
          </a:xfrm>
          <a:solidFill>
            <a:srgbClr val="83A24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Retângulo de cantos arredondados 12"/>
            <p:cNvSpPr/>
            <p:nvPr/>
          </p:nvSpPr>
          <p:spPr>
            <a:xfrm>
              <a:off x="0" y="0"/>
              <a:ext cx="8208912" cy="89680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3779" y="43779"/>
              <a:ext cx="8121354" cy="8092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i="0" kern="1200" baseline="0" dirty="0" smtClean="0"/>
                <a:t>3.1. </a:t>
              </a:r>
              <a:r>
                <a:rPr lang="pt-BR" b="1" kern="1200" dirty="0" smtClean="0"/>
                <a:t>Realização da 3ª Reunião Ordinária da RETS-CPLP, conforme previsto no Regulamento da Rede</a:t>
              </a:r>
              <a:endParaRPr lang="pt-BR" b="0" i="0" kern="1200" baseline="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79512" y="3691167"/>
            <a:ext cx="8784976" cy="896807"/>
            <a:chOff x="0" y="910173"/>
            <a:chExt cx="8208912" cy="896807"/>
          </a:xfrm>
          <a:solidFill>
            <a:srgbClr val="83A244"/>
          </a:solidFill>
        </p:grpSpPr>
        <p:sp>
          <p:nvSpPr>
            <p:cNvPr id="11" name="Retângulo de cantos arredondados 10"/>
            <p:cNvSpPr/>
            <p:nvPr/>
          </p:nvSpPr>
          <p:spPr>
            <a:xfrm>
              <a:off x="0" y="910173"/>
              <a:ext cx="8208912" cy="89680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3779" y="953952"/>
              <a:ext cx="8121354" cy="8092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i="0" kern="1200" baseline="0" dirty="0" smtClean="0"/>
                <a:t>3.2. </a:t>
              </a:r>
              <a:r>
                <a:rPr lang="pt-BR" b="1" kern="1200" dirty="0" smtClean="0"/>
                <a:t>Realização de um evento (Jornadas) sobre formação de técnicos em saúde, com relato de experiências das Instituições Membros. (atividade simultânea à 3ª reunião Ordinária) </a:t>
              </a:r>
              <a:endParaRPr lang="pt-BR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2014 - 2017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4"/>
          <p:cNvGrpSpPr/>
          <p:nvPr/>
        </p:nvGrpSpPr>
        <p:grpSpPr>
          <a:xfrm>
            <a:off x="179512" y="1779662"/>
            <a:ext cx="8784976" cy="968226"/>
            <a:chOff x="0" y="0"/>
            <a:chExt cx="8208912" cy="1216961"/>
          </a:xfrm>
          <a:solidFill>
            <a:srgbClr val="667F35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tângulo de cantos arredondados 6"/>
            <p:cNvSpPr/>
            <p:nvPr/>
          </p:nvSpPr>
          <p:spPr>
            <a:xfrm>
              <a:off x="0" y="0"/>
              <a:ext cx="8208912" cy="1216961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59407" y="59407"/>
              <a:ext cx="8090098" cy="109814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 smtClean="0"/>
                <a:t>OBJETIVO 3:</a:t>
              </a:r>
              <a:r>
                <a:rPr lang="pt-BR" kern="1200" dirty="0" smtClean="0"/>
                <a:t>  Ampliar a partilha de informações, experiências e competências entre os membros da Rede.</a:t>
              </a:r>
              <a:endParaRPr lang="pt-BR" kern="1200" dirty="0"/>
            </a:p>
          </p:txBody>
        </p:sp>
      </p:grpSp>
      <p:grpSp>
        <p:nvGrpSpPr>
          <p:cNvPr id="3" name="Grupo 8"/>
          <p:cNvGrpSpPr/>
          <p:nvPr/>
        </p:nvGrpSpPr>
        <p:grpSpPr>
          <a:xfrm>
            <a:off x="179512" y="2787774"/>
            <a:ext cx="8784976" cy="746011"/>
            <a:chOff x="0" y="0"/>
            <a:chExt cx="8208912" cy="896807"/>
          </a:xfrm>
          <a:solidFill>
            <a:srgbClr val="83A244"/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0" y="0"/>
              <a:ext cx="8208912" cy="89680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3779" y="43779"/>
              <a:ext cx="8121354" cy="8092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pt-BR" b="1" dirty="0" smtClean="0"/>
                <a:t>3.3. Fortalecimento da comunicação e da disseminação </a:t>
              </a:r>
            </a:p>
            <a:p>
              <a:pPr algn="ctr"/>
              <a:r>
                <a:rPr lang="pt-BR" b="1" dirty="0" smtClean="0"/>
                <a:t>de conhecimento entre os membros da RETS-CPLP</a:t>
              </a:r>
              <a:endParaRPr lang="pt-BR" b="0" i="0" kern="1200" baseline="0" dirty="0"/>
            </a:p>
          </p:txBody>
        </p:sp>
      </p:grpSp>
      <p:grpSp>
        <p:nvGrpSpPr>
          <p:cNvPr id="5" name="Grupo 9"/>
          <p:cNvGrpSpPr/>
          <p:nvPr/>
        </p:nvGrpSpPr>
        <p:grpSpPr>
          <a:xfrm>
            <a:off x="179512" y="3533785"/>
            <a:ext cx="8784976" cy="720080"/>
            <a:chOff x="0" y="910173"/>
            <a:chExt cx="8208912" cy="896807"/>
          </a:xfrm>
          <a:solidFill>
            <a:srgbClr val="83A244"/>
          </a:solidFill>
        </p:grpSpPr>
        <p:sp>
          <p:nvSpPr>
            <p:cNvPr id="11" name="Retângulo de cantos arredondados 10"/>
            <p:cNvSpPr/>
            <p:nvPr/>
          </p:nvSpPr>
          <p:spPr>
            <a:xfrm>
              <a:off x="0" y="910173"/>
              <a:ext cx="8208912" cy="89680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3779" y="953952"/>
              <a:ext cx="8121354" cy="8092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 smtClean="0"/>
                <a:t>3.4 Criação de uma área no </a:t>
              </a:r>
              <a:r>
                <a:rPr lang="pt-BR" b="1" dirty="0" err="1" smtClean="0"/>
                <a:t>website</a:t>
              </a:r>
              <a:r>
                <a:rPr lang="pt-BR" b="1" dirty="0" smtClean="0"/>
                <a:t> da RETS voltada para a divulgação de projetos de cooperação bi ou multilaterais na área de formação e trabalho de técnicos de saúde.</a:t>
              </a:r>
              <a:endParaRPr lang="pt-BR" kern="1200" dirty="0"/>
            </a:p>
          </p:txBody>
        </p:sp>
      </p:grpSp>
      <p:grpSp>
        <p:nvGrpSpPr>
          <p:cNvPr id="15" name="Grupo 8"/>
          <p:cNvGrpSpPr/>
          <p:nvPr/>
        </p:nvGrpSpPr>
        <p:grpSpPr>
          <a:xfrm>
            <a:off x="179512" y="4253865"/>
            <a:ext cx="8784976" cy="720080"/>
            <a:chOff x="0" y="0"/>
            <a:chExt cx="8208912" cy="896807"/>
          </a:xfrm>
          <a:solidFill>
            <a:srgbClr val="83A244"/>
          </a:solidFill>
        </p:grpSpPr>
        <p:sp>
          <p:nvSpPr>
            <p:cNvPr id="16" name="Retângulo de cantos arredondados 15"/>
            <p:cNvSpPr/>
            <p:nvPr/>
          </p:nvSpPr>
          <p:spPr>
            <a:xfrm>
              <a:off x="0" y="0"/>
              <a:ext cx="8208912" cy="89680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43779" y="43779"/>
              <a:ext cx="8121355" cy="8092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pt-BR" b="1" dirty="0" smtClean="0"/>
                <a:t>3.5 Publicação de uma edição especial da Revista RETS com relatos </a:t>
              </a:r>
            </a:p>
            <a:p>
              <a:pPr algn="ctr"/>
              <a:r>
                <a:rPr lang="pt-BR" b="1" dirty="0" smtClean="0"/>
                <a:t>de experiências na área de formação de técnicos em saúde.</a:t>
              </a:r>
              <a:endParaRPr lang="pt-BR" b="0" i="0" kern="1200" baseline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95736" y="55552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AGENDA DE TRABALHO</a:t>
            </a:r>
            <a:r>
              <a:rPr lang="pt-BR" sz="105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altLang="pt-BR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t-BR" altLang="pt-BR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altLang="pt-BR" b="1" dirty="0" smtClean="0">
                <a:solidFill>
                  <a:schemeClr val="accent3">
                    <a:lumMod val="50000"/>
                  </a:schemeClr>
                </a:solidFill>
              </a:rPr>
              <a:t> 12 e 13 DE Dezembro</a:t>
            </a:r>
            <a:endParaRPr lang="pt-BR" dirty="0"/>
          </a:p>
        </p:txBody>
      </p:sp>
      <p:graphicFrame>
        <p:nvGraphicFramePr>
          <p:cNvPr id="11" name="Diagrama 10"/>
          <p:cNvGraphicFramePr/>
          <p:nvPr/>
        </p:nvGraphicFramePr>
        <p:xfrm>
          <a:off x="179512" y="1275606"/>
          <a:ext cx="8784976" cy="379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2014 - 2017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4"/>
          <p:cNvGrpSpPr/>
          <p:nvPr/>
        </p:nvGrpSpPr>
        <p:grpSpPr>
          <a:xfrm>
            <a:off x="179512" y="1779662"/>
            <a:ext cx="8784976" cy="968226"/>
            <a:chOff x="0" y="0"/>
            <a:chExt cx="8208912" cy="1216961"/>
          </a:xfrm>
          <a:solidFill>
            <a:srgbClr val="667F35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tângulo de cantos arredondados 6"/>
            <p:cNvSpPr/>
            <p:nvPr/>
          </p:nvSpPr>
          <p:spPr>
            <a:xfrm>
              <a:off x="0" y="0"/>
              <a:ext cx="8208912" cy="1216961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59407" y="59407"/>
              <a:ext cx="8090098" cy="109814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 smtClean="0"/>
                <a:t>OBJETIVO 3:</a:t>
              </a:r>
              <a:r>
                <a:rPr lang="pt-BR" kern="1200" dirty="0" smtClean="0"/>
                <a:t>  Ampliar a partilha de informações, experiências e competências entre os membros da Rede.</a:t>
              </a:r>
              <a:endParaRPr lang="pt-BR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51520" y="2899101"/>
            <a:ext cx="1944216" cy="2048913"/>
            <a:chOff x="333730" y="4165032"/>
            <a:chExt cx="2611861" cy="255981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554" t="38849" r="71359" b="44351"/>
            <a:stretch>
              <a:fillRect/>
            </a:stretch>
          </p:blipFill>
          <p:spPr bwMode="auto">
            <a:xfrm rot="19776616">
              <a:off x="333730" y="4781626"/>
              <a:ext cx="1242685" cy="165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650" t="57001" r="72262" b="27950"/>
            <a:stretch>
              <a:fillRect/>
            </a:stretch>
          </p:blipFill>
          <p:spPr bwMode="auto">
            <a:xfrm rot="21001354">
              <a:off x="814037" y="4165032"/>
              <a:ext cx="1155614" cy="1606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650" t="39378" r="72166" b="45922"/>
            <a:stretch>
              <a:fillRect/>
            </a:stretch>
          </p:blipFill>
          <p:spPr bwMode="auto">
            <a:xfrm rot="396064">
              <a:off x="1643433" y="4362170"/>
              <a:ext cx="1302158" cy="1741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554" t="56699" r="71359" b="26501"/>
            <a:stretch>
              <a:fillRect/>
            </a:stretch>
          </p:blipFill>
          <p:spPr bwMode="auto">
            <a:xfrm rot="20611833">
              <a:off x="1023692" y="5172943"/>
              <a:ext cx="1163928" cy="155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79862"/>
            <a:ext cx="1765225" cy="111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003798"/>
            <a:ext cx="1512168" cy="1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787774"/>
            <a:ext cx="1707013" cy="79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upo 31"/>
          <p:cNvGrpSpPr/>
          <p:nvPr/>
        </p:nvGrpSpPr>
        <p:grpSpPr>
          <a:xfrm>
            <a:off x="5364088" y="2931790"/>
            <a:ext cx="1944216" cy="1570484"/>
            <a:chOff x="288516" y="4367247"/>
            <a:chExt cx="2925778" cy="2203954"/>
          </a:xfrm>
        </p:grpSpPr>
        <p:pic>
          <p:nvPicPr>
            <p:cNvPr id="33" name="Picture 4" descr="http://www.rets.epsjv.fiocruz.br/sites/default/files/ii_seminarios_virtuais_rets_-_internet_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858941">
              <a:off x="1580293" y="4757774"/>
              <a:ext cx="1634001" cy="1634001"/>
            </a:xfrm>
            <a:prstGeom prst="rect">
              <a:avLst/>
            </a:prstGeom>
            <a:noFill/>
          </p:spPr>
        </p:pic>
        <p:pic>
          <p:nvPicPr>
            <p:cNvPr id="34" name="Picture 2" descr="http://www.rets.epsjv.fiocruz.br/sites/default/files/cartaz_seminarios_virtuais_ret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1246489">
              <a:off x="288516" y="4367247"/>
              <a:ext cx="1558127" cy="22039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8" name="Forma livre 7"/>
          <p:cNvSpPr/>
          <p:nvPr/>
        </p:nvSpPr>
        <p:spPr>
          <a:xfrm>
            <a:off x="1187624" y="1707654"/>
            <a:ext cx="7272808" cy="1417524"/>
          </a:xfrm>
          <a:custGeom>
            <a:avLst/>
            <a:gdLst>
              <a:gd name="connsiteX0" fmla="*/ 0 w 7272808"/>
              <a:gd name="connsiteY0" fmla="*/ 141752 h 1417524"/>
              <a:gd name="connsiteX1" fmla="*/ 41518 w 7272808"/>
              <a:gd name="connsiteY1" fmla="*/ 41518 h 1417524"/>
              <a:gd name="connsiteX2" fmla="*/ 141752 w 7272808"/>
              <a:gd name="connsiteY2" fmla="*/ 0 h 1417524"/>
              <a:gd name="connsiteX3" fmla="*/ 7131056 w 7272808"/>
              <a:gd name="connsiteY3" fmla="*/ 0 h 1417524"/>
              <a:gd name="connsiteX4" fmla="*/ 7231290 w 7272808"/>
              <a:gd name="connsiteY4" fmla="*/ 41518 h 1417524"/>
              <a:gd name="connsiteX5" fmla="*/ 7272808 w 7272808"/>
              <a:gd name="connsiteY5" fmla="*/ 141752 h 1417524"/>
              <a:gd name="connsiteX6" fmla="*/ 7272808 w 7272808"/>
              <a:gd name="connsiteY6" fmla="*/ 1275772 h 1417524"/>
              <a:gd name="connsiteX7" fmla="*/ 7231290 w 7272808"/>
              <a:gd name="connsiteY7" fmla="*/ 1376006 h 1417524"/>
              <a:gd name="connsiteX8" fmla="*/ 7131056 w 7272808"/>
              <a:gd name="connsiteY8" fmla="*/ 1417524 h 1417524"/>
              <a:gd name="connsiteX9" fmla="*/ 141752 w 7272808"/>
              <a:gd name="connsiteY9" fmla="*/ 1417524 h 1417524"/>
              <a:gd name="connsiteX10" fmla="*/ 41518 w 7272808"/>
              <a:gd name="connsiteY10" fmla="*/ 1376006 h 1417524"/>
              <a:gd name="connsiteX11" fmla="*/ 0 w 7272808"/>
              <a:gd name="connsiteY11" fmla="*/ 1275772 h 1417524"/>
              <a:gd name="connsiteX12" fmla="*/ 0 w 7272808"/>
              <a:gd name="connsiteY12" fmla="*/ 141752 h 14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72808" h="1417524">
                <a:moveTo>
                  <a:pt x="0" y="141752"/>
                </a:moveTo>
                <a:cubicBezTo>
                  <a:pt x="0" y="104157"/>
                  <a:pt x="14935" y="68102"/>
                  <a:pt x="41518" y="41518"/>
                </a:cubicBezTo>
                <a:cubicBezTo>
                  <a:pt x="68102" y="14934"/>
                  <a:pt x="104157" y="0"/>
                  <a:pt x="141752" y="0"/>
                </a:cubicBezTo>
                <a:lnTo>
                  <a:pt x="7131056" y="0"/>
                </a:lnTo>
                <a:cubicBezTo>
                  <a:pt x="7168651" y="0"/>
                  <a:pt x="7204706" y="14935"/>
                  <a:pt x="7231290" y="41518"/>
                </a:cubicBezTo>
                <a:cubicBezTo>
                  <a:pt x="7257874" y="68102"/>
                  <a:pt x="7272808" y="104157"/>
                  <a:pt x="7272808" y="141752"/>
                </a:cubicBezTo>
                <a:lnTo>
                  <a:pt x="7272808" y="1275772"/>
                </a:lnTo>
                <a:cubicBezTo>
                  <a:pt x="7272808" y="1313367"/>
                  <a:pt x="7257873" y="1349422"/>
                  <a:pt x="7231290" y="1376006"/>
                </a:cubicBezTo>
                <a:cubicBezTo>
                  <a:pt x="7204706" y="1402590"/>
                  <a:pt x="7168651" y="1417524"/>
                  <a:pt x="7131056" y="1417524"/>
                </a:cubicBezTo>
                <a:lnTo>
                  <a:pt x="141752" y="1417524"/>
                </a:lnTo>
                <a:cubicBezTo>
                  <a:pt x="104157" y="1417524"/>
                  <a:pt x="68102" y="1402589"/>
                  <a:pt x="41518" y="1376006"/>
                </a:cubicBezTo>
                <a:cubicBezTo>
                  <a:pt x="14934" y="1349422"/>
                  <a:pt x="0" y="1313367"/>
                  <a:pt x="0" y="1275772"/>
                </a:cubicBezTo>
                <a:lnTo>
                  <a:pt x="0" y="141752"/>
                </a:lnTo>
                <a:close/>
              </a:path>
            </a:pathLst>
          </a:custGeom>
          <a:solidFill>
            <a:srgbClr val="6B853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964" tIns="247650" rIns="247651" bIns="247650" numCol="1" spcCol="1270" anchor="ctr" anchorCtr="0">
            <a:noAutofit/>
          </a:bodyPr>
          <a:lstStyle/>
          <a:p>
            <a:pPr marL="900000"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dirty="0" smtClean="0"/>
              <a:t>3ª Reunião Ordinária da RETS-CPLP </a:t>
            </a:r>
            <a:r>
              <a:rPr lang="pt-BR" sz="2800" dirty="0" smtClean="0"/>
              <a:t>(Lisboa, Portugal – fev-mar/2016)</a:t>
            </a:r>
          </a:p>
        </p:txBody>
      </p:sp>
      <p:pic>
        <p:nvPicPr>
          <p:cNvPr id="1027" name="Picture 3" descr="C:\Users\geand\Dropbox\Capturas de tela\Captura de tela 2018-11-09 04.26.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37513" y="-4779962"/>
            <a:ext cx="1880321" cy="1096400"/>
          </a:xfrm>
          <a:prstGeom prst="rect">
            <a:avLst/>
          </a:prstGeom>
          <a:noFill/>
        </p:spPr>
      </p:pic>
      <p:sp>
        <p:nvSpPr>
          <p:cNvPr id="18" name="Retângulo de cantos arredondados 17"/>
          <p:cNvSpPr/>
          <p:nvPr/>
        </p:nvSpPr>
        <p:spPr>
          <a:xfrm>
            <a:off x="1403648" y="1923678"/>
            <a:ext cx="2160240" cy="1008112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upo 18"/>
          <p:cNvGrpSpPr/>
          <p:nvPr/>
        </p:nvGrpSpPr>
        <p:grpSpPr>
          <a:xfrm>
            <a:off x="1187624" y="3291830"/>
            <a:ext cx="7272808" cy="896807"/>
            <a:chOff x="0" y="910173"/>
            <a:chExt cx="8208912" cy="896807"/>
          </a:xfrm>
          <a:solidFill>
            <a:srgbClr val="83A244"/>
          </a:solidFill>
        </p:grpSpPr>
        <p:sp>
          <p:nvSpPr>
            <p:cNvPr id="20" name="Retângulo de cantos arredondados 19"/>
            <p:cNvSpPr/>
            <p:nvPr/>
          </p:nvSpPr>
          <p:spPr>
            <a:xfrm>
              <a:off x="0" y="910173"/>
              <a:ext cx="8208912" cy="89680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43779" y="953952"/>
              <a:ext cx="8121354" cy="8092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pt-BR" b="1" dirty="0" smtClean="0"/>
                <a:t>PAUTA: Avaliação e redefinição de prioridades do </a:t>
              </a:r>
            </a:p>
            <a:p>
              <a:pPr algn="ctr"/>
              <a:r>
                <a:rPr lang="pt-BR" b="1" dirty="0" smtClean="0"/>
                <a:t>Plano de Trabalho da RETS-CPLP 2014-2017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– 2017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Revisão 2016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862533"/>
          <a:ext cx="8691065" cy="85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251520" y="2492896"/>
          <a:ext cx="8712968" cy="265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– 2017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Revisão 2016</a:t>
            </a:r>
            <a:endParaRPr lang="pt-BR" sz="2800" u="sng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862533"/>
          <a:ext cx="8691065" cy="85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251520" y="2492896"/>
          <a:ext cx="8712968" cy="265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– 2017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Revisão 2016</a:t>
            </a:r>
            <a:endParaRPr lang="pt-BR" sz="2800" u="sng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862533"/>
          <a:ext cx="8691065" cy="85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1979712" y="2492896"/>
          <a:ext cx="6912768" cy="265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 descr="https://portal.fiocruz.br/sites/portal.fiocruz.br/files/u1727/seminariovirtual_rets_16_intern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015864">
            <a:off x="102071" y="2787774"/>
            <a:ext cx="1835696" cy="2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– 2017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Revisão 2016</a:t>
            </a:r>
            <a:endParaRPr lang="pt-BR" sz="2800" u="sng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862533"/>
          <a:ext cx="8691065" cy="78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251520" y="2492896"/>
          <a:ext cx="8712968" cy="265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1191"/>
            <a:ext cx="8229600" cy="458391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t-BR" sz="3200" b="1" dirty="0" smtClean="0">
                <a:solidFill>
                  <a:srgbClr val="E16101"/>
                </a:solidFill>
                <a:latin typeface="Arial" charset="0"/>
                <a:cs typeface="Arial" charset="0"/>
              </a:rPr>
              <a:t>RETS-CPLP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 de Trabalho 2014 – 2017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Revisão 2016</a:t>
            </a:r>
            <a:endParaRPr lang="pt-BR" sz="2800" u="sng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862533"/>
          <a:ext cx="8691065" cy="85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Espaço Reservado para Conteúdo 4"/>
          <p:cNvGraphicFramePr>
            <a:graphicFrameLocks/>
          </p:cNvGraphicFramePr>
          <p:nvPr/>
        </p:nvGraphicFramePr>
        <p:xfrm>
          <a:off x="251520" y="3230685"/>
          <a:ext cx="8691065" cy="85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0274B-9A23-4567-A994-F76CDF1BA93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611560" y="987574"/>
            <a:ext cx="72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LIÇÕES APRENDIDAS E DESAFIOS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508" name="CaixaDeTexto 6"/>
          <p:cNvSpPr txBox="1">
            <a:spLocks noChangeArrowheads="1"/>
          </p:cNvSpPr>
          <p:nvPr/>
        </p:nvSpPr>
        <p:spPr bwMode="auto">
          <a:xfrm>
            <a:off x="360040" y="1348769"/>
            <a:ext cx="85324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Entre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as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diversas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atividades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realizadas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nos nove anos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 existencia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da RETS-CPLP,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sempre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orientadas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pelo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principio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cooperação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estruturante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vale destacar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esforço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para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construção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propostas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de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formação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, 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em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especial as orientadas para 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docência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e as diversas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ações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relacionadas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plano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comunicação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278777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No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entanto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, precisamos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avançar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, e para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isso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precisamos enfrentar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desafios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0274B-9A23-4567-A994-F76CDF1BA93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611560" y="987574"/>
            <a:ext cx="72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LIÇÕES APRENDIDAS E DESAFIOS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508" name="CaixaDeTexto 6"/>
          <p:cNvSpPr txBox="1">
            <a:spLocks noChangeArrowheads="1"/>
          </p:cNvSpPr>
          <p:nvPr/>
        </p:nvSpPr>
        <p:spPr bwMode="auto">
          <a:xfrm>
            <a:off x="360040" y="1348769"/>
            <a:ext cx="85324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Entre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as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diversas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atividades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realizadas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nos nove anos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 existencia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da RETS-CPLP,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sempre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orientadas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pelo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principio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cooperação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estruturante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vale destacar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esforço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para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construção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propostas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de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formação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, 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em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especial as orientadas para 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docência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e as diversas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ações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relacionadas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plano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comunicação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278777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No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entanto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, precisamos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avançar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, e para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isso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precisamos enfrentar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desafios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6829E-6 L 0.00399 -0.2446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0274B-9A23-4567-A994-F76CDF1BA93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611560" y="987574"/>
            <a:ext cx="72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LIÇÕES APRENDIDAS E DESAFIOS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149163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No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entanto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, precisamos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avançar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, e para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isso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precisamos enfrentar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desafios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-180528" y="1963742"/>
            <a:ext cx="921702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Dar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visibilidade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às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políticas e agendas de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trabalho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que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incluem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a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categoria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dos técnicos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em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saúde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– a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porção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mais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significativa entre os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trabalhadores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vinculados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aos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serviços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de </a:t>
            </a:r>
            <a:r>
              <a:rPr lang="es-ES" b="1" spc="-2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saúde</a:t>
            </a:r>
            <a:r>
              <a:rPr lang="es-ES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;</a:t>
            </a:r>
          </a:p>
          <a:p>
            <a:pPr lvl="1" algn="just">
              <a:buFont typeface="Wingdings" pitchFamily="2" charset="2"/>
              <a:buChar char="§"/>
              <a:defRPr/>
            </a:pPr>
            <a:endParaRPr lang="es-ES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Fortalecer as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alianças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políticas e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 articulação entre os membros da Rede, ampliando a capacidade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empreender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projetos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conjuntos e ampliar 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capacidade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de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financiamento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;</a:t>
            </a:r>
          </a:p>
          <a:p>
            <a:pPr lvl="1" algn="just">
              <a:buFont typeface="Wingdings" pitchFamily="2" charset="2"/>
              <a:buChar char="§"/>
              <a:defRPr/>
            </a:pPr>
            <a:endParaRPr lang="es-ES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Dificuldades no âmbito da sustentabilidade para garantia de execução do Plano de trabalho, especialmente a nível financeiro e de recursos humanos; </a:t>
            </a:r>
          </a:p>
          <a:p>
            <a:pPr lvl="1" algn="just">
              <a:buFont typeface="Wingdings" pitchFamily="2" charset="2"/>
              <a:buChar char="§"/>
              <a:defRPr/>
            </a:pPr>
            <a:endParaRPr lang="es-ES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lvl="1" algn="just">
              <a:defRPr/>
            </a:pPr>
            <a:endParaRPr lang="pt-BR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23728" y="627534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Princípios Norteadores </a:t>
            </a:r>
          </a:p>
          <a:p>
            <a:pPr algn="ctr"/>
            <a:endParaRPr lang="pt-BR" dirty="0"/>
          </a:p>
        </p:txBody>
      </p:sp>
      <p:graphicFrame>
        <p:nvGraphicFramePr>
          <p:cNvPr id="11" name="Diagrama 10"/>
          <p:cNvGraphicFramePr/>
          <p:nvPr/>
        </p:nvGraphicFramePr>
        <p:xfrm>
          <a:off x="179512" y="1275606"/>
          <a:ext cx="8784976" cy="379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0274B-9A23-4567-A994-F76CDF1BA93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611560" y="987574"/>
            <a:ext cx="72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LIÇÕES APRENDIDAS E DESAFIOS</a:t>
            </a: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pt-BR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149163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No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entanto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, precisamos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avançar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, e para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isso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precisamos enfrentar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desafios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0" y="2004179"/>
            <a:ext cx="85324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§"/>
              <a:defRPr/>
            </a:pPr>
            <a:endParaRPr lang="pt-BR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Ampliar a comunicação na esfera da Rede, enfrentando os obstáculos referentes a questões logísticas e de acesso às TIC</a:t>
            </a:r>
          </a:p>
          <a:p>
            <a:pPr lvl="1" algn="just">
              <a:buFont typeface="Wingdings" pitchFamily="2" charset="2"/>
              <a:buChar char="§"/>
              <a:defRPr/>
            </a:pPr>
            <a:endParaRPr lang="pt-BR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Incrementar um modelo de mobilidade acadêmica que inclua alunos, docentes, discentes e investigadores, como forma de consolidação da Rede</a:t>
            </a:r>
          </a:p>
          <a:p>
            <a:pPr lvl="1" algn="just">
              <a:buFont typeface="Wingdings" pitchFamily="2" charset="2"/>
              <a:buChar char="§"/>
              <a:defRPr/>
            </a:pPr>
            <a:endParaRPr lang="pt-BR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Implementar sistemática de Monitoramento &amp; Avaliação das ações de cooperação.</a:t>
            </a:r>
          </a:p>
          <a:p>
            <a:pPr lvl="1" algn="just">
              <a:defRPr/>
            </a:pPr>
            <a:endParaRPr lang="pt-BR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§"/>
              <a:defRPr/>
            </a:pPr>
            <a:endParaRPr lang="pt-BR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79712" y="1050290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Princípios Norteadores 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179512" y="1419622"/>
          <a:ext cx="8784976" cy="365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1763688" y="627534"/>
            <a:ext cx="5544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b="1" dirty="0" smtClean="0">
                <a:solidFill>
                  <a:schemeClr val="accent3">
                    <a:lumMod val="50000"/>
                  </a:schemeClr>
                </a:solidFill>
              </a:rPr>
              <a:t>Novo Plano de Trabalho</a:t>
            </a:r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0274B-9A23-4567-A994-F76CDF1BA93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51520" y="1540986"/>
            <a:ext cx="87129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Objetivo 1 - Fortalecimento da capacidade de formação de trabalhadores técnicos para os sistemas nacionais de saúde dos Estados-Membros, com ênfase na Atenção Primária em Saúde. </a:t>
            </a:r>
          </a:p>
          <a:p>
            <a:pPr algn="just"/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Objetivo 2 - Desenvolvimento e avaliação de estratégias de formação de docentes para atuação nos sistemas formativos nacionais de técnicos em saúde, através de cooperações técnicas bi e/ou multilateralmente.</a:t>
            </a:r>
          </a:p>
          <a:p>
            <a:pPr algn="just"/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Objetivo 3 - Fortalecimento da comunicação e interatividade da/para a Rede através do fortalecimento, incorporação e uso de tecnologias educacionais e de informação e comunicação. </a:t>
            </a:r>
          </a:p>
          <a:p>
            <a:pPr algn="just"/>
            <a:endParaRPr lang="pt-BR" sz="16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1600" b="1" spc="-2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Objetivo 4 - Desenvolver modelo de circulação e mobilidade acadêmica e circulação de trabalhadores, que inclua alunos, docentes, discentes e investigadores, como forma de consolidação da Rede.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91680" y="91556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Proposições para novo Plano de Trabalho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95736" y="55552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AGENDA DE TRABALHO</a:t>
            </a:r>
            <a:r>
              <a:rPr lang="pt-BR" sz="105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altLang="pt-BR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t-BR" altLang="pt-BR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altLang="pt-BR" b="1" dirty="0" smtClean="0">
                <a:solidFill>
                  <a:schemeClr val="accent3">
                    <a:lumMod val="50000"/>
                  </a:schemeClr>
                </a:solidFill>
              </a:rPr>
              <a:t> 12 e 13 DE Dezembro</a:t>
            </a:r>
            <a:endParaRPr lang="pt-BR" dirty="0"/>
          </a:p>
        </p:txBody>
      </p:sp>
      <p:graphicFrame>
        <p:nvGraphicFramePr>
          <p:cNvPr id="11" name="Diagrama 10"/>
          <p:cNvGraphicFramePr/>
          <p:nvPr/>
        </p:nvGraphicFramePr>
        <p:xfrm>
          <a:off x="179512" y="1275606"/>
          <a:ext cx="8784976" cy="379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48814" y="1131590"/>
            <a:ext cx="824866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BR" sz="2200" dirty="0" smtClean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Secretaria Executiva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da RETS</a:t>
            </a:r>
          </a:p>
          <a:p>
            <a:pPr algn="ctr"/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Secretaria Executiva da RETS-CPLP</a:t>
            </a:r>
          </a:p>
          <a:p>
            <a:pPr algn="ctr"/>
            <a:endParaRPr lang="pt-BR" sz="2200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Escola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Politécnica de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Saúde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Joaquim Venâncio (EPSJV/Fiocruz)</a:t>
            </a:r>
          </a:p>
          <a:p>
            <a:pPr algn="ctr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Coordenação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de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Cooperação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 Internacional (CCI/EPSJV)</a:t>
            </a:r>
          </a:p>
          <a:p>
            <a:endParaRPr lang="pt-BR" sz="2000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1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Contatos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Website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  <a:hlinkClick r:id="rId3"/>
              </a:rPr>
              <a:t>http://www.rets.epsjv.fiocruz.br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1"/>
            <a:r>
              <a:rPr lang="pt-BR" sz="20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E-mail: 	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  <a:hlinkClick r:id="rId4"/>
              </a:rPr>
              <a:t>rets@epsjv.fiocruz.br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- 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  <a:hlinkClick r:id="rId5"/>
              </a:rPr>
              <a:t>cci@fiocruz.br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  <a:hlinkClick r:id="rId6"/>
            </a:endParaRPr>
          </a:p>
          <a:p>
            <a:pPr lvl="1"/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Telefone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: (55) 21 3865 9730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  <a:p>
            <a:endParaRPr lang="pt-BR" sz="20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507" name="CaixaDeTexto 4"/>
          <p:cNvSpPr txBox="1">
            <a:spLocks noChangeArrowheads="1"/>
          </p:cNvSpPr>
          <p:nvPr/>
        </p:nvSpPr>
        <p:spPr bwMode="auto">
          <a:xfrm>
            <a:off x="2915816" y="699542"/>
            <a:ext cx="3167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4400" b="1" dirty="0" smtClean="0">
                <a:solidFill>
                  <a:srgbClr val="E16101"/>
                </a:solidFill>
              </a:rPr>
              <a:t>OBRIGADO!</a:t>
            </a:r>
            <a:endParaRPr lang="pt-BR" sz="4400" dirty="0">
              <a:solidFill>
                <a:srgbClr val="E161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987676" y="1714500"/>
            <a:ext cx="3313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9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A OPAS </a:t>
            </a:r>
            <a:r>
              <a:rPr lang="es-ES" sz="19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promove</a:t>
            </a:r>
            <a:r>
              <a:rPr lang="es-ES" sz="19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 </a:t>
            </a:r>
            <a:r>
              <a:rPr lang="es-ES" sz="19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uma</a:t>
            </a:r>
            <a:r>
              <a:rPr lang="es-ES" sz="19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 </a:t>
            </a:r>
            <a:r>
              <a:rPr lang="es-ES" sz="19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reunião</a:t>
            </a:r>
            <a:r>
              <a:rPr lang="es-ES" sz="19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 </a:t>
            </a:r>
            <a:r>
              <a:rPr lang="es-ES" sz="19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na</a:t>
            </a:r>
            <a:r>
              <a:rPr lang="es-ES" sz="19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 </a:t>
            </a:r>
            <a:r>
              <a:rPr lang="es-ES" sz="19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Cidade</a:t>
            </a:r>
            <a:r>
              <a:rPr lang="es-ES" sz="19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 do México</a:t>
            </a:r>
          </a:p>
          <a:p>
            <a:pPr marL="179388" indent="-1793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9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Representantes de Brasil, </a:t>
            </a:r>
            <a:r>
              <a:rPr lang="es-ES" sz="19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Colômbia</a:t>
            </a:r>
            <a:r>
              <a:rPr lang="es-ES" sz="19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, Costa Rica, Cuba e México </a:t>
            </a:r>
            <a:r>
              <a:rPr lang="es-ES" sz="19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criam</a:t>
            </a:r>
            <a:r>
              <a:rPr lang="es-ES" sz="19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a Rede de Técnicos de </a:t>
            </a:r>
            <a:r>
              <a:rPr lang="es-ES" sz="19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Saúde</a:t>
            </a:r>
            <a:endParaRPr lang="es-ES" sz="1900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100" name="Rectangle 17"/>
          <p:cNvSpPr>
            <a:spLocks noGrp="1" noChangeArrowheads="1"/>
          </p:cNvSpPr>
          <p:nvPr>
            <p:ph idx="4294967295"/>
          </p:nvPr>
        </p:nvSpPr>
        <p:spPr>
          <a:xfrm>
            <a:off x="323528" y="1851670"/>
            <a:ext cx="2519363" cy="1143000"/>
          </a:xfrm>
        </p:spPr>
        <p:txBody>
          <a:bodyPr lIns="91440" tIns="45720" bIns="45720">
            <a:normAutofit fontScale="77500" lnSpcReduction="20000"/>
          </a:bodyPr>
          <a:lstStyle/>
          <a:p>
            <a:pPr marL="179388" indent="-20638" eaLnBrk="1" hangingPunct="1">
              <a:lnSpc>
                <a:spcPct val="90000"/>
              </a:lnSpc>
              <a:buFont typeface="Arial" charset="0"/>
              <a:buNone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‘</a:t>
            </a:r>
            <a:r>
              <a:rPr lang="es-ES" sz="24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Estudo</a:t>
            </a: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sobre a </a:t>
            </a:r>
            <a:r>
              <a:rPr lang="es-ES" sz="24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Situação</a:t>
            </a: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24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Atual</a:t>
            </a: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da </a:t>
            </a:r>
            <a:r>
              <a:rPr lang="es-ES" sz="24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Formação</a:t>
            </a: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</a:t>
            </a:r>
            <a:r>
              <a:rPr lang="es-ES" sz="24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Pessoal</a:t>
            </a: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Técnico </a:t>
            </a:r>
            <a:r>
              <a:rPr lang="es-ES" sz="24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</a:t>
            </a: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24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Saúde</a:t>
            </a: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’ (OPAS-OMS)</a:t>
            </a: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473075" y="1364456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latin typeface="Arial" charset="0"/>
                <a:cs typeface="Arial" charset="0"/>
              </a:rPr>
              <a:t>1995</a:t>
            </a:r>
          </a:p>
        </p:txBody>
      </p: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3379788" y="13716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Arial" charset="0"/>
                <a:cs typeface="Arial" charset="0"/>
              </a:rPr>
              <a:t>1996</a:t>
            </a:r>
          </a:p>
        </p:txBody>
      </p:sp>
      <p:sp>
        <p:nvSpPr>
          <p:cNvPr id="4103" name="Rectangle 24"/>
          <p:cNvSpPr>
            <a:spLocks noChangeArrowheads="1"/>
          </p:cNvSpPr>
          <p:nvPr/>
        </p:nvSpPr>
        <p:spPr bwMode="auto">
          <a:xfrm>
            <a:off x="683568" y="3075806"/>
            <a:ext cx="2304256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Necessidade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construir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uma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rede regional de técnicos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saúde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104" name="Text Box 26"/>
          <p:cNvSpPr txBox="1">
            <a:spLocks noChangeArrowheads="1"/>
          </p:cNvSpPr>
          <p:nvPr/>
        </p:nvSpPr>
        <p:spPr bwMode="auto">
          <a:xfrm>
            <a:off x="6580188" y="13716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Arial" charset="0"/>
                <a:cs typeface="Arial" charset="0"/>
              </a:rPr>
              <a:t>2001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6388" y="1384697"/>
            <a:ext cx="304800" cy="1943100"/>
            <a:chOff x="336" y="864"/>
            <a:chExt cx="192" cy="1824"/>
          </a:xfrm>
        </p:grpSpPr>
        <p:sp>
          <p:nvSpPr>
            <p:cNvPr id="4120" name="Line 14"/>
            <p:cNvSpPr>
              <a:spLocks noChangeShapeType="1"/>
            </p:cNvSpPr>
            <p:nvPr/>
          </p:nvSpPr>
          <p:spPr bwMode="auto">
            <a:xfrm>
              <a:off x="432" y="864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Oval 28"/>
            <p:cNvSpPr>
              <a:spLocks noChangeArrowheads="1"/>
            </p:cNvSpPr>
            <p:nvPr/>
          </p:nvSpPr>
          <p:spPr bwMode="auto">
            <a:xfrm>
              <a:off x="336" y="24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16238" y="1383506"/>
            <a:ext cx="304800" cy="3200400"/>
            <a:chOff x="2544" y="864"/>
            <a:chExt cx="192" cy="2880"/>
          </a:xfrm>
        </p:grpSpPr>
        <p:sp>
          <p:nvSpPr>
            <p:cNvPr id="4118" name="Line 19"/>
            <p:cNvSpPr>
              <a:spLocks noChangeShapeType="1"/>
            </p:cNvSpPr>
            <p:nvPr/>
          </p:nvSpPr>
          <p:spPr bwMode="auto">
            <a:xfrm>
              <a:off x="2640" y="86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Oval 29"/>
            <p:cNvSpPr>
              <a:spLocks noChangeArrowheads="1"/>
            </p:cNvSpPr>
            <p:nvPr/>
          </p:nvSpPr>
          <p:spPr bwMode="auto">
            <a:xfrm>
              <a:off x="2544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275388" y="1419225"/>
            <a:ext cx="304800" cy="1314450"/>
            <a:chOff x="4752" y="864"/>
            <a:chExt cx="192" cy="1296"/>
          </a:xfrm>
        </p:grpSpPr>
        <p:sp>
          <p:nvSpPr>
            <p:cNvPr id="4116" name="Line 27"/>
            <p:cNvSpPr>
              <a:spLocks noChangeShapeType="1"/>
            </p:cNvSpPr>
            <p:nvPr/>
          </p:nvSpPr>
          <p:spPr bwMode="auto">
            <a:xfrm>
              <a:off x="4848" y="86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Oval 30"/>
            <p:cNvSpPr>
              <a:spLocks noChangeArrowheads="1"/>
            </p:cNvSpPr>
            <p:nvPr/>
          </p:nvSpPr>
          <p:spPr bwMode="auto">
            <a:xfrm>
              <a:off x="4752" y="196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sp>
        <p:nvSpPr>
          <p:cNvPr id="3088" name="Rectangle 31"/>
          <p:cNvSpPr>
            <a:spLocks noChangeArrowheads="1"/>
          </p:cNvSpPr>
          <p:nvPr/>
        </p:nvSpPr>
        <p:spPr bwMode="auto">
          <a:xfrm>
            <a:off x="6427788" y="177165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A Rede é   temporariamente desactivada</a:t>
            </a:r>
            <a:endParaRPr lang="es-ES" sz="2000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+mn-ea"/>
              <a:cs typeface="Calibri" pitchFamily="34" charset="0"/>
              <a:sym typeface="Wingdings" pitchFamily="2" charset="2"/>
            </a:endParaRPr>
          </a:p>
        </p:txBody>
      </p:sp>
      <p:grpSp>
        <p:nvGrpSpPr>
          <p:cNvPr id="5" name="Grupo 27"/>
          <p:cNvGrpSpPr>
            <a:grpSpLocks/>
          </p:cNvGrpSpPr>
          <p:nvPr/>
        </p:nvGrpSpPr>
        <p:grpSpPr bwMode="auto">
          <a:xfrm>
            <a:off x="457200" y="771550"/>
            <a:ext cx="8686800" cy="810815"/>
            <a:chOff x="457200" y="1052736"/>
            <a:chExt cx="8686800" cy="1080120"/>
          </a:xfrm>
          <a:solidFill>
            <a:schemeClr val="accent3">
              <a:lumMod val="50000"/>
            </a:schemeClr>
          </a:solidFill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57200" y="1052736"/>
              <a:ext cx="8686800" cy="1080120"/>
              <a:chOff x="336" y="1584"/>
              <a:chExt cx="5136" cy="384"/>
            </a:xfrm>
            <a:grpFill/>
          </p:grpSpPr>
          <p:sp>
            <p:nvSpPr>
              <p:cNvPr id="4114" name="Rectangle 9"/>
              <p:cNvSpPr>
                <a:spLocks noChangeArrowheads="1"/>
              </p:cNvSpPr>
              <p:nvPr/>
            </p:nvSpPr>
            <p:spPr bwMode="auto">
              <a:xfrm>
                <a:off x="336" y="1674"/>
                <a:ext cx="4656" cy="192"/>
              </a:xfrm>
              <a:prstGeom prst="rect">
                <a:avLst/>
              </a:prstGeom>
              <a:grpFill/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5" name="AutoShape 10"/>
              <p:cNvSpPr>
                <a:spLocks noChangeArrowheads="1"/>
              </p:cNvSpPr>
              <p:nvPr/>
            </p:nvSpPr>
            <p:spPr bwMode="auto">
              <a:xfrm rot="5394262">
                <a:off x="5040" y="1536"/>
                <a:ext cx="384" cy="48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3836988" y="1311267"/>
              <a:ext cx="1295400" cy="6150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1ª fase</a:t>
              </a:r>
            </a:p>
          </p:txBody>
        </p:sp>
      </p:grpSp>
      <p:sp>
        <p:nvSpPr>
          <p:cNvPr id="4110" name="Rectangle 36"/>
          <p:cNvSpPr>
            <a:spLocks noChangeArrowheads="1"/>
          </p:cNvSpPr>
          <p:nvPr/>
        </p:nvSpPr>
        <p:spPr bwMode="auto">
          <a:xfrm>
            <a:off x="6427788" y="2928938"/>
            <a:ext cx="251460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Red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chegou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 ter 50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membros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21 países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América Latina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111" name="Rectangle 37"/>
          <p:cNvSpPr>
            <a:spLocks noChangeArrowheads="1"/>
          </p:cNvSpPr>
          <p:nvPr/>
        </p:nvSpPr>
        <p:spPr bwMode="auto">
          <a:xfrm>
            <a:off x="3347864" y="3651870"/>
            <a:ext cx="2808287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SE: </a:t>
            </a:r>
            <a:r>
              <a:rPr lang="pt-BR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Escuela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Nacional de </a:t>
            </a:r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Salud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Pública de Costa Rica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148064" y="1779662"/>
            <a:ext cx="387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PECS-CPLP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+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GT-DGRHS (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Desarrollo y Gestión de Recursos Humanos para la Salud) del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Unasur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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priorização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das redes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estruturantes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no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âmbito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dos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Blocos</a:t>
            </a:r>
            <a:endParaRPr lang="es-ES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ES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2ª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Reunião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Geral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da RETS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são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criadas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duas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sub-redes de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Escolas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Técnicas: a RETS-CPLP e a RETS-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Unasul</a:t>
            </a:r>
            <a:endParaRPr lang="es-ES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576" y="1779662"/>
            <a:ext cx="3384550" cy="1188244"/>
          </a:xfrm>
        </p:spPr>
        <p:txBody>
          <a:bodyPr>
            <a:noAutofit/>
          </a:bodyPr>
          <a:lstStyle/>
          <a:p>
            <a:pPr marL="23813" indent="-23813">
              <a:lnSpc>
                <a:spcPts val="2400"/>
              </a:lnSpc>
              <a:buFont typeface="Arial" charset="0"/>
              <a:buNone/>
            </a:pP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Reativação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da Rede,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renomeada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como  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Rede Internacional de </a:t>
            </a: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Educação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Técnicos </a:t>
            </a: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Saúde</a:t>
            </a:r>
            <a:endParaRPr lang="es-ES" sz="20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520" y="771550"/>
            <a:ext cx="8686800" cy="863500"/>
            <a:chOff x="336" y="1584"/>
            <a:chExt cx="5136" cy="384"/>
          </a:xfrm>
          <a:solidFill>
            <a:schemeClr val="accent3">
              <a:lumMod val="50000"/>
            </a:schemeClr>
          </a:solidFill>
        </p:grpSpPr>
        <p:sp>
          <p:nvSpPr>
            <p:cNvPr id="5137" name="Rectangle 6"/>
            <p:cNvSpPr>
              <a:spLocks noChangeArrowheads="1"/>
            </p:cNvSpPr>
            <p:nvPr/>
          </p:nvSpPr>
          <p:spPr bwMode="auto">
            <a:xfrm>
              <a:off x="336" y="1680"/>
              <a:ext cx="4656" cy="192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38" name="AutoShape 7"/>
            <p:cNvSpPr>
              <a:spLocks noChangeArrowheads="1"/>
            </p:cNvSpPr>
            <p:nvPr/>
          </p:nvSpPr>
          <p:spPr bwMode="auto">
            <a:xfrm rot="5394262">
              <a:off x="5040" y="1536"/>
              <a:ext cx="384" cy="48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755576" y="141962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latin typeface="Arial" charset="0"/>
                <a:cs typeface="Arial" charset="0"/>
              </a:rPr>
              <a:t>2005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486400" y="1371601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Arial" charset="0"/>
                <a:cs typeface="Arial" charset="0"/>
              </a:rPr>
              <a:t>2009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611560" y="3291830"/>
            <a:ext cx="251460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SE: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Escola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Politécnica de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Saúde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Joaquim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Venâncio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(EPSJV/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Fiocruz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9512" y="1491630"/>
            <a:ext cx="360362" cy="2070497"/>
            <a:chOff x="336" y="864"/>
            <a:chExt cx="192" cy="1824"/>
          </a:xfrm>
        </p:grpSpPr>
        <p:sp>
          <p:nvSpPr>
            <p:cNvPr id="5135" name="Line 13"/>
            <p:cNvSpPr>
              <a:spLocks noChangeShapeType="1"/>
            </p:cNvSpPr>
            <p:nvPr/>
          </p:nvSpPr>
          <p:spPr bwMode="auto">
            <a:xfrm>
              <a:off x="432" y="864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6" name="Oval 14"/>
            <p:cNvSpPr>
              <a:spLocks noChangeArrowheads="1"/>
            </p:cNvSpPr>
            <p:nvPr/>
          </p:nvSpPr>
          <p:spPr bwMode="auto">
            <a:xfrm>
              <a:off x="336" y="24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995936" y="987574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2ª fase</a:t>
            </a:r>
          </a:p>
        </p:txBody>
      </p:sp>
      <p:sp>
        <p:nvSpPr>
          <p:cNvPr id="5131" name="Rectangle 23"/>
          <p:cNvSpPr>
            <a:spLocks noChangeArrowheads="1"/>
          </p:cNvSpPr>
          <p:nvPr/>
        </p:nvSpPr>
        <p:spPr bwMode="auto">
          <a:xfrm>
            <a:off x="3203575" y="2950369"/>
            <a:ext cx="16764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Ampliação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da área geográfica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932363" y="1257300"/>
            <a:ext cx="304800" cy="3200400"/>
            <a:chOff x="2544" y="864"/>
            <a:chExt cx="192" cy="2880"/>
          </a:xfrm>
        </p:grpSpPr>
        <p:sp>
          <p:nvSpPr>
            <p:cNvPr id="5133" name="Line 28"/>
            <p:cNvSpPr>
              <a:spLocks noChangeShapeType="1"/>
            </p:cNvSpPr>
            <p:nvPr/>
          </p:nvSpPr>
          <p:spPr bwMode="auto">
            <a:xfrm>
              <a:off x="2640" y="86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4" name="Oval 29"/>
            <p:cNvSpPr>
              <a:spLocks noChangeArrowheads="1"/>
            </p:cNvSpPr>
            <p:nvPr/>
          </p:nvSpPr>
          <p:spPr bwMode="auto">
            <a:xfrm>
              <a:off x="2544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148263" y="1653779"/>
            <a:ext cx="5040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pt-BR" sz="240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707357"/>
            <a:ext cx="3600772" cy="1512094"/>
          </a:xfrm>
        </p:spPr>
        <p:txBody>
          <a:bodyPr>
            <a:noAutofit/>
          </a:bodyPr>
          <a:lstStyle/>
          <a:p>
            <a:pPr marL="23813" indent="-23813" algn="just"/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3ª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Reunião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Geral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da RETS e 2ª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Reunião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da RETS-CPLP e da RETS-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Unasul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realizadas no III Forum Mundial de Recursos Humanos en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Saúde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(BR)</a:t>
            </a:r>
          </a:p>
          <a:p>
            <a:pPr marL="23813" indent="-23813" algn="just"/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Aprovação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do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Regulamento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da RETS-CPLP e do Plano de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Trabalho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biênio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2014 – 2017)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520" y="771550"/>
            <a:ext cx="8686800" cy="791492"/>
            <a:chOff x="336" y="1584"/>
            <a:chExt cx="5136" cy="384"/>
          </a:xfrm>
          <a:solidFill>
            <a:schemeClr val="accent3">
              <a:lumMod val="50000"/>
            </a:schemeClr>
          </a:solidFill>
        </p:grpSpPr>
        <p:sp>
          <p:nvSpPr>
            <p:cNvPr id="6160" name="Rectangle 6"/>
            <p:cNvSpPr>
              <a:spLocks noChangeArrowheads="1"/>
            </p:cNvSpPr>
            <p:nvPr/>
          </p:nvSpPr>
          <p:spPr bwMode="auto">
            <a:xfrm>
              <a:off x="336" y="1680"/>
              <a:ext cx="4656" cy="192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61" name="AutoShape 7"/>
            <p:cNvSpPr>
              <a:spLocks noChangeArrowheads="1"/>
            </p:cNvSpPr>
            <p:nvPr/>
          </p:nvSpPr>
          <p:spPr bwMode="auto">
            <a:xfrm rot="5394262">
              <a:off x="5040" y="1536"/>
              <a:ext cx="384" cy="48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609600" y="1314451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Arial" charset="0"/>
                <a:cs typeface="Arial" charset="0"/>
              </a:rPr>
              <a:t>2013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486400" y="1307307"/>
            <a:ext cx="2325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latin typeface="Arial" charset="0"/>
                <a:cs typeface="Arial" charset="0"/>
              </a:rPr>
              <a:t>2014 </a:t>
            </a:r>
            <a:r>
              <a:rPr lang="pt-BR" sz="2400" b="1" dirty="0">
                <a:latin typeface="Arial" charset="0"/>
                <a:cs typeface="Arial" charset="0"/>
              </a:rPr>
              <a:t>– </a:t>
            </a:r>
            <a:r>
              <a:rPr lang="pt-BR" sz="2400" b="1" dirty="0" smtClean="0">
                <a:latin typeface="Arial" charset="0"/>
                <a:cs typeface="Arial" charset="0"/>
              </a:rPr>
              <a:t>2018 </a:t>
            </a:r>
            <a:endParaRPr lang="pt-BR" sz="2400" b="1" dirty="0">
              <a:latin typeface="Arial" charset="0"/>
              <a:cs typeface="Arial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9512" y="1419622"/>
            <a:ext cx="360362" cy="2070497"/>
            <a:chOff x="336" y="864"/>
            <a:chExt cx="192" cy="1824"/>
          </a:xfrm>
        </p:grpSpPr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32" y="864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Oval 14"/>
            <p:cNvSpPr>
              <a:spLocks noChangeArrowheads="1"/>
            </p:cNvSpPr>
            <p:nvPr/>
          </p:nvSpPr>
          <p:spPr bwMode="auto">
            <a:xfrm>
              <a:off x="336" y="24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995936" y="91556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3ª fase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211960" y="1419622"/>
            <a:ext cx="304800" cy="3200400"/>
            <a:chOff x="2544" y="864"/>
            <a:chExt cx="192" cy="2880"/>
          </a:xfrm>
        </p:grpSpPr>
        <p:sp>
          <p:nvSpPr>
            <p:cNvPr id="6156" name="Line 28"/>
            <p:cNvSpPr>
              <a:spLocks noChangeShapeType="1"/>
            </p:cNvSpPr>
            <p:nvPr/>
          </p:nvSpPr>
          <p:spPr bwMode="auto">
            <a:xfrm>
              <a:off x="2640" y="86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Oval 29"/>
            <p:cNvSpPr>
              <a:spLocks noChangeArrowheads="1"/>
            </p:cNvSpPr>
            <p:nvPr/>
          </p:nvSpPr>
          <p:spPr bwMode="auto">
            <a:xfrm>
              <a:off x="2544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sp>
        <p:nvSpPr>
          <p:cNvPr id="6155" name="CaixaDeTexto 18"/>
          <p:cNvSpPr txBox="1">
            <a:spLocks noChangeArrowheads="1"/>
          </p:cNvSpPr>
          <p:nvPr/>
        </p:nvSpPr>
        <p:spPr bwMode="auto">
          <a:xfrm>
            <a:off x="4499992" y="1653779"/>
            <a:ext cx="44999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buFont typeface="Arial" charset="0"/>
              <a:buChar char="•"/>
            </a:pP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Apoio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à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refundação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do capítulo Centroamérica e Caribe da RETS</a:t>
            </a:r>
          </a:p>
          <a:p>
            <a:pPr lvl="0" algn="just">
              <a:buFont typeface="Arial" charset="0"/>
              <a:buChar char="•"/>
            </a:pP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3ª Reunião Ordinária da RETS-CPLP, em Lisboa (fev-mar/2016), com revisão do PT</a:t>
            </a:r>
          </a:p>
          <a:p>
            <a:pPr algn="just">
              <a:buFont typeface="Arial" charset="0"/>
              <a:buChar char="•"/>
            </a:pP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Suspensão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das actividades RETS-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Unasul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(Abril, 2018)</a:t>
            </a:r>
          </a:p>
          <a:p>
            <a:pPr algn="just">
              <a:buFont typeface="Arial" charset="0"/>
              <a:buChar char="•"/>
            </a:pP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Pactuação de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novos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planos de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trabalho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4ª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Reunião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Geral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da RETS e 4ª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Reunião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da RETS-CPLP (Rio de Janeiro, 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nov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/2018)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3568" y="1203598"/>
            <a:ext cx="7992888" cy="36471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93675" indent="-193675" algn="ctr">
              <a:spcAft>
                <a:spcPct val="50000"/>
              </a:spcAft>
              <a:buClr>
                <a:srgbClr val="FFFFCC"/>
              </a:buClr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A Rede Internacional de Educação de Técnicos em Saúde (RETS) é uma articulação entre instituições e organizações envolvidas com a formação e a qualificação de pessoal técnico da área da saúde 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(</a:t>
            </a: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instituições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de </a:t>
            </a: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ensino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órgãos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de </a:t>
            </a: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governo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organizações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internacionais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e </a:t>
            </a: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outros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participantes)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em países das Américas, na África de língua portuguesa e em Portugal. </a:t>
            </a:r>
          </a:p>
          <a:p>
            <a:pPr marL="193675" indent="-193675" algn="ctr">
              <a:spcAft>
                <a:spcPct val="50000"/>
              </a:spcAft>
              <a:buClr>
                <a:srgbClr val="FFFFCC"/>
              </a:buClr>
            </a:pPr>
            <a:endParaRPr lang="pt-BR" sz="8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193675" indent="-193675" algn="ctr">
              <a:spcAft>
                <a:spcPct val="50000"/>
              </a:spcAft>
              <a:buClr>
                <a:srgbClr val="FFFFCC"/>
              </a:buClr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Sua missão é o fortalecimento dos sistemas nacionais de saúde, segundo o pressuposto de que a qualificação dos trabalhadores é uma dimensão fundamental para a implementação de políticas públicas de saúde que atendam às necessidades das populações. </a:t>
            </a:r>
            <a:endParaRPr lang="es-ES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490364"/>
            <a:ext cx="8229600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RETS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490364"/>
            <a:ext cx="8229600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RETS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7614"/>
            <a:ext cx="8229600" cy="187220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s-ES" altLang="pt-BR" sz="2000" b="1" u="sng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Trabalhadores</a:t>
            </a:r>
            <a:r>
              <a:rPr lang="es-ES" altLang="pt-BR" sz="2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técnicos </a:t>
            </a:r>
            <a:r>
              <a:rPr lang="es-ES" altLang="pt-BR" sz="2000" b="1" u="sng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em</a:t>
            </a:r>
            <a:r>
              <a:rPr lang="es-ES" altLang="pt-BR" sz="2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altLang="pt-BR" sz="2000" b="1" u="sng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saúde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: no contexto da RETS, técnicos </a:t>
            </a:r>
            <a:r>
              <a:rPr lang="es-ES" alt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em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alt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saúde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alt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são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todos os que </a:t>
            </a:r>
            <a:r>
              <a:rPr lang="es-ES" alt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exercem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alt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atividades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técnicas e científicas no </a:t>
            </a:r>
            <a:r>
              <a:rPr lang="es-ES" alt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setor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s-ES" alt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incluindo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desde os agentes e </a:t>
            </a:r>
            <a:r>
              <a:rPr lang="es-ES" alt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trabalhadores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ES" alt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comunitários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de </a:t>
            </a:r>
            <a:r>
              <a:rPr lang="es-ES" alt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saúde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até os técnicos de </a:t>
            </a:r>
            <a:r>
              <a:rPr lang="es-ES" altLang="pt-BR" sz="2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nível</a:t>
            </a:r>
            <a:r>
              <a:rPr lang="es-ES" altLang="pt-B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superior. 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ets.epsjv.fiocruz.br/sites/default/files/2018_diagrama_rets_pt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9582"/>
            <a:ext cx="8136904" cy="347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2493</Words>
  <Application>Microsoft Office PowerPoint</Application>
  <PresentationFormat>Apresentação na tela (16:9)</PresentationFormat>
  <Paragraphs>243</Paragraphs>
  <Slides>34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Tema do Office</vt:lpstr>
      <vt:lpstr>Personalizar design</vt:lpstr>
      <vt:lpstr>4ª Reunião Ordinária da  RETS-CPLP</vt:lpstr>
      <vt:lpstr>Slide 2</vt:lpstr>
      <vt:lpstr>Slide 3</vt:lpstr>
      <vt:lpstr>Slide 4</vt:lpstr>
      <vt:lpstr>Slide 5</vt:lpstr>
      <vt:lpstr>Slide 6</vt:lpstr>
      <vt:lpstr>RETS</vt:lpstr>
      <vt:lpstr>RETS</vt:lpstr>
      <vt:lpstr>Slide 9</vt:lpstr>
      <vt:lpstr>RETS-CPLP</vt:lpstr>
      <vt:lpstr>RETS-CPLP</vt:lpstr>
      <vt:lpstr>RETS-CPLP</vt:lpstr>
      <vt:lpstr>RETS-CPLP</vt:lpstr>
      <vt:lpstr>RETS-CPLP</vt:lpstr>
      <vt:lpstr>RETS-CPLP</vt:lpstr>
      <vt:lpstr>RETS-CPLP</vt:lpstr>
      <vt:lpstr>RETS-CPLP</vt:lpstr>
      <vt:lpstr>RETS-CPLP</vt:lpstr>
      <vt:lpstr>RETS-CPLP</vt:lpstr>
      <vt:lpstr>RETS-CPLP</vt:lpstr>
      <vt:lpstr>RETS-CPLP</vt:lpstr>
      <vt:lpstr>RETS-CPLP</vt:lpstr>
      <vt:lpstr>RETS-CPLP</vt:lpstr>
      <vt:lpstr>RETS-CPLP</vt:lpstr>
      <vt:lpstr>RETS-CPLP</vt:lpstr>
      <vt:lpstr>RETS-CPLP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maycon.gomes</dc:creator>
  <cp:lastModifiedBy>geandro.pinheiro</cp:lastModifiedBy>
  <cp:revision>193</cp:revision>
  <dcterms:created xsi:type="dcterms:W3CDTF">2018-11-01T14:27:09Z</dcterms:created>
  <dcterms:modified xsi:type="dcterms:W3CDTF">2018-11-12T12:40:26Z</dcterms:modified>
</cp:coreProperties>
</file>