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48" r:id="rId2"/>
    <p:sldId id="3691" r:id="rId3"/>
    <p:sldId id="3690" r:id="rId4"/>
    <p:sldId id="3692" r:id="rId5"/>
    <p:sldId id="3698" r:id="rId6"/>
    <p:sldId id="3700" r:id="rId7"/>
    <p:sldId id="3694" r:id="rId8"/>
    <p:sldId id="3693" r:id="rId9"/>
    <p:sldId id="3699" r:id="rId10"/>
    <p:sldId id="3695" r:id="rId11"/>
    <p:sldId id="3696" r:id="rId12"/>
    <p:sldId id="3697" r:id="rId13"/>
    <p:sldId id="3702" r:id="rId14"/>
    <p:sldId id="3701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rdo Hernandez Silva" initials="LHS" lastIdx="1" clrIdx="0">
    <p:extLst>
      <p:ext uri="{19B8F6BF-5375-455C-9EA6-DF929625EA0E}">
        <p15:presenceInfo xmlns:p15="http://schemas.microsoft.com/office/powerpoint/2012/main" userId="S::lhernandezs@sena.edu.co::3594295a-2bdf-43bd-b829-1286ce5bed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EBC8"/>
    <a:srgbClr val="FF6C00"/>
    <a:srgbClr val="3EE2B7"/>
    <a:srgbClr val="46DAB0"/>
    <a:srgbClr val="193167"/>
    <a:srgbClr val="A5D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94609"/>
  </p:normalViewPr>
  <p:slideViewPr>
    <p:cSldViewPr snapToGrid="0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CE5443E-F56C-4FAA-B992-33C7B9268D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615942-F817-418A-8A30-2B961A4C71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B6E0-A503-40FE-AC4C-9850E29B3B2A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15A167-FD56-477C-B581-CCE033451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C5A187-612A-4306-8B3B-113D40FC9D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4AD20-21BE-449C-9997-8D9E47A257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593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CB96-A603-FF42-AE46-F5F75F80A67B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C58E-460D-4A4B-B0C2-1191B9D14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30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A13E2-FB16-431A-8B51-2A9ECDD3298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552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5260C-E8AD-B240-9481-5B2FE14A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F4960B-AC04-294C-9B8A-B10830EF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F720DD-BA8F-C443-A59E-F0EEAF84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1676A-B50F-4048-B9A0-67475225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408DD-191C-9940-B5DC-9B04378C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945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DFDE3-8BDA-6F45-A442-3C2913AE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8B3433-597C-7E43-A088-A50E4434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0DB791-C948-D149-A74A-0C0DFCA0B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5138C-C370-6E42-902A-0DD2F4F6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1561C-CA9F-0943-8A3E-6023336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B72CA4-FB9F-FB4B-8159-119C3846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50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07BF5-7EFA-9943-8CEE-7006AC89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FF53FB-B16B-7444-99CF-B7533C11E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133D3-834D-0942-99DE-29F15E8D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A02E1-CB07-7943-ACA2-6FF8387D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BC7A9-2B5F-1841-91C8-9460E3E5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47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11DF48-6A7C-3349-8650-2AA87E5D5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D61C96-3D9F-F745-A812-5EC81CEB4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61D3C-242D-F544-9883-3EEF515C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B2518-6961-A143-A5EE-C5606EBA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FEAD3-1533-7A45-8011-C0C84A1D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62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566B0-3E59-A84D-9AB2-DA05E602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21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3CFEF-4B3E-1E40-B352-B3A390941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1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920DA-0831-5D43-AA82-7741662FB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30" b="81517"/>
          <a:stretch/>
        </p:blipFill>
        <p:spPr>
          <a:xfrm>
            <a:off x="10817981" y="0"/>
            <a:ext cx="1374019" cy="12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4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17F6C-CDBB-234C-B00B-255C60E5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43F10-0075-0F47-A0C2-0071CB2B3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4C6E2-1F45-C54F-A384-6BA60BB5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4B0E8-9C87-6C41-96F5-6419B500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08979-815A-D443-B424-FB031F97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20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3E04-413C-394A-94BD-6FD1D56E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E8DEAC-948A-0F4A-9098-1EA5A30B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E9B39-9659-7747-851C-17A0C73C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0AE33-28EE-274E-8E15-02A1474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1D99B-0619-1847-8509-03589920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37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119BB-39AA-4B48-BB60-3EE344FF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8365F-8201-9D4B-85A4-E53E8819A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74364B-4945-0A4D-A279-35519E3F4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68BFB1-0C38-A141-AB7B-22CD10FF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F6516E-C104-3E4A-BC0F-DC137BD9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C08597-16B2-3B42-B59A-8815DD74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54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4272C-3F8B-AF4A-82BE-E5BE9107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B8DA00-E62A-A54E-BC50-AEBAAF25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E9F7D8-1A62-544F-A4E2-23A59185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895FC1-5F27-B640-81B9-33366BECB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0D0329-F1AE-FE44-A7B4-B16B429A0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80CE19-B065-6E4F-A207-999BBF94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9C46BF-4920-E443-B109-668969C5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417FDA-D0D0-AD4C-9F49-6FFEC4BC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92FB5-1F0C-DE4B-8A05-DE079281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F7F14C-AA7D-3049-A400-4AC6EED5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46EF7E-3912-BF43-BEB6-49819D4E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767C9-209C-E54C-90E7-5176E446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85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lecha&#10;&#10;Descripción generada automáticamente con confianza baja">
            <a:extLst>
              <a:ext uri="{FF2B5EF4-FFF2-40B4-BE49-F238E27FC236}">
                <a16:creationId xmlns:a16="http://schemas.microsoft.com/office/drawing/2014/main" id="{2BA7006B-B6FE-4AC0-8B54-2D3B558B4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62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9113EA8-2B30-45F3-8F54-9C0D11FD1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0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2BE35-F0B5-DA4A-BE9E-AACFF26F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2C38B-5384-914E-829A-352266F7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9E434B-6E01-8148-AB00-051DDD402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3E8B8D-7A8A-794B-83A8-6920142B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F34C9-1A26-0B41-8AE3-21E599CC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100B2-B969-0340-BEE2-F5FE0535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71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EFFBE1-33C9-1D48-A916-7535B68E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78E02A-26CF-6C46-A280-67C4AA05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7CDF9-2DDE-C04D-A9B9-78F138A1C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6248-06F7-A441-A47A-264EBD310E11}" type="datetimeFigureOut">
              <a:rPr lang="es-CO" smtClean="0"/>
              <a:t>30/08/21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570B4-267C-034E-B58B-04C03C9E5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41693D-7DB1-1144-97E3-85753EC9A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26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alatorrem@sena.edu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54B0648-5A23-8841-9A1F-86E1CEC461FE}"/>
              </a:ext>
            </a:extLst>
          </p:cNvPr>
          <p:cNvSpPr txBox="1"/>
          <p:nvPr/>
        </p:nvSpPr>
        <p:spPr>
          <a:xfrm>
            <a:off x="5458592" y="1079549"/>
            <a:ext cx="6161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7300"/>
                </a:solidFill>
                <a:latin typeface="Josefin Sans" pitchFamily="2" charset="77"/>
                <a:cs typeface="Calibri"/>
              </a:rPr>
              <a:t>Centro de Formación de Talento Humano en Salud</a:t>
            </a:r>
          </a:p>
          <a:p>
            <a:pPr algn="ctr"/>
            <a:r>
              <a:rPr lang="es-ES" b="1" dirty="0">
                <a:solidFill>
                  <a:srgbClr val="FF7300"/>
                </a:solidFill>
                <a:latin typeface="Josefin Sans" pitchFamily="2" charset="77"/>
                <a:cs typeface="Calibri"/>
              </a:rPr>
              <a:t>Servicio Nacional de Aprendizaje</a:t>
            </a:r>
          </a:p>
          <a:p>
            <a:pPr algn="ctr"/>
            <a:r>
              <a:rPr lang="es-ES" b="1" dirty="0">
                <a:solidFill>
                  <a:srgbClr val="FF7300"/>
                </a:solidFill>
                <a:latin typeface="Josefin Sans" pitchFamily="2" charset="77"/>
                <a:cs typeface="Calibri"/>
              </a:rPr>
              <a:t>Regional Distrito Capital</a:t>
            </a:r>
          </a:p>
          <a:p>
            <a:pPr algn="ctr"/>
            <a:r>
              <a:rPr lang="es-ES" b="1" dirty="0">
                <a:solidFill>
                  <a:srgbClr val="FF7300"/>
                </a:solidFill>
                <a:latin typeface="Josefin Sans" pitchFamily="2" charset="77"/>
                <a:cs typeface="Calibri"/>
              </a:rPr>
              <a:t>Sena - Colombia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C467A2-AB58-6A46-94B1-E73BE0A0F71C}"/>
              </a:ext>
            </a:extLst>
          </p:cNvPr>
          <p:cNvSpPr txBox="1"/>
          <p:nvPr/>
        </p:nvSpPr>
        <p:spPr>
          <a:xfrm>
            <a:off x="11620501" y="6268880"/>
            <a:ext cx="571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>
                <a:solidFill>
                  <a:srgbClr val="FF6600"/>
                </a:solidFill>
                <a:latin typeface="Josefin Sans" pitchFamily="2" charset="77"/>
              </a:rPr>
              <a:t>1</a:t>
            </a:r>
            <a:endParaRPr lang="es-CO" sz="24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50956CE-8535-E344-8963-230BC5A62AE6}"/>
              </a:ext>
            </a:extLst>
          </p:cNvPr>
          <p:cNvSpPr/>
          <p:nvPr/>
        </p:nvSpPr>
        <p:spPr>
          <a:xfrm>
            <a:off x="3048000" y="3105835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2400" b="1" dirty="0">
                <a:solidFill>
                  <a:srgbClr val="323130"/>
                </a:solidFill>
                <a:latin typeface="Segoe UI" panose="020B0502040204020203" pitchFamily="34" charset="0"/>
              </a:rPr>
              <a:t>Los Desafíos de la formación de técnicos en salud durante la pandemia</a:t>
            </a:r>
          </a:p>
          <a:p>
            <a:pPr algn="ctr"/>
            <a:r>
              <a:rPr lang="es-CO" sz="2400" b="1" dirty="0">
                <a:solidFill>
                  <a:srgbClr val="323130"/>
                </a:solidFill>
                <a:latin typeface="Segoe UI" panose="020B0502040204020203" pitchFamily="34" charset="0"/>
              </a:rPr>
              <a:t>Agosto 31 de 2021</a:t>
            </a:r>
          </a:p>
          <a:p>
            <a:pPr algn="ctr"/>
            <a:r>
              <a:rPr lang="es-CO" sz="2000" i="1" dirty="0">
                <a:solidFill>
                  <a:srgbClr val="323130"/>
                </a:solidFill>
                <a:latin typeface="Segoe UI" panose="020B0502040204020203" pitchFamily="34" charset="0"/>
              </a:rPr>
              <a:t>Foco: Técnicos en Enfermería</a:t>
            </a:r>
          </a:p>
          <a:p>
            <a:pPr algn="ctr"/>
            <a:endParaRPr lang="es-CO" sz="2400" b="1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pPr algn="ctr"/>
            <a:r>
              <a:rPr lang="es-CO" sz="1400" dirty="0">
                <a:solidFill>
                  <a:srgbClr val="323130"/>
                </a:solidFill>
                <a:latin typeface="Segoe UI" panose="020B0502040204020203" pitchFamily="34" charset="0"/>
              </a:rPr>
              <a:t>Wolfang Alberto Latorre Martínez</a:t>
            </a:r>
          </a:p>
          <a:p>
            <a:pPr algn="ctr"/>
            <a:r>
              <a:rPr lang="es-CO" sz="1400" dirty="0">
                <a:solidFill>
                  <a:srgbClr val="323130"/>
                </a:solidFill>
                <a:latin typeface="Segoe UI" panose="020B0502040204020203" pitchFamily="34" charset="0"/>
              </a:rPr>
              <a:t>Profesional ENI</a:t>
            </a:r>
          </a:p>
          <a:p>
            <a:pPr algn="ctr"/>
            <a:r>
              <a:rPr lang="es-CO" sz="1400" dirty="0">
                <a:solidFill>
                  <a:srgbClr val="323130"/>
                </a:solidFill>
                <a:latin typeface="Segoe UI" panose="020B0502040204020203" pitchFamily="34" charset="0"/>
                <a:hlinkClick r:id="rId3"/>
              </a:rPr>
              <a:t>walatorrem@sena.edu.co</a:t>
            </a:r>
            <a:endParaRPr lang="es-CO" sz="140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pPr algn="ctr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17645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B7BA690-4E98-4258-BE5D-D8BD5CDD654C}"/>
              </a:ext>
            </a:extLst>
          </p:cNvPr>
          <p:cNvSpPr txBox="1"/>
          <p:nvPr/>
        </p:nvSpPr>
        <p:spPr>
          <a:xfrm>
            <a:off x="886510" y="3075057"/>
            <a:ext cx="1927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>
                <a:latin typeface="Josefin Sans" panose="00000800000000000000" pitchFamily="2" charset="0"/>
              </a:rPr>
              <a:t>Y la didáctica…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F86ED2A-6357-42D3-99C3-71C5F46AF8F2}"/>
              </a:ext>
            </a:extLst>
          </p:cNvPr>
          <p:cNvSpPr txBox="1"/>
          <p:nvPr/>
        </p:nvSpPr>
        <p:spPr>
          <a:xfrm>
            <a:off x="3214256" y="1278933"/>
            <a:ext cx="4682836" cy="437042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Josefin Sans" panose="00000800000000000000" pitchFamily="2" charset="0"/>
              </a:rPr>
              <a:t>Invitamos a los instructores y sus aprendices a</a:t>
            </a:r>
            <a:r>
              <a:rPr lang="es-MX" sz="2000" dirty="0">
                <a:latin typeface="Josefin Sans" panose="00000800000000000000" pitchFamily="2" charset="0"/>
              </a:rPr>
              <a:t>:</a:t>
            </a:r>
          </a:p>
          <a:p>
            <a:pPr algn="ctr"/>
            <a:endParaRPr lang="es-MX" sz="2000" dirty="0">
              <a:latin typeface="Josefin Sans" panose="000008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Simulación controlada, simulación con paciente estandarizado.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Clase Espejo.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Justo a Tiempo.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Aprendizaje Basado en Retos – ABR.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Educación Interprofesional  -EIP.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Evaluación por Rúbrica.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Construir Comunidad de Aprendizaje.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Reconocer y fortalecer sus competencias socioemocionales.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Trabajar y producir colectivamente.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latin typeface="Josefin Sans" panose="00000800000000000000" pitchFamily="2" charset="0"/>
            </a:endParaRPr>
          </a:p>
        </p:txBody>
      </p:sp>
      <p:pic>
        <p:nvPicPr>
          <p:cNvPr id="7170" name="Picture 2" descr="COMUNIDAD DE APRENDIZAJE - cienciasecu">
            <a:extLst>
              <a:ext uri="{FF2B5EF4-FFF2-40B4-BE49-F238E27FC236}">
                <a16:creationId xmlns:a16="http://schemas.microsoft.com/office/drawing/2014/main" id="{178C499A-6768-A14A-A51C-1F2E8E5E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91" y="1939636"/>
            <a:ext cx="2978726" cy="31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331FE5A-C380-6E48-AB04-B3E4485A3903}"/>
              </a:ext>
            </a:extLst>
          </p:cNvPr>
          <p:cNvSpPr txBox="1"/>
          <p:nvPr/>
        </p:nvSpPr>
        <p:spPr>
          <a:xfrm>
            <a:off x="3731900" y="481082"/>
            <a:ext cx="435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Josefin Sans" panose="00000800000000000000" pitchFamily="2" charset="0"/>
              </a:rPr>
              <a:t>Acompañamiento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43834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B7BA690-4E98-4258-BE5D-D8BD5CDD654C}"/>
              </a:ext>
            </a:extLst>
          </p:cNvPr>
          <p:cNvSpPr txBox="1"/>
          <p:nvPr/>
        </p:nvSpPr>
        <p:spPr>
          <a:xfrm>
            <a:off x="1160274" y="2408358"/>
            <a:ext cx="19271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Josefin Sans" panose="00000800000000000000" pitchFamily="2" charset="0"/>
              </a:rPr>
              <a:t>Qué escenario debemos mirar..?</a:t>
            </a:r>
          </a:p>
        </p:txBody>
      </p:sp>
      <p:pic>
        <p:nvPicPr>
          <p:cNvPr id="7170" name="Picture 2" descr="COMUNIDAD DE APRENDIZAJE - cienciasecu">
            <a:extLst>
              <a:ext uri="{FF2B5EF4-FFF2-40B4-BE49-F238E27FC236}">
                <a16:creationId xmlns:a16="http://schemas.microsoft.com/office/drawing/2014/main" id="{178C499A-6768-A14A-A51C-1F2E8E5E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18" y="2202872"/>
            <a:ext cx="2952172" cy="24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A42A6D-F2B3-D543-AE08-68338B3B2220}"/>
              </a:ext>
            </a:extLst>
          </p:cNvPr>
          <p:cNvSpPr txBox="1"/>
          <p:nvPr/>
        </p:nvSpPr>
        <p:spPr>
          <a:xfrm>
            <a:off x="3214256" y="780167"/>
            <a:ext cx="4885340" cy="517064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Josefin Sans" panose="00000800000000000000" pitchFamily="2" charset="0"/>
              </a:rPr>
              <a:t>Acciones sobre</a:t>
            </a:r>
            <a:r>
              <a:rPr lang="es-MX" sz="2000" dirty="0">
                <a:latin typeface="Josefin Sans" panose="00000800000000000000" pitchFamily="2" charset="0"/>
              </a:rPr>
              <a:t>:</a:t>
            </a:r>
          </a:p>
          <a:p>
            <a:pPr algn="ctr"/>
            <a:endParaRPr lang="es-MX" sz="2000" dirty="0">
              <a:latin typeface="Josefin Sans" panose="000008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Revisión y adaptación curricular en diferentes modalidades de formación.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Diversificar la didáctica.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Gestación de comunidades de aprendizaje.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Trabajo interdisciplinar e interprofesional.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Repensar la Evaluación sin sacrificar la calidad.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Reconocmiento de estrategias didácticas inmersivas y no inmersivas como bootcamps y gamificación, entre otras.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Reconocer y fortalecer sus competencias socioemocionales.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Fortalecer y articular las competencias digitales a la formación, más allá de la virtualidad.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latin typeface="Josefin Sans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8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B7BA690-4E98-4258-BE5D-D8BD5CDD654C}"/>
              </a:ext>
            </a:extLst>
          </p:cNvPr>
          <p:cNvSpPr txBox="1"/>
          <p:nvPr/>
        </p:nvSpPr>
        <p:spPr>
          <a:xfrm>
            <a:off x="845125" y="2964704"/>
            <a:ext cx="2190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Josefin Sans" panose="00000800000000000000" pitchFamily="2" charset="0"/>
              </a:rPr>
              <a:t>El futuro o de inmediato..?</a:t>
            </a:r>
          </a:p>
        </p:txBody>
      </p:sp>
      <p:pic>
        <p:nvPicPr>
          <p:cNvPr id="7170" name="Picture 2" descr="COMUNIDAD DE APRENDIZAJE - cienciasecu">
            <a:extLst>
              <a:ext uri="{FF2B5EF4-FFF2-40B4-BE49-F238E27FC236}">
                <a16:creationId xmlns:a16="http://schemas.microsoft.com/office/drawing/2014/main" id="{178C499A-6768-A14A-A51C-1F2E8E5E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1" y="1925782"/>
            <a:ext cx="3433838" cy="30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A42A6D-F2B3-D543-AE08-68338B3B2220}"/>
              </a:ext>
            </a:extLst>
          </p:cNvPr>
          <p:cNvSpPr txBox="1"/>
          <p:nvPr/>
        </p:nvSpPr>
        <p:spPr>
          <a:xfrm>
            <a:off x="3449782" y="372576"/>
            <a:ext cx="4752109" cy="541686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Josefin Sans" panose="00000800000000000000" pitchFamily="2" charset="0"/>
              </a:rPr>
              <a:t>Qué competencias se requerirán …...?</a:t>
            </a:r>
          </a:p>
          <a:p>
            <a:pPr algn="ctr"/>
            <a:endParaRPr lang="es-MX" sz="2000" dirty="0">
              <a:latin typeface="Josefin Sans" panose="000008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Incrementar el uso y dominio de las TICs.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Implementación y uso de aplicativos web.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Manejo de Big data.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Manejo e interpretación de la inteligencia artificial.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Estrategias de autocuidado.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Desarrollo de la atención personalizada, medicina de precisión.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Sistemas de producción sustentables.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Trabajar y producir colectivamente.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Fortalecer las habilidades sociales.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Trabajar para disminuir la despersonalización.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Aumentar la resiliencia.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Mejorar la atención al usuario.</a:t>
            </a:r>
          </a:p>
        </p:txBody>
      </p:sp>
    </p:spTree>
    <p:extLst>
      <p:ext uri="{BB962C8B-B14F-4D97-AF65-F5344CB8AC3E}">
        <p14:creationId xmlns:p14="http://schemas.microsoft.com/office/powerpoint/2010/main" val="248350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B7BA690-4E98-4258-BE5D-D8BD5CDD654C}"/>
              </a:ext>
            </a:extLst>
          </p:cNvPr>
          <p:cNvSpPr txBox="1"/>
          <p:nvPr/>
        </p:nvSpPr>
        <p:spPr>
          <a:xfrm>
            <a:off x="845125" y="2964704"/>
            <a:ext cx="2190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Josefin Sans" panose="00000800000000000000" pitchFamily="2" charset="0"/>
              </a:rPr>
              <a:t>El futuro y las habilidades..?</a:t>
            </a:r>
          </a:p>
        </p:txBody>
      </p:sp>
      <p:pic>
        <p:nvPicPr>
          <p:cNvPr id="7170" name="Picture 2" descr="COMUNIDAD DE APRENDIZAJE - cienciasecu">
            <a:extLst>
              <a:ext uri="{FF2B5EF4-FFF2-40B4-BE49-F238E27FC236}">
                <a16:creationId xmlns:a16="http://schemas.microsoft.com/office/drawing/2014/main" id="{178C499A-6768-A14A-A51C-1F2E8E5E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1" y="1925782"/>
            <a:ext cx="3433838" cy="30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A42A6D-F2B3-D543-AE08-68338B3B2220}"/>
              </a:ext>
            </a:extLst>
          </p:cNvPr>
          <p:cNvSpPr txBox="1"/>
          <p:nvPr/>
        </p:nvSpPr>
        <p:spPr>
          <a:xfrm>
            <a:off x="3485576" y="1542347"/>
            <a:ext cx="4308763" cy="375487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Josefin Sans" panose="00000800000000000000" pitchFamily="2" charset="0"/>
              </a:rPr>
              <a:t>Qué habilidades se requerirán...?</a:t>
            </a:r>
          </a:p>
          <a:p>
            <a:pPr algn="ctr"/>
            <a:endParaRPr lang="es-MX" sz="2000" dirty="0">
              <a:latin typeface="Josefin Sans" panose="000008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Pensamiento analítico e Innovación.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Aprendizaje continuo.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Creatividad, originalidad e iniciativa.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Análisis y pensamiento crítico.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Inteligencia emocional.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Resolución de problemas.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Atogestión.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Resiliencia.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Josefin Sans" panose="00000800000000000000" pitchFamily="2" charset="0"/>
              </a:rPr>
              <a:t>Felxibilidad.</a:t>
            </a:r>
          </a:p>
        </p:txBody>
      </p:sp>
    </p:spTree>
    <p:extLst>
      <p:ext uri="{BB962C8B-B14F-4D97-AF65-F5344CB8AC3E}">
        <p14:creationId xmlns:p14="http://schemas.microsoft.com/office/powerpoint/2010/main" val="258952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id="{E42CE7DD-1B5C-489F-A503-80B34D37F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59" y="-589"/>
            <a:ext cx="12212442" cy="68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CE386E6-357A-4DEB-8AF4-3AB84A4548E1}"/>
              </a:ext>
            </a:extLst>
          </p:cNvPr>
          <p:cNvSpPr txBox="1"/>
          <p:nvPr/>
        </p:nvSpPr>
        <p:spPr>
          <a:xfrm>
            <a:off x="1191312" y="2784108"/>
            <a:ext cx="1927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Josefin Sans" panose="00000800000000000000" pitchFamily="2" charset="0"/>
              </a:rPr>
              <a:t>Cómo ha sido la historia?</a:t>
            </a:r>
          </a:p>
        </p:txBody>
      </p:sp>
      <p:pic>
        <p:nvPicPr>
          <p:cNvPr id="1028" name="Picture 4" descr="Formación profesional - Centros de formación profesional del pasado">
            <a:extLst>
              <a:ext uri="{FF2B5EF4-FFF2-40B4-BE49-F238E27FC236}">
                <a16:creationId xmlns:a16="http://schemas.microsoft.com/office/drawing/2014/main" id="{F0C70D25-255C-3144-B2B3-2E1B2497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5" y="4269983"/>
            <a:ext cx="280180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édito Taller de Salud Vascular realizan estudiantes de Enfermería UBB en  el Colegio Concepción de Chillán - Portal de Actualidad Universidad del  Bío-Bío">
            <a:extLst>
              <a:ext uri="{FF2B5EF4-FFF2-40B4-BE49-F238E27FC236}">
                <a16:creationId xmlns:a16="http://schemas.microsoft.com/office/drawing/2014/main" id="{9B99A406-7298-D241-9E9E-C7A27B6EA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46" y="2715590"/>
            <a:ext cx="2508105" cy="252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tudiantes de Enfermería dictan talleres de salud a comunidad UCN y  externa « Noticias UCN al día – Universidad Católica del Norte">
            <a:extLst>
              <a:ext uri="{FF2B5EF4-FFF2-40B4-BE49-F238E27FC236}">
                <a16:creationId xmlns:a16="http://schemas.microsoft.com/office/drawing/2014/main" id="{E8F7DA84-CC98-BF4C-AA6F-56D87044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157" y="1650591"/>
            <a:ext cx="2705333" cy="232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 Salón de Clase: Antes y Ahora">
            <a:extLst>
              <a:ext uri="{FF2B5EF4-FFF2-40B4-BE49-F238E27FC236}">
                <a16:creationId xmlns:a16="http://schemas.microsoft.com/office/drawing/2014/main" id="{0A3CC24D-103A-9545-8439-2B7DEE46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34" y="603369"/>
            <a:ext cx="2559908" cy="21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CBF545E-D201-4962-B11E-153448E73EAE}"/>
              </a:ext>
            </a:extLst>
          </p:cNvPr>
          <p:cNvSpPr txBox="1"/>
          <p:nvPr/>
        </p:nvSpPr>
        <p:spPr>
          <a:xfrm>
            <a:off x="2559908" y="252885"/>
            <a:ext cx="435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Josefin Sans" panose="00000800000000000000" pitchFamily="2" charset="0"/>
              </a:rPr>
              <a:t>Acompañamiento…….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E386E6-357A-4DEB-8AF4-3AB84A4548E1}"/>
              </a:ext>
            </a:extLst>
          </p:cNvPr>
          <p:cNvSpPr txBox="1"/>
          <p:nvPr/>
        </p:nvSpPr>
        <p:spPr>
          <a:xfrm>
            <a:off x="1102177" y="2368659"/>
            <a:ext cx="19271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Josefin Sans" panose="00000800000000000000" pitchFamily="2" charset="0"/>
              </a:rPr>
              <a:t>Cómo estamos viviendo el presente?</a:t>
            </a:r>
          </a:p>
        </p:txBody>
      </p:sp>
      <p:pic>
        <p:nvPicPr>
          <p:cNvPr id="2050" name="Picture 2" descr="Autorizan retorno progresivo a clases en escuelas públicas : País : La Hora  Noticias de Ecuador, sus provincias y el mundo">
            <a:extLst>
              <a:ext uri="{FF2B5EF4-FFF2-40B4-BE49-F238E27FC236}">
                <a16:creationId xmlns:a16="http://schemas.microsoft.com/office/drawing/2014/main" id="{6414936A-4D66-6A45-8489-5DFAE8C7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68" y="3368536"/>
            <a:ext cx="3108475" cy="22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isterio de Educación presentó un plan de retorno progresivo a clases">
            <a:extLst>
              <a:ext uri="{FF2B5EF4-FFF2-40B4-BE49-F238E27FC236}">
                <a16:creationId xmlns:a16="http://schemas.microsoft.com/office/drawing/2014/main" id="{F4BD7219-1BC5-B140-B517-C40E06B56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58" y="3368537"/>
            <a:ext cx="3362129" cy="22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bierno aprobó el reglamento para el retorno progresivo a clases  presenciales">
            <a:extLst>
              <a:ext uri="{FF2B5EF4-FFF2-40B4-BE49-F238E27FC236}">
                <a16:creationId xmlns:a16="http://schemas.microsoft.com/office/drawing/2014/main" id="{3551F3EA-3210-4343-88D3-D829E971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58" y="968767"/>
            <a:ext cx="3362129" cy="23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Video viral de un estudiante dormido en clase virtual y reacción de su  profesora">
            <a:extLst>
              <a:ext uri="{FF2B5EF4-FFF2-40B4-BE49-F238E27FC236}">
                <a16:creationId xmlns:a16="http://schemas.microsoft.com/office/drawing/2014/main" id="{C47EC5F2-4091-1E49-86CE-052A06BF1A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62" name="Picture 14" descr="Maestro sorprende a su alumno durmiendo en clase virtual | EL DEBATE">
            <a:extLst>
              <a:ext uri="{FF2B5EF4-FFF2-40B4-BE49-F238E27FC236}">
                <a16:creationId xmlns:a16="http://schemas.microsoft.com/office/drawing/2014/main" id="{44404E1F-4AC3-B849-B486-B3F267F1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69" y="968769"/>
            <a:ext cx="3108474" cy="233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498F870-5263-47F3-A0EA-EF48AF84297D}"/>
              </a:ext>
            </a:extLst>
          </p:cNvPr>
          <p:cNvSpPr txBox="1"/>
          <p:nvPr/>
        </p:nvSpPr>
        <p:spPr>
          <a:xfrm>
            <a:off x="2559908" y="252885"/>
            <a:ext cx="618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Josefin Sans" panose="00000800000000000000" pitchFamily="2" charset="0"/>
              </a:rPr>
              <a:t>La crisis nos mostró los cambios a los que nos llevó la Pandemia en la formación de Técnicos en Salud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CFDE9F-5D2B-4AAA-AF43-113444148F77}"/>
              </a:ext>
            </a:extLst>
          </p:cNvPr>
          <p:cNvSpPr txBox="1"/>
          <p:nvPr/>
        </p:nvSpPr>
        <p:spPr>
          <a:xfrm>
            <a:off x="1065462" y="2736502"/>
            <a:ext cx="1927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Josefin Sans" panose="00000800000000000000" pitchFamily="2" charset="0"/>
              </a:rPr>
              <a:t>Qué tuvimos que ver?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57B97C-CCCA-EB4A-910E-A09603F6B3A9}"/>
              </a:ext>
            </a:extLst>
          </p:cNvPr>
          <p:cNvSpPr txBox="1"/>
          <p:nvPr/>
        </p:nvSpPr>
        <p:spPr>
          <a:xfrm>
            <a:off x="3117273" y="1389180"/>
            <a:ext cx="4461164" cy="510909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Que tenemos como diagnóstico</a:t>
            </a:r>
            <a:r>
              <a:rPr lang="es-CO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La no presencialidad limitó las prácticas.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La simulación con simuladores en las escuelas se limitó.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La interacción y el control a la formación se detuvo.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Los programas de formación estaban diseñados para ser presenciales.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La evaluación se complicó.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Las emociones se debilitaron.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Los conflictos personales crecieron entre trabajo, hogar, estudio, discriminación, pandemia.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No estábamos preparados para usar las tecnologías digitales.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El trabajo interdisciplinario no era fuerte.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La formación no se suspendió pero si se afectó las respuesta en oportunidad y calidad. </a:t>
            </a:r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32B16B-8988-8843-9D3A-B1E08F3D1F21}"/>
              </a:ext>
            </a:extLst>
          </p:cNvPr>
          <p:cNvSpPr txBox="1"/>
          <p:nvPr/>
        </p:nvSpPr>
        <p:spPr>
          <a:xfrm>
            <a:off x="8368139" y="1252256"/>
            <a:ext cx="28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/>
              <a:t>Y la didáctica……?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589C56-8845-944B-83FB-E00C916B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127" y="1775476"/>
            <a:ext cx="3948545" cy="38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498F870-5263-47F3-A0EA-EF48AF84297D}"/>
              </a:ext>
            </a:extLst>
          </p:cNvPr>
          <p:cNvSpPr txBox="1"/>
          <p:nvPr/>
        </p:nvSpPr>
        <p:spPr>
          <a:xfrm>
            <a:off x="1825617" y="474558"/>
            <a:ext cx="61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Josefin Sans" panose="00000800000000000000" pitchFamily="2" charset="0"/>
              </a:rPr>
              <a:t>Los escenarios a los que nos llevó la Pandemia: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CFDE9F-5D2B-4AAA-AF43-113444148F77}"/>
              </a:ext>
            </a:extLst>
          </p:cNvPr>
          <p:cNvSpPr txBox="1"/>
          <p:nvPr/>
        </p:nvSpPr>
        <p:spPr>
          <a:xfrm>
            <a:off x="1063794" y="2723448"/>
            <a:ext cx="1927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Josefin Sans" panose="00000800000000000000" pitchFamily="2" charset="0"/>
              </a:rPr>
              <a:t>Qué tuvimos que ver?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57B97C-CCCA-EB4A-910E-A09603F6B3A9}"/>
              </a:ext>
            </a:extLst>
          </p:cNvPr>
          <p:cNvSpPr txBox="1"/>
          <p:nvPr/>
        </p:nvSpPr>
        <p:spPr>
          <a:xfrm>
            <a:off x="3228110" y="1569287"/>
            <a:ext cx="4431786" cy="369331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Que tenemos como diagnóstico 2020</a:t>
            </a:r>
            <a:r>
              <a:rPr lang="es-CO" dirty="0"/>
              <a:t>:</a:t>
            </a:r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9’000.000 de estudiantes inscritos en educación formal.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Unos 102.880 niños dejaron de estudiar por causa de la pandemia en agosto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Perdieron el año escolar en escuelas públicas 5704 niños.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Perdieron el año escolar en escuelas privadas 506 niños.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35000 aprendices SENA de 130000 sin Contrato de Aprendizaje por suspensión de los mismos por las empresas.</a:t>
            </a:r>
          </a:p>
        </p:txBody>
      </p:sp>
      <p:pic>
        <p:nvPicPr>
          <p:cNvPr id="3074" name="Picture 2" descr="La educación: Entre coronavirus, dengue y sarampión, ¿qué hacer…? – MST ::">
            <a:extLst>
              <a:ext uri="{FF2B5EF4-FFF2-40B4-BE49-F238E27FC236}">
                <a16:creationId xmlns:a16="http://schemas.microsoft.com/office/drawing/2014/main" id="{65EFC036-CC29-B146-97B1-2F8BDE65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1" y="1569287"/>
            <a:ext cx="3533940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2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498F870-5263-47F3-A0EA-EF48AF84297D}"/>
              </a:ext>
            </a:extLst>
          </p:cNvPr>
          <p:cNvSpPr txBox="1"/>
          <p:nvPr/>
        </p:nvSpPr>
        <p:spPr>
          <a:xfrm>
            <a:off x="2559908" y="252885"/>
            <a:ext cx="618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Josefin Sans" panose="00000800000000000000" pitchFamily="2" charset="0"/>
              </a:rPr>
              <a:t>Los cambios a los que nos llevó la Pandemia en la formación de Técnica y Formal: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CFDE9F-5D2B-4AAA-AF43-113444148F77}"/>
              </a:ext>
            </a:extLst>
          </p:cNvPr>
          <p:cNvSpPr txBox="1"/>
          <p:nvPr/>
        </p:nvSpPr>
        <p:spPr>
          <a:xfrm>
            <a:off x="1121187" y="2736502"/>
            <a:ext cx="1927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Josefin Sans" panose="00000800000000000000" pitchFamily="2" charset="0"/>
              </a:rPr>
              <a:t>Qué tuvimos que ver?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57B97C-CCCA-EB4A-910E-A09603F6B3A9}"/>
              </a:ext>
            </a:extLst>
          </p:cNvPr>
          <p:cNvSpPr txBox="1"/>
          <p:nvPr/>
        </p:nvSpPr>
        <p:spPr>
          <a:xfrm>
            <a:off x="3962563" y="1666226"/>
            <a:ext cx="5846464" cy="369331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Consecuencias que hemos estado viendo desde 2020: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Baja la valoración de la educación.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Transmisión del analfabetismo transgeneracional.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Baja autoestima.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Agotamiento emocional.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Aislamiento.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Mayor propensión a accidentes de 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Falta de realización personal.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Aumento de los embarazos.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Aumento en el consumo de licor y cigarrillo.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Aumento de la violencia intrafamiliar.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Desconocimiento del nivel de salud.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Bajos recursos para mejorar el sistema de salud.</a:t>
            </a:r>
          </a:p>
        </p:txBody>
      </p:sp>
    </p:spTree>
    <p:extLst>
      <p:ext uri="{BB962C8B-B14F-4D97-AF65-F5344CB8AC3E}">
        <p14:creationId xmlns:p14="http://schemas.microsoft.com/office/powerpoint/2010/main" val="60730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418D70-D2AF-A34A-B711-0312F57A83AA}"/>
              </a:ext>
            </a:extLst>
          </p:cNvPr>
          <p:cNvSpPr txBox="1"/>
          <p:nvPr/>
        </p:nvSpPr>
        <p:spPr>
          <a:xfrm>
            <a:off x="1038059" y="3000436"/>
            <a:ext cx="1927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Josefin Sans" panose="00000800000000000000" pitchFamily="2" charset="0"/>
              </a:rPr>
              <a:t>Qué hicimos?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A46BB3-A497-8E4C-8D33-6364E3CC1E58}"/>
              </a:ext>
            </a:extLst>
          </p:cNvPr>
          <p:cNvSpPr txBox="1"/>
          <p:nvPr/>
        </p:nvSpPr>
        <p:spPr>
          <a:xfrm>
            <a:off x="3731900" y="148569"/>
            <a:ext cx="435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Josefin Sans" panose="00000800000000000000" pitchFamily="2" charset="0"/>
              </a:rPr>
              <a:t>Acompañamiento Institucional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E18333-6013-B44A-B668-58F744651C0B}"/>
              </a:ext>
            </a:extLst>
          </p:cNvPr>
          <p:cNvSpPr txBox="1"/>
          <p:nvPr/>
        </p:nvSpPr>
        <p:spPr>
          <a:xfrm>
            <a:off x="3182847" y="1242111"/>
            <a:ext cx="4575698" cy="480131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Fortalecer la comunicación.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Articular la colaboración estratégica con el sector productivo.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Acompañar y motivar la adaptación con limitantes de conectividad. (Tarjetas SIM con datos)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Mantener la figura del contrato de aprendizaje.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Fomentar la empatía entre instructores y aprendices.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Disminuir las tensiones por el aislamiento y los miedos causados por la </a:t>
            </a:r>
            <a:r>
              <a:rPr lang="es-CO" dirty="0" err="1"/>
              <a:t>covid</a:t>
            </a:r>
            <a:r>
              <a:rPr lang="es-C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Convocatorias frecuentes a Escuelas de Bienestar Psicosocial.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err="1"/>
              <a:t>Webinar</a:t>
            </a:r>
            <a:r>
              <a:rPr lang="es-CO" dirty="0"/>
              <a:t> para familiarizar y aumentar competencias digitales.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Incentivar el trabajo colaborativo</a:t>
            </a:r>
          </a:p>
        </p:txBody>
      </p:sp>
      <p:pic>
        <p:nvPicPr>
          <p:cNvPr id="4098" name="Picture 2" descr="Comunidades virtuales de aprendizaje para docentes | iddocente.com">
            <a:extLst>
              <a:ext uri="{FF2B5EF4-FFF2-40B4-BE49-F238E27FC236}">
                <a16:creationId xmlns:a16="http://schemas.microsoft.com/office/drawing/2014/main" id="{3411F76C-4425-BE4D-AA56-5B969E92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9" y="1468582"/>
            <a:ext cx="3895501" cy="40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3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B7BA690-4E98-4258-BE5D-D8BD5CDD654C}"/>
              </a:ext>
            </a:extLst>
          </p:cNvPr>
          <p:cNvSpPr txBox="1"/>
          <p:nvPr/>
        </p:nvSpPr>
        <p:spPr>
          <a:xfrm>
            <a:off x="928073" y="2911557"/>
            <a:ext cx="1927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>
                <a:latin typeface="Josefin Sans" panose="00000800000000000000" pitchFamily="2" charset="0"/>
              </a:rPr>
              <a:t>Y la didáctica…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F86ED2A-6357-42D3-99C3-71C5F46AF8F2}"/>
              </a:ext>
            </a:extLst>
          </p:cNvPr>
          <p:cNvSpPr txBox="1"/>
          <p:nvPr/>
        </p:nvSpPr>
        <p:spPr>
          <a:xfrm>
            <a:off x="3162998" y="1711689"/>
            <a:ext cx="4356779" cy="34163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Invitamos a los instructores a: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Trabajo colaborativo.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Aumento de la empatía.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Repensar su trabajo en el contexto pandémico.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Visibilizar la evaluación como acompañante del proceso de formación y no como un fin.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Implementar estrategias didácticas activas más flexibles.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Permitir ser acompañados por sus otros compañeros formados en ATP.</a:t>
            </a:r>
          </a:p>
        </p:txBody>
      </p:sp>
      <p:pic>
        <p:nvPicPr>
          <p:cNvPr id="5122" name="Picture 2" descr="Google anuncia nuevas herramientas para el aprendizaje online con Meet y  Classroom">
            <a:extLst>
              <a:ext uri="{FF2B5EF4-FFF2-40B4-BE49-F238E27FC236}">
                <a16:creationId xmlns:a16="http://schemas.microsoft.com/office/drawing/2014/main" id="{274B898C-DE18-F645-9193-3626EC62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86" y="1532103"/>
            <a:ext cx="3918181" cy="37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1584B83-44D1-0641-AA54-62C799B74CCB}"/>
              </a:ext>
            </a:extLst>
          </p:cNvPr>
          <p:cNvSpPr txBox="1"/>
          <p:nvPr/>
        </p:nvSpPr>
        <p:spPr>
          <a:xfrm>
            <a:off x="3704190" y="605773"/>
            <a:ext cx="435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Josefin Sans" panose="00000800000000000000" pitchFamily="2" charset="0"/>
              </a:rPr>
              <a:t>Acompañamiento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74198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B7BA690-4E98-4258-BE5D-D8BD5CDD654C}"/>
              </a:ext>
            </a:extLst>
          </p:cNvPr>
          <p:cNvSpPr txBox="1"/>
          <p:nvPr/>
        </p:nvSpPr>
        <p:spPr>
          <a:xfrm>
            <a:off x="886510" y="3075057"/>
            <a:ext cx="1927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>
                <a:latin typeface="Josefin Sans" panose="00000800000000000000" pitchFamily="2" charset="0"/>
              </a:rPr>
              <a:t>Y la didáctica…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F86ED2A-6357-42D3-99C3-71C5F46AF8F2}"/>
              </a:ext>
            </a:extLst>
          </p:cNvPr>
          <p:cNvSpPr txBox="1"/>
          <p:nvPr/>
        </p:nvSpPr>
        <p:spPr>
          <a:xfrm>
            <a:off x="3149143" y="1874728"/>
            <a:ext cx="3999800" cy="313932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Invitamos a los instructores a:</a:t>
            </a:r>
          </a:p>
          <a:p>
            <a:pPr algn="ctr"/>
            <a:endParaRPr lang="es-MX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Aceptar y participar en la actualización técnica y pedagógica.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Documentar y compartir sus experiencias.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Investigar para la nueva realidad.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Migrar hacia la resiliencia.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Proponer desde su experiencia acciones de mejora.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Cuáles por ejemplo…..?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52AAA6-F162-0C42-B245-B6CB0F1C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871" y="1874728"/>
            <a:ext cx="3341336" cy="286232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2BF5-845D-6645-BFD3-23950639AA9F}"/>
              </a:ext>
            </a:extLst>
          </p:cNvPr>
          <p:cNvSpPr txBox="1"/>
          <p:nvPr/>
        </p:nvSpPr>
        <p:spPr>
          <a:xfrm>
            <a:off x="3413237" y="1187665"/>
            <a:ext cx="435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Josefin Sans" panose="00000800000000000000" pitchFamily="2" charset="0"/>
              </a:rPr>
              <a:t>Acompañamiento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610235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11866</TotalTime>
  <Words>843</Words>
  <Application>Microsoft Macintosh PowerPoint</Application>
  <PresentationFormat>Panorámica</PresentationFormat>
  <Paragraphs>135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Josefin Sans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Enrique Pedraza Sanchez</dc:creator>
  <cp:lastModifiedBy>Wolfang Alberto Latorre Martínez</cp:lastModifiedBy>
  <cp:revision>200</cp:revision>
  <dcterms:created xsi:type="dcterms:W3CDTF">2020-10-01T23:51:28Z</dcterms:created>
  <dcterms:modified xsi:type="dcterms:W3CDTF">2021-08-30T13:21:52Z</dcterms:modified>
</cp:coreProperties>
</file>