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55" r:id="rId1"/>
  </p:sldMasterIdLst>
  <p:notesMasterIdLst>
    <p:notesMasterId r:id="rId38"/>
  </p:notesMasterIdLst>
  <p:sldIdLst>
    <p:sldId id="643" r:id="rId2"/>
    <p:sldId id="644" r:id="rId3"/>
    <p:sldId id="624" r:id="rId4"/>
    <p:sldId id="608" r:id="rId5"/>
    <p:sldId id="619" r:id="rId6"/>
    <p:sldId id="628" r:id="rId7"/>
    <p:sldId id="646" r:id="rId8"/>
    <p:sldId id="611" r:id="rId9"/>
    <p:sldId id="629" r:id="rId10"/>
    <p:sldId id="645" r:id="rId11"/>
    <p:sldId id="632" r:id="rId12"/>
    <p:sldId id="633" r:id="rId13"/>
    <p:sldId id="657" r:id="rId14"/>
    <p:sldId id="647" r:id="rId15"/>
    <p:sldId id="649" r:id="rId16"/>
    <p:sldId id="650" r:id="rId17"/>
    <p:sldId id="634" r:id="rId18"/>
    <p:sldId id="659" r:id="rId19"/>
    <p:sldId id="658" r:id="rId20"/>
    <p:sldId id="660" r:id="rId21"/>
    <p:sldId id="637" r:id="rId22"/>
    <p:sldId id="664" r:id="rId23"/>
    <p:sldId id="667" r:id="rId24"/>
    <p:sldId id="638" r:id="rId25"/>
    <p:sldId id="665" r:id="rId26"/>
    <p:sldId id="666" r:id="rId27"/>
    <p:sldId id="639" r:id="rId28"/>
    <p:sldId id="669" r:id="rId29"/>
    <p:sldId id="671" r:id="rId30"/>
    <p:sldId id="656" r:id="rId31"/>
    <p:sldId id="652" r:id="rId32"/>
    <p:sldId id="654" r:id="rId33"/>
    <p:sldId id="655" r:id="rId34"/>
    <p:sldId id="641" r:id="rId35"/>
    <p:sldId id="631" r:id="rId36"/>
    <p:sldId id="648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CC3300"/>
    <a:srgbClr val="996600"/>
    <a:srgbClr val="B2B2B2"/>
    <a:srgbClr val="808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264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 Narrow" pitchFamily="34" charset="0"/>
              </a:rPr>
              <a:t>Definicións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 formal </a:t>
            </a:r>
            <a:r>
              <a:rPr lang="en-US" dirty="0" err="1">
                <a:solidFill>
                  <a:schemeClr val="tx1"/>
                </a:solidFill>
                <a:latin typeface="Arial Narrow" pitchFamily="34" charset="0"/>
              </a:rPr>
              <a:t>para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itchFamily="34" charset="0"/>
              </a:rPr>
              <a:t>Técnico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Plan4!$B$2</c:f>
              <c:strCache>
                <c:ptCount val="1"/>
                <c:pt idx="0">
                  <c:v>La formación de los técnicos de salud ocurre</c:v>
                </c:pt>
              </c:strCache>
            </c:strRef>
          </c:tx>
          <c:cat>
            <c:strRef>
              <c:f>Plan4!$A$3:$A$5</c:f>
              <c:strCache>
                <c:ptCount val="3"/>
                <c:pt idx="0">
                  <c:v>belice</c:v>
                </c:pt>
                <c:pt idx="1">
                  <c:v>el Salvador</c:v>
                </c:pt>
                <c:pt idx="2">
                  <c:v>honduras</c:v>
                </c:pt>
              </c:strCache>
            </c:strRef>
          </c:cat>
          <c:val>
            <c:numRef>
              <c:f>Plan4!$B$3:$B$5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88" charset="-128"/>
              </a:defRPr>
            </a:lvl1pPr>
          </a:lstStyle>
          <a:p>
            <a:pPr>
              <a:defRPr/>
            </a:pPr>
            <a:fld id="{0BD69E15-FDFA-4097-8F26-2DB9C25BBBA7}" type="datetimeFigureOut">
              <a:rPr lang="pt-BR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88" charset="-128"/>
              </a:defRPr>
            </a:lvl1pPr>
          </a:lstStyle>
          <a:p>
            <a:pPr>
              <a:defRPr/>
            </a:pPr>
            <a:fld id="{73CB999F-9F51-4AA3-B51D-742F1262E4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73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FC277A-E520-4035-9FE7-F934E211F401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D41586-29C4-4592-987C-D966A302BD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77165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0525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E5FE-F339-4003-A51A-A3F9402211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86D883-7BE8-4054-9DE1-E8262037A6A3}" type="datetimeFigureOut">
              <a:rPr lang="pt-BR" smtClean="0"/>
              <a:pPr>
                <a:defRPr/>
              </a:pPr>
              <a:t>27/11/2017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754F7E-2E3B-497C-807D-4555172373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servatoriorh.org/centro/?q=node/23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iu_leal@yahoo.com.br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ulealqueiros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apa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714488"/>
            <a:ext cx="5357840" cy="25844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Mapeo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sobre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regulación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la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formación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y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el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ejercicio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profesional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los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Técnicos de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Salud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en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Centroamérica y República Dominicana</a:t>
            </a:r>
            <a:endParaRPr lang="pt-BR" sz="36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4357694"/>
            <a:ext cx="4135429" cy="7350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Liu Leal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Ciudad</a:t>
            </a: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de Panamá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7, 8 y 9 de </a:t>
            </a:r>
            <a:r>
              <a:rPr lang="pt-BR" sz="16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noviembre</a:t>
            </a: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de 2017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285852" y="785794"/>
            <a:ext cx="5786455" cy="7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XI </a:t>
            </a:r>
            <a:r>
              <a:rPr kumimoji="1" lang="pt-BR" sz="20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Reunión</a:t>
            </a: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 de </a:t>
            </a:r>
            <a:r>
              <a:rPr kumimoji="1" lang="pt-BR" sz="20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la</a:t>
            </a: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 </a:t>
            </a:r>
            <a:r>
              <a:rPr kumimoji="1" lang="pt-BR" sz="20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Comisión</a:t>
            </a: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 </a:t>
            </a:r>
            <a:r>
              <a:rPr kumimoji="1" lang="pt-BR" sz="20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Téncnica</a:t>
            </a: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 de </a:t>
            </a:r>
            <a:r>
              <a:rPr kumimoji="1" lang="pt-BR" sz="20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Desarrollo</a:t>
            </a:r>
            <a:r>
              <a:rPr kumimoji="1"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ＭＳ Ｐゴシック" pitchFamily="-88" charset="-128"/>
              </a:rPr>
              <a:t> de Recursos Humanos</a:t>
            </a:r>
            <a:endParaRPr kumimoji="1" lang="pt-BR" sz="20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  <a:ea typeface="ＭＳ Ｐゴシック" pitchFamily="-88" charset="-128"/>
            </a:endParaRPr>
          </a:p>
        </p:txBody>
      </p:sp>
      <p:pic>
        <p:nvPicPr>
          <p:cNvPr id="8" name="Imagem 7" descr="Resultado de imagem para opas om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572140"/>
            <a:ext cx="2943220" cy="57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RETS - Rede Internacional de Educação de Técnicos em Saúd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351472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Resultado de imagem para logo eps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429264"/>
            <a:ext cx="21558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Resultado de imagem para logo fiocru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429264"/>
            <a:ext cx="174977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29600" cy="59426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3000" dirty="0" smtClean="0">
                <a:solidFill>
                  <a:srgbClr val="002060"/>
                </a:solidFill>
                <a:latin typeface="Arial Narrow" pitchFamily="34" charset="0"/>
              </a:rPr>
              <a:t>Considerando las dificultades, principalmente las cuestiones relativas a las limitaciones de tiempo, se hace oportuna a la realización de un estudio </a:t>
            </a:r>
            <a:r>
              <a:rPr lang="es-ES" sz="3000" b="1" dirty="0" smtClean="0">
                <a:solidFill>
                  <a:srgbClr val="002060"/>
                </a:solidFill>
                <a:latin typeface="Arial Narrow" pitchFamily="34" charset="0"/>
              </a:rPr>
              <a:t>exploratorio</a:t>
            </a:r>
            <a:r>
              <a:rPr lang="es-ES" sz="3000" dirty="0" smtClean="0">
                <a:solidFill>
                  <a:srgbClr val="002060"/>
                </a:solidFill>
                <a:latin typeface="Arial Narrow" pitchFamily="34" charset="0"/>
              </a:rPr>
              <a:t>, que proporcione </a:t>
            </a:r>
            <a:r>
              <a:rPr lang="es-ES" sz="3000" b="1" dirty="0" smtClean="0">
                <a:solidFill>
                  <a:srgbClr val="002060"/>
                </a:solidFill>
                <a:latin typeface="Arial Narrow" pitchFamily="34" charset="0"/>
              </a:rPr>
              <a:t>una aproximación del contexto regional en relación al 'trabajo técnico'.</a:t>
            </a:r>
            <a:r>
              <a:rPr lang="es-ES" sz="3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es-ES" sz="3000" dirty="0" smtClean="0">
                <a:solidFill>
                  <a:srgbClr val="002060"/>
                </a:solidFill>
                <a:latin typeface="Arial Narrow" pitchFamily="34" charset="0"/>
              </a:rPr>
              <a:t>La RETS mantiene la promoción de espacios de intercambio de informaciones, estudios </a:t>
            </a:r>
            <a:r>
              <a:rPr lang="es-ES" sz="3000" dirty="0" err="1" smtClean="0">
                <a:solidFill>
                  <a:srgbClr val="002060"/>
                </a:solidFill>
                <a:latin typeface="Arial Narrow" pitchFamily="34" charset="0"/>
              </a:rPr>
              <a:t>multicéntricos</a:t>
            </a:r>
            <a:r>
              <a:rPr lang="es-ES" sz="3000" dirty="0" smtClean="0">
                <a:solidFill>
                  <a:srgbClr val="002060"/>
                </a:solidFill>
                <a:latin typeface="Arial Narrow" pitchFamily="34" charset="0"/>
              </a:rPr>
              <a:t> y agendas de trabajo. </a:t>
            </a:r>
          </a:p>
          <a:p>
            <a:pPr algn="just">
              <a:buNone/>
            </a:pPr>
            <a:endParaRPr lang="es-ES" sz="3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" sz="3000" dirty="0" smtClean="0">
                <a:solidFill>
                  <a:srgbClr val="C00000"/>
                </a:solidFill>
                <a:latin typeface="Arial Narrow" pitchFamily="34" charset="0"/>
              </a:rPr>
              <a:t>Estudio descriptivo y exploratorio para mapear el marco regulatorio de la formación y del ejercicio profesional de los técnicos de salud en Belice, Nicaragua, El Salvador, Honduras, Costa Rica, Guatemala, República Dominicana y Panamá.</a:t>
            </a:r>
            <a:endParaRPr lang="pt-BR" sz="3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Los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pasos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de </a:t>
            </a:r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la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investigación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 fontScale="85000" lnSpcReduction="20000"/>
          </a:bodyPr>
          <a:lstStyle/>
          <a:p>
            <a:endParaRPr lang="es-ES_tradnl" dirty="0" smtClean="0">
              <a:latin typeface="Arial Narrow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Captación de datos secundarios recogidos vía investigación documental oficial en sitios de los órganos institucionales;</a:t>
            </a:r>
          </a:p>
          <a:p>
            <a:pPr algn="just">
              <a:buNone/>
            </a:pPr>
            <a:endParaRPr lang="es-ES_tradnl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Sistematizar información de cada país y encaminar los hallazgos </a:t>
            </a:r>
            <a:r>
              <a:rPr lang="es-ES_tradnl" sz="2800" dirty="0" err="1" smtClean="0">
                <a:solidFill>
                  <a:srgbClr val="002060"/>
                </a:solidFill>
                <a:latin typeface="Arial Narrow" pitchFamily="34" charset="0"/>
              </a:rPr>
              <a:t>iniciales</a:t>
            </a:r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 para ser confrontados y analizados por la referencia local identificadas cada uno de los países;</a:t>
            </a:r>
          </a:p>
          <a:p>
            <a:pPr algn="just">
              <a:buNone/>
            </a:pPr>
            <a:endParaRPr lang="es-ES_tradnl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ES_tradnl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El </a:t>
            </a:r>
            <a:r>
              <a:rPr lang="es-ES_tradnl" sz="2800" dirty="0" smtClean="0">
                <a:solidFill>
                  <a:srgbClr val="008000"/>
                </a:solidFill>
                <a:latin typeface="Arial Narrow" pitchFamily="34" charset="0"/>
              </a:rPr>
              <a:t>punto focal </a:t>
            </a:r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tiene como atribución calificar las informaciones, aclarar cuestiones, hacer disponible informaciones y documentos aun no encontradas vía internet, y responder a la presentación del formulario. De esta forma, </a:t>
            </a:r>
            <a:r>
              <a:rPr lang="es-ES_tradnl" sz="2800" dirty="0" smtClean="0">
                <a:solidFill>
                  <a:srgbClr val="C00000"/>
                </a:solidFill>
                <a:latin typeface="Arial Narrow" pitchFamily="34" charset="0"/>
              </a:rPr>
              <a:t>la investigación será colaborativa, asistida localmente, con potencial mayor de aciertos y elucidaciones de cuestiones, además de proporcionar novas preguntas para los desdoblamientos futuros.</a:t>
            </a:r>
            <a:endParaRPr lang="pt-BR" sz="2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Método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686832" cy="4937760"/>
          </a:xfrm>
        </p:spPr>
        <p:txBody>
          <a:bodyPr>
            <a:noAutofit/>
          </a:bodyPr>
          <a:lstStyle/>
          <a:p>
            <a:pPr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La investigación con </a:t>
            </a:r>
            <a:r>
              <a:rPr lang="es-ES_tradnl" sz="2400" i="1" dirty="0" err="1" smtClean="0">
                <a:solidFill>
                  <a:srgbClr val="002060"/>
                </a:solidFill>
                <a:latin typeface="Arial Narrow" pitchFamily="34" charset="0"/>
              </a:rPr>
              <a:t>survey</a:t>
            </a: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 "busca información directamente con un grupo de interés relacionado con los datos que se desea obtener. </a:t>
            </a:r>
          </a:p>
          <a:p>
            <a:pPr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plataforma </a:t>
            </a:r>
            <a:r>
              <a:rPr lang="es-ES_tradnl" sz="2400" i="1" dirty="0" err="1" smtClean="0">
                <a:solidFill>
                  <a:srgbClr val="002060"/>
                </a:solidFill>
                <a:latin typeface="Arial Narrow" pitchFamily="34" charset="0"/>
              </a:rPr>
              <a:t>GoogleForms</a:t>
            </a: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 para crear un formulario de búsqueda en línea.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s-ES_tradnl" sz="2400" dirty="0" smtClean="0">
                <a:solidFill>
                  <a:srgbClr val="008000"/>
                </a:solidFill>
                <a:latin typeface="Arial Narrow" pitchFamily="34" charset="0"/>
              </a:rPr>
              <a:t>Esta etapa tendrá como objetivos: </a:t>
            </a:r>
            <a:endParaRPr lang="pt-BR" sz="2400" dirty="0" smtClean="0">
              <a:solidFill>
                <a:srgbClr val="008000"/>
              </a:solidFill>
              <a:latin typeface="Arial Narrow" pitchFamily="34" charset="0"/>
            </a:endParaRPr>
          </a:p>
          <a:p>
            <a:pPr lvl="0"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Captar información no identificada en la primera etapa;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La definición de categorías de análisis comparables;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La elaboración de instrumentos de recolección de datos;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Definición de cruzamientos entre variables.</a:t>
            </a:r>
          </a:p>
          <a:p>
            <a:pPr lvl="0" algn="just"/>
            <a:endParaRPr lang="es-ES_tradnl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	Aunque algunas preguntas no sean contestadas en esta investigación, es fundamental señalarlas para estudios posteriores: </a:t>
            </a: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proceso de trabajo, tipos y niveles de formación - auxiliar, técnica, tecnológica; cual es la carga horaria mínima de formación y cuales son las condiciones de trabajo. </a:t>
            </a:r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72188" cy="5619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Plataforma online...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Espaço Reservado para Conteúdo 3" descr="C:\Users\SONY\Desktop\Pesquisa OPAS\evento Panamá\103APPLE\IMG_4370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9200"/>
            <a:ext cx="6715172" cy="53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solidFill>
                  <a:srgbClr val="C00000"/>
                </a:solidFill>
                <a:latin typeface="Arial Narrow" pitchFamily="34" charset="0"/>
              </a:rPr>
              <a:t>Plan de trabajo 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 fontScale="92500"/>
          </a:bodyPr>
          <a:lstStyle/>
          <a:p>
            <a:pPr lvl="0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Revisión de fuentes secundarias: documentos y reglamentos, estadísticas de evaluación educativa;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Observación:</a:t>
            </a:r>
            <a:r>
              <a:rPr lang="es-ES_tradnl" dirty="0" smtClean="0">
                <a:solidFill>
                  <a:srgbClr val="C00000"/>
                </a:solidFill>
                <a:latin typeface="Arial Narrow" pitchFamily="34" charset="0"/>
              </a:rPr>
              <a:t> levantamiento de datos secundarios vía internet, de forma exploratoria, en tres países: Honduras, El Salvador y Belice;</a:t>
            </a:r>
            <a:endParaRPr lang="pt-BR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Validación por la referencia local de un primer informe sistematizado con la información recopilada;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Fuentes primarias: elaboración de un formulario electrónico con preguntas claves no aclaradas o no encontradas en las fuentes de datos secundarios; y si es necesario, consultar con un informante clave de cada país.</a:t>
            </a:r>
          </a:p>
          <a:p>
            <a:pPr lvl="0"/>
            <a:endParaRPr lang="es-ES_tradnl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es-ES_tradnl" dirty="0" err="1" smtClean="0">
                <a:solidFill>
                  <a:srgbClr val="002060"/>
                </a:solidFill>
                <a:latin typeface="Arial Narrow" pitchFamily="34" charset="0"/>
              </a:rPr>
              <a:t>prazo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– 03/11 y </a:t>
            </a:r>
            <a:r>
              <a:rPr lang="es-ES_tradnl" u="sng" dirty="0" smtClean="0">
                <a:solidFill>
                  <a:srgbClr val="FF0000"/>
                </a:solidFill>
                <a:latin typeface="Arial Narrow" pitchFamily="34" charset="0"/>
              </a:rPr>
              <a:t>NUEVO PRAZO</a:t>
            </a:r>
            <a:r>
              <a:rPr lang="es-ES_tradnl" dirty="0" smtClean="0">
                <a:solidFill>
                  <a:srgbClr val="FF0000"/>
                </a:solidFill>
                <a:latin typeface="Arial Narrow" pitchFamily="34" charset="0"/>
              </a:rPr>
              <a:t>: 14/11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lvl="0"/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Descrición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de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las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informaciones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– RELATORIO FINAL – 24/11</a:t>
            </a:r>
          </a:p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4" name="Imagem 3" descr="Resultado de imagem para MÃO APONTAND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9684">
            <a:off x="5170313" y="509888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RESULTADOS PRELIMINARES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smtClean="0">
                <a:solidFill>
                  <a:srgbClr val="002060"/>
                </a:solidFill>
                <a:latin typeface="Arial Narrow" pitchFamily="34" charset="0"/>
              </a:rPr>
              <a:t>Relación con el marco legal vigente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La legislación laboral en lo referente a mercado laboral está regida por la Constitución;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Política y el Código de Trabajo, la Ley de Servicio Civil, el Código de Salud;</a:t>
            </a:r>
          </a:p>
          <a:p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También hay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una regencia en el plano internacional influida por los acuerdos de la Organización Internacional del Trabajo, Declaración Universal de los Derechos Humanos;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El código de trabajo reglamenta las formas de contratación y las condiciones de trabajo;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Componentes del campo de los recursos humanos así: formación, regulación, trabajo y relaciones laborales.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857224" y="428604"/>
          <a:ext cx="7358114" cy="6207290"/>
        </p:xfrm>
        <a:graphic>
          <a:graphicData uri="http://schemas.openxmlformats.org/presentationml/2006/ole">
            <p:oleObj spid="_x0000_s101378" name="Documento" r:id="rId3" imgW="6073451" imgH="95375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390048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DEFINICIÓN FORMAL TÉCNICO</a:t>
            </a:r>
            <a:endParaRPr lang="pt-BR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5000628" y="285728"/>
          <a:ext cx="3614734" cy="256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588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De acuerdo con la definición de trabajo técnico en salud utilizada en el ámbito de la RETS, indique qué diferentes tipos de trabajadores técnicos actúan en su país; e identifique en cada tipo la escolarización</a:t>
            </a:r>
            <a:endParaRPr lang="pt-BR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4314" y="1920240"/>
            <a:ext cx="3357554" cy="4937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Prácticos;</a:t>
            </a: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Empíricos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Auxiliares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Agentes de salud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Agentes comunitarios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Técnicos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Tecnólogos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Licenciados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Técnicos superiores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solidFill>
                  <a:srgbClr val="C00000"/>
                </a:solidFill>
                <a:latin typeface="Arial Narrow" pitchFamily="34" charset="0"/>
              </a:rPr>
              <a:t>Técnicos profesionales, etc.</a:t>
            </a:r>
            <a:endParaRPr lang="pt-BR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endParaRPr lang="pt-BR" sz="2400" dirty="0" smtClean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2"/>
          </p:nvPr>
        </p:nvSpPr>
        <p:spPr>
          <a:xfrm>
            <a:off x="3714744" y="1714488"/>
            <a:ext cx="5214974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Sin educación formal / formación primaria en institución de enseñanza (aprendizaje sólo en servicio). Especifique: _____________________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Con educación básica. Especifique: _________________________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Enseñanza secundaria / media. Especifique: ____________________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Enseñanza superior no universitaria. Especifique: _______________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Enseñanza superior universitaria. Especifique: ___________________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483668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 smtClean="0">
                <a:solidFill>
                  <a:srgbClr val="C00000"/>
                </a:solidFill>
                <a:latin typeface="Arial Narrow" pitchFamily="34" charset="0"/>
              </a:rPr>
              <a:t>PUNTO DE PARTIDA...</a:t>
            </a:r>
            <a:endParaRPr lang="pt-BR" sz="4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836739"/>
            <a:ext cx="8001056" cy="4745037"/>
          </a:xfrm>
        </p:spPr>
        <p:txBody>
          <a:bodyPr>
            <a:normAutofit/>
          </a:bodyPr>
          <a:lstStyle/>
          <a:p>
            <a:pPr marL="114300" indent="0">
              <a:buFont typeface="Wingdings" pitchFamily="2" charset="2"/>
              <a:buChar char="Ø"/>
            </a:pPr>
            <a:r>
              <a:rPr lang="pt-BR" altLang="pt-BR" sz="2400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Investigaciones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sobre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formación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de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los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trabajadores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técnicos de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salud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en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el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Mercosur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: Fase I (2007-2009) e Fase II (2010-2013);</a:t>
            </a:r>
          </a:p>
          <a:p>
            <a:pPr marL="114300" indent="0">
              <a:buFont typeface="Tw Cen MT" pitchFamily="34" charset="0"/>
              <a:buNone/>
            </a:pPr>
            <a:r>
              <a:rPr lang="es-A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Objetivos : Características </a:t>
            </a:r>
            <a:r>
              <a:rPr lang="es-A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cuanti</a:t>
            </a:r>
            <a:r>
              <a:rPr lang="es-A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-cualitativas de la oferta de formación de esos trabajadores, en perspectiva comparada. </a:t>
            </a:r>
            <a:r>
              <a:rPr lang="es-AR" altLang="pt-BR" sz="2400" dirty="0" smtClean="0">
                <a:solidFill>
                  <a:srgbClr val="008000"/>
                </a:solidFill>
                <a:latin typeface="Arial Narrow" pitchFamily="34" charset="0"/>
                <a:cs typeface="Aharoni" pitchFamily="2" charset="-79"/>
              </a:rPr>
              <a:t>Quienes son los técnicos?</a:t>
            </a:r>
          </a:p>
          <a:p>
            <a:pPr marL="114300" indent="0">
              <a:buFont typeface="Arial" charset="0"/>
              <a:buChar char="•"/>
            </a:pPr>
            <a:endParaRPr lang="pt-BR" altLang="pt-BR" sz="2400" dirty="0" smtClean="0">
              <a:latin typeface="Arial Narrow" pitchFamily="34" charset="0"/>
              <a:cs typeface="Aharoni" pitchFamily="2" charset="-79"/>
            </a:endParaRPr>
          </a:p>
          <a:p>
            <a:pPr marL="114300" indent="0">
              <a:buFont typeface="Wingdings" pitchFamily="2" charset="2"/>
              <a:buChar char="Ø"/>
            </a:pP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Actualmente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: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Propuesta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de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Investigación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Multicéntrica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sobre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formación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de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los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trabajadores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técnicos de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la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salud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en</a:t>
            </a:r>
            <a:r>
              <a:rPr lang="pt-BR" altLang="pt-BR" sz="2400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 America Latina</a:t>
            </a:r>
          </a:p>
          <a:p>
            <a:pPr marL="114300" indent="0">
              <a:buFont typeface="Tw Cen MT" pitchFamily="34" charset="0"/>
              <a:buNone/>
            </a:pPr>
            <a:r>
              <a:rPr lang="es-ES" altLang="pt-BR" sz="2400" b="1" dirty="0" smtClean="0">
                <a:solidFill>
                  <a:srgbClr val="009900"/>
                </a:solidFill>
                <a:latin typeface="Arial Narrow" pitchFamily="34" charset="0"/>
                <a:cs typeface="Aharoni" pitchFamily="2" charset="-79"/>
              </a:rPr>
              <a:t>Brasil, </a:t>
            </a:r>
            <a:r>
              <a:rPr lang="es-ES" altLang="pt-BR" sz="2400" dirty="0" smtClean="0">
                <a:solidFill>
                  <a:srgbClr val="009900"/>
                </a:solidFill>
                <a:latin typeface="Arial Narrow" pitchFamily="34" charset="0"/>
                <a:cs typeface="Aharoni" pitchFamily="2" charset="-79"/>
              </a:rPr>
              <a:t>Argentina, Bolivia, Colombia, Costa Rica, Ecuador, Guatemala, México, Paraguay, Perú y Uruguay</a:t>
            </a:r>
            <a:endParaRPr lang="pt-BR" altLang="pt-BR" sz="2400" dirty="0" smtClean="0">
              <a:solidFill>
                <a:srgbClr val="009900"/>
              </a:solidFill>
              <a:latin typeface="Arial Narrow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de </a:t>
            </a:r>
            <a:r>
              <a:rPr lang="pt-BR" dirty="0" err="1" smtClean="0"/>
              <a:t>trabajadores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215900" y="1571612"/>
          <a:ext cx="8642380" cy="4643470"/>
        </p:xfrm>
        <a:graphic>
          <a:graphicData uri="http://schemas.openxmlformats.org/presentationml/2006/ole">
            <p:oleObj spid="_x0000_s176130" name="Planilha" r:id="rId3" imgW="8714066" imgH="17390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92958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75009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407193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2851"/>
            <a:ext cx="9144000" cy="671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2912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414337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282" y="3357562"/>
            <a:ext cx="164307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3 RESPOSTAS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85818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0009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257925"/>
            <a:ext cx="406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28662" y="3929066"/>
            <a:ext cx="10198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3 repostas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21523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219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215082"/>
            <a:ext cx="3819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71472" y="4572008"/>
            <a:ext cx="10198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3 repostas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910" y="1000108"/>
            <a:ext cx="10198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3 repostas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286148" cy="500082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Antecedentes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00694" y="0"/>
            <a:ext cx="3643306" cy="6357958"/>
          </a:xfrm>
        </p:spPr>
        <p:txBody>
          <a:bodyPr>
            <a:noAutofit/>
          </a:bodyPr>
          <a:lstStyle/>
          <a:p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De acuerdo con el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Plan de Trabajo del CTDRHUS 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-SICA 2015-2022, - inclusión del tema "Trabajadores Técnicos en Salud";</a:t>
            </a:r>
          </a:p>
          <a:p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Agenda de trabajo para el segundo semestre de 2017 – Mapeo;</a:t>
            </a:r>
          </a:p>
          <a:p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Fortalecimiento de la Red de Educación de Técnicos de Salud (RETS) en Centroamérica y el Caribe.</a:t>
            </a:r>
            <a:endParaRPr lang="pt-BR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Marcador de contenido 5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328366" cy="44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m 5" descr="Resultado de imagem para MÃO APONTAND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3267">
            <a:off x="4156590" y="4585226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072493" cy="498431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71472" y="4357694"/>
            <a:ext cx="785818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endParaRPr lang="es-ES_tradnl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2000" b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 formulario es una adaptación del instrumento preliminar de investigación del </a:t>
            </a:r>
            <a:r>
              <a:rPr lang="es-ES_tradnl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MAPEAMIENTO DEL UNIVERSO DE LA FORMACIÓN Y DEL TRABAJO DE LOS TÉCNICOS EN SALUD EN EL ÁMBITO DE UNASUR </a:t>
            </a:r>
            <a:r>
              <a:rPr lang="es-ES_tradnl" sz="2000" b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- 'La Formación y el Trabajo de los Técnicos en Salud', realizado por RETS/UNASUL y ISAGS.</a:t>
            </a:r>
          </a:p>
          <a:p>
            <a:pPr lvl="0" algn="just"/>
            <a:endParaRPr lang="es-ES_tradnl" sz="20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lvl="0" algn="ctr"/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RESULTADOS PRELIMINARES</a:t>
            </a:r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64" y="285728"/>
            <a:ext cx="8715436" cy="4937760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400" dirty="0" smtClean="0">
              <a:latin typeface="Arial Narrow" pitchFamily="34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Arial Narrow" pitchFamily="34" charset="0"/>
              </a:rPr>
              <a:t>Belice, El Salvador y Honduras han contestado el cuestionario, en el segundo mes de estudio y se tomaron por base sus resultados para la descripción inicial del estudio;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Arial Narrow" pitchFamily="34" charset="0"/>
              </a:rPr>
              <a:t>El Salvador y Honduras tienen una definición formal para los trabajadores técnicos, mientras Belice no la tiene;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Arial Narrow" pitchFamily="34" charset="0"/>
              </a:rPr>
              <a:t>La definición de técnico se basa en las leyes educacionales de Honduras y El Salvador en los cuales, básicamente, a los profesionales técnicos les corresponden 18 meses a 24 meses de formación educacional para obtención del diploma técnico;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Arial Narrow" pitchFamily="34" charset="0"/>
              </a:rPr>
              <a:t>Cuanto a la ocupaciones profesionales y su categorización Belice, Honduras y El Salvador tienen los siguientes niveles educacionales. Hay que poner de relieve que en Belice la Universidad de Belice es responsable por la certificación de sus profesionales o sea, el grado superior académico no representa un diploma superior académico y si, lo origen del local donde se obtuvo el grado.</a:t>
            </a:r>
            <a:endParaRPr lang="pt-BR" sz="24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286544"/>
          </a:xfrm>
        </p:spPr>
        <p:txBody>
          <a:bodyPr>
            <a:noAutofit/>
          </a:bodyPr>
          <a:lstStyle/>
          <a:p>
            <a:r>
              <a:rPr lang="es-ES" sz="1800" dirty="0" smtClean="0">
                <a:solidFill>
                  <a:srgbClr val="002060"/>
                </a:solidFill>
                <a:latin typeface="Arial Narrow" pitchFamily="34" charset="0"/>
              </a:rPr>
              <a:t>En Honduras es en el Centro Nacional de Adiestramiento de Recursos Humanos  -CENARH-  se forma: Técnicos en Anestesia,  Técnicos en Radiología médica, Técnico en Salud Ambiental, y Auxiliares en Enfermería.   La región metropolitana forma Técnicos en Laboratorio.  Ambos CENARH y Región Metropolitana corresponden a la SESAL.</a:t>
            </a:r>
            <a:endParaRPr lang="pt-BR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1800" dirty="0" smtClean="0">
                <a:solidFill>
                  <a:srgbClr val="002060"/>
                </a:solidFill>
                <a:latin typeface="Arial Narrow" pitchFamily="34" charset="0"/>
              </a:rPr>
              <a:t>En El Salvador, en relación a la formación de Tecnólogos (4 años de formación), desde 1973 al 2001 eran estudios Universitarios. De 2002 a la fecha son Estudios Superiores NO Universitarios;</a:t>
            </a:r>
            <a:endParaRPr lang="pt-BR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1800" dirty="0" smtClean="0">
                <a:solidFill>
                  <a:srgbClr val="002060"/>
                </a:solidFill>
                <a:latin typeface="Arial Narrow" pitchFamily="34" charset="0"/>
              </a:rPr>
              <a:t>Las normas que asignan el ejercicio profesional están basadas en el modelo nacional de salud en lo cual los ministerios de salud, educación y consejos profesionales son los principales responsables por la ejecución de monitoreo de los profesionales.</a:t>
            </a:r>
            <a:endParaRPr lang="pt-BR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1800" dirty="0" smtClean="0">
                <a:solidFill>
                  <a:srgbClr val="002060"/>
                </a:solidFill>
                <a:latin typeface="Arial Narrow" pitchFamily="34" charset="0"/>
              </a:rPr>
              <a:t>En Belice y Honduras el ministerio de salud tiene departamentos o encaminan en lo que esté pendiente alguna cuestión específica el área responsable. En El Salvador la responsabilidad de la formación corresponde a las instituciones de enseñanza.  La regulación de las profesiones son de responsabilidad del Ministerio de Salud y/ o consejos de clase.</a:t>
            </a:r>
            <a:endParaRPr lang="pt-BR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1800" dirty="0" smtClean="0">
                <a:solidFill>
                  <a:srgbClr val="002060"/>
                </a:solidFill>
                <a:latin typeface="Arial Narrow" pitchFamily="34" charset="0"/>
              </a:rPr>
              <a:t>La formación de técnicos en los tres países  ocurre principalmente en Instituciones privada, sin embargo las bases de datos sobre el tema son escasas Excepción se hace a El Salvador en que en el Consejo Superior de Salud Pública, en el Ministerio de Educación (MINED) y en el MINSAL (Observatorio de Recursos Humanos) tienen base de datos de sus profesionales. </a:t>
            </a:r>
            <a:endParaRPr lang="pt-BR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" sz="1800" dirty="0" smtClean="0">
                <a:latin typeface="Arial Narrow" pitchFamily="34" charset="0"/>
              </a:rPr>
              <a:t> </a:t>
            </a:r>
            <a:r>
              <a:rPr lang="es-ES" sz="1800" dirty="0" smtClean="0">
                <a:solidFill>
                  <a:srgbClr val="C00000"/>
                </a:solidFill>
                <a:latin typeface="Arial Narrow" pitchFamily="34" charset="0"/>
              </a:rPr>
              <a:t>En ninguno de los tres países fue encontrado estudios sobre la formación técnica.   </a:t>
            </a:r>
            <a:endParaRPr lang="pt-BR" sz="1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pt-BR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 Narrow" pitchFamily="34" charset="0"/>
              </a:rPr>
              <a:t>PRODUCCIÓN DEL INFORME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Faltan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Arial Narrow" pitchFamily="34" charset="0"/>
              </a:rPr>
              <a:t>información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de 5 países</a:t>
            </a:r>
          </a:p>
          <a:p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Y.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..</a:t>
            </a:r>
          </a:p>
          <a:p>
            <a:pPr lvl="0"/>
            <a:r>
              <a:rPr lang="es-ES" dirty="0" smtClean="0">
                <a:solidFill>
                  <a:srgbClr val="002060"/>
                </a:solidFill>
                <a:latin typeface="Arial Narrow" pitchFamily="34" charset="0"/>
              </a:rPr>
              <a:t>CONCLUSIÓN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es-ES" dirty="0" smtClean="0">
                <a:solidFill>
                  <a:srgbClr val="002060"/>
                </a:solidFill>
                <a:latin typeface="Arial Narrow" pitchFamily="34" charset="0"/>
              </a:rPr>
              <a:t>LIMITACIONES DEL ESTUDIO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es-ES" dirty="0" smtClean="0">
                <a:solidFill>
                  <a:srgbClr val="002060"/>
                </a:solidFill>
                <a:latin typeface="Arial Narrow" pitchFamily="34" charset="0"/>
              </a:rPr>
              <a:t>CONFLICTO DE INTERÉS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es-ES" dirty="0" smtClean="0">
                <a:solidFill>
                  <a:srgbClr val="002060"/>
                </a:solidFill>
                <a:latin typeface="Arial Narrow" pitchFamily="34" charset="0"/>
              </a:rPr>
              <a:t>REFERENCIAS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5140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	</a:t>
            </a:r>
            <a:r>
              <a:rPr lang="es-ES_tradnl" sz="3600" dirty="0" smtClean="0">
                <a:latin typeface="Arial Narrow" pitchFamily="34" charset="0"/>
              </a:rPr>
              <a:t>Se espera que los elementos apuntando en la investigación contribuyan con el diagnóstico regional, y que los resultados de la encuesta realizada en cada país potencien la discusión sobre la formación de trabajadores técnicos en ellos, y que promocionen la agenda regional en curso, apuntando incluso a la continuidad de este tipo de estudio</a:t>
            </a:r>
            <a:r>
              <a:rPr lang="es-ES_tradnl" sz="3600" dirty="0" smtClean="0">
                <a:latin typeface="Arial Narrow" pitchFamily="34" charset="0"/>
              </a:rPr>
              <a:t>.</a:t>
            </a:r>
            <a:endParaRPr lang="es-ES_tradnl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>
                <a:latin typeface="Arial Narrow" pitchFamily="34" charset="0"/>
              </a:rPr>
              <a:t>REFERENCIAS</a:t>
            </a:r>
            <a:r>
              <a:rPr lang="pt-BR" dirty="0" smtClean="0">
                <a:latin typeface="Arial Narrow" pitchFamily="34" charset="0"/>
              </a:rPr>
              <a:t/>
            </a:r>
            <a:br>
              <a:rPr lang="pt-BR" dirty="0" smtClean="0">
                <a:latin typeface="Arial Narrow" pitchFamily="34" charset="0"/>
              </a:rPr>
            </a:br>
            <a:endParaRPr lang="pt-BR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b="1" dirty="0" smtClean="0">
                <a:latin typeface="Arial Narrow" pitchFamily="34" charset="0"/>
              </a:rPr>
              <a:t> </a:t>
            </a:r>
            <a:endParaRPr lang="pt-BR" dirty="0" smtClean="0">
              <a:latin typeface="Arial Narrow" pitchFamily="34" charset="0"/>
            </a:endParaRPr>
          </a:p>
          <a:p>
            <a:pPr lvl="0" algn="just"/>
            <a:r>
              <a:rPr lang="pt-BR" dirty="0" smtClean="0">
                <a:latin typeface="Arial Narrow" pitchFamily="34" charset="0"/>
              </a:rPr>
              <a:t>DOCUMENTO de Manguinhos sobre a formação dos trabalhadores técnicos de saúde no Brasil e no </a:t>
            </a:r>
            <a:r>
              <a:rPr lang="pt-BR" dirty="0" err="1" smtClean="0">
                <a:latin typeface="Arial Narrow" pitchFamily="34" charset="0"/>
              </a:rPr>
              <a:t>Mercosul</a:t>
            </a:r>
            <a:r>
              <a:rPr lang="pt-BR" dirty="0" smtClean="0">
                <a:latin typeface="Arial Narrow" pitchFamily="34" charset="0"/>
              </a:rPr>
              <a:t>. In: PRONKO, Marcela A.; CORBO, </a:t>
            </a:r>
            <a:r>
              <a:rPr lang="pt-BR" dirty="0" err="1" smtClean="0">
                <a:latin typeface="Arial Narrow" pitchFamily="34" charset="0"/>
              </a:rPr>
              <a:t>Anamaria</a:t>
            </a:r>
            <a:r>
              <a:rPr lang="pt-BR" dirty="0" smtClean="0">
                <a:latin typeface="Arial Narrow" pitchFamily="34" charset="0"/>
              </a:rPr>
              <a:t> D. A silhueta do invisível: a formação de trabalhadores técnicos em saúde no </a:t>
            </a:r>
            <a:r>
              <a:rPr lang="pt-BR" dirty="0" err="1" smtClean="0">
                <a:latin typeface="Arial Narrow" pitchFamily="34" charset="0"/>
              </a:rPr>
              <a:t>Mercosul</a:t>
            </a:r>
            <a:r>
              <a:rPr lang="pt-BR" dirty="0" smtClean="0">
                <a:latin typeface="Arial Narrow" pitchFamily="34" charset="0"/>
              </a:rPr>
              <a:t>. Rio de Janeiro: Escola Politécnica de Saúde Joaquim Venâncio, 2009.</a:t>
            </a:r>
          </a:p>
          <a:p>
            <a:pPr lvl="0" algn="just"/>
            <a:r>
              <a:rPr lang="pt-BR" dirty="0" smtClean="0">
                <a:latin typeface="Arial Narrow" pitchFamily="34" charset="0"/>
              </a:rPr>
              <a:t>GIL, Antonio Carlos. Métodos e técnicas de pesquisa social, 6. ed. - São Paulo : Atlas, 2008.</a:t>
            </a:r>
          </a:p>
          <a:p>
            <a:pPr lvl="0" algn="just"/>
            <a:r>
              <a:rPr lang="pt-BR" dirty="0" smtClean="0">
                <a:latin typeface="Arial Narrow" pitchFamily="34" charset="0"/>
              </a:rPr>
              <a:t>Métodos de pesquisa / [organizado por] Tatiana </a:t>
            </a:r>
            <a:r>
              <a:rPr lang="pt-BR" dirty="0" err="1" smtClean="0">
                <a:latin typeface="Arial Narrow" pitchFamily="34" charset="0"/>
              </a:rPr>
              <a:t>EngelGerhardt</a:t>
            </a:r>
            <a:r>
              <a:rPr lang="pt-BR" dirty="0" smtClean="0">
                <a:latin typeface="Arial Narrow" pitchFamily="34" charset="0"/>
              </a:rPr>
              <a:t> e Denise </a:t>
            </a:r>
            <a:r>
              <a:rPr lang="pt-BR" dirty="0" err="1" smtClean="0">
                <a:latin typeface="Arial Narrow" pitchFamily="34" charset="0"/>
              </a:rPr>
              <a:t>Tolfo</a:t>
            </a:r>
            <a:r>
              <a:rPr lang="pt-BR" dirty="0" smtClean="0">
                <a:latin typeface="Arial Narrow" pitchFamily="34" charset="0"/>
              </a:rPr>
              <a:t> Silveira; coordenado pela Universidade Aberta do Brasil – UAB/UFRGS e pelo Curso de Graduação Tecnológica – Planejamento e Gestão para o Desenvolvimento Rural da SEAD/UFRGS. – Porto Alegre: Editora da UFRGS, 2009. UNIDADE 2 – A PESQUISA CIENTÍFICA Denise </a:t>
            </a:r>
            <a:r>
              <a:rPr lang="pt-BR" dirty="0" err="1" smtClean="0">
                <a:latin typeface="Arial Narrow" pitchFamily="34" charset="0"/>
              </a:rPr>
              <a:t>Tolfo</a:t>
            </a:r>
            <a:r>
              <a:rPr lang="pt-BR" dirty="0" smtClean="0">
                <a:latin typeface="Arial Narrow" pitchFamily="34" charset="0"/>
              </a:rPr>
              <a:t> Silveira e Fernanda Peixoto </a:t>
            </a:r>
            <a:r>
              <a:rPr lang="pt-BR" dirty="0" err="1" smtClean="0">
                <a:latin typeface="Arial Narrow" pitchFamily="34" charset="0"/>
              </a:rPr>
              <a:t>Córdova</a:t>
            </a:r>
            <a:r>
              <a:rPr lang="pt-BR" dirty="0" smtClean="0">
                <a:latin typeface="Arial Narrow" pitchFamily="34" charset="0"/>
              </a:rPr>
              <a:t> p. 31 a 42</a:t>
            </a:r>
          </a:p>
          <a:p>
            <a:pPr lvl="0" algn="just"/>
            <a:r>
              <a:rPr lang="pt-BR" dirty="0" smtClean="0">
                <a:latin typeface="Arial Narrow" pitchFamily="34" charset="0"/>
              </a:rPr>
              <a:t>PRONKO, Marcela, </a:t>
            </a:r>
            <a:r>
              <a:rPr lang="pt-BR" dirty="0" err="1" smtClean="0">
                <a:latin typeface="Arial Narrow" pitchFamily="34" charset="0"/>
              </a:rPr>
              <a:t>el</a:t>
            </a:r>
            <a:r>
              <a:rPr lang="pt-BR" dirty="0" smtClean="0">
                <a:latin typeface="Arial Narrow" pitchFamily="34" charset="0"/>
              </a:rPr>
              <a:t> al. </a:t>
            </a:r>
            <a:r>
              <a:rPr lang="pt-BR" i="1" dirty="0" smtClean="0">
                <a:latin typeface="Arial Narrow" pitchFamily="34" charset="0"/>
              </a:rPr>
              <a:t>A formação de trabalhadores técnicos em saúde no Brasil e no </a:t>
            </a:r>
            <a:r>
              <a:rPr lang="pt-BR" i="1" dirty="0" err="1" smtClean="0">
                <a:latin typeface="Arial Narrow" pitchFamily="34" charset="0"/>
              </a:rPr>
              <a:t>Mercosul</a:t>
            </a:r>
            <a:r>
              <a:rPr lang="pt-BR" dirty="0" smtClean="0">
                <a:latin typeface="Arial Narrow" pitchFamily="34" charset="0"/>
              </a:rPr>
              <a:t>. Rio de Janeiro: EPSJV, 2011.</a:t>
            </a:r>
          </a:p>
          <a:p>
            <a:pPr lvl="0" algn="just"/>
            <a:r>
              <a:rPr lang="pt-BR" dirty="0" smtClean="0">
                <a:latin typeface="Arial Narrow" pitchFamily="34" charset="0"/>
              </a:rPr>
              <a:t>PRONKO, M.; STAUFER, A. de B.; CORBO, A. D. Formação de trabalhadores técnicos no </a:t>
            </a:r>
            <a:r>
              <a:rPr lang="pt-BR" dirty="0" err="1" smtClean="0">
                <a:latin typeface="Arial Narrow" pitchFamily="34" charset="0"/>
              </a:rPr>
              <a:t>Mercosul</a:t>
            </a:r>
            <a:r>
              <a:rPr lang="pt-BR" dirty="0" smtClean="0">
                <a:latin typeface="Arial Narrow" pitchFamily="34" charset="0"/>
              </a:rPr>
              <a:t>. </a:t>
            </a:r>
            <a:r>
              <a:rPr lang="es-ES_tradnl" i="1" dirty="0" smtClean="0">
                <a:latin typeface="Arial Narrow" pitchFamily="34" charset="0"/>
              </a:rPr>
              <a:t>Revista Latinoamericana de Educación Comparada</a:t>
            </a:r>
            <a:r>
              <a:rPr lang="es-ES_tradnl" dirty="0" smtClean="0">
                <a:latin typeface="Arial Narrow" pitchFamily="34" charset="0"/>
              </a:rPr>
              <a:t>, v. 5, n. 5, p. 16-28, 2014.</a:t>
            </a:r>
            <a:endParaRPr lang="pt-BR" dirty="0" smtClean="0">
              <a:latin typeface="Arial Narrow" pitchFamily="34" charset="0"/>
            </a:endParaRPr>
          </a:p>
          <a:p>
            <a:pPr lvl="0" algn="just"/>
            <a:r>
              <a:rPr lang="pt-BR" dirty="0" smtClean="0">
                <a:latin typeface="Arial Narrow" pitchFamily="34" charset="0"/>
              </a:rPr>
              <a:t>VASCONCELOS, Eduardo Mourão. </a:t>
            </a:r>
            <a:r>
              <a:rPr lang="pt-BR" i="1" dirty="0" smtClean="0">
                <a:latin typeface="Arial Narrow" pitchFamily="34" charset="0"/>
              </a:rPr>
              <a:t>Karl Marx e a subjetividade humana:</a:t>
            </a:r>
            <a:r>
              <a:rPr lang="pt-BR" dirty="0" smtClean="0">
                <a:latin typeface="Arial Narrow" pitchFamily="34" charset="0"/>
              </a:rPr>
              <a:t> a trajetória das </a:t>
            </a:r>
            <a:r>
              <a:rPr lang="pt-BR" dirty="0" err="1" smtClean="0">
                <a:latin typeface="Arial Narrow" pitchFamily="34" charset="0"/>
              </a:rPr>
              <a:t>ideias</a:t>
            </a:r>
            <a:r>
              <a:rPr lang="pt-BR" dirty="0" smtClean="0">
                <a:latin typeface="Arial Narrow" pitchFamily="34" charset="0"/>
              </a:rPr>
              <a:t> e conceitos nos textos teóricos. São Paulo: HUCITEC, 2010. </a:t>
            </a:r>
          </a:p>
          <a:p>
            <a:pPr lvl="0" algn="just"/>
            <a:r>
              <a:rPr lang="es-ES_tradnl" dirty="0" smtClean="0">
                <a:latin typeface="Arial Narrow" pitchFamily="34" charset="0"/>
              </a:rPr>
              <a:t>Davis, Luis </a:t>
            </a:r>
            <a:r>
              <a:rPr lang="es-ES" dirty="0" smtClean="0">
                <a:latin typeface="Arial Narrow" pitchFamily="34" charset="0"/>
              </a:rPr>
              <a:t>Reactivación y funcionamiento de la Red Internacional de Educación de Técnicos  en Salud  (RETS) para la región centroamericana y Caribe. Presentación en la X Reunión de Comisión Técnica de Desarrollo de Recursos Humanos de Salud, San José, Costa Rica, 22 de marzo de 2017. Disponible en </a:t>
            </a:r>
            <a:r>
              <a:rPr lang="es-ES" u="sng" dirty="0" smtClean="0">
                <a:latin typeface="Arial Narrow" pitchFamily="34" charset="0"/>
                <a:hlinkClick r:id="rId2"/>
              </a:rPr>
              <a:t>http://www.observatoriorh.org/centro/?q=node/237</a:t>
            </a:r>
            <a:endParaRPr lang="pt-BR" dirty="0" smtClean="0">
              <a:latin typeface="Arial Narrow" pitchFamily="34" charset="0"/>
            </a:endParaRPr>
          </a:p>
          <a:p>
            <a:pPr algn="just"/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6429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Obrigada...</a:t>
            </a:r>
          </a:p>
        </p:txBody>
      </p:sp>
      <p:pic>
        <p:nvPicPr>
          <p:cNvPr id="22531" name="Picture 4" descr="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92375"/>
            <a:ext cx="7335837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4929198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+mj-ea"/>
                <a:cs typeface="+mj-cs"/>
                <a:hlinkClick r:id="rId3"/>
              </a:rPr>
              <a:t>Liu_leal@yahoo.com.br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  <a:hlinkClick r:id="rId4"/>
              </a:rPr>
              <a:t>Liulealqueiros@gmail.com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+mj-ea"/>
                <a:cs typeface="+mj-cs"/>
              </a:rPr>
              <a:t>+5561982956100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 rot="14997966">
            <a:off x="-85396" y="1077008"/>
            <a:ext cx="4945502" cy="4618717"/>
          </a:xfrm>
          <a:prstGeom prst="wedgeEllipseCallout">
            <a:avLst>
              <a:gd name="adj1" fmla="val -41582"/>
              <a:gd name="adj2" fmla="val 41978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 sz="24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370513" y="1571612"/>
            <a:ext cx="37734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0" algn="ctr">
              <a:buFont typeface="Tw Cen MT" pitchFamily="34" charset="0"/>
              <a:buNone/>
              <a:defRPr/>
            </a:pPr>
            <a:r>
              <a:rPr lang="es-AR" sz="2400" dirty="0" smtClean="0">
                <a:solidFill>
                  <a:srgbClr val="C00000"/>
                </a:solidFill>
                <a:latin typeface="Arial Narrow" pitchFamily="34" charset="0"/>
              </a:rPr>
              <a:t>Descifrando la silueta de lo invisible…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Quienes son?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Cuántos son?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Qué hacen?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Dónde están?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Cómo se forman?</a:t>
            </a:r>
          </a:p>
          <a:p>
            <a:pPr marL="571500" indent="-457200" algn="ctr"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Para qué?</a:t>
            </a:r>
          </a:p>
          <a:p>
            <a:pPr algn="ctr">
              <a:defRPr/>
            </a:pPr>
            <a:endParaRPr lang="pt-BR" sz="2400" b="1" spc="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9912986">
            <a:off x="5281322" y="1076598"/>
            <a:ext cx="3880854" cy="3670832"/>
          </a:xfrm>
          <a:prstGeom prst="wedgeEllipseCallout">
            <a:avLst>
              <a:gd name="adj1" fmla="val -63603"/>
              <a:gd name="adj2" fmla="val 182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0034" y="1500174"/>
            <a:ext cx="36433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0" algn="ctr">
              <a:buFont typeface="Tw Cen MT" pitchFamily="34" charset="0"/>
              <a:buNone/>
              <a:defRPr/>
            </a:pPr>
            <a:r>
              <a:rPr lang="es-AR" sz="2400" dirty="0" smtClean="0">
                <a:solidFill>
                  <a:srgbClr val="C00000"/>
                </a:solidFill>
                <a:latin typeface="Arial Narrow" pitchFamily="34" charset="0"/>
              </a:rPr>
              <a:t>Por qué estos trabajadores son invisibles?</a:t>
            </a:r>
          </a:p>
          <a:p>
            <a:pPr marL="114300" indent="0">
              <a:buFont typeface="Tw Cen MT" pitchFamily="34" charset="0"/>
              <a:buNone/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Falta de conocimiento; Falta de valorización; Falta de  políticas de formación integradas a las necesidades del sistema de salud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114300" indent="0" algn="ctr">
              <a:buFont typeface="Tw Cen MT" pitchFamily="34" charset="0"/>
              <a:buNone/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Qué determina la creación de cursos?</a:t>
            </a:r>
          </a:p>
          <a:p>
            <a:pPr marL="114300" indent="0" algn="ctr">
              <a:buFont typeface="Tw Cen MT" pitchFamily="34" charset="0"/>
              <a:buNone/>
              <a:defRPr/>
            </a:pP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Cómo se definen los perfiles profesionales?</a:t>
            </a:r>
          </a:p>
        </p:txBody>
      </p:sp>
      <p:pic>
        <p:nvPicPr>
          <p:cNvPr id="8" name="Picture 7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430694"/>
            <a:ext cx="2466720" cy="24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err="1" smtClean="0">
                <a:solidFill>
                  <a:srgbClr val="CC3300"/>
                </a:solidFill>
                <a:latin typeface="Arial Narrow" pitchFamily="34" charset="0"/>
              </a:rPr>
              <a:t>Definición</a:t>
            </a:r>
            <a:r>
              <a:rPr lang="pt-BR" sz="2800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pt-BR" sz="2800" dirty="0">
                <a:solidFill>
                  <a:srgbClr val="CC3300"/>
                </a:solidFill>
                <a:latin typeface="Arial Narrow" pitchFamily="34" charset="0"/>
              </a:rPr>
              <a:t>ampla de técnicos </a:t>
            </a:r>
            <a:r>
              <a:rPr lang="pt-BR" sz="2800" dirty="0" err="1" smtClean="0">
                <a:solidFill>
                  <a:srgbClr val="CC3300"/>
                </a:solidFill>
                <a:latin typeface="Arial Narrow" pitchFamily="34" charset="0"/>
              </a:rPr>
              <a:t>en</a:t>
            </a:r>
            <a:r>
              <a:rPr lang="pt-BR" sz="2800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pt-BR" sz="2800" dirty="0" err="1" smtClean="0">
                <a:solidFill>
                  <a:srgbClr val="CC3300"/>
                </a:solidFill>
                <a:latin typeface="Arial Narrow" pitchFamily="34" charset="0"/>
              </a:rPr>
              <a:t>salud</a:t>
            </a:r>
            <a:endParaRPr lang="pt-BR" sz="2800" dirty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428736"/>
            <a:ext cx="7772400" cy="44719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ES" sz="2800" dirty="0" smtClean="0">
                <a:solidFill>
                  <a:srgbClr val="002060"/>
                </a:solidFill>
                <a:latin typeface="Arial Narrow" pitchFamily="34" charset="0"/>
              </a:rPr>
              <a:t>Conjunto de trabajadores que ejercen actividades técnico-científicas, no restringiendo esa noción a su escolaridad. Estos técnicos serían tanto aquellos que ejercen actividades consideradas simples, cuyo requerimiento por escolaridad se limita a las cuatro primeras series de la enseñanza fundamental; por los auxiliares y técnicos de diversas especialidades, que tienen respectivamente, enseñanza fundamental y media; además de los tecnólogos, de nivel superior.</a:t>
            </a:r>
            <a:endParaRPr lang="pt-BR" sz="2800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2800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lnSpc>
                <a:spcPct val="65000"/>
              </a:lnSpc>
              <a:buFontTx/>
              <a:buNone/>
            </a:pPr>
            <a:r>
              <a:rPr lang="pt-BR" sz="1600" dirty="0">
                <a:solidFill>
                  <a:srgbClr val="002060"/>
                </a:solidFill>
                <a:latin typeface="Arial Narrow" pitchFamily="34" charset="0"/>
              </a:rPr>
              <a:t>“Trabalhadores Técnicos em Saúde: Formação profissional e mercado de trabalho” (EPSJV/FIOCRUZ, 2003)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8229600" cy="5371166"/>
          </a:xfrm>
        </p:spPr>
        <p:txBody>
          <a:bodyPr>
            <a:noAutofit/>
          </a:bodyPr>
          <a:lstStyle/>
          <a:p>
            <a:pPr>
              <a:buNone/>
            </a:pPr>
            <a:endParaRPr lang="es-ES_tradnl" sz="2800" dirty="0" smtClean="0">
              <a:latin typeface="Arial Narrow" pitchFamily="34" charset="0"/>
            </a:endParaRPr>
          </a:p>
          <a:p>
            <a:r>
              <a:rPr lang="es-ES_tradnl" sz="2800" dirty="0" smtClean="0">
                <a:solidFill>
                  <a:srgbClr val="CC3300"/>
                </a:solidFill>
                <a:latin typeface="Arial Narrow" pitchFamily="34" charset="0"/>
              </a:rPr>
              <a:t>Para el Mapeo …</a:t>
            </a:r>
            <a:endParaRPr lang="es-ES_tradnl" sz="2800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s-ES_tradnl" sz="2800" dirty="0" smtClean="0">
                <a:latin typeface="Arial Narrow" pitchFamily="34" charset="0"/>
              </a:rPr>
              <a:t>	</a:t>
            </a:r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La concepción del "técnico" varía de acuerdo con los contextos social, político, económico y cultural, y se relaciona tanto con los sistemas educativos nacionales cuanto con la práctica del trabajo en salud. </a:t>
            </a:r>
          </a:p>
          <a:p>
            <a:pPr algn="just">
              <a:buNone/>
            </a:pPr>
            <a:endParaRPr lang="es-ES_tradnl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s-ES_tradnl" sz="2800" dirty="0" smtClean="0">
                <a:solidFill>
                  <a:srgbClr val="002060"/>
                </a:solidFill>
                <a:latin typeface="Arial Narrow" pitchFamily="34" charset="0"/>
              </a:rPr>
              <a:t>	Históricamente las esferas públicas o privadas de los países promueven la formación y calificación de auxiliares, técnicos y tecnólogos para atender a las necesidades de este sector. Vale señalar que ellos pueden ser identificados con titulaciones distintas incluso cuando tienen formaciones similares, fruto de la división social del trabajo.</a:t>
            </a:r>
            <a:endParaRPr lang="pt-BR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44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Equipo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992" y="914385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responsable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 por </a:t>
            </a:r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el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Mapeo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</a:p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Isabel Dure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investigadora: </a:t>
            </a:r>
          </a:p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Liu Leal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Centro colaborador: </a:t>
            </a:r>
          </a:p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EPSJV/ FIOCRUZ: Marcela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Pronko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Anamaria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Corbo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e Ingrid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Dávilla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Referencias </a:t>
            </a:r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en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los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 países:</a:t>
            </a: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Belice</a:t>
            </a:r>
            <a:r>
              <a:rPr lang="pt-BR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Andrei </a:t>
            </a:r>
            <a:r>
              <a:rPr lang="en-US" dirty="0" err="1" smtClean="0">
                <a:solidFill>
                  <a:srgbClr val="002060"/>
                </a:solidFill>
                <a:latin typeface="Arial Narrow" pitchFamily="34" charset="0"/>
              </a:rPr>
              <a:t>Rohan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Narrow" pitchFamily="34" charset="0"/>
              </a:rPr>
              <a:t>Chell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Costa Rica</a:t>
            </a:r>
            <a:r>
              <a:rPr lang="pt-BR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Luis Davis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El Salvador </a:t>
            </a:r>
            <a:r>
              <a:rPr lang="pt-BR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María </a:t>
            </a:r>
            <a:r>
              <a:rPr lang="es-ES_tradnl" dirty="0" err="1" smtClean="0">
                <a:solidFill>
                  <a:srgbClr val="002060"/>
                </a:solidFill>
                <a:latin typeface="Arial Narrow" pitchFamily="34" charset="0"/>
              </a:rPr>
              <a:t>Angela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 Elías Marroquín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; 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Luis Eduardo Guerra Méndez y Evelyn </a:t>
            </a:r>
            <a:r>
              <a:rPr lang="es-ES_tradnl" dirty="0" err="1" smtClean="0">
                <a:solidFill>
                  <a:srgbClr val="002060"/>
                </a:solidFill>
                <a:latin typeface="Arial Narrow" pitchFamily="34" charset="0"/>
              </a:rPr>
              <a:t>Dinorah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 Flores de Nieto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Guatemala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Lic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. Elias García</a:t>
            </a: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Honduras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- Lourdes Ramirez, Sandra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Villalvir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“ y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María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Ester Palma</a:t>
            </a: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Nicaragua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 – </a:t>
            </a: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República Dominicana - </a:t>
            </a:r>
          </a:p>
          <a:p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Panamá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 – </a:t>
            </a:r>
            <a:r>
              <a:rPr lang="es-ES_tradnl" dirty="0" err="1" smtClean="0">
                <a:solidFill>
                  <a:srgbClr val="002060"/>
                </a:solidFill>
                <a:latin typeface="Arial Narrow" pitchFamily="34" charset="0"/>
              </a:rPr>
              <a:t>Isaias</a:t>
            </a:r>
            <a:endParaRPr lang="es-ES_tradnl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es-ES_tradnl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 Narrow" pitchFamily="34" charset="0"/>
              </a:rPr>
              <a:t/>
            </a:r>
            <a:br>
              <a:rPr lang="pt-BR" dirty="0" smtClean="0">
                <a:latin typeface="Arial Narrow" pitchFamily="34" charset="0"/>
              </a:rPr>
            </a:b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Objetivo General</a:t>
            </a:r>
            <a:endParaRPr lang="pt-B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Comprender quienes son los trabajadores técnicos de la salud, respondiendo a las siguientes preguntas:</a:t>
            </a: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¿Qué tipo de formación habilita el trabajo de un técnico en salud en los ocho países?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¿Qué profesiones / ocupaciones componen el área de técnicos en salud?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¿Existen marcos normativos y procesos regulatorios para el ejercicio profesional de los técnicos en salud?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¿Cuáles son las instituciones que están habilitadas para la formación?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¿Cómo se articula la formación técnica con la educación formal del país?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¿Dónde ocurre la práctica profesional?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838" y="1428736"/>
            <a:ext cx="8158162" cy="42862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Arial Narrow" pitchFamily="34" charset="0"/>
              </a:rPr>
              <a:t/>
            </a:r>
            <a:br>
              <a:rPr lang="es-ES_tradnl" dirty="0" smtClean="0">
                <a:latin typeface="Arial Narrow" pitchFamily="34" charset="0"/>
              </a:rPr>
            </a:br>
            <a:r>
              <a:rPr lang="es-ES_tradnl" dirty="0" smtClean="0">
                <a:solidFill>
                  <a:srgbClr val="CC3300"/>
                </a:solidFill>
                <a:latin typeface="Arial Narrow" pitchFamily="34" charset="0"/>
              </a:rPr>
              <a:t>METODOLOGIA Y DIMENSIONAMENTO DEL ESTUDIO </a:t>
            </a:r>
            <a:r>
              <a:rPr lang="pt-BR" dirty="0" smtClean="0">
                <a:solidFill>
                  <a:srgbClr val="CC3300"/>
                </a:solidFill>
                <a:latin typeface="Arial Narrow" pitchFamily="34" charset="0"/>
              </a:rPr>
              <a:t/>
            </a:r>
            <a:br>
              <a:rPr lang="pt-BR" dirty="0" smtClean="0">
                <a:solidFill>
                  <a:srgbClr val="CC3300"/>
                </a:solidFill>
                <a:latin typeface="Arial Narrow" pitchFamily="34" charset="0"/>
              </a:rPr>
            </a:br>
            <a:r>
              <a:rPr lang="es-ES_tradnl" dirty="0" smtClean="0">
                <a:solidFill>
                  <a:srgbClr val="CC3300"/>
                </a:solidFill>
                <a:latin typeface="Arial Narrow" pitchFamily="34" charset="0"/>
              </a:rPr>
              <a:t> </a:t>
            </a:r>
            <a:r>
              <a:rPr lang="pt-BR" dirty="0" smtClean="0">
                <a:solidFill>
                  <a:srgbClr val="CC3300"/>
                </a:solidFill>
                <a:latin typeface="Arial Narrow" pitchFamily="34" charset="0"/>
              </a:rPr>
              <a:t/>
            </a:r>
            <a:br>
              <a:rPr lang="pt-BR" dirty="0" smtClean="0">
                <a:solidFill>
                  <a:srgbClr val="CC3300"/>
                </a:solidFill>
                <a:latin typeface="Arial Narrow" pitchFamily="34" charset="0"/>
              </a:rPr>
            </a:br>
            <a:endParaRPr lang="pt-BR" dirty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564360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dirty="0" smtClean="0">
                <a:solidFill>
                  <a:srgbClr val="008000"/>
                </a:solidFill>
                <a:latin typeface="Arial Narrow" pitchFamily="34" charset="0"/>
              </a:rPr>
              <a:t>El estudio se realizará en ocho países, en un corto período de tres meses;</a:t>
            </a:r>
            <a:endParaRPr lang="pt-BR" dirty="0" smtClean="0">
              <a:solidFill>
                <a:srgbClr val="00800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La ejecución del estudio es realizada por </a:t>
            </a:r>
            <a:r>
              <a:rPr lang="es-ES_tradnl" u="sng" dirty="0" smtClean="0">
                <a:solidFill>
                  <a:srgbClr val="002060"/>
                </a:solidFill>
                <a:latin typeface="Arial Narrow" pitchFamily="34" charset="0"/>
              </a:rPr>
              <a:t>una persona</a:t>
            </a:r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El levantamiento está realizándose prioritariamente por internet;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Además de que la diversidad de los países exige una mayor atención, la información sobre el tema no es de fácil de acceso, vía internet.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La necesidad de adecuar el método y el recorte de la investigación, considerando las condiciones objetivas en relación a la cantidad de países y al tiempo de ejecución;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La identificación de los puntos focales en cada país está siendo confirmada con la investigación en curso;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ES_tradnl" dirty="0" smtClean="0">
                <a:solidFill>
                  <a:srgbClr val="002060"/>
                </a:solidFill>
                <a:latin typeface="Arial Narrow" pitchFamily="34" charset="0"/>
              </a:rPr>
              <a:t>Se elaboró el diseño metodológico durante la ejecución del estudio.</a:t>
            </a:r>
            <a:endParaRPr lang="pt-BR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13162</TotalTime>
  <Words>1738</Words>
  <Application>Microsoft Office PowerPoint</Application>
  <PresentationFormat>Apresentação na tela (4:3)</PresentationFormat>
  <Paragraphs>171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Origem</vt:lpstr>
      <vt:lpstr>Documento</vt:lpstr>
      <vt:lpstr>Planilha</vt:lpstr>
      <vt:lpstr>Mapeo sobre regulación de la formación y el ejercicio profesional de los Técnicos de Salud en Centroamérica y República Dominicana</vt:lpstr>
      <vt:lpstr>PUNTO DE PARTIDA...</vt:lpstr>
      <vt:lpstr>Antecedentes</vt:lpstr>
      <vt:lpstr>Slide 4</vt:lpstr>
      <vt:lpstr>Definición ampla de técnicos en salud</vt:lpstr>
      <vt:lpstr>Slide 6</vt:lpstr>
      <vt:lpstr>Equipo</vt:lpstr>
      <vt:lpstr> Objetivo General</vt:lpstr>
      <vt:lpstr> METODOLOGIA Y DIMENSIONAMENTO DEL ESTUDIO    </vt:lpstr>
      <vt:lpstr>Slide 10</vt:lpstr>
      <vt:lpstr>Los pasos de la investigación</vt:lpstr>
      <vt:lpstr>Método</vt:lpstr>
      <vt:lpstr>Plataforma online...</vt:lpstr>
      <vt:lpstr>Plan de trabajo </vt:lpstr>
      <vt:lpstr>RESULTADOS PRELIMINARES</vt:lpstr>
      <vt:lpstr>Slide 16</vt:lpstr>
      <vt:lpstr>Slide 17</vt:lpstr>
      <vt:lpstr>DEFINICIÓN FORMAL TÉCNICO</vt:lpstr>
      <vt:lpstr>De acuerdo con la definición de trabajo técnico en salud utilizada en el ámbito de la RETS, indique qué diferentes tipos de trabajadores técnicos actúan en su país; e identifique en cada tipo la escolarización</vt:lpstr>
      <vt:lpstr>Tipo de trabajadores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RESULTADOS PRELIMINARES</vt:lpstr>
      <vt:lpstr>Slide 32</vt:lpstr>
      <vt:lpstr>PRODUCCIÓN DEL INFORME</vt:lpstr>
      <vt:lpstr>Slide 34</vt:lpstr>
      <vt:lpstr>REFERENCIAS </vt:lpstr>
      <vt:lpstr>Obrigada...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Alcindo Antônio Ferla</dc:creator>
  <cp:lastModifiedBy>julia.farias</cp:lastModifiedBy>
  <cp:revision>134</cp:revision>
  <dcterms:created xsi:type="dcterms:W3CDTF">2009-08-28T01:00:55Z</dcterms:created>
  <dcterms:modified xsi:type="dcterms:W3CDTF">2017-11-27T16:33:12Z</dcterms:modified>
</cp:coreProperties>
</file>