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0"/>
  </p:notesMasterIdLst>
  <p:sldIdLst>
    <p:sldId id="265" r:id="rId6"/>
    <p:sldId id="2137" r:id="rId7"/>
    <p:sldId id="2136" r:id="rId8"/>
    <p:sldId id="2152" r:id="rId9"/>
    <p:sldId id="264" r:id="rId10"/>
    <p:sldId id="268" r:id="rId11"/>
    <p:sldId id="2139" r:id="rId12"/>
    <p:sldId id="2144" r:id="rId13"/>
    <p:sldId id="2150" r:id="rId14"/>
    <p:sldId id="2146" r:id="rId15"/>
    <p:sldId id="2147" r:id="rId16"/>
    <p:sldId id="266" r:id="rId17"/>
    <p:sldId id="215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E39AC1-B7D0-AABA-D23B-C79150FA2D03}" name="Diana Quintero" initials="DQ" userId="edb50fd9d88c50b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73652" autoAdjust="0"/>
  </p:normalViewPr>
  <p:slideViewPr>
    <p:cSldViewPr snapToGrid="0" snapToObjects="1">
      <p:cViewPr>
        <p:scale>
          <a:sx n="64" d="100"/>
          <a:sy n="64" d="100"/>
        </p:scale>
        <p:origin x="51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178F-CBDE-4ED3-B1AA-862C25F83995}" type="datetimeFigureOut">
              <a:rPr lang="es-AR" smtClean="0"/>
              <a:t>6/12/2022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17822-07FE-4D51-AF13-17DE153055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453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7822-07FE-4D51-AF13-17DE1530551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895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sz="1200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7822-07FE-4D51-AF13-17DE15305518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844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7822-07FE-4D51-AF13-17DE15305518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858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7822-07FE-4D51-AF13-17DE15305518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211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7822-07FE-4D51-AF13-17DE15305518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584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7822-07FE-4D51-AF13-17DE15305518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324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7822-07FE-4D51-AF13-17DE15305518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221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7822-07FE-4D51-AF13-17DE15305518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667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DA1B-1E4C-AA4A-B5AA-A7DE2EE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FD36E-B17A-C44F-929B-A03FE3CDD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B8C42-E609-784C-8A83-6F64EB98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B9636-3C12-804F-B3FF-AB009CEA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493FB-3925-7648-988E-23E9C76E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3BD8-9E8B-F741-B831-81AB9A40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8FF75-DB61-8A49-B873-D699CE2FE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672A-1AC2-9F4B-BDA4-39D41AE4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DCC3D-3A0C-C740-81A1-9CB55076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1F44-C3DA-264A-821F-A6586C8F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22948-B42E-8846-AE86-A55E698B8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20059-8F55-B54C-82DC-994F55DB1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D1955-55D0-2244-9133-3492B137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939A-BE70-6449-89F8-B90052BB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AEA2C-1E00-7148-9A3F-EC2A898A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57FAA-28BD-A54A-A86D-EDDCE8352C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07567" y="-762000"/>
            <a:ext cx="6815704" cy="61874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202FB83-FF2C-1D4D-9555-6831727DD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08" y="1802298"/>
            <a:ext cx="4923692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ECC40D-DE09-A848-8928-3828A80B3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08" y="4446099"/>
            <a:ext cx="4923692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BD5B20-1713-8241-A12C-9B8D1CB56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0036" r="25527"/>
          <a:stretch/>
        </p:blipFill>
        <p:spPr>
          <a:xfrm>
            <a:off x="10668000" y="3753483"/>
            <a:ext cx="1645920" cy="33624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6DB44B-8B8F-D747-B43D-1D5D24F162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42329" b="38578"/>
          <a:stretch/>
        </p:blipFill>
        <p:spPr>
          <a:xfrm>
            <a:off x="268485" y="5867400"/>
            <a:ext cx="4923692" cy="85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939D38-7605-5E44-A8F6-781AF45FEA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23948" y="1007048"/>
            <a:ext cx="4123216" cy="37431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74DB39-8B48-674F-B356-13BEFE1D09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192177" y="6094999"/>
            <a:ext cx="2011167" cy="5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6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20076-48E7-8744-93EF-8076C09AC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05366" y="-1097279"/>
            <a:ext cx="8979989" cy="81522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BECFA96-4C49-5C4D-AF38-376E1C8D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017" y="123096"/>
            <a:ext cx="5181600" cy="1325563"/>
          </a:xfrm>
          <a:prstGeom prst="rect">
            <a:avLst/>
          </a:prstGeo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DC0BD3-8FA3-DF4A-97EE-B834B3244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508" y="785877"/>
            <a:ext cx="4648200" cy="5099108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DE1862-497C-AA4D-84A0-231464AF7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8017" y="170839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7CF46-F2DE-9441-852E-3B4266CC1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3268" b="32583"/>
          <a:stretch/>
        </p:blipFill>
        <p:spPr>
          <a:xfrm>
            <a:off x="234150" y="5983532"/>
            <a:ext cx="2574969" cy="7982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ECC775E-5C9E-E444-8E0C-482E4C9821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148" y="6091643"/>
            <a:ext cx="2280466" cy="5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3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87C8AC-D415-0A46-995B-4E577C84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5855"/>
            <a:ext cx="10515600" cy="2059115"/>
          </a:xfrm>
          <a:prstGeom prst="rect">
            <a:avLst/>
          </a:prstGeo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D8F159-C19B-C64E-AE3B-72EBB189D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1958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2BA5D9-EF4F-154B-AF05-FB175CC1A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8269548">
            <a:off x="-913920" y="-638016"/>
            <a:ext cx="2643672" cy="2399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DE4D5-CD00-7A4B-9779-71901D739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6598" b="27226"/>
          <a:stretch/>
        </p:blipFill>
        <p:spPr>
          <a:xfrm>
            <a:off x="7236351" y="5844445"/>
            <a:ext cx="2606040" cy="8558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EC9735-DBD3-3348-8857-590168FA85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72900" y="6015412"/>
            <a:ext cx="2011167" cy="5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0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99CB14-B95D-F542-8D18-3199FA8BA7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709893-D8C5-F54E-90F6-1BC31526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3" y="50580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="1" dirty="0">
              <a:solidFill>
                <a:srgbClr val="FC66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81997A-FC97-E24C-8D17-88C122D2B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3" y="1966301"/>
            <a:ext cx="10515600" cy="4023700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B8F9C-FE41-9E4B-B3AB-6C34F3956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3268" b="32583"/>
          <a:stretch/>
        </p:blipFill>
        <p:spPr>
          <a:xfrm>
            <a:off x="234150" y="5983532"/>
            <a:ext cx="2574969" cy="7982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DBF5AC-4C2D-BC4B-864F-ACD8A59EDE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148" y="6091643"/>
            <a:ext cx="2280466" cy="5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5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0E975F-DFE6-DA40-8E83-8698F0F1B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9900000">
            <a:off x="-1950171" y="12599"/>
            <a:ext cx="9317041" cy="845820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9917C7-BCC6-0645-860F-96A47A61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756" y="457200"/>
            <a:ext cx="3932237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C225266-CBC1-7D4B-AF00-09CD94C4E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55373" y="777240"/>
            <a:ext cx="6973294" cy="6781800"/>
          </a:xfrm>
          <a:prstGeom prst="ellipse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95D2A-880D-2A4C-A1C9-85F7AA61D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7756" y="2291860"/>
            <a:ext cx="4760119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2BC9DB9D-DD4B-444D-BCCB-19CA3A6EC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6598" b="27226"/>
          <a:stretch/>
        </p:blipFill>
        <p:spPr>
          <a:xfrm>
            <a:off x="7236351" y="5844445"/>
            <a:ext cx="2606040" cy="8558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676F179-9304-6342-96AD-B699EBFC7A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72900" y="6015412"/>
            <a:ext cx="2011167" cy="5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D7A1BFD-AE24-3F40-BDAA-32A2162A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92" y="740261"/>
            <a:ext cx="10086595" cy="1325563"/>
          </a:xfrm>
          <a:prstGeom prst="rect">
            <a:avLst/>
          </a:prstGeom>
        </p:spPr>
        <p:txBody>
          <a:bodyPr/>
          <a:lstStyle/>
          <a:p>
            <a:endParaRPr lang="en-US" b="1" dirty="0">
              <a:solidFill>
                <a:srgbClr val="FC66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ACF0CF-3AFE-D84A-B218-3B7179A55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93" y="2056299"/>
            <a:ext cx="4730884" cy="8239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A8965E8-CB9D-5D46-98D4-D798C487C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193" y="2880212"/>
            <a:ext cx="4730884" cy="29578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5692E5E-64D9-3748-9A2A-35B049ECF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4" y="2056299"/>
            <a:ext cx="4754183" cy="8239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2125A0-F8B3-1D43-94BB-3C5CE3AB5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4" y="2880212"/>
            <a:ext cx="4754183" cy="295788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68769F-2BF5-4044-BA78-55C9CF20D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823648" y="2056299"/>
            <a:ext cx="5970900" cy="5420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A8DDB5-8C54-AB4D-845D-3F5DA1C31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3268" b="32583"/>
          <a:stretch/>
        </p:blipFill>
        <p:spPr>
          <a:xfrm>
            <a:off x="234150" y="5983532"/>
            <a:ext cx="2574969" cy="7982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41C083-4C39-D24F-A7EA-31AB46785E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148" y="6091643"/>
            <a:ext cx="2280466" cy="5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37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cbook Mock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4D5F471B-7283-FE4D-BEF5-CF0363EA03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11290864" cy="5923723"/>
          </a:xfrm>
          <a:prstGeom prst="flowChartDelay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6CD794E-65A5-244F-AF27-816541048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6598" b="27226"/>
          <a:stretch/>
        </p:blipFill>
        <p:spPr>
          <a:xfrm>
            <a:off x="7236351" y="5844445"/>
            <a:ext cx="2606040" cy="8558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5E11030-1BD0-A94A-8FDC-E39AF41FA5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2900" y="6015412"/>
            <a:ext cx="2011167" cy="5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8DD3DB-772C-1046-A968-DA9F9FF2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8" y="339970"/>
            <a:ext cx="4529381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9818C21-11FF-6545-A9FD-D0F80564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7078" y="0"/>
            <a:ext cx="6564922" cy="6858000"/>
          </a:xfrm>
          <a:prstGeom prst="rect">
            <a:avLst/>
          </a:prstGeom>
        </p:spPr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384052-6425-AF4F-8BF1-B1F7A1EB8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328" y="1940170"/>
            <a:ext cx="4529381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2023A-CC8C-B245-B7D9-1A2BEC6BB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6598" b="27226"/>
          <a:stretch/>
        </p:blipFill>
        <p:spPr>
          <a:xfrm>
            <a:off x="218258" y="5895466"/>
            <a:ext cx="2606040" cy="8558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93B80B8-78B6-4F46-A620-A13A90A834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54807" y="6066433"/>
            <a:ext cx="2011167" cy="5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FCA5-65A2-B849-BDF6-AF5F8602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EF1E2-D298-B448-9CD3-33CD4A1E9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67F41-267B-7442-B8CD-6A3530B1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206C-89C5-0747-87ED-2C7870BB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B716-51B2-8A45-8D30-B12CF842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B0047-72CC-884F-9681-79E338F7D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6598" b="27226"/>
          <a:stretch/>
        </p:blipFill>
        <p:spPr>
          <a:xfrm>
            <a:off x="218258" y="5895466"/>
            <a:ext cx="2606040" cy="8558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375D44-20D2-9447-871D-B7C0984C96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54807" y="6066433"/>
            <a:ext cx="2011167" cy="5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8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604B2B-C1EB-144D-BB44-200FBBA902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1170" y="-406400"/>
            <a:ext cx="2705703" cy="24562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4F05BC-688C-6F45-A425-BFB0FDD6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278" y="3108325"/>
            <a:ext cx="4226169" cy="1325563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C4756-6B20-3E43-B388-C4B873909D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85577" y="4124132"/>
            <a:ext cx="1525389" cy="2825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2CAB3B-661A-3840-B814-F810AF80F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42329" b="38578"/>
          <a:stretch/>
        </p:blipFill>
        <p:spPr>
          <a:xfrm>
            <a:off x="2534559" y="5850543"/>
            <a:ext cx="4923692" cy="85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BA9FB-8581-D047-BE6A-D112500D58D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73405" y="119403"/>
            <a:ext cx="6230916" cy="56565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630E77-9E9D-0748-A912-CEDF2586BA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81401" y="6078178"/>
            <a:ext cx="2011167" cy="5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9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05DE-B688-9040-BB9B-69ED2DF1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D4115-6F64-2B43-86E8-F14344BC7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8510A-41D7-6249-A8F5-2116C93A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02274-037B-8F4A-8851-62D59D7B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F0370-A33A-FA47-BFDB-44A5F448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3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37B2-6C6B-0844-9004-5F1001F6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F8EC-048D-8C43-8653-526D73A89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89A83-3CD7-A04C-BCF7-0BA549B6B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05255-FCDB-AA43-A5BD-B01A6B89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E4706-25D2-8442-87C9-29A3714E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F2BEE-AD72-A94D-B456-50C0A78D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53FB-6010-4C43-B0B0-C456D924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65F19-647B-0D4F-89D3-C46A9B988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DC60C-670F-D54E-BD20-FBF5B2443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4933B-C640-7B47-9B47-EB4460445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DFFF4-E991-ED49-924D-8E95395B5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FEF94D-4D15-7948-9BBE-2FD5BE5D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95431-0C8A-2C40-9E1F-47541F29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08D13-CEAC-E640-B9FB-4364528C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6FE4-25FE-8A4A-8AC8-CAF58B41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C2DBF-EEBD-FF41-8E5B-4ECEE425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56C53-9F9B-E743-85F2-6B1B29AB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DFC2A-2232-DC47-BD0C-3F442E26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4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3D081-835B-BD4F-AAD0-9021EE13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82876-6E1E-8246-BD51-0E7C6507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D95C6-5FFE-5C4C-B108-26CD91AC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5BAC-6941-774E-92CA-385D6971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3F458-D307-9A44-99CC-16A9A4DAA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996D7-CC09-8348-BAAB-C51F4B0B5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20DA1-9D1B-8549-B38F-AA262E5A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41FC3-276A-0946-A9CB-E066376A7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DE65-8E9F-3D49-B782-E158A758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4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3F0C-E8D6-DD4B-95B2-AA79BA23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4AF84-A075-3540-8555-147222694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70112-73AB-5842-A48B-88DFF6F06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683D-3D3C-F44B-AA3C-EC95E40C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2FB6D-8DB4-9445-A175-DEABBAFA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63F21-F0ED-BF49-A9BC-A2A7F145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BD11-6EB1-254A-9665-5AAEAFDB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4B1B9-756D-9740-8B53-7BA94376D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5E7FA-0818-1647-8BC3-E2C70BF1B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861A-6675-F040-8408-4F88D0FB40B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0A4A7-019B-B341-BE97-AD4DC34E2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A3417-B80D-3E45-82F2-36401F9EA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34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duremar@paho.or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image" Target="../media/image2.png"/><Relationship Id="rId9" Type="http://schemas.openxmlformats.org/officeDocument/2006/relationships/hyperlink" Target="mailto:isabeldure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paho.org/es/cuerpos-directiv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DF7024-3C95-E047-960D-4A5978B83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7567" y="-762000"/>
            <a:ext cx="6815704" cy="6187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A0ED36-68B4-D645-803F-580BAAA00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910" y="684956"/>
            <a:ext cx="6355829" cy="153367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formación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y </a:t>
            </a:r>
            <a:r>
              <a:rPr 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el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trabajo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los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técnicos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en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salud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en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el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mundo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post Covid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9789D-28A8-2E4C-927F-D00F0C69A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910" y="2657365"/>
            <a:ext cx="5839652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Información</a:t>
            </a:r>
            <a:r>
              <a:rPr 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 y </a:t>
            </a:r>
            <a:r>
              <a:rPr lang="en-US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Registros</a:t>
            </a:r>
            <a:r>
              <a:rPr 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en</a:t>
            </a:r>
            <a:r>
              <a:rPr 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Salud</a:t>
            </a:r>
            <a:endParaRPr lang="en-US" sz="4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El </a:t>
            </a:r>
            <a:r>
              <a:rPr lang="en-US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papel</a:t>
            </a:r>
            <a:r>
              <a:rPr 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los</a:t>
            </a:r>
            <a:r>
              <a:rPr lang="en-US" sz="4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cs typeface="Arial" panose="020B0604020202020204" pitchFamily="34" charset="0"/>
              </a:rPr>
              <a:t>técnicos</a:t>
            </a:r>
            <a:endParaRPr lang="en-US" sz="4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78340-50ED-224B-920B-96DA34EFA8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329" b="38578"/>
          <a:stretch/>
        </p:blipFill>
        <p:spPr>
          <a:xfrm>
            <a:off x="268485" y="5867400"/>
            <a:ext cx="4923692" cy="853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710D7-DCAF-D04B-81CC-8C705BE839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3948" y="1007048"/>
            <a:ext cx="4123216" cy="3743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927FA8-5B76-0144-82FB-F4F6FE349A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036" r="25527"/>
          <a:stretch/>
        </p:blipFill>
        <p:spPr>
          <a:xfrm>
            <a:off x="10668000" y="3753483"/>
            <a:ext cx="1645920" cy="336249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7EF9AE-BDF0-3E42-DA3F-9B40B85A8E7B}"/>
              </a:ext>
            </a:extLst>
          </p:cNvPr>
          <p:cNvSpPr txBox="1"/>
          <p:nvPr/>
        </p:nvSpPr>
        <p:spPr>
          <a:xfrm>
            <a:off x="4601980" y="4946754"/>
            <a:ext cx="7405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solidFill>
                  <a:schemeClr val="bg1"/>
                </a:solidFill>
              </a:rPr>
              <a:t>Isabel Duré</a:t>
            </a:r>
          </a:p>
          <a:p>
            <a:pPr algn="r"/>
            <a:r>
              <a:rPr lang="es-AR" dirty="0">
                <a:solidFill>
                  <a:schemeClr val="bg1"/>
                </a:solidFill>
              </a:rPr>
              <a:t>Consultora Políticas y Gestión de Recursos Humanos para la Salud </a:t>
            </a:r>
          </a:p>
          <a:p>
            <a:pPr algn="r"/>
            <a:r>
              <a:rPr lang="es-AR" dirty="0">
                <a:solidFill>
                  <a:schemeClr val="bg1"/>
                </a:solidFill>
              </a:rPr>
              <a:t>Equipo de Sistemas de Información de la Unidad de RH/DSS – OPS/OMS</a:t>
            </a:r>
          </a:p>
          <a:p>
            <a:pPr algn="r"/>
            <a:r>
              <a:rPr lang="es-AR" dirty="0">
                <a:solidFill>
                  <a:schemeClr val="bg1"/>
                </a:solidFill>
              </a:rPr>
              <a:t>12 de diciembre de 2022</a:t>
            </a:r>
          </a:p>
        </p:txBody>
      </p:sp>
    </p:spTree>
    <p:extLst>
      <p:ext uri="{BB962C8B-B14F-4D97-AF65-F5344CB8AC3E}">
        <p14:creationId xmlns:p14="http://schemas.microsoft.com/office/powerpoint/2010/main" val="146266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A08447-398D-2BAD-254F-59B1299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83" y="446733"/>
            <a:ext cx="10515600" cy="437800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3200" b="1" dirty="0">
                <a:solidFill>
                  <a:srgbClr val="FC661C"/>
                </a:solidFill>
                <a:cs typeface="Arial" panose="020B0604020202020204" pitchFamily="34" charset="0"/>
              </a:rPr>
              <a:t>Portal de ingreso de datos de las CNPS</a:t>
            </a:r>
          </a:p>
        </p:txBody>
      </p:sp>
      <p:pic>
        <p:nvPicPr>
          <p:cNvPr id="5" name="Imagen 4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194C7667-729D-02E6-D485-58FF51A22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976571"/>
            <a:ext cx="8001000" cy="50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Elipse 130">
            <a:extLst>
              <a:ext uri="{FF2B5EF4-FFF2-40B4-BE49-F238E27FC236}">
                <a16:creationId xmlns:a16="http://schemas.microsoft.com/office/drawing/2014/main" id="{F2502BE4-F97B-77C2-96E3-F36D9C857C23}"/>
              </a:ext>
            </a:extLst>
          </p:cNvPr>
          <p:cNvSpPr/>
          <p:nvPr/>
        </p:nvSpPr>
        <p:spPr>
          <a:xfrm>
            <a:off x="9798552" y="1049837"/>
            <a:ext cx="1537855" cy="59851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8F933-B98D-EE40-B049-8032D15A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307" y="518463"/>
            <a:ext cx="6351704" cy="59331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r"/>
            <a:r>
              <a:rPr lang="en-US" sz="3200" dirty="0">
                <a:solidFill>
                  <a:srgbClr val="FC661C"/>
                </a:solidFill>
                <a:cs typeface="Arial" panose="020B0604020202020204" pitchFamily="34" charset="0"/>
              </a:rPr>
              <a:t>¿</a:t>
            </a:r>
            <a:r>
              <a:rPr lang="en-US" sz="3200" dirty="0" err="1">
                <a:solidFill>
                  <a:srgbClr val="FC661C"/>
                </a:solidFill>
                <a:cs typeface="Arial" panose="020B0604020202020204" pitchFamily="34" charset="0"/>
              </a:rPr>
              <a:t>Cómo</a:t>
            </a:r>
            <a:r>
              <a:rPr lang="en-US" sz="3200" dirty="0">
                <a:solidFill>
                  <a:srgbClr val="FC661C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C661C"/>
                </a:solidFill>
                <a:cs typeface="Arial" panose="020B0604020202020204" pitchFamily="34" charset="0"/>
              </a:rPr>
              <a:t>pensar</a:t>
            </a:r>
            <a:r>
              <a:rPr lang="en-US" sz="3200" dirty="0">
                <a:solidFill>
                  <a:srgbClr val="FC661C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C661C"/>
                </a:solidFill>
                <a:cs typeface="Arial" panose="020B0604020202020204" pitchFamily="34" charset="0"/>
              </a:rPr>
              <a:t>sistémicamente</a:t>
            </a:r>
            <a:r>
              <a:rPr lang="en-US" sz="3200" dirty="0">
                <a:solidFill>
                  <a:srgbClr val="FC661C"/>
                </a:solidFill>
                <a:cs typeface="Arial" panose="020B0604020202020204" pitchFamily="34" charset="0"/>
              </a:rPr>
              <a:t> un SIRHS?</a:t>
            </a:r>
          </a:p>
        </p:txBody>
      </p:sp>
      <p:pic>
        <p:nvPicPr>
          <p:cNvPr id="7" name="Graphic 6" descr="Key outline">
            <a:extLst>
              <a:ext uri="{FF2B5EF4-FFF2-40B4-BE49-F238E27FC236}">
                <a16:creationId xmlns:a16="http://schemas.microsoft.com/office/drawing/2014/main" id="{C50F1316-F698-87AE-9E36-538B693E4B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4516" b="22853"/>
          <a:stretch/>
        </p:blipFill>
        <p:spPr>
          <a:xfrm>
            <a:off x="2862183" y="540100"/>
            <a:ext cx="815794" cy="42935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0CF587-3BAB-6A20-919B-BB9F5A4203F6}"/>
              </a:ext>
            </a:extLst>
          </p:cNvPr>
          <p:cNvSpPr txBox="1"/>
          <p:nvPr/>
        </p:nvSpPr>
        <p:spPr>
          <a:xfrm>
            <a:off x="2370688" y="2899999"/>
            <a:ext cx="1655081" cy="46166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Profesional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1328D3A-CFA6-D2F7-4D2A-CDDAED80473C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flipH="1">
            <a:off x="4025769" y="3106049"/>
            <a:ext cx="809802" cy="24783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53415D7-6D00-8691-C5B9-300A63142340}"/>
              </a:ext>
            </a:extLst>
          </p:cNvPr>
          <p:cNvSpPr txBox="1"/>
          <p:nvPr/>
        </p:nvSpPr>
        <p:spPr>
          <a:xfrm>
            <a:off x="6663376" y="2903393"/>
            <a:ext cx="1889001" cy="40011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Establecimiento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88D8944-FA53-4766-4E24-205D6AFF0DF3}"/>
              </a:ext>
            </a:extLst>
          </p:cNvPr>
          <p:cNvCxnSpPr>
            <a:cxnSpLocks/>
          </p:cNvCxnSpPr>
          <p:nvPr/>
        </p:nvCxnSpPr>
        <p:spPr>
          <a:xfrm>
            <a:off x="6093323" y="3106049"/>
            <a:ext cx="58200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B63E1FA-A3B7-8179-0EEB-28CAEB000DB3}"/>
              </a:ext>
            </a:extLst>
          </p:cNvPr>
          <p:cNvGrpSpPr/>
          <p:nvPr/>
        </p:nvGrpSpPr>
        <p:grpSpPr>
          <a:xfrm>
            <a:off x="4835571" y="2705380"/>
            <a:ext cx="1257752" cy="801338"/>
            <a:chOff x="3108961" y="2990211"/>
            <a:chExt cx="1354974" cy="1321723"/>
          </a:xfrm>
        </p:grpSpPr>
        <p:sp>
          <p:nvSpPr>
            <p:cNvPr id="13" name="Rombo 12">
              <a:extLst>
                <a:ext uri="{FF2B5EF4-FFF2-40B4-BE49-F238E27FC236}">
                  <a16:creationId xmlns:a16="http://schemas.microsoft.com/office/drawing/2014/main" id="{530FE8A6-AD24-F9A7-01B8-2508E3C0FFF3}"/>
                </a:ext>
              </a:extLst>
            </p:cNvPr>
            <p:cNvSpPr/>
            <p:nvPr/>
          </p:nvSpPr>
          <p:spPr>
            <a:xfrm>
              <a:off x="3108961" y="2990211"/>
              <a:ext cx="1354974" cy="1321723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C1637D1-4C1F-5CAC-6417-E4AC567EA481}"/>
                </a:ext>
              </a:extLst>
            </p:cNvPr>
            <p:cNvSpPr txBox="1"/>
            <p:nvPr/>
          </p:nvSpPr>
          <p:spPr>
            <a:xfrm>
              <a:off x="3232667" y="3331449"/>
              <a:ext cx="1107918" cy="558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trabaja en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C602647-88CB-4345-1DF4-FA5D46B19A32}"/>
              </a:ext>
            </a:extLst>
          </p:cNvPr>
          <p:cNvGrpSpPr/>
          <p:nvPr/>
        </p:nvGrpSpPr>
        <p:grpSpPr>
          <a:xfrm>
            <a:off x="8694194" y="3272164"/>
            <a:ext cx="1214740" cy="537862"/>
            <a:chOff x="7124006" y="4311934"/>
            <a:chExt cx="1537855" cy="598517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3D20A34-D4ED-5AA7-EEE0-04618B3F9EAF}"/>
                </a:ext>
              </a:extLst>
            </p:cNvPr>
            <p:cNvSpPr/>
            <p:nvPr/>
          </p:nvSpPr>
          <p:spPr>
            <a:xfrm>
              <a:off x="7124006" y="4311934"/>
              <a:ext cx="1537855" cy="5985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910A734-A5B3-4FB7-845D-15C476CD326F}"/>
                </a:ext>
              </a:extLst>
            </p:cNvPr>
            <p:cNvSpPr txBox="1"/>
            <p:nvPr/>
          </p:nvSpPr>
          <p:spPr>
            <a:xfrm>
              <a:off x="7465570" y="4410317"/>
              <a:ext cx="101673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CÓDIGO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5073891-0C95-9F75-4ACF-531C8D472AB1}"/>
              </a:ext>
            </a:extLst>
          </p:cNvPr>
          <p:cNvGrpSpPr/>
          <p:nvPr/>
        </p:nvGrpSpPr>
        <p:grpSpPr>
          <a:xfrm>
            <a:off x="8456157" y="4538555"/>
            <a:ext cx="1485620" cy="510714"/>
            <a:chOff x="7171300" y="2311541"/>
            <a:chExt cx="1485620" cy="510714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4FC0A9F-EF8F-67FB-7F99-8246A8558D3A}"/>
                </a:ext>
              </a:extLst>
            </p:cNvPr>
            <p:cNvSpPr/>
            <p:nvPr/>
          </p:nvSpPr>
          <p:spPr>
            <a:xfrm>
              <a:off x="7171300" y="2311541"/>
              <a:ext cx="1485620" cy="51071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9E252C69-F1E4-C4F5-4275-22A23FA4B3F3}"/>
                </a:ext>
              </a:extLst>
            </p:cNvPr>
            <p:cNvSpPr txBox="1"/>
            <p:nvPr/>
          </p:nvSpPr>
          <p:spPr>
            <a:xfrm>
              <a:off x="7407061" y="2399144"/>
              <a:ext cx="95410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NOMBRE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B8CA941-78DF-D89B-3B80-12C586EFF667}"/>
              </a:ext>
            </a:extLst>
          </p:cNvPr>
          <p:cNvGrpSpPr/>
          <p:nvPr/>
        </p:nvGrpSpPr>
        <p:grpSpPr>
          <a:xfrm>
            <a:off x="6931417" y="3472818"/>
            <a:ext cx="1319187" cy="803152"/>
            <a:chOff x="3101511" y="2604441"/>
            <a:chExt cx="1354974" cy="942816"/>
          </a:xfrm>
        </p:grpSpPr>
        <p:sp>
          <p:nvSpPr>
            <p:cNvPr id="24" name="Rombo 23">
              <a:extLst>
                <a:ext uri="{FF2B5EF4-FFF2-40B4-BE49-F238E27FC236}">
                  <a16:creationId xmlns:a16="http://schemas.microsoft.com/office/drawing/2014/main" id="{E755456E-A045-F4E4-3A2B-DCC747B48AC9}"/>
                </a:ext>
              </a:extLst>
            </p:cNvPr>
            <p:cNvSpPr/>
            <p:nvPr/>
          </p:nvSpPr>
          <p:spPr>
            <a:xfrm>
              <a:off x="3101511" y="2604441"/>
              <a:ext cx="1354974" cy="942816"/>
            </a:xfrm>
            <a:prstGeom prst="diamond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F22B3E8F-39C8-87EF-FDF4-1E8DCA8BA283}"/>
                </a:ext>
              </a:extLst>
            </p:cNvPr>
            <p:cNvSpPr txBox="1"/>
            <p:nvPr/>
          </p:nvSpPr>
          <p:spPr>
            <a:xfrm>
              <a:off x="3314141" y="2861688"/>
              <a:ext cx="998102" cy="3974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tiene una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FD6077E-1B1D-B0C0-C790-2D920EB6C59F}"/>
              </a:ext>
            </a:extLst>
          </p:cNvPr>
          <p:cNvSpPr txBox="1"/>
          <p:nvPr/>
        </p:nvSpPr>
        <p:spPr>
          <a:xfrm>
            <a:off x="6835814" y="4645917"/>
            <a:ext cx="1550245" cy="400110"/>
          </a:xfrm>
          <a:prstGeom prst="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Localidad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EAB46A8-0301-867C-9403-100288D55007}"/>
              </a:ext>
            </a:extLst>
          </p:cNvPr>
          <p:cNvGrpSpPr/>
          <p:nvPr/>
        </p:nvGrpSpPr>
        <p:grpSpPr>
          <a:xfrm>
            <a:off x="8473284" y="5178695"/>
            <a:ext cx="1325270" cy="510714"/>
            <a:chOff x="7124006" y="4311934"/>
            <a:chExt cx="1537855" cy="59851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80A95808-5FCE-413B-2ABA-F1130C448D6C}"/>
                </a:ext>
              </a:extLst>
            </p:cNvPr>
            <p:cNvSpPr/>
            <p:nvPr/>
          </p:nvSpPr>
          <p:spPr>
            <a:xfrm>
              <a:off x="7124006" y="4311934"/>
              <a:ext cx="1537855" cy="59851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DF1AD4D-28D9-BDA4-7780-EF6B6378505C}"/>
                </a:ext>
              </a:extLst>
            </p:cNvPr>
            <p:cNvSpPr txBox="1"/>
            <p:nvPr/>
          </p:nvSpPr>
          <p:spPr>
            <a:xfrm>
              <a:off x="7465570" y="4410317"/>
              <a:ext cx="8721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CÓDIGO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C4DFDD5-F143-1C3C-2BE7-80580A857836}"/>
              </a:ext>
            </a:extLst>
          </p:cNvPr>
          <p:cNvGrpSpPr/>
          <p:nvPr/>
        </p:nvGrpSpPr>
        <p:grpSpPr>
          <a:xfrm>
            <a:off x="8642342" y="2597407"/>
            <a:ext cx="1394144" cy="537862"/>
            <a:chOff x="7124008" y="2277688"/>
            <a:chExt cx="1485031" cy="527408"/>
          </a:xfrm>
          <a:solidFill>
            <a:schemeClr val="accent1"/>
          </a:solidFill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41B0670-7D56-C494-91C6-C93BF2712E28}"/>
                </a:ext>
              </a:extLst>
            </p:cNvPr>
            <p:cNvSpPr/>
            <p:nvPr/>
          </p:nvSpPr>
          <p:spPr>
            <a:xfrm>
              <a:off x="7124008" y="2277688"/>
              <a:ext cx="1485031" cy="527408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8B126B2B-F57E-BB5A-C337-F8CBC22CA92E}"/>
                </a:ext>
              </a:extLst>
            </p:cNvPr>
            <p:cNvSpPr txBox="1"/>
            <p:nvPr/>
          </p:nvSpPr>
          <p:spPr>
            <a:xfrm>
              <a:off x="7407060" y="2399144"/>
              <a:ext cx="1016307" cy="33197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NOMBRE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F041A4A-86AD-C992-2492-79A6203C6F31}"/>
              </a:ext>
            </a:extLst>
          </p:cNvPr>
          <p:cNvGrpSpPr/>
          <p:nvPr/>
        </p:nvGrpSpPr>
        <p:grpSpPr>
          <a:xfrm>
            <a:off x="3965737" y="1693916"/>
            <a:ext cx="1288744" cy="584920"/>
            <a:chOff x="7124007" y="2277688"/>
            <a:chExt cx="1467547" cy="525369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12DE4B9F-E61C-E4F0-9D1D-6D71B295B7BA}"/>
                </a:ext>
              </a:extLst>
            </p:cNvPr>
            <p:cNvSpPr/>
            <p:nvPr/>
          </p:nvSpPr>
          <p:spPr>
            <a:xfrm>
              <a:off x="7124007" y="2277688"/>
              <a:ext cx="1467547" cy="525369"/>
            </a:xfrm>
            <a:prstGeom prst="ellipse">
              <a:avLst/>
            </a:prstGeom>
            <a:solidFill>
              <a:srgbClr val="C02000"/>
            </a:solidFill>
            <a:ln>
              <a:solidFill>
                <a:srgbClr val="C02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A399190E-0E80-BCBD-A6CE-3B84C70CBD44}"/>
                </a:ext>
              </a:extLst>
            </p:cNvPr>
            <p:cNvSpPr txBox="1"/>
            <p:nvPr/>
          </p:nvSpPr>
          <p:spPr>
            <a:xfrm>
              <a:off x="7307616" y="2399109"/>
              <a:ext cx="1105636" cy="301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NOMBRE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27E37FE1-98AF-EECF-E8D6-FD2BC65C0EAA}"/>
              </a:ext>
            </a:extLst>
          </p:cNvPr>
          <p:cNvGrpSpPr/>
          <p:nvPr/>
        </p:nvGrpSpPr>
        <p:grpSpPr>
          <a:xfrm>
            <a:off x="2511839" y="1026341"/>
            <a:ext cx="1537855" cy="505362"/>
            <a:chOff x="7124007" y="2277687"/>
            <a:chExt cx="1537855" cy="598517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51F78BF-3EA0-5795-2A1E-CEE56E346ECF}"/>
                </a:ext>
              </a:extLst>
            </p:cNvPr>
            <p:cNvSpPr/>
            <p:nvPr/>
          </p:nvSpPr>
          <p:spPr>
            <a:xfrm>
              <a:off x="7124007" y="2277687"/>
              <a:ext cx="1537855" cy="598517"/>
            </a:xfrm>
            <a:prstGeom prst="ellipse">
              <a:avLst/>
            </a:prstGeom>
            <a:solidFill>
              <a:srgbClr val="C02000"/>
            </a:solidFill>
            <a:ln>
              <a:solidFill>
                <a:srgbClr val="C02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475A32AD-B9CB-4A0D-7081-0097A70074B2}"/>
                </a:ext>
              </a:extLst>
            </p:cNvPr>
            <p:cNvSpPr txBox="1"/>
            <p:nvPr/>
          </p:nvSpPr>
          <p:spPr>
            <a:xfrm>
              <a:off x="7454108" y="2397625"/>
              <a:ext cx="820678" cy="389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CED/ID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4A385A0-1885-1950-D543-4574862DB667}"/>
              </a:ext>
            </a:extLst>
          </p:cNvPr>
          <p:cNvGrpSpPr/>
          <p:nvPr/>
        </p:nvGrpSpPr>
        <p:grpSpPr>
          <a:xfrm>
            <a:off x="2557343" y="3521982"/>
            <a:ext cx="1308705" cy="736462"/>
            <a:chOff x="3171974" y="3006512"/>
            <a:chExt cx="1354974" cy="786561"/>
          </a:xfrm>
        </p:grpSpPr>
        <p:sp>
          <p:nvSpPr>
            <p:cNvPr id="43" name="Rombo 42">
              <a:extLst>
                <a:ext uri="{FF2B5EF4-FFF2-40B4-BE49-F238E27FC236}">
                  <a16:creationId xmlns:a16="http://schemas.microsoft.com/office/drawing/2014/main" id="{BF1DAF75-EC44-9C19-E13D-B8AF653B6C1C}"/>
                </a:ext>
              </a:extLst>
            </p:cNvPr>
            <p:cNvSpPr/>
            <p:nvPr/>
          </p:nvSpPr>
          <p:spPr>
            <a:xfrm>
              <a:off x="3171974" y="3006512"/>
              <a:ext cx="1354974" cy="786561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C0561495-7511-BE58-A4EF-02403F7A0897}"/>
                </a:ext>
              </a:extLst>
            </p:cNvPr>
            <p:cNvSpPr txBox="1"/>
            <p:nvPr/>
          </p:nvSpPr>
          <p:spPr>
            <a:xfrm>
              <a:off x="3327723" y="3184953"/>
              <a:ext cx="1006097" cy="361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tiene una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F4E792-427C-BBC7-7905-6BB63AFAECF8}"/>
              </a:ext>
            </a:extLst>
          </p:cNvPr>
          <p:cNvSpPr txBox="1"/>
          <p:nvPr/>
        </p:nvSpPr>
        <p:spPr>
          <a:xfrm>
            <a:off x="2578600" y="4637759"/>
            <a:ext cx="1282782" cy="400110"/>
          </a:xfrm>
          <a:prstGeom prst="rect">
            <a:avLst/>
          </a:prstGeom>
          <a:solidFill>
            <a:schemeClr val="accent4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Profesión</a:t>
            </a: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665D5695-F821-4CD4-4748-FF68A4753DCA}"/>
              </a:ext>
            </a:extLst>
          </p:cNvPr>
          <p:cNvGrpSpPr/>
          <p:nvPr/>
        </p:nvGrpSpPr>
        <p:grpSpPr>
          <a:xfrm>
            <a:off x="1104930" y="4583179"/>
            <a:ext cx="1339332" cy="514849"/>
            <a:chOff x="7124006" y="4311934"/>
            <a:chExt cx="1537855" cy="598517"/>
          </a:xfrm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716C0F47-DF3E-6CF9-7940-D2651A4D79FB}"/>
                </a:ext>
              </a:extLst>
            </p:cNvPr>
            <p:cNvSpPr/>
            <p:nvPr/>
          </p:nvSpPr>
          <p:spPr>
            <a:xfrm>
              <a:off x="7124006" y="4311934"/>
              <a:ext cx="1537855" cy="59851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FC179C08-6423-59E8-1E33-FB3AA41BB37E}"/>
                </a:ext>
              </a:extLst>
            </p:cNvPr>
            <p:cNvSpPr txBox="1"/>
            <p:nvPr/>
          </p:nvSpPr>
          <p:spPr>
            <a:xfrm>
              <a:off x="7399084" y="4408761"/>
              <a:ext cx="970296" cy="3711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CÓDIGO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9053F11-4576-50CB-2514-B927AF20889F}"/>
              </a:ext>
            </a:extLst>
          </p:cNvPr>
          <p:cNvGrpSpPr/>
          <p:nvPr/>
        </p:nvGrpSpPr>
        <p:grpSpPr>
          <a:xfrm>
            <a:off x="3943579" y="4518040"/>
            <a:ext cx="1639238" cy="701333"/>
            <a:chOff x="7084704" y="2277687"/>
            <a:chExt cx="1243376" cy="598517"/>
          </a:xfrm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3B70A4B1-96BB-FD90-AC38-C7B178DF2DB4}"/>
                </a:ext>
              </a:extLst>
            </p:cNvPr>
            <p:cNvSpPr/>
            <p:nvPr/>
          </p:nvSpPr>
          <p:spPr>
            <a:xfrm>
              <a:off x="7124008" y="2277687"/>
              <a:ext cx="1204072" cy="59851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C45D2449-45F4-7CC2-48C7-4B4425A6FE74}"/>
                </a:ext>
              </a:extLst>
            </p:cNvPr>
            <p:cNvSpPr txBox="1"/>
            <p:nvPr/>
          </p:nvSpPr>
          <p:spPr>
            <a:xfrm>
              <a:off x="7084704" y="2431009"/>
              <a:ext cx="1243376" cy="2889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DENOMINACIÓN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B8C556AC-D181-8F42-5361-CF847C2E5018}"/>
              </a:ext>
            </a:extLst>
          </p:cNvPr>
          <p:cNvGrpSpPr/>
          <p:nvPr/>
        </p:nvGrpSpPr>
        <p:grpSpPr>
          <a:xfrm>
            <a:off x="710986" y="1617530"/>
            <a:ext cx="1727503" cy="753008"/>
            <a:chOff x="7293430" y="2217111"/>
            <a:chExt cx="2035723" cy="897959"/>
          </a:xfrm>
        </p:grpSpPr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73C9FCD7-8062-814D-B4D8-66D2EBD16143}"/>
                </a:ext>
              </a:extLst>
            </p:cNvPr>
            <p:cNvSpPr/>
            <p:nvPr/>
          </p:nvSpPr>
          <p:spPr>
            <a:xfrm>
              <a:off x="7293430" y="2217111"/>
              <a:ext cx="2035723" cy="897959"/>
            </a:xfrm>
            <a:prstGeom prst="ellipse">
              <a:avLst/>
            </a:prstGeom>
            <a:solidFill>
              <a:srgbClr val="C02000"/>
            </a:solidFill>
            <a:ln>
              <a:solidFill>
                <a:srgbClr val="C02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32B4682F-1F2A-6269-0991-2BA5476EB281}"/>
                </a:ext>
              </a:extLst>
            </p:cNvPr>
            <p:cNvSpPr txBox="1"/>
            <p:nvPr/>
          </p:nvSpPr>
          <p:spPr>
            <a:xfrm>
              <a:off x="7390034" y="2308370"/>
              <a:ext cx="1822744" cy="6973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FECHA Y LUGAR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NACIMIENTO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3B28E4EF-0F99-E6D0-F554-94E0DA5A8418}"/>
              </a:ext>
            </a:extLst>
          </p:cNvPr>
          <p:cNvCxnSpPr>
            <a:cxnSpLocks/>
          </p:cNvCxnSpPr>
          <p:nvPr/>
        </p:nvCxnSpPr>
        <p:spPr>
          <a:xfrm flipV="1">
            <a:off x="3187279" y="2223868"/>
            <a:ext cx="2949" cy="724006"/>
          </a:xfrm>
          <a:prstGeom prst="line">
            <a:avLst/>
          </a:prstGeom>
          <a:ln w="19050">
            <a:solidFill>
              <a:srgbClr val="C02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09D169D-2D09-AEF7-AF9B-2860F2C57E23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198229" y="3361664"/>
            <a:ext cx="0" cy="2082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E8326FD6-DBB0-9DA9-CBE1-C1BA4439F7E0}"/>
              </a:ext>
            </a:extLst>
          </p:cNvPr>
          <p:cNvCxnSpPr>
            <a:cxnSpLocks/>
            <a:stCxn id="43" idx="2"/>
            <a:endCxn id="45" idx="0"/>
          </p:cNvCxnSpPr>
          <p:nvPr/>
        </p:nvCxnSpPr>
        <p:spPr>
          <a:xfrm>
            <a:off x="3211696" y="4258444"/>
            <a:ext cx="8295" cy="37931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9ED6F13E-ADAF-794E-2B80-592416951B73}"/>
              </a:ext>
            </a:extLst>
          </p:cNvPr>
          <p:cNvSpPr txBox="1"/>
          <p:nvPr/>
        </p:nvSpPr>
        <p:spPr>
          <a:xfrm>
            <a:off x="2613179" y="5332873"/>
            <a:ext cx="1144467" cy="400110"/>
          </a:xfrm>
          <a:prstGeom prst="rect">
            <a:avLst/>
          </a:prstGeom>
          <a:solidFill>
            <a:schemeClr val="accent4"/>
          </a:solidFill>
          <a:ln w="95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8E1C4DA9-9B13-7891-EFE4-54C82F81CC56}"/>
              </a:ext>
            </a:extLst>
          </p:cNvPr>
          <p:cNvSpPr txBox="1"/>
          <p:nvPr/>
        </p:nvSpPr>
        <p:spPr>
          <a:xfrm>
            <a:off x="2661295" y="1788351"/>
            <a:ext cx="1144467" cy="400110"/>
          </a:xfrm>
          <a:prstGeom prst="rect">
            <a:avLst/>
          </a:prstGeom>
          <a:solidFill>
            <a:srgbClr val="C02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5C2BE9E4-D1C1-23F2-BAAF-7B215625E840}"/>
              </a:ext>
            </a:extLst>
          </p:cNvPr>
          <p:cNvGrpSpPr/>
          <p:nvPr/>
        </p:nvGrpSpPr>
        <p:grpSpPr>
          <a:xfrm>
            <a:off x="6858329" y="1591571"/>
            <a:ext cx="1456462" cy="850970"/>
            <a:chOff x="3437730" y="3292106"/>
            <a:chExt cx="1032665" cy="1034295"/>
          </a:xfrm>
        </p:grpSpPr>
        <p:sp>
          <p:nvSpPr>
            <p:cNvPr id="127" name="Rombo 126">
              <a:extLst>
                <a:ext uri="{FF2B5EF4-FFF2-40B4-BE49-F238E27FC236}">
                  <a16:creationId xmlns:a16="http://schemas.microsoft.com/office/drawing/2014/main" id="{A7416475-5427-A55E-2719-BB14F262E735}"/>
                </a:ext>
              </a:extLst>
            </p:cNvPr>
            <p:cNvSpPr/>
            <p:nvPr/>
          </p:nvSpPr>
          <p:spPr>
            <a:xfrm>
              <a:off x="3437730" y="3292106"/>
              <a:ext cx="1032665" cy="1034295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F96CEBBE-31BB-EFCB-3823-BEE830987CEA}"/>
                </a:ext>
              </a:extLst>
            </p:cNvPr>
            <p:cNvSpPr txBox="1"/>
            <p:nvPr/>
          </p:nvSpPr>
          <p:spPr>
            <a:xfrm>
              <a:off x="3525182" y="3583395"/>
              <a:ext cx="811621" cy="41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 capacita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589318AE-FDBC-A49B-4420-5C340D2AD397}"/>
              </a:ext>
            </a:extLst>
          </p:cNvPr>
          <p:cNvSpPr txBox="1"/>
          <p:nvPr/>
        </p:nvSpPr>
        <p:spPr>
          <a:xfrm>
            <a:off x="9857165" y="1172907"/>
            <a:ext cx="1291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CERTIFICADO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837D42AC-5FF7-5BC7-8C51-A9D00C4FB660}"/>
              </a:ext>
            </a:extLst>
          </p:cNvPr>
          <p:cNvCxnSpPr>
            <a:cxnSpLocks/>
            <a:stCxn id="40" idx="6"/>
            <a:endCxn id="131" idx="2"/>
          </p:cNvCxnSpPr>
          <p:nvPr/>
        </p:nvCxnSpPr>
        <p:spPr>
          <a:xfrm>
            <a:off x="4049694" y="1279022"/>
            <a:ext cx="5748858" cy="700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CFAC1229-9185-524E-EDFE-D0B012A5AD1B}"/>
              </a:ext>
            </a:extLst>
          </p:cNvPr>
          <p:cNvCxnSpPr>
            <a:cxnSpLocks/>
          </p:cNvCxnSpPr>
          <p:nvPr/>
        </p:nvCxnSpPr>
        <p:spPr>
          <a:xfrm flipV="1">
            <a:off x="7550806" y="2488487"/>
            <a:ext cx="0" cy="4408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B68A1D06-7EFC-AF24-5E54-5F2858777718}"/>
              </a:ext>
            </a:extLst>
          </p:cNvPr>
          <p:cNvCxnSpPr>
            <a:cxnSpLocks/>
            <a:endCxn id="127" idx="1"/>
          </p:cNvCxnSpPr>
          <p:nvPr/>
        </p:nvCxnSpPr>
        <p:spPr>
          <a:xfrm flipV="1">
            <a:off x="3943581" y="2017056"/>
            <a:ext cx="2914748" cy="1004308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2870A756-1618-1F63-9641-A0BE3CB83943}"/>
              </a:ext>
            </a:extLst>
          </p:cNvPr>
          <p:cNvSpPr txBox="1"/>
          <p:nvPr/>
        </p:nvSpPr>
        <p:spPr>
          <a:xfrm>
            <a:off x="7099079" y="5363651"/>
            <a:ext cx="929107" cy="369332"/>
          </a:xfrm>
          <a:prstGeom prst="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País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6" name="Graphic 6" descr="Key outline">
            <a:extLst>
              <a:ext uri="{FF2B5EF4-FFF2-40B4-BE49-F238E27FC236}">
                <a16:creationId xmlns:a16="http://schemas.microsoft.com/office/drawing/2014/main" id="{E34B42EA-B05C-A3F9-FCC5-510233F0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4516" b="22853"/>
          <a:stretch/>
        </p:blipFill>
        <p:spPr>
          <a:xfrm>
            <a:off x="55462" y="4668669"/>
            <a:ext cx="815794" cy="429359"/>
          </a:xfrm>
          <a:prstGeom prst="rect">
            <a:avLst/>
          </a:prstGeom>
        </p:spPr>
      </p:pic>
      <p:pic>
        <p:nvPicPr>
          <p:cNvPr id="147" name="Graphic 6" descr="Key outline">
            <a:extLst>
              <a:ext uri="{FF2B5EF4-FFF2-40B4-BE49-F238E27FC236}">
                <a16:creationId xmlns:a16="http://schemas.microsoft.com/office/drawing/2014/main" id="{4816EA40-8D17-E6BE-CC78-53493738A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4516" b="22853"/>
          <a:stretch/>
        </p:blipFill>
        <p:spPr>
          <a:xfrm>
            <a:off x="10048336" y="5219373"/>
            <a:ext cx="815794" cy="429359"/>
          </a:xfrm>
          <a:prstGeom prst="rect">
            <a:avLst/>
          </a:prstGeom>
        </p:spPr>
      </p:pic>
      <p:pic>
        <p:nvPicPr>
          <p:cNvPr id="148" name="Graphic 6" descr="Key outline">
            <a:extLst>
              <a:ext uri="{FF2B5EF4-FFF2-40B4-BE49-F238E27FC236}">
                <a16:creationId xmlns:a16="http://schemas.microsoft.com/office/drawing/2014/main" id="{2C43689A-CAA0-1642-42BE-D253D27AF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4516" b="22853"/>
          <a:stretch/>
        </p:blipFill>
        <p:spPr>
          <a:xfrm>
            <a:off x="10000021" y="3326415"/>
            <a:ext cx="815794" cy="429359"/>
          </a:xfrm>
          <a:prstGeom prst="rect">
            <a:avLst/>
          </a:prstGeom>
        </p:spPr>
      </p:pic>
      <p:pic>
        <p:nvPicPr>
          <p:cNvPr id="149" name="Graphic 6" descr="Key outline">
            <a:extLst>
              <a:ext uri="{FF2B5EF4-FFF2-40B4-BE49-F238E27FC236}">
                <a16:creationId xmlns:a16="http://schemas.microsoft.com/office/drawing/2014/main" id="{78C07D41-634B-93B9-1742-1B7A4061B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4516" b="22853"/>
          <a:stretch/>
        </p:blipFill>
        <p:spPr>
          <a:xfrm>
            <a:off x="11332163" y="1110087"/>
            <a:ext cx="815794" cy="429359"/>
          </a:xfrm>
          <a:prstGeom prst="rect">
            <a:avLst/>
          </a:prstGeom>
        </p:spPr>
      </p:pic>
      <p:sp>
        <p:nvSpPr>
          <p:cNvPr id="163" name="Elipse 162">
            <a:extLst>
              <a:ext uri="{FF2B5EF4-FFF2-40B4-BE49-F238E27FC236}">
                <a16:creationId xmlns:a16="http://schemas.microsoft.com/office/drawing/2014/main" id="{7DB318C5-7229-00B6-25EF-EC38CB0D3B21}"/>
              </a:ext>
            </a:extLst>
          </p:cNvPr>
          <p:cNvSpPr/>
          <p:nvPr/>
        </p:nvSpPr>
        <p:spPr>
          <a:xfrm>
            <a:off x="10036485" y="1744898"/>
            <a:ext cx="1432550" cy="50934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869E666D-A3D2-0F8B-A4AE-D07173BD6DC8}"/>
              </a:ext>
            </a:extLst>
          </p:cNvPr>
          <p:cNvSpPr txBox="1"/>
          <p:nvPr/>
        </p:nvSpPr>
        <p:spPr>
          <a:xfrm>
            <a:off x="8953345" y="1810488"/>
            <a:ext cx="955589" cy="40011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Curso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CE150C53-5FBB-276E-AD6C-B9107D4FD755}"/>
              </a:ext>
            </a:extLst>
          </p:cNvPr>
          <p:cNvSpPr txBox="1"/>
          <p:nvPr/>
        </p:nvSpPr>
        <p:spPr>
          <a:xfrm>
            <a:off x="10253408" y="1830417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NOMBRE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6" name="Conector recto 175">
            <a:extLst>
              <a:ext uri="{FF2B5EF4-FFF2-40B4-BE49-F238E27FC236}">
                <a16:creationId xmlns:a16="http://schemas.microsoft.com/office/drawing/2014/main" id="{96BEE149-23AD-05DA-EF11-0C591D3D825E}"/>
              </a:ext>
            </a:extLst>
          </p:cNvPr>
          <p:cNvCxnSpPr>
            <a:cxnSpLocks/>
          </p:cNvCxnSpPr>
          <p:nvPr/>
        </p:nvCxnSpPr>
        <p:spPr>
          <a:xfrm>
            <a:off x="8351340" y="1988406"/>
            <a:ext cx="58200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5" name="Conector recto 184">
            <a:extLst>
              <a:ext uri="{FF2B5EF4-FFF2-40B4-BE49-F238E27FC236}">
                <a16:creationId xmlns:a16="http://schemas.microsoft.com/office/drawing/2014/main" id="{BCCA4F88-6D15-920F-CE3A-19E257688951}"/>
              </a:ext>
            </a:extLst>
          </p:cNvPr>
          <p:cNvCxnSpPr>
            <a:cxnSpLocks/>
          </p:cNvCxnSpPr>
          <p:nvPr/>
        </p:nvCxnSpPr>
        <p:spPr>
          <a:xfrm flipV="1">
            <a:off x="7599957" y="3021364"/>
            <a:ext cx="0" cy="4408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recto 185">
            <a:extLst>
              <a:ext uri="{FF2B5EF4-FFF2-40B4-BE49-F238E27FC236}">
                <a16:creationId xmlns:a16="http://schemas.microsoft.com/office/drawing/2014/main" id="{52324964-255B-6766-534D-AFCBFDE2AE33}"/>
              </a:ext>
            </a:extLst>
          </p:cNvPr>
          <p:cNvCxnSpPr>
            <a:cxnSpLocks/>
          </p:cNvCxnSpPr>
          <p:nvPr/>
        </p:nvCxnSpPr>
        <p:spPr>
          <a:xfrm flipV="1">
            <a:off x="7596077" y="4205114"/>
            <a:ext cx="0" cy="4408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6" descr="Key outline">
            <a:extLst>
              <a:ext uri="{FF2B5EF4-FFF2-40B4-BE49-F238E27FC236}">
                <a16:creationId xmlns:a16="http://schemas.microsoft.com/office/drawing/2014/main" id="{FDFD8729-32C0-CEA6-5B33-A9EE9F4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4516" b="22853"/>
          <a:stretch/>
        </p:blipFill>
        <p:spPr>
          <a:xfrm>
            <a:off x="1696045" y="5359625"/>
            <a:ext cx="815794" cy="429359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650ACC2-2785-3990-4598-1E252790571C}"/>
              </a:ext>
            </a:extLst>
          </p:cNvPr>
          <p:cNvSpPr/>
          <p:nvPr/>
        </p:nvSpPr>
        <p:spPr>
          <a:xfrm>
            <a:off x="10177194" y="2643336"/>
            <a:ext cx="1394144" cy="53786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NIVEL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6" descr="Key outline">
            <a:extLst>
              <a:ext uri="{FF2B5EF4-FFF2-40B4-BE49-F238E27FC236}">
                <a16:creationId xmlns:a16="http://schemas.microsoft.com/office/drawing/2014/main" id="{196946C6-9149-1FDD-84FE-A0C538103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4516" b="22853"/>
          <a:stretch/>
        </p:blipFill>
        <p:spPr>
          <a:xfrm>
            <a:off x="11253406" y="3088823"/>
            <a:ext cx="815794" cy="4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8" grpId="0" animBg="1"/>
      <p:bldP spid="26" grpId="0" animBg="1"/>
      <p:bldP spid="45" grpId="0" animBg="1"/>
      <p:bldP spid="110" grpId="0" animBg="1"/>
      <p:bldP spid="125" grpId="0" animBg="1"/>
      <p:bldP spid="145" grpId="0" animBg="1"/>
      <p:bldP spid="163" grpId="0" animBg="1"/>
      <p:bldP spid="16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8F933-B98D-EE40-B049-8032D15A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31" y="329366"/>
            <a:ext cx="10515600" cy="1325563"/>
          </a:xfrm>
        </p:spPr>
        <p:txBody>
          <a:bodyPr>
            <a:normAutofit/>
          </a:bodyPr>
          <a:lstStyle/>
          <a:p>
            <a:r>
              <a:rPr lang="es-AR" sz="4000" b="1" dirty="0">
                <a:solidFill>
                  <a:srgbClr val="FC661C"/>
                </a:solidFill>
                <a:cs typeface="Arial" panose="020B0604020202020204" pitchFamily="34" charset="0"/>
              </a:rPr>
              <a:t>Cómo trabajamos desde la cooperación regional en el tema</a:t>
            </a:r>
            <a:endParaRPr lang="en-US" sz="4000" b="1" dirty="0">
              <a:solidFill>
                <a:srgbClr val="FC661C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3318-C734-0648-9EFC-9D21485B2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52" y="1875064"/>
            <a:ext cx="10515600" cy="4023700"/>
          </a:xfrm>
        </p:spPr>
        <p:txBody>
          <a:bodyPr>
            <a:noAutofit/>
          </a:bodyPr>
          <a:lstStyle/>
          <a:p>
            <a:r>
              <a:rPr lang="es-AR" sz="2400" dirty="0"/>
              <a:t>Articulación al interior de OPS con área responsable de Indicadores Básicos y de informar ODS. Articulación con OMS para ser referente regional de las NHWA</a:t>
            </a:r>
          </a:p>
          <a:p>
            <a:r>
              <a:rPr lang="es-AR" sz="2400" dirty="0"/>
              <a:t>Apoyo a los países para la identificación de actores y fuentes de información pertinentes, para la construcción de la mirada estratégica en el abordaje de sus SIRHS. En conjunto con los asesores país y subregionales </a:t>
            </a:r>
          </a:p>
          <a:p>
            <a:r>
              <a:rPr lang="es-AR" sz="2400" dirty="0"/>
              <a:t>Asistencia para la carga en la plataforma de NHWA: trabajo con las definiciones conceptuales en cada país</a:t>
            </a:r>
          </a:p>
          <a:p>
            <a:r>
              <a:rPr lang="es-AR" sz="2400" dirty="0"/>
              <a:t>Identificación de brechas para la región respecto de las categorías definidas por OMS para las profesiones y establecimientos</a:t>
            </a:r>
          </a:p>
          <a:p>
            <a:r>
              <a:rPr lang="en-US" sz="2400" dirty="0" err="1"/>
              <a:t>Propuesta</a:t>
            </a:r>
            <a:r>
              <a:rPr lang="en-US" sz="2400" dirty="0"/>
              <a:t> </a:t>
            </a:r>
            <a:r>
              <a:rPr lang="en-US" sz="2400" dirty="0" err="1"/>
              <a:t>trabajar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Mapa</a:t>
            </a:r>
            <a:r>
              <a:rPr lang="en-US" sz="2400" dirty="0"/>
              <a:t> de las </a:t>
            </a:r>
            <a:r>
              <a:rPr lang="en-US" sz="2400" dirty="0" err="1"/>
              <a:t>profesiones</a:t>
            </a:r>
            <a:r>
              <a:rPr lang="en-US" sz="2400" dirty="0"/>
              <a:t> de </a:t>
            </a:r>
            <a:r>
              <a:rPr lang="en-US" sz="2400" dirty="0" err="1"/>
              <a:t>salud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LAC </a:t>
            </a:r>
            <a:r>
              <a:rPr lang="en-US" sz="2400" dirty="0" err="1"/>
              <a:t>durante</a:t>
            </a:r>
            <a:r>
              <a:rPr lang="en-US" sz="2400" dirty="0"/>
              <a:t>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DA904-1A9B-A844-9BFE-48B9020276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268" b="32583"/>
          <a:stretch/>
        </p:blipFill>
        <p:spPr>
          <a:xfrm>
            <a:off x="234150" y="5983532"/>
            <a:ext cx="2574969" cy="7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2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8F933-B98D-EE40-B049-8032D15A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30" y="331162"/>
            <a:ext cx="10515600" cy="1042957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FC661C"/>
                </a:solidFill>
                <a:cs typeface="Arial" panose="020B0604020202020204" pitchFamily="34" charset="0"/>
              </a:rPr>
              <a:t>Sistemas de información en Salud</a:t>
            </a:r>
            <a:br>
              <a:rPr lang="es-AR" b="1" dirty="0">
                <a:solidFill>
                  <a:srgbClr val="FC661C"/>
                </a:solidFill>
                <a:cs typeface="Arial" panose="020B0604020202020204" pitchFamily="34" charset="0"/>
              </a:rPr>
            </a:br>
            <a:r>
              <a:rPr lang="es-AR" b="1" dirty="0">
                <a:solidFill>
                  <a:srgbClr val="FC661C"/>
                </a:solidFill>
                <a:cs typeface="Arial" panose="020B0604020202020204" pitchFamily="34" charset="0"/>
              </a:rPr>
              <a:t>Un camino, no un destino</a:t>
            </a:r>
            <a:endParaRPr lang="en-US" b="1" dirty="0">
              <a:solidFill>
                <a:srgbClr val="FC661C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3318-C734-0648-9EFC-9D21485B2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30" y="1374119"/>
            <a:ext cx="10738953" cy="4726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/>
              <a:t>Asistimos a un </a:t>
            </a:r>
            <a:r>
              <a:rPr lang="es-AR" sz="2400" b="1" dirty="0"/>
              <a:t>cambio en los perfiles </a:t>
            </a:r>
            <a:r>
              <a:rPr lang="es-AR" sz="2400" dirty="0"/>
              <a:t>para trabajar con sistemas de información, a distintos niveles. Hoy todos los trabajadores de salud somos proveedores y usuarios de los SIS. </a:t>
            </a: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Formación y capacitación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2400" dirty="0"/>
              <a:t>Sobre el campo de la salud y sus SIS, reconocer </a:t>
            </a:r>
            <a:r>
              <a:rPr lang="es-AR" sz="2400" b="1" dirty="0"/>
              <a:t>actores, fuentes y escenarios</a:t>
            </a:r>
            <a:r>
              <a:rPr lang="es-AR" sz="2400" dirty="0"/>
              <a:t>. </a:t>
            </a: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Visión estratégica</a:t>
            </a:r>
            <a:r>
              <a:rPr lang="es-A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y políticas</a:t>
            </a:r>
          </a:p>
          <a:p>
            <a:pPr marL="0" indent="0">
              <a:buNone/>
            </a:pPr>
            <a:r>
              <a:rPr lang="es-AR" sz="2400" dirty="0"/>
              <a:t>Es un </a:t>
            </a:r>
            <a:r>
              <a:rPr lang="es-AR" sz="2400" b="1" dirty="0"/>
              <a:t>proceso dinámico y colaborativo</a:t>
            </a:r>
            <a:r>
              <a:rPr lang="es-AR" sz="2400" dirty="0"/>
              <a:t>: múltiples personas involucradas, innovación permanente, nuevas oportunidades. </a:t>
            </a: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Estándares y regulaciones específicas</a:t>
            </a:r>
          </a:p>
          <a:p>
            <a:pPr marL="0" indent="0">
              <a:buNone/>
            </a:pPr>
            <a:r>
              <a:rPr lang="es-AR" sz="2400" dirty="0"/>
              <a:t>El objetivo de cualquier SIS debe ser promover el uso </a:t>
            </a:r>
            <a:r>
              <a:rPr lang="es-AR" sz="2400" b="1" dirty="0"/>
              <a:t>datos para </a:t>
            </a:r>
            <a:r>
              <a:rPr lang="es-AR" sz="2400" dirty="0"/>
              <a:t>alcanzar decisiones eficaces. </a:t>
            </a: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Comunicación para la acción</a:t>
            </a:r>
          </a:p>
          <a:p>
            <a:pPr marL="0" indent="0">
              <a:buNone/>
            </a:pPr>
            <a:r>
              <a:rPr lang="es-AR" sz="2400" dirty="0"/>
              <a:t>A nivel regional, producir evidencia que sea </a:t>
            </a:r>
            <a:r>
              <a:rPr lang="es-AR" sz="2400" b="1" dirty="0"/>
              <a:t>comparable y compartir </a:t>
            </a:r>
            <a:r>
              <a:rPr lang="es-AR" sz="2400" dirty="0"/>
              <a:t>buenas prácticas. </a:t>
            </a: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Cooperación sur-sur</a:t>
            </a:r>
          </a:p>
          <a:p>
            <a:pPr marL="0" indent="0">
              <a:buNone/>
            </a:pPr>
            <a:r>
              <a:rPr lang="es-AR" sz="2400" dirty="0"/>
              <a:t>Requiere el </a:t>
            </a:r>
            <a:r>
              <a:rPr lang="es-AR" sz="2400" b="1" dirty="0"/>
              <a:t>desarrollo de una arquitectura</a:t>
            </a:r>
            <a:r>
              <a:rPr lang="es-AR" sz="2400" dirty="0"/>
              <a:t> sostenible</a:t>
            </a:r>
            <a:r>
              <a:rPr lang="es-AR" sz="2400" b="1" dirty="0"/>
              <a:t>. </a:t>
            </a: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Inversión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DA904-1A9B-A844-9BFE-48B9020276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268" b="32583"/>
          <a:stretch/>
        </p:blipFill>
        <p:spPr>
          <a:xfrm>
            <a:off x="234150" y="5983532"/>
            <a:ext cx="2574969" cy="7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4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47AEA3-F60C-DE41-8988-A3F111C1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1170" y="-406400"/>
            <a:ext cx="2705703" cy="2456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30F20-6469-2947-AD45-C5C4CBC8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06881">
            <a:off x="6972403" y="2071087"/>
            <a:ext cx="4615253" cy="1325563"/>
          </a:xfrm>
        </p:spPr>
        <p:txBody>
          <a:bodyPr/>
          <a:lstStyle/>
          <a:p>
            <a:pPr algn="r"/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gracias!</a:t>
            </a:r>
            <a:b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BDFFE-E1EF-204C-A937-66DC8D14F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577" y="4124132"/>
            <a:ext cx="1525389" cy="2825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E4D38-5FDE-434B-9C99-405598FB25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329" b="38578"/>
          <a:stretch/>
        </p:blipFill>
        <p:spPr>
          <a:xfrm>
            <a:off x="3634154" y="5836920"/>
            <a:ext cx="4923692" cy="85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14932C-6D1C-9642-9087-BEB910F1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3405" y="119403"/>
            <a:ext cx="6230916" cy="56565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6D42F3-A284-E4A9-1E2C-FF457D0915A5}"/>
              </a:ext>
            </a:extLst>
          </p:cNvPr>
          <p:cNvSpPr txBox="1"/>
          <p:nvPr/>
        </p:nvSpPr>
        <p:spPr>
          <a:xfrm>
            <a:off x="7944787" y="4542020"/>
            <a:ext cx="3240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duremar@paho.org</a:t>
            </a:r>
            <a:endParaRPr lang="es-AR" dirty="0">
              <a:solidFill>
                <a:schemeClr val="bg1"/>
              </a:solidFill>
            </a:endParaRPr>
          </a:p>
          <a:p>
            <a:pPr algn="r"/>
            <a:r>
              <a:rPr lang="es-AR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isabeldure@gmail.com</a:t>
            </a:r>
            <a:endParaRPr lang="es-AR" dirty="0">
              <a:solidFill>
                <a:schemeClr val="bg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7822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F933-B98D-EE40-B049-8032D15A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524522"/>
            <a:ext cx="10515600" cy="7121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El </a:t>
            </a:r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mundo</a:t>
            </a:r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los</a:t>
            </a:r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datos</a:t>
            </a:r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Salud</a:t>
            </a:r>
            <a:endParaRPr lang="en-US" sz="3200" b="1" dirty="0">
              <a:solidFill>
                <a:srgbClr val="FC661C"/>
              </a:solidFill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F1B89D6-3747-07A2-32E7-038B306DFCA7}"/>
              </a:ext>
            </a:extLst>
          </p:cNvPr>
          <p:cNvSpPr txBox="1">
            <a:spLocks/>
          </p:cNvSpPr>
          <p:nvPr/>
        </p:nvSpPr>
        <p:spPr>
          <a:xfrm>
            <a:off x="9593470" y="1525797"/>
            <a:ext cx="2901311" cy="712124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Islas de datos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Google Shape;69;p14">
            <a:extLst>
              <a:ext uri="{FF2B5EF4-FFF2-40B4-BE49-F238E27FC236}">
                <a16:creationId xmlns:a16="http://schemas.microsoft.com/office/drawing/2014/main" id="{1E23826D-2E47-5244-2923-1EAD4CE806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3464" y="1416528"/>
            <a:ext cx="7336536" cy="4391538"/>
          </a:xfrm>
          <a:prstGeom prst="rect">
            <a:avLst/>
          </a:prstGeom>
          <a:solidFill>
            <a:schemeClr val="accent1">
              <a:lumMod val="40000"/>
              <a:lumOff val="60000"/>
              <a:alpha val="32941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AR" sz="2200" dirty="0"/>
              <a:t>La producción de información en salud tiene por objeto apoyar la toma de decisiones</a:t>
            </a:r>
            <a:endParaRPr lang="es-AR" sz="2200" b="1" dirty="0"/>
          </a:p>
          <a:p>
            <a:r>
              <a:rPr lang="es-AR" sz="2200" dirty="0"/>
              <a:t>El volumen de información aumenta. “Precariedad del exceso”</a:t>
            </a:r>
            <a:r>
              <a:rPr lang="es-AR" sz="2200" b="1" dirty="0"/>
              <a:t>. ¿Cómo orientar su selección, jerarquización e interpretación? ¿Cómo convertir registros administrativos en información estadística?</a:t>
            </a:r>
          </a:p>
          <a:p>
            <a:r>
              <a:rPr lang="es-AR" sz="2200" dirty="0"/>
              <a:t>En los sistemas de información para la salud</a:t>
            </a:r>
            <a:r>
              <a:rPr lang="es-AR" sz="2200" b="1" dirty="0"/>
              <a:t> </a:t>
            </a:r>
            <a:r>
              <a:rPr lang="es-AR" sz="2200" dirty="0"/>
              <a:t>(SIS) se ha privilegiado el desarrollo de soluciones aisladas: </a:t>
            </a:r>
            <a:r>
              <a:rPr lang="es-AR" sz="2200" b="1" dirty="0"/>
              <a:t>¿Cómo identificamos otras fuentes de datos que aporten a nuestra construcción de información?</a:t>
            </a:r>
            <a:r>
              <a:rPr lang="es-AR" sz="2200" dirty="0"/>
              <a:t> </a:t>
            </a:r>
            <a:r>
              <a:rPr lang="es-AR" sz="2200" b="1" dirty="0"/>
              <a:t>¿Cómo avanzar en una estrategia de convergencia de acciones  e interoperabilidad?</a:t>
            </a:r>
            <a:r>
              <a:rPr lang="es-AR" sz="22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1F8F19-46F9-5B4E-B8D1-11B3DA140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" b="9067"/>
          <a:stretch/>
        </p:blipFill>
        <p:spPr>
          <a:xfrm>
            <a:off x="6994940" y="2127338"/>
            <a:ext cx="5197060" cy="47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F933-B98D-EE40-B049-8032D15A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2" y="505801"/>
            <a:ext cx="11149757" cy="7095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Visión</a:t>
            </a:r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Estratégica</a:t>
            </a:r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: Sistema de </a:t>
            </a:r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Información</a:t>
            </a:r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Abiertos</a:t>
            </a:r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 y </a:t>
            </a:r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Complejos</a:t>
            </a:r>
            <a:endParaRPr lang="en-US" sz="3200" b="1" dirty="0">
              <a:solidFill>
                <a:srgbClr val="FC661C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F221A7-EC1F-FF4C-FF94-57273E5D8D1A}"/>
              </a:ext>
            </a:extLst>
          </p:cNvPr>
          <p:cNvSpPr txBox="1"/>
          <p:nvPr/>
        </p:nvSpPr>
        <p:spPr>
          <a:xfrm>
            <a:off x="4691848" y="1163596"/>
            <a:ext cx="25067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Enfoque sistémico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13879B-9CDC-F53A-B26C-298CF1BBF62E}"/>
              </a:ext>
            </a:extLst>
          </p:cNvPr>
          <p:cNvSpPr txBox="1"/>
          <p:nvPr/>
        </p:nvSpPr>
        <p:spPr>
          <a:xfrm>
            <a:off x="1875099" y="1732717"/>
            <a:ext cx="8183301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Abordaje epistemológico basado en pensar la realidad a partir de totalidades, e intentando así revertir la mirada fragmentaria y lineal.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2000" dirty="0">
                <a:solidFill>
                  <a:prstClr val="white"/>
                </a:solidFill>
                <a:latin typeface="Calibri" panose="020F0502020204030204"/>
              </a:rPr>
              <a:t>Totalidad /Límites abiertos / Jerarquía /Equifinalidad</a:t>
            </a: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7FCCD2-173E-F219-F2F7-0380ED907379}"/>
              </a:ext>
            </a:extLst>
          </p:cNvPr>
          <p:cNvSpPr txBox="1"/>
          <p:nvPr/>
        </p:nvSpPr>
        <p:spPr>
          <a:xfrm>
            <a:off x="735251" y="3159888"/>
            <a:ext cx="5185459" cy="224676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419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RETROALIMENTACIÓN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modificación del estado de uno de los elementos del sistema, modifica el estado los restantes elementos, y el estado mismo del sistema. Circularidad entre efectos y causas (recursividad).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00B5A8-A7C0-3DBF-A545-0EC2DA4694DA}"/>
              </a:ext>
            </a:extLst>
          </p:cNvPr>
          <p:cNvSpPr txBox="1"/>
          <p:nvPr/>
        </p:nvSpPr>
        <p:spPr>
          <a:xfrm>
            <a:off x="6667018" y="3159888"/>
            <a:ext cx="5185458" cy="224676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419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SINERGIA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Armonía entre los distintos elementos del sistema que realizan una acción conjunta. Énfasis en que los vínculos entre los nodos sean lo más organizados y fluidos posible para lograr la función deseada. Mejora la calidad del dato</a:t>
            </a:r>
          </a:p>
        </p:txBody>
      </p:sp>
      <p:sp>
        <p:nvSpPr>
          <p:cNvPr id="7" name="Flecha izquierda y derecha 6">
            <a:extLst>
              <a:ext uri="{FF2B5EF4-FFF2-40B4-BE49-F238E27FC236}">
                <a16:creationId xmlns:a16="http://schemas.microsoft.com/office/drawing/2014/main" id="{4A9CCF89-D906-7429-B5ED-5E5B6EF6921D}"/>
              </a:ext>
            </a:extLst>
          </p:cNvPr>
          <p:cNvSpPr/>
          <p:nvPr/>
        </p:nvSpPr>
        <p:spPr>
          <a:xfrm>
            <a:off x="5920710" y="4206240"/>
            <a:ext cx="746308" cy="2111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15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352-E449-1840-9A5B-86D4094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8F933-B98D-EE40-B049-8032D15A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1" y="395018"/>
            <a:ext cx="11287945" cy="1325563"/>
          </a:xfrm>
        </p:spPr>
        <p:txBody>
          <a:bodyPr>
            <a:normAutofit/>
          </a:bodyPr>
          <a:lstStyle/>
          <a:p>
            <a:r>
              <a:rPr lang="es-AR" b="1" dirty="0">
                <a:solidFill>
                  <a:srgbClr val="FC661C"/>
                </a:solidFill>
                <a:cs typeface="Arial" panose="020B0604020202020204" pitchFamily="34" charset="0"/>
              </a:rPr>
              <a:t>Sistemas de información: Marco Regional OPS</a:t>
            </a:r>
            <a:endParaRPr lang="en-US" b="1" dirty="0">
              <a:solidFill>
                <a:srgbClr val="FC661C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3318-C734-0648-9EFC-9D21485B2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35" y="1959832"/>
            <a:ext cx="10515600" cy="4023700"/>
          </a:xfrm>
        </p:spPr>
        <p:txBody>
          <a:bodyPr>
            <a:normAutofit/>
          </a:bodyPr>
          <a:lstStyle/>
          <a:p>
            <a:r>
              <a:rPr lang="es-AR" sz="2400" dirty="0">
                <a:cs typeface="Arial" panose="020B0604020202020204" pitchFamily="34" charset="0"/>
              </a:rPr>
              <a:t>Resolución CD59.R1 (2021) Hoja de ruta para la </a:t>
            </a:r>
            <a:r>
              <a:rPr lang="es-AR" sz="2400" b="1" dirty="0">
                <a:cs typeface="Arial" panose="020B0604020202020204" pitchFamily="34" charset="0"/>
              </a:rPr>
              <a:t>transformación digital </a:t>
            </a:r>
            <a:r>
              <a:rPr lang="es-AR" sz="2400" dirty="0">
                <a:cs typeface="Arial" panose="020B0604020202020204" pitchFamily="34" charset="0"/>
              </a:rPr>
              <a:t>del sector de la salud en la región de las Américas</a:t>
            </a:r>
          </a:p>
          <a:p>
            <a:r>
              <a:rPr lang="es-AR" sz="2400" dirty="0">
                <a:cs typeface="Arial" panose="020B0604020202020204" pitchFamily="34" charset="0"/>
              </a:rPr>
              <a:t>Resolución CD59.R2 (2021)  Política sobre la </a:t>
            </a:r>
            <a:r>
              <a:rPr lang="es-AR" sz="2400" b="1" dirty="0">
                <a:cs typeface="Arial" panose="020B0604020202020204" pitchFamily="34" charset="0"/>
              </a:rPr>
              <a:t>aplicación de la ciencia de datos </a:t>
            </a:r>
            <a:r>
              <a:rPr lang="es-AR" sz="2400" dirty="0">
                <a:cs typeface="Arial" panose="020B0604020202020204" pitchFamily="34" charset="0"/>
              </a:rPr>
              <a:t>en la salud pública mediante la inteligencia artificial y otras tecnologías emergentes</a:t>
            </a:r>
          </a:p>
          <a:p>
            <a:r>
              <a:rPr lang="es-AR" sz="2400" dirty="0">
                <a:cs typeface="Arial" panose="020B0604020202020204" pitchFamily="34" charset="0"/>
              </a:rPr>
              <a:t>Resolución CD57.R9 (2019) Plan de acción para el </a:t>
            </a:r>
            <a:r>
              <a:rPr lang="es-AR" sz="2400" b="1" dirty="0">
                <a:cs typeface="Arial" panose="020B0604020202020204" pitchFamily="34" charset="0"/>
              </a:rPr>
              <a:t>fortalecimiento de los sistemas de información</a:t>
            </a:r>
            <a:r>
              <a:rPr lang="es-AR" sz="2400" dirty="0">
                <a:cs typeface="Arial" panose="020B0604020202020204" pitchFamily="34" charset="0"/>
              </a:rPr>
              <a:t> para la salud 2019-2023 </a:t>
            </a:r>
          </a:p>
          <a:p>
            <a:r>
              <a:rPr lang="es-AR" sz="2400" dirty="0">
                <a:cs typeface="Arial" panose="020B0604020202020204" pitchFamily="34" charset="0"/>
              </a:rPr>
              <a:t>Resolución CSP29.R4 (2017) Plan de acción para el </a:t>
            </a:r>
            <a:r>
              <a:rPr lang="es-AR" sz="2400" b="1" dirty="0">
                <a:cs typeface="Arial" panose="020B0604020202020204" pitchFamily="34" charset="0"/>
              </a:rPr>
              <a:t>fortalecimiento de las estadísticas vitales </a:t>
            </a:r>
            <a:r>
              <a:rPr lang="es-AR" sz="2400" dirty="0">
                <a:cs typeface="Arial" panose="020B0604020202020204" pitchFamily="34" charset="0"/>
              </a:rPr>
              <a:t>2017-2022</a:t>
            </a:r>
          </a:p>
          <a:p>
            <a:endParaRPr lang="es-AR" sz="2400" dirty="0"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400" dirty="0">
                <a:cs typeface="Arial" panose="020B0604020202020204" pitchFamily="34" charset="0"/>
                <a:hlinkClick r:id="rId4"/>
              </a:rPr>
              <a:t>https://www.paho.org/es/cuerpos-directivos</a:t>
            </a:r>
            <a:endParaRPr lang="en-US" sz="2400" dirty="0"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DA904-1A9B-A844-9BFE-48B9020276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268" b="32583"/>
          <a:stretch/>
        </p:blipFill>
        <p:spPr>
          <a:xfrm>
            <a:off x="234150" y="5983532"/>
            <a:ext cx="2574969" cy="7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4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E20E7-306F-7A46-A2DE-EF056E4FBD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90126" y="-1051559"/>
            <a:ext cx="8979989" cy="8152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1DD33C-067C-8646-9DCD-A4709775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017" y="123096"/>
            <a:ext cx="5181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Regional para la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36FD9-86B3-4F47-95DF-F0BF324FE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8017" y="1708395"/>
            <a:ext cx="5181600" cy="4351338"/>
          </a:xfrm>
        </p:spPr>
        <p:txBody>
          <a:bodyPr/>
          <a:lstStyle/>
          <a:p>
            <a:r>
              <a:rPr lang="es-AR" dirty="0"/>
              <a:t> Gestión y gobernanza de los sistemas de información</a:t>
            </a:r>
          </a:p>
          <a:p>
            <a:r>
              <a:rPr lang="es-AR" dirty="0"/>
              <a:t>Gestión de datos y tecnologías de la información</a:t>
            </a:r>
          </a:p>
          <a:p>
            <a:r>
              <a:rPr lang="es-AR" dirty="0"/>
              <a:t>Información y gestión del conocimiento</a:t>
            </a:r>
          </a:p>
          <a:p>
            <a:r>
              <a:rPr lang="es-AR" dirty="0"/>
              <a:t>Innovación, integración y convergencia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0BE86A-A859-1643-8D64-B6346C6893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268" b="32583"/>
          <a:stretch/>
        </p:blipFill>
        <p:spPr>
          <a:xfrm>
            <a:off x="234150" y="5983532"/>
            <a:ext cx="2574969" cy="7982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A1EB6E-B91A-AC59-2476-A84F6DA20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45" y="524027"/>
            <a:ext cx="4284147" cy="54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6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E6EA-CA89-4044-ACCE-401D7757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50" y="373608"/>
            <a:ext cx="10086595" cy="1325563"/>
          </a:xfrm>
        </p:spPr>
        <p:txBody>
          <a:bodyPr/>
          <a:lstStyle/>
          <a:p>
            <a:r>
              <a:rPr lang="en-US" b="1" dirty="0" err="1">
                <a:solidFill>
                  <a:srgbClr val="FC661C"/>
                </a:solidFill>
                <a:cs typeface="Arial" panose="020B0604020202020204" pitchFamily="34" charset="0"/>
              </a:rPr>
              <a:t>Sistemas</a:t>
            </a:r>
            <a:r>
              <a:rPr lang="en-US" b="1" dirty="0">
                <a:solidFill>
                  <a:srgbClr val="FC661C"/>
                </a:solidFill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FC661C"/>
                </a:solidFill>
                <a:cs typeface="Arial" panose="020B0604020202020204" pitchFamily="34" charset="0"/>
              </a:rPr>
              <a:t>Información</a:t>
            </a:r>
            <a:r>
              <a:rPr lang="en-US" b="1" dirty="0">
                <a:solidFill>
                  <a:srgbClr val="FC661C"/>
                </a:solidFill>
                <a:cs typeface="Arial" panose="020B0604020202020204" pitchFamily="34" charset="0"/>
              </a:rPr>
              <a:t> de RHS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88AFC-C093-374D-8AF4-214655925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150" y="1510199"/>
            <a:ext cx="4730884" cy="823912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Estrategia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Global 2015-2030 OMS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C45AC-FC4F-3A4C-AED3-0C48F9448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4375" y="2585000"/>
            <a:ext cx="4730884" cy="2957880"/>
          </a:xfrm>
        </p:spPr>
        <p:txBody>
          <a:bodyPr>
            <a:normAutofit fontScale="85000" lnSpcReduction="20000"/>
          </a:bodyPr>
          <a:lstStyle/>
          <a:p>
            <a:r>
              <a:rPr lang="es-AR" dirty="0">
                <a:cs typeface="Arial" panose="020B0604020202020204" pitchFamily="34" charset="0"/>
              </a:rPr>
              <a:t>Todos los países avanzarán en los registros de personal sanitario para realizar un seguimiento de la disponibilidad, la educación, la distribución, los flujos, la demanda, la capacidad y la remuneración del personal sanitario.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2403C-36A8-FC4E-A1DE-316A0A4D5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7943" y="1740667"/>
            <a:ext cx="4754183" cy="823912"/>
          </a:xfrm>
        </p:spPr>
        <p:txBody>
          <a:bodyPr/>
          <a:lstStyle/>
          <a:p>
            <a:r>
              <a:rPr lang="es-AR" dirty="0">
                <a:solidFill>
                  <a:srgbClr val="002060"/>
                </a:solidFill>
                <a:cs typeface="Arial" panose="020B0604020202020204" pitchFamily="34" charset="0"/>
              </a:rPr>
              <a:t>OPS Plan de Acción de RHS para la Salud Universal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A3BB5-A825-C849-B2D0-75145805B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7943" y="2585000"/>
            <a:ext cx="4754183" cy="2957880"/>
          </a:xfrm>
        </p:spPr>
        <p:txBody>
          <a:bodyPr>
            <a:normAutofit fontScale="85000" lnSpcReduction="20000"/>
          </a:bodyPr>
          <a:lstStyle/>
          <a:p>
            <a:r>
              <a:rPr lang="es-AR" dirty="0">
                <a:cs typeface="Arial" panose="020B0604020202020204" pitchFamily="34" charset="0"/>
              </a:rPr>
              <a:t>Objetivo 1.2 Fortalecer las capacidades de planificación estratégica de la fuerza laboral, incluyendo el análisis de la movilidad profesional, con el fin de proyectar y responder a las necesidades del personal de salud a mediano y largo plazo, con el apoyo de un sistema nacional de información de recursos humanos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619D6B-52B4-FE42-8A1B-5C087539AD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/>
        </p:blipFill>
        <p:spPr>
          <a:xfrm>
            <a:off x="8823648" y="2056299"/>
            <a:ext cx="5970900" cy="5420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C7708-7C56-8541-AB3C-BD57CB2756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268" b="32583"/>
          <a:stretch/>
        </p:blipFill>
        <p:spPr>
          <a:xfrm>
            <a:off x="234150" y="5983532"/>
            <a:ext cx="2574969" cy="798267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F510294-C22D-A40C-03F8-C172F6800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98" y="3352799"/>
            <a:ext cx="24972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F933-B98D-EE40-B049-8032D15A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5" y="390054"/>
            <a:ext cx="10907732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Visión</a:t>
            </a:r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 general del mercado de </a:t>
            </a:r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trabajo</a:t>
            </a:r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en</a:t>
            </a:r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C661C"/>
                </a:solidFill>
                <a:cs typeface="Arial" panose="020B0604020202020204" pitchFamily="34" charset="0"/>
              </a:rPr>
              <a:t>salud</a:t>
            </a:r>
            <a:r>
              <a:rPr lang="en-US" sz="3200" b="1" dirty="0">
                <a:solidFill>
                  <a:srgbClr val="FC661C"/>
                </a:solidFill>
                <a:cs typeface="Arial" panose="020B0604020202020204" pitchFamily="34" charset="0"/>
              </a:rPr>
              <a:t> - CNPS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1BFEFF-7DCE-DAEC-E1E4-F2648CCD6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24" y="814573"/>
            <a:ext cx="8920098" cy="60434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F59A08-4C8B-CA6C-FA0A-A8815D57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5" y="2586562"/>
            <a:ext cx="2399789" cy="4179766"/>
          </a:xfrm>
          <a:prstGeom prst="rect">
            <a:avLst/>
          </a:prstGeom>
        </p:spPr>
      </p:pic>
      <p:pic>
        <p:nvPicPr>
          <p:cNvPr id="6" name="Imagem 3">
            <a:extLst>
              <a:ext uri="{FF2B5EF4-FFF2-40B4-BE49-F238E27FC236}">
                <a16:creationId xmlns:a16="http://schemas.microsoft.com/office/drawing/2014/main" id="{7F169A46-7288-14E7-E0E1-B47836BC9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24" y="2737323"/>
            <a:ext cx="2346824" cy="41206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982C6A6-E1BC-305A-9540-ACD917546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59" y="2737323"/>
            <a:ext cx="2402063" cy="41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FAE3433-DC02-3099-5A09-80FAF6C32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93" y="324699"/>
            <a:ext cx="7772400" cy="580993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06A08447-398D-2BAD-254F-59B1299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93" y="905692"/>
            <a:ext cx="10515600" cy="437800"/>
          </a:xfrm>
        </p:spPr>
        <p:txBody>
          <a:bodyPr>
            <a:normAutofit/>
          </a:bodyPr>
          <a:lstStyle/>
          <a:p>
            <a:pPr algn="ctr"/>
            <a:r>
              <a:rPr lang="es-419" sz="2000" dirty="0"/>
              <a:t>https://apps.who.int/nhwaportal/Home/Index</a:t>
            </a:r>
          </a:p>
        </p:txBody>
      </p:sp>
      <p:pic>
        <p:nvPicPr>
          <p:cNvPr id="9" name="Imagen 8" descr="Interfaz de usuario gráfica, Tabla, Excel&#10;&#10;Descripción generada automáticamente">
            <a:extLst>
              <a:ext uri="{FF2B5EF4-FFF2-40B4-BE49-F238E27FC236}">
                <a16:creationId xmlns:a16="http://schemas.microsoft.com/office/drawing/2014/main" id="{13F510A8-F6C4-9A04-C28D-360D12AD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468" y="1325097"/>
            <a:ext cx="9105064" cy="54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FAE3433-DC02-3099-5A09-80FAF6C32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93" y="324699"/>
            <a:ext cx="7772400" cy="580993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06A08447-398D-2BAD-254F-59B1299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93" y="905692"/>
            <a:ext cx="10515600" cy="437800"/>
          </a:xfrm>
        </p:spPr>
        <p:txBody>
          <a:bodyPr>
            <a:normAutofit/>
          </a:bodyPr>
          <a:lstStyle/>
          <a:p>
            <a:pPr algn="ctr"/>
            <a:r>
              <a:rPr lang="es-419" sz="2000" dirty="0"/>
              <a:t>https://apps.who.int/nhwaportal/Home/Index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F3B6B7-673C-4CD3-6072-6FD2A349B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2" y="1730592"/>
            <a:ext cx="6011308" cy="3396815"/>
          </a:xfrm>
          <a:prstGeom prst="rect">
            <a:avLst/>
          </a:prstGeom>
        </p:spPr>
      </p:pic>
      <p:pic>
        <p:nvPicPr>
          <p:cNvPr id="5" name="Imagen 4" descr="Gráfico, Gráfico de barras&#10;&#10;Descripción generada automáticamente con confianza media">
            <a:extLst>
              <a:ext uri="{FF2B5EF4-FFF2-40B4-BE49-F238E27FC236}">
                <a16:creationId xmlns:a16="http://schemas.microsoft.com/office/drawing/2014/main" id="{EDF589D7-BC16-C1D3-30D5-6900D068C2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04" t="21581" r="2604"/>
          <a:stretch/>
        </p:blipFill>
        <p:spPr>
          <a:xfrm>
            <a:off x="6008676" y="1749582"/>
            <a:ext cx="5205424" cy="3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AD190BE63354E833830223192E330" ma:contentTypeVersion="13" ma:contentTypeDescription="Create a new document." ma:contentTypeScope="" ma:versionID="18fecfa726176bb884a169976851888b">
  <xsd:schema xmlns:xsd="http://www.w3.org/2001/XMLSchema" xmlns:xs="http://www.w3.org/2001/XMLSchema" xmlns:p="http://schemas.microsoft.com/office/2006/metadata/properties" xmlns:ns2="a9439166-47fc-4aad-80e0-a1ec5a16f92a" targetNamespace="http://schemas.microsoft.com/office/2006/metadata/properties" ma:root="true" ma:fieldsID="5436204e918c521733cc8a11df0a0255" ns2:_="">
    <xsd:import namespace="a9439166-47fc-4aad-80e0-a1ec5a16f92a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Theme" minOccurs="0"/>
                <xsd:element ref="ns2:Language" minOccurs="0"/>
                <xsd:element ref="ns2:Information" minOccurs="0"/>
                <xsd:element ref="ns2:Document_x0020_Type" minOccurs="0"/>
                <xsd:element ref="ns2:Colo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39166-47fc-4aad-80e0-a1ec5a16f92a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20th Anniversary"/>
                    <xsd:enumeration value="3D Logos"/>
                    <xsd:enumeration value="Agenda"/>
                    <xsd:enumeration value="Binder"/>
                    <xsd:enumeration value="Book Cover"/>
                    <xsd:enumeration value="Brochure"/>
                    <xsd:enumeration value="Bookmark"/>
                    <xsd:enumeration value="Cards (Business, Courtesy, 4x6)"/>
                    <xsd:enumeration value="CD or DVD"/>
                    <xsd:enumeration value="Certificate or Diploma"/>
                    <xsd:enumeration value="Email"/>
                    <xsd:enumeration value="Envelope"/>
                    <xsd:enumeration value="External Design"/>
                    <xsd:enumeration value="Folder"/>
                    <xsd:enumeration value="Form"/>
                    <xsd:enumeration value="How To"/>
                    <xsd:enumeration value="Letterhead"/>
                    <xsd:enumeration value="Logo"/>
                    <xsd:enumeration value="Manual"/>
                    <xsd:enumeration value="Nametag"/>
                    <xsd:enumeration value="Poster"/>
                    <xsd:enumeration value="PowerPoint Presentation"/>
                    <xsd:enumeration value="Sub-brand"/>
                    <xsd:enumeration value="Typeface"/>
                    <xsd:enumeration value="Unspecified"/>
                  </xsd:restriction>
                </xsd:simpleType>
              </xsd:element>
            </xsd:sequence>
          </xsd:extension>
        </xsd:complexContent>
      </xsd:complexType>
    </xsd:element>
    <xsd:element name="Theme" ma:index="3" nillable="true" ma:displayName="Theme" ma:description="3D logos&#10;4x6 card&#10;Agenda&#10;Binder&#10;Bookcover sample&#10;Brochure&#10;Brochure sample&#10;Bookmark&#10;Business card sample&#10;CD circular label&#10;CD front case&#10;CD back tray&#10;CD_DVD&#10;Complex business card&#10;Simple business card&#10;Courtesy card&#10;Diploma&#10;Envelope&#10;External design sample&#10;Folder&#10;Folder sample&#10;Form&#10;How to&#10;Lettherhead&#10;Manual&#10;Nametag&#10;One inch spine for binder&#10;Two inch spine for binder&#10;Partner logo&#10;Poster sample&#10;Powerpoint_presentation&#10;Standard logo&#10;Standard logo-PMS 288&#10;Standard logo-PMS 306&#10;Official logo&#10;Condensed logo&#10;Logo sample&#10;Logo incorrect use&#10;Sub brand&#10;Typeface sample&#10;not specified" ma:internalName="Theme" ma:readOnly="false">
      <xsd:simpleType>
        <xsd:restriction base="dms:Text">
          <xsd:maxLength value="255"/>
        </xsd:restriction>
      </xsd:simpleType>
    </xsd:element>
    <xsd:element name="Language" ma:index="4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English"/>
              <xsd:enumeration value="Spanish"/>
              <xsd:enumeration value="Portuguese"/>
              <xsd:enumeration value="French"/>
              <xsd:enumeration value="All"/>
            </xsd:restriction>
          </xsd:simpleType>
        </xsd:union>
      </xsd:simpleType>
    </xsd:element>
    <xsd:element name="Information" ma:index="5" nillable="true" ma:displayName="Information" ma:internalName="Information" ma:readOnly="false">
      <xsd:simpleType>
        <xsd:restriction base="dms:Text">
          <xsd:maxLength value="255"/>
        </xsd:restriction>
      </xsd:simpleType>
    </xsd:element>
    <xsd:element name="Document_x0020_Type" ma:index="6" nillable="true" ma:displayName="Document Type" ma:default="ppt" ma:format="Dropdown" ma:internalName="Document_x0020_Type" ma:readOnly="false">
      <xsd:simpleType>
        <xsd:union memberTypes="dms:Text">
          <xsd:simpleType>
            <xsd:restriction base="dms:Choice">
              <xsd:enumeration value="eps"/>
              <xsd:enumeration value="wmf"/>
              <xsd:enumeration value="pdf"/>
              <xsd:enumeration value="ai"/>
              <xsd:enumeration value="psd"/>
              <xsd:enumeration value="tif"/>
              <xsd:enumeration value="zip"/>
              <xsd:enumeration value="png"/>
              <xsd:enumeration value="bmp"/>
              <xsd:enumeration value="gif"/>
              <xsd:enumeration value="doc"/>
              <xsd:enumeration value="xls"/>
              <xsd:enumeration value="txt"/>
              <xsd:enumeration value="jpg"/>
              <xsd:enumeration value="mp3"/>
              <xsd:enumeration value="mp4"/>
              <xsd:enumeration value="mov"/>
              <xsd:enumeration value="swf"/>
              <xsd:enumeration value="flash"/>
              <xsd:enumeration value="ppt"/>
              <xsd:enumeration value="not specified"/>
            </xsd:restriction>
          </xsd:simpleType>
        </xsd:union>
      </xsd:simpleType>
    </xsd:element>
    <xsd:element name="Color" ma:index="7" nillable="true" ma:displayName="Color" ma:default="CMYK" ma:format="Dropdown" ma:internalName="Color" ma:readOnly="false">
      <xsd:simpleType>
        <xsd:union memberTypes="dms:Text">
          <xsd:simpleType>
            <xsd:restriction base="dms:Choice">
              <xsd:enumeration value="CMYK"/>
              <xsd:enumeration value="Black"/>
              <xsd:enumeration value="White"/>
              <xsd:enumeration value="Gray"/>
              <xsd:enumeration value="Lavender"/>
              <xsd:enumeration value="Cyan"/>
              <xsd:enumeration value="Aqua Blue"/>
              <xsd:enumeration value="Blue"/>
              <xsd:enumeration value="Light Blue"/>
              <xsd:enumeration value="Green"/>
              <xsd:enumeration value="Light Green"/>
              <xsd:enumeration value="Orange"/>
              <xsd:enumeration value="Light Orange"/>
              <xsd:enumeration value="Pink"/>
              <xsd:enumeration value="Purple"/>
              <xsd:enumeration value="Red"/>
              <xsd:enumeration value="Yellow"/>
              <xsd:enumeration value="Light Yellow"/>
              <xsd:enumeration value="color"/>
              <xsd:enumeration value="All colors"/>
              <xsd:enumeration value="not specified"/>
            </xsd:restriction>
          </xsd:simpleType>
        </xsd:un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a9439166-47fc-4aad-80e0-a1ec5a16f92a">Spanish</Language>
    <Color xmlns="a9439166-47fc-4aad-80e0-a1ec5a16f92a">CMYK</Color>
    <Category xmlns="a9439166-47fc-4aad-80e0-a1ec5a16f92a">
      <Value>120th Anniversary</Value>
      <Value>PowerPoint Presentation</Value>
    </Category>
    <Theme xmlns="a9439166-47fc-4aad-80e0-a1ec5a16f92a" xsi:nil="true"/>
    <Document_x0020_Type xmlns="a9439166-47fc-4aad-80e0-a1ec5a16f92a">ppt</Document_x0020_Type>
    <Information xmlns="a9439166-47fc-4aad-80e0-a1ec5a16f9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FCCB33-95B9-4CF3-BC63-500321F0D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39166-47fc-4aad-80e0-a1ec5a16f9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51065C-98AF-4521-8F13-0BDD2B13232F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9439166-47fc-4aad-80e0-a1ec5a16f92a"/>
  </ds:schemaRefs>
</ds:datastoreItem>
</file>

<file path=customXml/itemProps3.xml><?xml version="1.0" encoding="utf-8"?>
<ds:datastoreItem xmlns:ds="http://schemas.openxmlformats.org/officeDocument/2006/customXml" ds:itemID="{5B4DF510-C660-4F24-AA8B-EEB05D4747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5584</TotalTime>
  <Words>902</Words>
  <Application>Microsoft Office PowerPoint</Application>
  <PresentationFormat>Panorámica</PresentationFormat>
  <Paragraphs>94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1_Office Theme</vt:lpstr>
      <vt:lpstr>La formación y el trabajo de los técnicos en salud en el mundo post Covid</vt:lpstr>
      <vt:lpstr>El mundo de los datos de Salud</vt:lpstr>
      <vt:lpstr>Visión Estratégica: Sistema de Información Abiertos y Complejos</vt:lpstr>
      <vt:lpstr>Sistemas de información: Marco Regional OPS</vt:lpstr>
      <vt:lpstr>Marco Regional para la acción en SIS</vt:lpstr>
      <vt:lpstr>Sistemas de Información de RHS</vt:lpstr>
      <vt:lpstr>Visión general del mercado de trabajo en salud - CNPS</vt:lpstr>
      <vt:lpstr>https://apps.who.int/nhwaportal/Home/Index</vt:lpstr>
      <vt:lpstr>https://apps.who.int/nhwaportal/Home/Index</vt:lpstr>
      <vt:lpstr>Portal de ingreso de datos de las CNPS</vt:lpstr>
      <vt:lpstr>¿Cómo pensar sistémicamente un SIRHS?</vt:lpstr>
      <vt:lpstr>Cómo trabajamos desde la cooperación regional en el tema</vt:lpstr>
      <vt:lpstr>Sistemas de información en Salud Un camino, no un destino</vt:lpstr>
      <vt:lpstr>Muchas gracias! Muito 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Quintero</dc:creator>
  <cp:lastModifiedBy>Dure,  Maria Isabel (WDC)</cp:lastModifiedBy>
  <cp:revision>21</cp:revision>
  <dcterms:created xsi:type="dcterms:W3CDTF">2022-01-24T17:32:05Z</dcterms:created>
  <dcterms:modified xsi:type="dcterms:W3CDTF">2022-12-09T23:15:36Z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0x0101006FCAD190BE63354E833830223192E330</vt:lpwstr>
  </property>
</Properties>
</file>