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30" r:id="rId3"/>
    <p:sldId id="431" r:id="rId4"/>
    <p:sldId id="257" r:id="rId5"/>
    <p:sldId id="266" r:id="rId6"/>
    <p:sldId id="433" r:id="rId7"/>
    <p:sldId id="258" r:id="rId8"/>
    <p:sldId id="259" r:id="rId9"/>
  </p:sldIdLst>
  <p:sldSz cx="10693400" cy="756126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64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2"/>
    <p:restoredTop sz="95794"/>
  </p:normalViewPr>
  <p:slideViewPr>
    <p:cSldViewPr>
      <p:cViewPr varScale="1">
        <p:scale>
          <a:sx n="64" d="100"/>
          <a:sy n="64" d="100"/>
        </p:scale>
        <p:origin x="964" y="40"/>
      </p:cViewPr>
      <p:guideLst>
        <p:guide orient="horz" pos="238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75397B-56EE-4445-8C6F-2501D9BCD5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131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DDEE6-DD13-4AF8-B434-C7442D0CD24E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68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683EC-3CBD-43BB-AB17-035597F0315A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64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8EC5-E6F7-494D-A500-46CF0D24E2F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62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8EC5-E6F7-494D-A500-46CF0D24E2F8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2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A2F9D-3D01-4342-938E-A1DFE4CABE35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92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D2B2-253F-4E29-A622-A341591273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95EA6-CC52-43B8-A8A7-425D463E7D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940F5-BF4C-4748-9E28-A4407676EF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955A-67DC-448B-B22E-871EB8BAD9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8A49-AA9A-4C37-9475-5B5BF2DDBA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9F90D-B17F-4646-A356-4C5E28D2C8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A6F34-A659-4426-9EB7-33EE8847F3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C27E-F04D-45C3-B02B-B219899193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347DC-9BF2-4D67-A601-8E8C7140C0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7B76-6EEA-43A0-B96E-AD7CE30B95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F2C0-B3D3-4FAF-AFD2-C4C0423C3A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D75142D5-78EE-4E0C-A558-C6966795AF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1060420" y="1494615"/>
            <a:ext cx="859155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es-AR" sz="3200" b="1" dirty="0">
                <a:solidFill>
                  <a:schemeClr val="bg1"/>
                </a:solidFill>
                <a:latin typeface="Calibri" pitchFamily="34" charset="0"/>
              </a:rPr>
              <a:t>“Capital Humano en Salud” </a:t>
            </a:r>
          </a:p>
          <a:p>
            <a:pPr algn="ctr" defTabSz="1042988">
              <a:spcBef>
                <a:spcPct val="50000"/>
              </a:spcBef>
            </a:pPr>
            <a:r>
              <a:rPr lang="es-AR" sz="3200" b="1" dirty="0">
                <a:solidFill>
                  <a:schemeClr val="bg1"/>
                </a:solidFill>
                <a:latin typeface="Calibri" pitchFamily="34" charset="0"/>
              </a:rPr>
              <a:t>Situación, perspectivas y desafíos hacia la</a:t>
            </a:r>
          </a:p>
          <a:p>
            <a:pPr algn="ctr" defTabSz="1042988">
              <a:spcBef>
                <a:spcPct val="50000"/>
              </a:spcBef>
            </a:pPr>
            <a:r>
              <a:rPr lang="es-AR" sz="3200" b="1" dirty="0">
                <a:solidFill>
                  <a:schemeClr val="bg1"/>
                </a:solidFill>
                <a:latin typeface="Calibri" pitchFamily="34" charset="0"/>
              </a:rPr>
              <a:t>Cobertura Universal de Salud</a:t>
            </a:r>
          </a:p>
          <a:p>
            <a:pPr algn="ctr" defTabSz="1042988">
              <a:spcBef>
                <a:spcPct val="50000"/>
              </a:spcBef>
            </a:pPr>
            <a:endParaRPr lang="es-AR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1042988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Rio de Janeiro</a:t>
            </a:r>
            <a:r>
              <a:rPr lang="es-AR" sz="2400" b="1" dirty="0">
                <a:solidFill>
                  <a:schemeClr val="bg1"/>
                </a:solidFill>
                <a:latin typeface="Calibri" pitchFamily="34" charset="0"/>
              </a:rPr>
              <a:t>, 12 de noviembre 2018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912" y="133773"/>
            <a:ext cx="3657438" cy="15509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3000" y="1684703"/>
            <a:ext cx="7226631" cy="5213291"/>
          </a:xfrm>
          <a:prstGeom prst="rect">
            <a:avLst/>
          </a:prstGeom>
        </p:spPr>
      </p:pic>
      <p:pic>
        <p:nvPicPr>
          <p:cNvPr id="49" name="Imagen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9630" y="4724524"/>
            <a:ext cx="299467" cy="6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n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2987" y="4709100"/>
            <a:ext cx="267335" cy="6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12" y="4709100"/>
            <a:ext cx="275046" cy="60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72223" y="524517"/>
            <a:ext cx="5073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latin typeface="+mj-lt"/>
              </a:rPr>
              <a:t>Política Nacional </a:t>
            </a:r>
          </a:p>
        </p:txBody>
      </p:sp>
    </p:spTree>
    <p:extLst>
      <p:ext uri="{BB962C8B-B14F-4D97-AF65-F5344CB8AC3E}">
        <p14:creationId xmlns:p14="http://schemas.microsoft.com/office/powerpoint/2010/main" val="1019700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lipse 9"/>
          <p:cNvSpPr>
            <a:spLocks noChangeArrowheads="1"/>
          </p:cNvSpPr>
          <p:nvPr/>
        </p:nvSpPr>
        <p:spPr bwMode="auto">
          <a:xfrm>
            <a:off x="2106340" y="1997567"/>
            <a:ext cx="6513077" cy="4429878"/>
          </a:xfrm>
          <a:prstGeom prst="ellipse">
            <a:avLst/>
          </a:prstGeom>
          <a:noFill/>
          <a:ln w="28575">
            <a:solidFill>
              <a:srgbClr val="35B0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95" tIns="43248" rIns="86495" bIns="43248"/>
          <a:lstStyle/>
          <a:p>
            <a:pPr defTabSz="986607"/>
            <a:endParaRPr lang="es-AR" sz="2000" dirty="0"/>
          </a:p>
        </p:txBody>
      </p:sp>
      <p:sp>
        <p:nvSpPr>
          <p:cNvPr id="18435" name="Rectángulo 188"/>
          <p:cNvSpPr>
            <a:spLocks noChangeArrowheads="1"/>
          </p:cNvSpPr>
          <p:nvPr/>
        </p:nvSpPr>
        <p:spPr bwMode="auto">
          <a:xfrm>
            <a:off x="1591163" y="727263"/>
            <a:ext cx="7277167" cy="829424"/>
          </a:xfrm>
          <a:prstGeom prst="rect">
            <a:avLst/>
          </a:prstGeom>
          <a:noFill/>
          <a:ln>
            <a:noFill/>
          </a:ln>
          <a:extLst/>
        </p:spPr>
        <p:txBody>
          <a:bodyPr lIns="86495" tIns="43248" rIns="86495" bIns="43248"/>
          <a:lstStyle/>
          <a:p>
            <a:pPr defTabSz="986607"/>
            <a:endParaRPr lang="en-US" sz="2000" dirty="0"/>
          </a:p>
        </p:txBody>
      </p:sp>
      <p:sp>
        <p:nvSpPr>
          <p:cNvPr id="18436" name="CuadroTexto 183"/>
          <p:cNvSpPr txBox="1">
            <a:spLocks noChangeArrowheads="1"/>
          </p:cNvSpPr>
          <p:nvPr/>
        </p:nvSpPr>
        <p:spPr bwMode="auto">
          <a:xfrm>
            <a:off x="1619438" y="651732"/>
            <a:ext cx="6986698" cy="3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5" tIns="43248" rIns="86495" bIns="43248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s-ES" b="1" dirty="0"/>
              <a:t>EQUIPOS DE SALUD FAMILIAR Y COMUNITARIA</a:t>
            </a:r>
            <a:endParaRPr lang="es-ES" dirty="0"/>
          </a:p>
        </p:txBody>
      </p:sp>
      <p:grpSp>
        <p:nvGrpSpPr>
          <p:cNvPr id="2" name="Agrupar 8"/>
          <p:cNvGrpSpPr>
            <a:grpSpLocks/>
          </p:cNvGrpSpPr>
          <p:nvPr/>
        </p:nvGrpSpPr>
        <p:grpSpPr bwMode="auto">
          <a:xfrm>
            <a:off x="2538388" y="1997567"/>
            <a:ext cx="5700162" cy="4280771"/>
            <a:chOff x="428625" y="1268413"/>
            <a:chExt cx="8988425" cy="4934851"/>
          </a:xfrm>
        </p:grpSpPr>
        <p:cxnSp>
          <p:nvCxnSpPr>
            <p:cNvPr id="18451" name="Conector recto 185"/>
            <p:cNvCxnSpPr>
              <a:cxnSpLocks noChangeShapeType="1"/>
            </p:cNvCxnSpPr>
            <p:nvPr/>
          </p:nvCxnSpPr>
          <p:spPr bwMode="auto">
            <a:xfrm>
              <a:off x="4894263" y="1282700"/>
              <a:ext cx="36512" cy="4738688"/>
            </a:xfrm>
            <a:prstGeom prst="line">
              <a:avLst/>
            </a:prstGeom>
            <a:noFill/>
            <a:ln w="28575">
              <a:solidFill>
                <a:srgbClr val="46AFE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2" name="Conector recto 185"/>
            <p:cNvCxnSpPr>
              <a:cxnSpLocks noChangeShapeType="1"/>
            </p:cNvCxnSpPr>
            <p:nvPr/>
          </p:nvCxnSpPr>
          <p:spPr bwMode="auto">
            <a:xfrm flipH="1" flipV="1">
              <a:off x="428625" y="3597275"/>
              <a:ext cx="8988425" cy="53975"/>
            </a:xfrm>
            <a:prstGeom prst="line">
              <a:avLst/>
            </a:prstGeom>
            <a:noFill/>
            <a:ln w="28575">
              <a:solidFill>
                <a:srgbClr val="46AFE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upo 5"/>
            <p:cNvGrpSpPr>
              <a:grpSpLocks/>
            </p:cNvGrpSpPr>
            <p:nvPr/>
          </p:nvGrpSpPr>
          <p:grpSpPr bwMode="auto">
            <a:xfrm>
              <a:off x="993775" y="3355974"/>
              <a:ext cx="2649538" cy="652723"/>
              <a:chOff x="994472" y="3355480"/>
              <a:chExt cx="2648959" cy="652985"/>
            </a:xfrm>
          </p:grpSpPr>
          <p:sp>
            <p:nvSpPr>
              <p:cNvPr id="18492" name="Rectángulo 187"/>
              <p:cNvSpPr>
                <a:spLocks noChangeArrowheads="1"/>
              </p:cNvSpPr>
              <p:nvPr/>
            </p:nvSpPr>
            <p:spPr bwMode="auto">
              <a:xfrm>
                <a:off x="994472" y="3355480"/>
                <a:ext cx="2648959" cy="516145"/>
              </a:xfrm>
              <a:prstGeom prst="rect">
                <a:avLst/>
              </a:prstGeom>
              <a:solidFill>
                <a:srgbClr val="DAEFFA"/>
              </a:solidFill>
              <a:ln w="9525">
                <a:solidFill>
                  <a:srgbClr val="35B0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86607"/>
                <a:endParaRPr lang="en-US" sz="2000" dirty="0"/>
              </a:p>
            </p:txBody>
          </p:sp>
          <p:sp>
            <p:nvSpPr>
              <p:cNvPr id="18493" name="CuadroTexto 183"/>
              <p:cNvSpPr txBox="1">
                <a:spLocks noChangeArrowheads="1"/>
              </p:cNvSpPr>
              <p:nvPr/>
            </p:nvSpPr>
            <p:spPr bwMode="auto">
              <a:xfrm>
                <a:off x="1131653" y="3430725"/>
                <a:ext cx="2374597" cy="577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300" b="1" dirty="0">
                    <a:solidFill>
                      <a:srgbClr val="004665"/>
                    </a:solidFill>
                  </a:rPr>
                  <a:t>Equipo Ampliado</a:t>
                </a:r>
                <a:endParaRPr lang="es-ES" sz="1300" dirty="0">
                  <a:solidFill>
                    <a:srgbClr val="004665"/>
                  </a:solidFill>
                </a:endParaRPr>
              </a:p>
            </p:txBody>
          </p:sp>
        </p:grpSp>
        <p:grpSp>
          <p:nvGrpSpPr>
            <p:cNvPr id="4" name="Grupo 1"/>
            <p:cNvGrpSpPr>
              <a:grpSpLocks/>
            </p:cNvGrpSpPr>
            <p:nvPr/>
          </p:nvGrpSpPr>
          <p:grpSpPr bwMode="auto">
            <a:xfrm>
              <a:off x="661988" y="1268413"/>
              <a:ext cx="4050859" cy="1990268"/>
              <a:chOff x="662755" y="1268760"/>
              <a:chExt cx="4049294" cy="1990022"/>
            </a:xfrm>
          </p:grpSpPr>
          <p:sp>
            <p:nvSpPr>
              <p:cNvPr id="63" name="Rectángulo 62"/>
              <p:cNvSpPr/>
              <p:nvPr/>
            </p:nvSpPr>
            <p:spPr bwMode="auto">
              <a:xfrm>
                <a:off x="718736" y="1678690"/>
                <a:ext cx="3810520" cy="14628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86607">
                  <a:defRPr/>
                </a:pPr>
                <a:endParaRPr lang="en-US" sz="2000" dirty="0"/>
              </a:p>
            </p:txBody>
          </p:sp>
          <p:sp>
            <p:nvSpPr>
              <p:cNvPr id="148" name="Rectángulo 147"/>
              <p:cNvSpPr/>
              <p:nvPr/>
            </p:nvSpPr>
            <p:spPr bwMode="auto">
              <a:xfrm>
                <a:off x="718736" y="1268760"/>
                <a:ext cx="3810520" cy="4099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86607">
                  <a:defRPr/>
                </a:pPr>
                <a:endParaRPr lang="en-US" sz="2000" dirty="0"/>
              </a:p>
            </p:txBody>
          </p:sp>
          <p:sp>
            <p:nvSpPr>
              <p:cNvPr id="18487" name="CuadroTexto 183"/>
              <p:cNvSpPr txBox="1">
                <a:spLocks noChangeArrowheads="1"/>
              </p:cNvSpPr>
              <p:nvPr/>
            </p:nvSpPr>
            <p:spPr bwMode="auto">
              <a:xfrm>
                <a:off x="1767814" y="1321286"/>
                <a:ext cx="1942547" cy="577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300" b="1" dirty="0">
                    <a:solidFill>
                      <a:srgbClr val="004665"/>
                    </a:solidFill>
                  </a:rPr>
                  <a:t>Equipo Nuclear</a:t>
                </a:r>
                <a:endParaRPr lang="es-ES" sz="13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18488" name="CuadroTexto 183"/>
              <p:cNvSpPr txBox="1">
                <a:spLocks noChangeArrowheads="1"/>
              </p:cNvSpPr>
              <p:nvPr/>
            </p:nvSpPr>
            <p:spPr bwMode="auto">
              <a:xfrm>
                <a:off x="662755" y="2609165"/>
                <a:ext cx="1007266" cy="649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000" b="1" dirty="0" err="1">
                    <a:solidFill>
                      <a:srgbClr val="004665"/>
                    </a:solidFill>
                  </a:rPr>
                  <a:t>Medicx</a:t>
                </a:r>
                <a:r>
                  <a:rPr lang="es-AR" sz="1000" b="1" dirty="0">
                    <a:solidFill>
                      <a:srgbClr val="004665"/>
                    </a:solidFill>
                  </a:rPr>
                  <a:t> </a:t>
                </a:r>
              </a:p>
              <a:p>
                <a:pPr algn="ctr"/>
                <a:r>
                  <a:rPr lang="es-AR" sz="1000" b="1" dirty="0">
                    <a:solidFill>
                      <a:srgbClr val="004665"/>
                    </a:solidFill>
                  </a:rPr>
                  <a:t>de Familia</a:t>
                </a:r>
                <a:endParaRPr lang="es-ES" sz="10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18489" name="CuadroTexto 183"/>
              <p:cNvSpPr txBox="1">
                <a:spLocks noChangeArrowheads="1"/>
              </p:cNvSpPr>
              <p:nvPr/>
            </p:nvSpPr>
            <p:spPr bwMode="auto">
              <a:xfrm>
                <a:off x="1432517" y="2636166"/>
                <a:ext cx="1187818" cy="469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000" b="1" dirty="0" err="1">
                    <a:solidFill>
                      <a:srgbClr val="004665"/>
                    </a:solidFill>
                  </a:rPr>
                  <a:t>Enfermerx</a:t>
                </a:r>
                <a:endParaRPr lang="es-ES" sz="10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18490" name="CuadroTexto 183"/>
              <p:cNvSpPr txBox="1">
                <a:spLocks noChangeArrowheads="1"/>
              </p:cNvSpPr>
              <p:nvPr/>
            </p:nvSpPr>
            <p:spPr bwMode="auto">
              <a:xfrm>
                <a:off x="2430572" y="2609166"/>
                <a:ext cx="1188184" cy="649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000" b="1" dirty="0">
                    <a:solidFill>
                      <a:srgbClr val="004665"/>
                    </a:solidFill>
                  </a:rPr>
                  <a:t>Agentes Sanitarios</a:t>
                </a:r>
                <a:endParaRPr lang="es-ES" sz="10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65" name="CuadroTexto 183"/>
              <p:cNvSpPr txBox="1">
                <a:spLocks noChangeArrowheads="1"/>
              </p:cNvSpPr>
              <p:nvPr/>
            </p:nvSpPr>
            <p:spPr bwMode="auto">
              <a:xfrm>
                <a:off x="3328047" y="1958006"/>
                <a:ext cx="1384002" cy="50525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s-AR" altLang="es-E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800 - 1000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s-AR" altLang="es-E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FAMILIAS</a:t>
                </a:r>
                <a:endParaRPr lang="es-ES" altLang="es-ES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" name="Grupo 6"/>
            <p:cNvGrpSpPr>
              <a:grpSpLocks/>
            </p:cNvGrpSpPr>
            <p:nvPr/>
          </p:nvGrpSpPr>
          <p:grpSpPr bwMode="auto">
            <a:xfrm>
              <a:off x="6249988" y="3332164"/>
              <a:ext cx="2647950" cy="652723"/>
              <a:chOff x="6249468" y="3331594"/>
              <a:chExt cx="2648959" cy="652986"/>
            </a:xfrm>
          </p:grpSpPr>
          <p:sp>
            <p:nvSpPr>
              <p:cNvPr id="18483" name="Rectángulo 187"/>
              <p:cNvSpPr>
                <a:spLocks noChangeArrowheads="1"/>
              </p:cNvSpPr>
              <p:nvPr/>
            </p:nvSpPr>
            <p:spPr bwMode="auto">
              <a:xfrm>
                <a:off x="6249468" y="3331594"/>
                <a:ext cx="2648959" cy="516145"/>
              </a:xfrm>
              <a:prstGeom prst="rect">
                <a:avLst/>
              </a:prstGeom>
              <a:solidFill>
                <a:srgbClr val="DAEFFA"/>
              </a:solidFill>
              <a:ln w="9525">
                <a:solidFill>
                  <a:srgbClr val="35B0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86607"/>
                <a:endParaRPr lang="en-US" sz="2000" dirty="0"/>
              </a:p>
            </p:txBody>
          </p:sp>
          <p:sp>
            <p:nvSpPr>
              <p:cNvPr id="18484" name="CuadroTexto 183"/>
              <p:cNvSpPr txBox="1">
                <a:spLocks noChangeArrowheads="1"/>
              </p:cNvSpPr>
              <p:nvPr/>
            </p:nvSpPr>
            <p:spPr bwMode="auto">
              <a:xfrm>
                <a:off x="6386648" y="3406839"/>
                <a:ext cx="2374597" cy="577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300" b="1" dirty="0">
                    <a:solidFill>
                      <a:srgbClr val="004665"/>
                    </a:solidFill>
                  </a:rPr>
                  <a:t>Equipo Ampliado</a:t>
                </a:r>
                <a:endParaRPr lang="es-ES" sz="1300" dirty="0">
                  <a:solidFill>
                    <a:srgbClr val="004665"/>
                  </a:solidFill>
                </a:endParaRPr>
              </a:p>
            </p:txBody>
          </p:sp>
        </p:grpSp>
        <p:grpSp>
          <p:nvGrpSpPr>
            <p:cNvPr id="6" name="Grupo 4"/>
            <p:cNvGrpSpPr>
              <a:grpSpLocks/>
            </p:cNvGrpSpPr>
            <p:nvPr/>
          </p:nvGrpSpPr>
          <p:grpSpPr bwMode="auto">
            <a:xfrm>
              <a:off x="720000" y="4212637"/>
              <a:ext cx="3811994" cy="1990627"/>
              <a:chOff x="720725" y="4212695"/>
              <a:chExt cx="3811592" cy="1990719"/>
            </a:xfrm>
          </p:grpSpPr>
          <p:sp>
            <p:nvSpPr>
              <p:cNvPr id="64" name="Rectángulo 63"/>
              <p:cNvSpPr/>
              <p:nvPr/>
            </p:nvSpPr>
            <p:spPr bwMode="auto">
              <a:xfrm>
                <a:off x="720725" y="4604606"/>
                <a:ext cx="3811591" cy="14651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86607">
                  <a:defRPr/>
                </a:pPr>
                <a:endParaRPr lang="en-US" sz="2000" dirty="0"/>
              </a:p>
            </p:txBody>
          </p:sp>
          <p:sp>
            <p:nvSpPr>
              <p:cNvPr id="56" name="Rectángulo 55"/>
              <p:cNvSpPr/>
              <p:nvPr/>
            </p:nvSpPr>
            <p:spPr bwMode="auto">
              <a:xfrm>
                <a:off x="720725" y="4212695"/>
                <a:ext cx="3811591" cy="4120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86607">
                  <a:defRPr/>
                </a:pPr>
                <a:endParaRPr lang="en-US" sz="2000" dirty="0"/>
              </a:p>
            </p:txBody>
          </p:sp>
          <p:sp>
            <p:nvSpPr>
              <p:cNvPr id="18479" name="CuadroTexto 183"/>
              <p:cNvSpPr txBox="1">
                <a:spLocks noChangeArrowheads="1"/>
              </p:cNvSpPr>
              <p:nvPr/>
            </p:nvSpPr>
            <p:spPr bwMode="auto">
              <a:xfrm>
                <a:off x="1520290" y="5553201"/>
                <a:ext cx="1188359" cy="469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000" b="1" dirty="0" err="1">
                    <a:solidFill>
                      <a:srgbClr val="004665"/>
                    </a:solidFill>
                  </a:rPr>
                  <a:t>Enfermerx</a:t>
                </a:r>
                <a:endParaRPr lang="es-ES" sz="10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18480" name="CuadroTexto 183"/>
              <p:cNvSpPr txBox="1">
                <a:spLocks noChangeArrowheads="1"/>
              </p:cNvSpPr>
              <p:nvPr/>
            </p:nvSpPr>
            <p:spPr bwMode="auto">
              <a:xfrm>
                <a:off x="2430574" y="5553688"/>
                <a:ext cx="1188979" cy="649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000" b="1" dirty="0">
                    <a:solidFill>
                      <a:srgbClr val="004665"/>
                    </a:solidFill>
                  </a:rPr>
                  <a:t>Agentes Sanitarios</a:t>
                </a:r>
                <a:endParaRPr lang="es-ES" sz="10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66" name="CuadroTexto 183"/>
              <p:cNvSpPr txBox="1">
                <a:spLocks noChangeArrowheads="1"/>
              </p:cNvSpPr>
              <p:nvPr/>
            </p:nvSpPr>
            <p:spPr bwMode="auto">
              <a:xfrm>
                <a:off x="3368948" y="4988479"/>
                <a:ext cx="1163369" cy="90239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s-AR" altLang="es-E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800 -1000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s-AR" altLang="es-E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FAMILIAS</a:t>
                </a:r>
                <a:endParaRPr lang="es-ES" altLang="es-ES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482" name="CuadroTexto 183"/>
              <p:cNvSpPr txBox="1">
                <a:spLocks noChangeArrowheads="1"/>
              </p:cNvSpPr>
              <p:nvPr/>
            </p:nvSpPr>
            <p:spPr bwMode="auto">
              <a:xfrm>
                <a:off x="1768635" y="4268891"/>
                <a:ext cx="1942550" cy="577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300" b="1" dirty="0">
                    <a:solidFill>
                      <a:srgbClr val="004665"/>
                    </a:solidFill>
                  </a:rPr>
                  <a:t>Equipo Nuclear</a:t>
                </a:r>
                <a:endParaRPr lang="es-ES" sz="1300" dirty="0">
                  <a:solidFill>
                    <a:srgbClr val="004665"/>
                  </a:solidFill>
                </a:endParaRPr>
              </a:p>
            </p:txBody>
          </p:sp>
        </p:grpSp>
        <p:grpSp>
          <p:nvGrpSpPr>
            <p:cNvPr id="7" name="Grupo 2"/>
            <p:cNvGrpSpPr>
              <a:grpSpLocks/>
            </p:cNvGrpSpPr>
            <p:nvPr/>
          </p:nvGrpSpPr>
          <p:grpSpPr bwMode="auto">
            <a:xfrm>
              <a:off x="5514975" y="1284491"/>
              <a:ext cx="3847821" cy="1990064"/>
              <a:chOff x="5514550" y="1284416"/>
              <a:chExt cx="3848017" cy="1989818"/>
            </a:xfrm>
          </p:grpSpPr>
          <p:sp>
            <p:nvSpPr>
              <p:cNvPr id="78" name="Rectángulo 77"/>
              <p:cNvSpPr/>
              <p:nvPr/>
            </p:nvSpPr>
            <p:spPr bwMode="auto">
              <a:xfrm>
                <a:off x="5570474" y="1696356"/>
                <a:ext cx="3792092" cy="14628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86607">
                  <a:defRPr/>
                </a:pPr>
                <a:endParaRPr lang="en-US" sz="2000" dirty="0"/>
              </a:p>
            </p:txBody>
          </p:sp>
          <p:sp>
            <p:nvSpPr>
              <p:cNvPr id="79" name="Rectángulo 78"/>
              <p:cNvSpPr/>
              <p:nvPr/>
            </p:nvSpPr>
            <p:spPr bwMode="auto">
              <a:xfrm>
                <a:off x="5570474" y="1284416"/>
                <a:ext cx="3792092" cy="4119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86607">
                  <a:defRPr/>
                </a:pPr>
                <a:endParaRPr lang="en-US" sz="2000" dirty="0"/>
              </a:p>
            </p:txBody>
          </p:sp>
          <p:sp>
            <p:nvSpPr>
              <p:cNvPr id="18472" name="CuadroTexto 183"/>
              <p:cNvSpPr txBox="1">
                <a:spLocks noChangeArrowheads="1"/>
              </p:cNvSpPr>
              <p:nvPr/>
            </p:nvSpPr>
            <p:spPr bwMode="auto">
              <a:xfrm>
                <a:off x="6507696" y="1336740"/>
                <a:ext cx="1942551" cy="577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300" b="1" dirty="0">
                    <a:solidFill>
                      <a:srgbClr val="004665"/>
                    </a:solidFill>
                  </a:rPr>
                  <a:t>Equipo Nuclear</a:t>
                </a:r>
                <a:endParaRPr lang="es-ES" sz="13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18473" name="CuadroTexto 183"/>
              <p:cNvSpPr txBox="1">
                <a:spLocks noChangeArrowheads="1"/>
              </p:cNvSpPr>
              <p:nvPr/>
            </p:nvSpPr>
            <p:spPr bwMode="auto">
              <a:xfrm>
                <a:off x="5514550" y="2624618"/>
                <a:ext cx="1007265" cy="649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000" b="1" dirty="0" err="1">
                    <a:solidFill>
                      <a:srgbClr val="004665"/>
                    </a:solidFill>
                  </a:rPr>
                  <a:t>Medicx</a:t>
                </a:r>
                <a:r>
                  <a:rPr lang="es-AR" sz="1000" b="1" dirty="0">
                    <a:solidFill>
                      <a:srgbClr val="004665"/>
                    </a:solidFill>
                  </a:rPr>
                  <a:t> </a:t>
                </a:r>
              </a:p>
              <a:p>
                <a:pPr algn="ctr"/>
                <a:r>
                  <a:rPr lang="es-AR" sz="1000" b="1" dirty="0">
                    <a:solidFill>
                      <a:srgbClr val="004665"/>
                    </a:solidFill>
                  </a:rPr>
                  <a:t>de Familia</a:t>
                </a:r>
                <a:endParaRPr lang="es-ES" sz="10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18474" name="CuadroTexto 183"/>
              <p:cNvSpPr txBox="1">
                <a:spLocks noChangeArrowheads="1"/>
              </p:cNvSpPr>
              <p:nvPr/>
            </p:nvSpPr>
            <p:spPr bwMode="auto">
              <a:xfrm>
                <a:off x="6372087" y="2658712"/>
                <a:ext cx="1166620" cy="469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000" b="1" dirty="0" err="1">
                    <a:solidFill>
                      <a:srgbClr val="004665"/>
                    </a:solidFill>
                  </a:rPr>
                  <a:t>Enfermerx</a:t>
                </a:r>
                <a:endParaRPr lang="es-ES" sz="10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18475" name="CuadroTexto 183"/>
              <p:cNvSpPr txBox="1">
                <a:spLocks noChangeArrowheads="1"/>
              </p:cNvSpPr>
              <p:nvPr/>
            </p:nvSpPr>
            <p:spPr bwMode="auto">
              <a:xfrm>
                <a:off x="7282367" y="2624617"/>
                <a:ext cx="1167830" cy="649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000" b="1" dirty="0">
                    <a:solidFill>
                      <a:srgbClr val="004665"/>
                    </a:solidFill>
                  </a:rPr>
                  <a:t>Agentes Sanitarios</a:t>
                </a:r>
                <a:endParaRPr lang="es-ES" sz="10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87" name="CuadroTexto 183"/>
              <p:cNvSpPr txBox="1">
                <a:spLocks noChangeArrowheads="1"/>
              </p:cNvSpPr>
              <p:nvPr/>
            </p:nvSpPr>
            <p:spPr bwMode="auto">
              <a:xfrm>
                <a:off x="8178920" y="1973662"/>
                <a:ext cx="1183647" cy="9022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s-AR" altLang="es-E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800 - 1000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s-AR" altLang="es-E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FAMILIAS</a:t>
                </a:r>
                <a:endParaRPr lang="es-ES" altLang="es-ES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" name="Grupo 3"/>
            <p:cNvGrpSpPr>
              <a:grpSpLocks/>
            </p:cNvGrpSpPr>
            <p:nvPr/>
          </p:nvGrpSpPr>
          <p:grpSpPr bwMode="auto">
            <a:xfrm>
              <a:off x="5566877" y="4184501"/>
              <a:ext cx="3795918" cy="1854961"/>
              <a:chOff x="5566779" y="4184312"/>
              <a:chExt cx="3795518" cy="1855047"/>
            </a:xfrm>
          </p:grpSpPr>
          <p:sp>
            <p:nvSpPr>
              <p:cNvPr id="88" name="Rectángulo 87"/>
              <p:cNvSpPr/>
              <p:nvPr/>
            </p:nvSpPr>
            <p:spPr bwMode="auto">
              <a:xfrm>
                <a:off x="5566779" y="4576223"/>
                <a:ext cx="3795518" cy="14631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86607">
                  <a:defRPr/>
                </a:pPr>
                <a:endParaRPr lang="en-US" sz="2000" dirty="0"/>
              </a:p>
            </p:txBody>
          </p:sp>
          <p:sp>
            <p:nvSpPr>
              <p:cNvPr id="89" name="Rectángulo 88"/>
              <p:cNvSpPr/>
              <p:nvPr/>
            </p:nvSpPr>
            <p:spPr bwMode="auto">
              <a:xfrm>
                <a:off x="5566779" y="4184312"/>
                <a:ext cx="3795518" cy="4120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86607">
                  <a:defRPr/>
                </a:pPr>
                <a:endParaRPr lang="en-US" sz="2000" dirty="0"/>
              </a:p>
            </p:txBody>
          </p:sp>
          <p:sp>
            <p:nvSpPr>
              <p:cNvPr id="18466" name="CuadroTexto 183"/>
              <p:cNvSpPr txBox="1">
                <a:spLocks noChangeArrowheads="1"/>
              </p:cNvSpPr>
              <p:nvPr/>
            </p:nvSpPr>
            <p:spPr bwMode="auto">
              <a:xfrm>
                <a:off x="6353910" y="5552955"/>
                <a:ext cx="1262171" cy="469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000" b="1" dirty="0" err="1">
                    <a:solidFill>
                      <a:srgbClr val="004665"/>
                    </a:solidFill>
                  </a:rPr>
                  <a:t>Enfermerx</a:t>
                </a:r>
                <a:endParaRPr lang="es-ES" sz="10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18467" name="CuadroTexto 183"/>
              <p:cNvSpPr txBox="1">
                <a:spLocks noChangeArrowheads="1"/>
              </p:cNvSpPr>
              <p:nvPr/>
            </p:nvSpPr>
            <p:spPr bwMode="auto">
              <a:xfrm>
                <a:off x="7277973" y="5524867"/>
                <a:ext cx="1263245" cy="469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000" b="1" dirty="0">
                    <a:solidFill>
                      <a:srgbClr val="004665"/>
                    </a:solidFill>
                  </a:rPr>
                  <a:t>Agentes Sanitarios</a:t>
                </a:r>
                <a:endParaRPr lang="es-ES" sz="1000" dirty="0">
                  <a:solidFill>
                    <a:srgbClr val="004665"/>
                  </a:solidFill>
                </a:endParaRPr>
              </a:p>
            </p:txBody>
          </p:sp>
          <p:sp>
            <p:nvSpPr>
              <p:cNvPr id="95" name="CuadroTexto 183"/>
              <p:cNvSpPr txBox="1">
                <a:spLocks noChangeArrowheads="1"/>
              </p:cNvSpPr>
              <p:nvPr/>
            </p:nvSpPr>
            <p:spPr bwMode="auto">
              <a:xfrm>
                <a:off x="8110360" y="4958086"/>
                <a:ext cx="1251937" cy="90239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s-AR" altLang="es-ES" sz="1100" b="1">
                    <a:solidFill>
                      <a:schemeClr val="bg1">
                        <a:lumMod val="50000"/>
                      </a:schemeClr>
                    </a:solidFill>
                  </a:rPr>
                  <a:t>800 -1000</a:t>
                </a:r>
                <a:endParaRPr lang="es-AR" altLang="es-ES" sz="1100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s-AR" altLang="es-E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FAMILIAS</a:t>
                </a:r>
                <a:endParaRPr lang="es-ES" altLang="es-ES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469" name="CuadroTexto 183"/>
              <p:cNvSpPr txBox="1">
                <a:spLocks noChangeArrowheads="1"/>
              </p:cNvSpPr>
              <p:nvPr/>
            </p:nvSpPr>
            <p:spPr bwMode="auto">
              <a:xfrm>
                <a:off x="6598708" y="4240070"/>
                <a:ext cx="1942549" cy="577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s-AR" sz="1300" b="1" dirty="0">
                    <a:solidFill>
                      <a:srgbClr val="004665"/>
                    </a:solidFill>
                  </a:rPr>
                  <a:t>Equipo Nuclear</a:t>
                </a:r>
                <a:endParaRPr lang="es-ES" sz="1300" dirty="0">
                  <a:solidFill>
                    <a:srgbClr val="004665"/>
                  </a:solidFill>
                </a:endParaRPr>
              </a:p>
            </p:txBody>
          </p:sp>
        </p:grpSp>
        <p:grpSp>
          <p:nvGrpSpPr>
            <p:cNvPr id="9" name="Grupo 7"/>
            <p:cNvGrpSpPr>
              <a:grpSpLocks/>
            </p:cNvGrpSpPr>
            <p:nvPr/>
          </p:nvGrpSpPr>
          <p:grpSpPr bwMode="auto">
            <a:xfrm>
              <a:off x="4304919" y="3068638"/>
              <a:ext cx="1275093" cy="1234351"/>
              <a:chOff x="4338997" y="2996846"/>
              <a:chExt cx="1275140" cy="1234573"/>
            </a:xfrm>
          </p:grpSpPr>
          <p:sp>
            <p:nvSpPr>
              <p:cNvPr id="18462" name="Elipse 9"/>
              <p:cNvSpPr>
                <a:spLocks noChangeArrowheads="1"/>
              </p:cNvSpPr>
              <p:nvPr/>
            </p:nvSpPr>
            <p:spPr bwMode="auto">
              <a:xfrm>
                <a:off x="4377675" y="2996846"/>
                <a:ext cx="1152172" cy="1224182"/>
              </a:xfrm>
              <a:prstGeom prst="ellipse">
                <a:avLst/>
              </a:prstGeom>
              <a:solidFill>
                <a:srgbClr val="35B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86607"/>
                <a:endParaRPr lang="es-AR" sz="2000" dirty="0"/>
              </a:p>
            </p:txBody>
          </p:sp>
          <p:sp>
            <p:nvSpPr>
              <p:cNvPr id="52" name="CuadroTexto 183"/>
              <p:cNvSpPr txBox="1">
                <a:spLocks noChangeArrowheads="1"/>
              </p:cNvSpPr>
              <p:nvPr/>
            </p:nvSpPr>
            <p:spPr bwMode="auto">
              <a:xfrm>
                <a:off x="4338997" y="3292801"/>
                <a:ext cx="1275140" cy="93861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s-AR" altLang="es-ES" sz="2300" spc="284" dirty="0">
                    <a:solidFill>
                      <a:schemeClr val="bg1"/>
                    </a:solidFill>
                  </a:rPr>
                  <a:t>EAM</a:t>
                </a:r>
                <a:endParaRPr lang="es-ES" altLang="es-ES" sz="2300" spc="284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460" name="CuadroTexto 183"/>
            <p:cNvSpPr txBox="1">
              <a:spLocks noChangeArrowheads="1"/>
            </p:cNvSpPr>
            <p:nvPr/>
          </p:nvSpPr>
          <p:spPr bwMode="auto">
            <a:xfrm>
              <a:off x="704850" y="5516564"/>
              <a:ext cx="1008063" cy="64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s-AR" sz="1000" b="1" dirty="0" err="1">
                  <a:solidFill>
                    <a:srgbClr val="004665"/>
                  </a:solidFill>
                </a:rPr>
                <a:t>Medicx</a:t>
              </a:r>
              <a:r>
                <a:rPr lang="es-AR" sz="1000" b="1" dirty="0">
                  <a:solidFill>
                    <a:srgbClr val="004665"/>
                  </a:solidFill>
                </a:rPr>
                <a:t> </a:t>
              </a:r>
            </a:p>
            <a:p>
              <a:pPr algn="ctr"/>
              <a:r>
                <a:rPr lang="es-AR" sz="1000" b="1" dirty="0">
                  <a:solidFill>
                    <a:srgbClr val="004665"/>
                  </a:solidFill>
                </a:rPr>
                <a:t>de Familia</a:t>
              </a:r>
              <a:endParaRPr lang="es-ES" sz="1000" dirty="0">
                <a:solidFill>
                  <a:srgbClr val="004665"/>
                </a:solidFill>
              </a:endParaRPr>
            </a:p>
          </p:txBody>
        </p:sp>
        <p:sp>
          <p:nvSpPr>
            <p:cNvPr id="18461" name="CuadroTexto 183"/>
            <p:cNvSpPr txBox="1">
              <a:spLocks noChangeArrowheads="1"/>
            </p:cNvSpPr>
            <p:nvPr/>
          </p:nvSpPr>
          <p:spPr bwMode="auto">
            <a:xfrm>
              <a:off x="5529264" y="5518149"/>
              <a:ext cx="1008061" cy="64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s-AR" sz="1000" b="1" dirty="0" err="1">
                  <a:solidFill>
                    <a:srgbClr val="004665"/>
                  </a:solidFill>
                </a:rPr>
                <a:t>Medicx</a:t>
              </a:r>
              <a:r>
                <a:rPr lang="es-AR" sz="1000" b="1" dirty="0">
                  <a:solidFill>
                    <a:srgbClr val="004665"/>
                  </a:solidFill>
                </a:rPr>
                <a:t> </a:t>
              </a:r>
            </a:p>
            <a:p>
              <a:pPr algn="ctr"/>
              <a:r>
                <a:rPr lang="es-AR" sz="1000" b="1" dirty="0">
                  <a:solidFill>
                    <a:srgbClr val="004665"/>
                  </a:solidFill>
                </a:rPr>
                <a:t>de Familia</a:t>
              </a:r>
              <a:endParaRPr lang="es-ES" sz="1000" dirty="0">
                <a:solidFill>
                  <a:srgbClr val="004665"/>
                </a:solidFill>
              </a:endParaRPr>
            </a:p>
          </p:txBody>
        </p:sp>
      </p:grpSp>
      <p:sp>
        <p:nvSpPr>
          <p:cNvPr id="18438" name="CuadroTexto 10"/>
          <p:cNvSpPr txBox="1">
            <a:spLocks noChangeArrowheads="1"/>
          </p:cNvSpPr>
          <p:nvPr/>
        </p:nvSpPr>
        <p:spPr bwMode="auto">
          <a:xfrm>
            <a:off x="1757477" y="1453287"/>
            <a:ext cx="7087332" cy="36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5" tIns="43248" rIns="86495" bIns="43248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s-ES" sz="1800" dirty="0">
                <a:solidFill>
                  <a:srgbClr val="005D89"/>
                </a:solidFill>
              </a:rPr>
              <a:t>Población Nominal Bajo Responsabilidad </a:t>
            </a:r>
            <a:r>
              <a:rPr lang="es-ES" sz="1800" dirty="0" err="1">
                <a:solidFill>
                  <a:srgbClr val="005D89"/>
                </a:solidFill>
              </a:rPr>
              <a:t>Georeferenciada</a:t>
            </a:r>
            <a:endParaRPr lang="es-ES" sz="1800" dirty="0">
              <a:solidFill>
                <a:srgbClr val="005D89"/>
              </a:solidFill>
            </a:endParaRPr>
          </a:p>
        </p:txBody>
      </p:sp>
      <p:pic>
        <p:nvPicPr>
          <p:cNvPr id="18439" name="Imagen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60" y="2615330"/>
            <a:ext cx="275046" cy="60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n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2663" y="2615327"/>
            <a:ext cx="267335" cy="6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0439" y="2615330"/>
            <a:ext cx="299467" cy="6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Imagen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36" y="2615330"/>
            <a:ext cx="275046" cy="60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agen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2435" y="2615327"/>
            <a:ext cx="267335" cy="6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n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0215" y="2615330"/>
            <a:ext cx="299467" cy="6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69" y="5091608"/>
            <a:ext cx="276331" cy="6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Imagen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9145" y="5091605"/>
            <a:ext cx="266050" cy="6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5637" y="5091608"/>
            <a:ext cx="300752" cy="6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Imagen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60" y="5101890"/>
            <a:ext cx="275046" cy="6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Imagen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2663" y="5101888"/>
            <a:ext cx="267335" cy="6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Imagen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0439" y="5101889"/>
            <a:ext cx="299467" cy="6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adroTexto 4"/>
          <p:cNvSpPr txBox="1">
            <a:spLocks noChangeArrowheads="1"/>
          </p:cNvSpPr>
          <p:nvPr/>
        </p:nvSpPr>
        <p:spPr bwMode="auto">
          <a:xfrm>
            <a:off x="1500983" y="98116"/>
            <a:ext cx="7762875" cy="5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21" tIns="39711" rIns="79421" bIns="39711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VE" altLang="es-ES" sz="3200" dirty="0">
                <a:latin typeface="+mj-lt"/>
              </a:rPr>
              <a:t>Foco estratégico</a:t>
            </a: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4626" y="67813"/>
            <a:ext cx="2842918" cy="12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522288" y="482712"/>
            <a:ext cx="9648825" cy="139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defTabSz="1042988" eaLnBrk="0" hangingPunct="0">
              <a:spcBef>
                <a:spcPct val="50000"/>
              </a:spcBef>
              <a:defRPr sz="28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 defTabSz="1042988" eaLnBrk="0" hangingPunct="0">
              <a:defRPr sz="5000">
                <a:solidFill>
                  <a:schemeClr val="tx2"/>
                </a:solidFill>
              </a:defRPr>
            </a:lvl2pPr>
            <a:lvl3pPr algn="ctr" defTabSz="1042988" eaLnBrk="0" hangingPunct="0">
              <a:defRPr sz="5000">
                <a:solidFill>
                  <a:schemeClr val="tx2"/>
                </a:solidFill>
              </a:defRPr>
            </a:lvl3pPr>
            <a:lvl4pPr algn="ctr" defTabSz="1042988" eaLnBrk="0" hangingPunct="0">
              <a:defRPr sz="5000">
                <a:solidFill>
                  <a:schemeClr val="tx2"/>
                </a:solidFill>
              </a:defRPr>
            </a:lvl4pPr>
            <a:lvl5pPr algn="ctr" defTabSz="1042988" eaLnBrk="0" hangingPunct="0">
              <a:defRPr sz="5000">
                <a:solidFill>
                  <a:schemeClr val="tx2"/>
                </a:solidFill>
              </a:defRPr>
            </a:lvl5pPr>
            <a:lvl6pPr marL="457200" algn="ctr" defTabSz="1042988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</a:defRPr>
            </a:lvl6pPr>
            <a:lvl7pPr marL="914400" algn="ctr" defTabSz="1042988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</a:defRPr>
            </a:lvl7pPr>
            <a:lvl8pPr marL="1371600" algn="ctr" defTabSz="1042988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</a:defRPr>
            </a:lvl8pPr>
            <a:lvl9pPr marL="1828800" algn="ctr" defTabSz="1042988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</a:defRPr>
            </a:lvl9pPr>
          </a:lstStyle>
          <a:p>
            <a:r>
              <a:rPr lang="es-AR" dirty="0"/>
              <a:t>Indicadores de RHUS </a:t>
            </a:r>
            <a:br>
              <a:rPr lang="es-AR" dirty="0"/>
            </a:br>
            <a:r>
              <a:rPr lang="es-AR" dirty="0" smtClean="0"/>
              <a:t>Profesionales en ESFyC</a:t>
            </a:r>
            <a:r>
              <a:rPr lang="es-AR" dirty="0"/>
              <a:t/>
            </a:r>
            <a:br>
              <a:rPr lang="es-AR" dirty="0"/>
            </a:b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54" y="1637491"/>
            <a:ext cx="8252632" cy="448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88982" y="5495143"/>
            <a:ext cx="692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9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</a:t>
            </a:r>
            <a:r>
              <a:rPr kumimoji="0" lang="es-AR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*Profesionales en edad activa.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600" dirty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    </a:t>
            </a:r>
            <a:r>
              <a:rPr lang="es-AR" sz="1400" dirty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(1</a:t>
            </a:r>
            <a:r>
              <a:rPr lang="es-AR" sz="1600" dirty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) La REFEPS establece cortes cuando cuenta con los 24 registros completos.  </a:t>
            </a:r>
            <a:endParaRPr kumimoji="0" lang="es-A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31858" y="5995209"/>
            <a:ext cx="892975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dirty="0"/>
              <a:t>Fuente: </a:t>
            </a:r>
            <a:r>
              <a:rPr lang="es-AR" sz="1000" dirty="0"/>
              <a:t>Elaboración OFERHUS con base en datos de la Red Federal de Registros de Profesionales en Salud, Dirección Nacional de Regulación Sanitaria y Calidad en Servicio de Salud. 2016</a:t>
            </a:r>
          </a:p>
          <a:p>
            <a:endParaRPr lang="es-AR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275394" y="2494747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/>
              <a:t>(1)</a:t>
            </a:r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xmlns="" id="{747B7999-739C-EF47-BD04-7DC1FBD2BD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7971" y="5877019"/>
            <a:ext cx="534149" cy="9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 bwMode="auto">
          <a:xfrm>
            <a:off x="8754540" y="359590"/>
            <a:ext cx="1674292" cy="16692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0549" y="487895"/>
            <a:ext cx="13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chemeClr val="bg1"/>
                </a:solidFill>
              </a:rPr>
              <a:t>Agentes sanitarios</a:t>
            </a:r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13" name="6 Llamada rectangular redondeada"/>
          <p:cNvSpPr>
            <a:spLocks noChangeArrowheads="1"/>
          </p:cNvSpPr>
          <p:nvPr/>
        </p:nvSpPr>
        <p:spPr bwMode="auto">
          <a:xfrm>
            <a:off x="9023595" y="1196525"/>
            <a:ext cx="1143000" cy="7143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1042988" eaLnBrk="1" hangingPunct="1"/>
            <a:r>
              <a:rPr lang="es-AR" sz="1800" dirty="0">
                <a:latin typeface="Calibri" pitchFamily="34" charset="0"/>
              </a:rPr>
              <a:t>6751</a:t>
            </a:r>
          </a:p>
          <a:p>
            <a:pPr algn="ctr" defTabSz="1042988" eaLnBrk="1" hangingPunct="1"/>
            <a:r>
              <a:rPr lang="es-AR" sz="1800" dirty="0">
                <a:latin typeface="Calibri" pitchFamily="34" charset="0"/>
              </a:rPr>
              <a:t>En total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8754540" y="3013880"/>
            <a:ext cx="1769428" cy="6233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 bwMode="auto">
          <a:xfrm>
            <a:off x="8754540" y="3781740"/>
            <a:ext cx="1775356" cy="6018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001750" y="3117819"/>
            <a:ext cx="1405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57.687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23594" y="3877431"/>
            <a:ext cx="1405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56.687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841498" y="2189896"/>
            <a:ext cx="1769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Otros técnicos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 idx="4294967295"/>
          </p:nvPr>
        </p:nvSpPr>
        <p:spPr>
          <a:xfrm>
            <a:off x="872939" y="299033"/>
            <a:ext cx="9262547" cy="1181448"/>
          </a:xfrm>
        </p:spPr>
        <p:txBody>
          <a:bodyPr/>
          <a:lstStyle/>
          <a:p>
            <a:pPr algn="l" eaLnBrk="1" hangingPunct="1"/>
            <a:r>
              <a:rPr lang="es-AR" sz="2000" b="1" dirty="0"/>
              <a:t/>
            </a:r>
            <a:br>
              <a:rPr lang="es-AR" sz="2000" b="1" dirty="0"/>
            </a:br>
            <a:r>
              <a:rPr lang="es-AR" sz="2000" b="1" dirty="0"/>
              <a:t/>
            </a:r>
            <a:br>
              <a:rPr lang="es-AR" sz="2000" b="1" dirty="0"/>
            </a:br>
            <a:r>
              <a:rPr lang="es-AR" sz="3600" b="1" dirty="0"/>
              <a:t>Acciones Estratégicas realizadas</a:t>
            </a:r>
            <a:r>
              <a:rPr lang="es-AR" sz="2000" b="1" dirty="0"/>
              <a:t/>
            </a:r>
            <a:br>
              <a:rPr lang="es-AR" sz="2000" b="1" dirty="0"/>
            </a:br>
            <a:r>
              <a:rPr lang="es-AR" sz="4410" dirty="0">
                <a:solidFill>
                  <a:srgbClr val="420A06"/>
                </a:solidFill>
              </a:rPr>
              <a:t/>
            </a:r>
            <a:br>
              <a:rPr lang="es-AR" sz="4410" dirty="0">
                <a:solidFill>
                  <a:srgbClr val="420A06"/>
                </a:solidFill>
              </a:rPr>
            </a:br>
            <a:endParaRPr lang="es-AR" sz="4410" dirty="0">
              <a:solidFill>
                <a:srgbClr val="420A06"/>
              </a:solidFill>
            </a:endParaRPr>
          </a:p>
        </p:txBody>
      </p:sp>
      <p:sp>
        <p:nvSpPr>
          <p:cNvPr id="19458" name="8 Marcador de contenido"/>
          <p:cNvSpPr>
            <a:spLocks noGrp="1"/>
          </p:cNvSpPr>
          <p:nvPr>
            <p:ph idx="4294967295"/>
          </p:nvPr>
        </p:nvSpPr>
        <p:spPr>
          <a:xfrm>
            <a:off x="741682" y="1240958"/>
            <a:ext cx="9154028" cy="5952743"/>
          </a:xfrm>
        </p:spPr>
        <p:txBody>
          <a:bodyPr/>
          <a:lstStyle/>
          <a:p>
            <a:pPr eaLnBrk="1" hangingPunct="1">
              <a:buNone/>
            </a:pPr>
            <a:endParaRPr lang="es-AR" sz="3087" b="1" dirty="0"/>
          </a:p>
          <a:p>
            <a:pPr eaLnBrk="1" hangingPunct="1"/>
            <a:r>
              <a:rPr lang="es-AR" sz="3200" b="1" dirty="0"/>
              <a:t>Mesa interministerial Salud - Educación </a:t>
            </a:r>
            <a:endParaRPr lang="es-AR" sz="3087" dirty="0"/>
          </a:p>
          <a:p>
            <a:pPr lvl="2" eaLnBrk="1" hangingPunct="1"/>
            <a:r>
              <a:rPr lang="es-AR" sz="2146" dirty="0"/>
              <a:t>Necesidades de formación RHUS</a:t>
            </a:r>
          </a:p>
          <a:p>
            <a:pPr lvl="4" eaLnBrk="1" hangingPunct="1"/>
            <a:r>
              <a:rPr lang="es-AR" sz="1800" b="1" dirty="0"/>
              <a:t>Educación Técnico Profesional </a:t>
            </a:r>
          </a:p>
          <a:p>
            <a:pPr lvl="4" eaLnBrk="1" hangingPunct="1"/>
            <a:r>
              <a:rPr lang="es-AR" sz="1800" b="1" dirty="0"/>
              <a:t>Formación Universitaria</a:t>
            </a:r>
          </a:p>
          <a:p>
            <a:pPr lvl="4" eaLnBrk="1" hangingPunct="1"/>
            <a:r>
              <a:rPr lang="es-AR" sz="1800" b="1" dirty="0"/>
              <a:t>Formación de Postgrado</a:t>
            </a:r>
          </a:p>
          <a:p>
            <a:pPr eaLnBrk="1" hangingPunct="1"/>
            <a:endParaRPr lang="es-AR" sz="3200" b="1" dirty="0"/>
          </a:p>
          <a:p>
            <a:pPr eaLnBrk="1" hangingPunct="1"/>
            <a:r>
              <a:rPr lang="es-AR" sz="3200" b="1" dirty="0"/>
              <a:t>Programa Nacional de Formación de Enfermería (PRONAFE</a:t>
            </a:r>
            <a:r>
              <a:rPr lang="es-AR" sz="3200" b="1" dirty="0" smtClean="0"/>
              <a:t>)</a:t>
            </a:r>
            <a:endParaRPr lang="es-AR" sz="3200" b="1" dirty="0"/>
          </a:p>
          <a:p>
            <a:pPr eaLnBrk="1" hangingPunct="1"/>
            <a:r>
              <a:rPr lang="es-AR" sz="3200" b="1" dirty="0"/>
              <a:t>Regulación de la Formación de </a:t>
            </a:r>
            <a:r>
              <a:rPr lang="es-AR" sz="3200" b="1" dirty="0" smtClean="0"/>
              <a:t>RHUS</a:t>
            </a:r>
          </a:p>
          <a:p>
            <a:pPr eaLnBrk="1" hangingPunct="1"/>
            <a:r>
              <a:rPr lang="es-AR" sz="3200" b="1" dirty="0" smtClean="0"/>
              <a:t>Estudio Colaborativo Multicéntrico </a:t>
            </a:r>
            <a:endParaRPr lang="es-AR" sz="3200" dirty="0"/>
          </a:p>
          <a:p>
            <a:pPr lvl="4" eaLnBrk="1" hangingPunct="1"/>
            <a:endParaRPr lang="es-ES" sz="3087" dirty="0"/>
          </a:p>
        </p:txBody>
      </p:sp>
      <p:cxnSp>
        <p:nvCxnSpPr>
          <p:cNvPr id="8" name="7 Conector recto"/>
          <p:cNvCxnSpPr/>
          <p:nvPr/>
        </p:nvCxnSpPr>
        <p:spPr>
          <a:xfrm rot="10800000">
            <a:off x="870226" y="1239207"/>
            <a:ext cx="9136557" cy="175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 idx="4294967295"/>
          </p:nvPr>
        </p:nvSpPr>
        <p:spPr>
          <a:xfrm>
            <a:off x="935935" y="299033"/>
            <a:ext cx="9199551" cy="1181448"/>
          </a:xfrm>
        </p:spPr>
        <p:txBody>
          <a:bodyPr/>
          <a:lstStyle/>
          <a:p>
            <a:pPr eaLnBrk="1" hangingPunct="1"/>
            <a:r>
              <a:rPr lang="es-AR" sz="2000" b="1" dirty="0"/>
              <a:t/>
            </a:r>
            <a:br>
              <a:rPr lang="es-AR" sz="2000" b="1" dirty="0"/>
            </a:br>
            <a:r>
              <a:rPr lang="es-AR" sz="2000" b="1" dirty="0"/>
              <a:t/>
            </a:r>
            <a:br>
              <a:rPr lang="es-AR" sz="2000" b="1" dirty="0"/>
            </a:br>
            <a:r>
              <a:rPr lang="es-AR" sz="2800" b="1" dirty="0"/>
              <a:t>Problemas </a:t>
            </a:r>
            <a:r>
              <a:rPr lang="es-AR" sz="2800" b="1" dirty="0" smtClean="0"/>
              <a:t>y propuestas para </a:t>
            </a:r>
            <a:r>
              <a:rPr lang="es-AR" sz="2800" b="1" dirty="0"/>
              <a:t>Formación de RHUS</a:t>
            </a:r>
            <a:br>
              <a:rPr lang="es-AR" sz="2800" b="1" dirty="0"/>
            </a:br>
            <a:r>
              <a:rPr lang="es-AR" sz="4410" dirty="0">
                <a:solidFill>
                  <a:srgbClr val="420A06"/>
                </a:solidFill>
              </a:rPr>
              <a:t/>
            </a:r>
            <a:br>
              <a:rPr lang="es-AR" sz="4410" dirty="0">
                <a:solidFill>
                  <a:srgbClr val="420A06"/>
                </a:solidFill>
              </a:rPr>
            </a:br>
            <a:endParaRPr lang="es-AR" sz="4410" dirty="0">
              <a:solidFill>
                <a:srgbClr val="420A06"/>
              </a:solidFill>
            </a:endParaRPr>
          </a:p>
        </p:txBody>
      </p:sp>
      <p:sp>
        <p:nvSpPr>
          <p:cNvPr id="19458" name="8 Marcador de contenido"/>
          <p:cNvSpPr>
            <a:spLocks noGrp="1"/>
          </p:cNvSpPr>
          <p:nvPr>
            <p:ph idx="4294967295"/>
          </p:nvPr>
        </p:nvSpPr>
        <p:spPr>
          <a:xfrm>
            <a:off x="741682" y="1260350"/>
            <a:ext cx="9154028" cy="5933351"/>
          </a:xfrm>
        </p:spPr>
        <p:txBody>
          <a:bodyPr/>
          <a:lstStyle/>
          <a:p>
            <a:pPr eaLnBrk="1" hangingPunct="1">
              <a:buNone/>
            </a:pPr>
            <a:endParaRPr lang="es-AR" sz="3087" b="1" dirty="0"/>
          </a:p>
          <a:p>
            <a:pPr eaLnBrk="1" hangingPunct="1"/>
            <a:r>
              <a:rPr lang="es-AR" sz="2400" b="1" dirty="0"/>
              <a:t>Falta de RHUS adecuados en los lugares requeridos</a:t>
            </a:r>
          </a:p>
          <a:p>
            <a:pPr lvl="2" eaLnBrk="1" hangingPunct="1"/>
            <a:r>
              <a:rPr lang="es-AR" sz="1800" b="1" dirty="0"/>
              <a:t>Planificación de oferta. Políticas de redistribución de cupos</a:t>
            </a:r>
          </a:p>
          <a:p>
            <a:pPr lvl="2" eaLnBrk="1" hangingPunct="1"/>
            <a:r>
              <a:rPr lang="es-AR" sz="1800" b="1" dirty="0"/>
              <a:t>Formación en competencias de medicina general</a:t>
            </a:r>
          </a:p>
          <a:p>
            <a:pPr lvl="2" eaLnBrk="1" hangingPunct="1"/>
            <a:r>
              <a:rPr lang="es-AR" sz="1800" b="1" dirty="0"/>
              <a:t>Regulación de nuevas figuras (Acompañante terapéutico, asistente gerontológico, Agente Sanitario)</a:t>
            </a:r>
            <a:endParaRPr lang="es-AR" sz="1800" dirty="0"/>
          </a:p>
          <a:p>
            <a:pPr eaLnBrk="1" hangingPunct="1"/>
            <a:r>
              <a:rPr lang="es-AR" sz="2400" b="1" dirty="0"/>
              <a:t>Heterogeneidad de Instituciones formadoras</a:t>
            </a:r>
          </a:p>
          <a:p>
            <a:pPr lvl="2" eaLnBrk="1" hangingPunct="1"/>
            <a:r>
              <a:rPr lang="es-AR" sz="1800" b="1" dirty="0"/>
              <a:t>Acreditación de entidades formadoras</a:t>
            </a:r>
          </a:p>
          <a:p>
            <a:pPr lvl="2" eaLnBrk="1" hangingPunct="1"/>
            <a:r>
              <a:rPr lang="es-AR" sz="1800" b="1" dirty="0"/>
              <a:t>Acuerdos con entidades </a:t>
            </a:r>
            <a:r>
              <a:rPr lang="es-AR" sz="1800" b="1" dirty="0" smtClean="0"/>
              <a:t>formadoras: Programa </a:t>
            </a:r>
            <a:r>
              <a:rPr lang="es-AR" sz="1800" b="1" dirty="0"/>
              <a:t>de capacitación liderado desde el </a:t>
            </a:r>
            <a:r>
              <a:rPr lang="es-AR" sz="1800" b="1" dirty="0" smtClean="0"/>
              <a:t>MSAL</a:t>
            </a:r>
            <a:endParaRPr lang="es-AR" sz="1800" b="1" dirty="0"/>
          </a:p>
          <a:p>
            <a:pPr lvl="2" eaLnBrk="1" hangingPunct="1"/>
            <a:r>
              <a:rPr lang="es-AR" sz="1800" b="1" dirty="0"/>
              <a:t>Tiempos de </a:t>
            </a:r>
            <a:r>
              <a:rPr lang="es-AR" sz="1800" b="1" dirty="0" smtClean="0"/>
              <a:t>formación</a:t>
            </a:r>
          </a:p>
          <a:p>
            <a:pPr eaLnBrk="1" hangingPunct="1"/>
            <a:r>
              <a:rPr lang="es-AR" sz="2400" b="1" dirty="0" smtClean="0"/>
              <a:t>Falta </a:t>
            </a:r>
            <a:r>
              <a:rPr lang="es-AR" sz="2400" b="1" dirty="0"/>
              <a:t>de incentivos y formación continua</a:t>
            </a:r>
          </a:p>
          <a:p>
            <a:pPr lvl="2" eaLnBrk="1" hangingPunct="1"/>
            <a:r>
              <a:rPr lang="es-AR" sz="1800" b="1" dirty="0"/>
              <a:t>Política de incentivo para arraigo de </a:t>
            </a:r>
            <a:r>
              <a:rPr lang="es-AR" sz="1800" b="1" dirty="0" smtClean="0"/>
              <a:t>especialistas de medicina de familia y otros perfiles para equipos ampliados</a:t>
            </a:r>
            <a:endParaRPr lang="es-AR" sz="1800" b="1" dirty="0"/>
          </a:p>
          <a:p>
            <a:pPr lvl="2" eaLnBrk="1" hangingPunct="1"/>
            <a:r>
              <a:rPr lang="es-AR" sz="1800" b="1" dirty="0" smtClean="0"/>
              <a:t>Sistema de Integración de capacitaciones del MSAL: Formación </a:t>
            </a:r>
            <a:r>
              <a:rPr lang="es-AR" sz="1800" b="1" dirty="0"/>
              <a:t>permanente y acompañamiento</a:t>
            </a:r>
          </a:p>
          <a:p>
            <a:pPr lvl="2" eaLnBrk="1" hangingPunct="1"/>
            <a:endParaRPr lang="es-AR" sz="1800" b="1" dirty="0"/>
          </a:p>
          <a:p>
            <a:pPr lvl="2" eaLnBrk="1" hangingPunct="1"/>
            <a:endParaRPr lang="es-AR" sz="1400" b="1" dirty="0"/>
          </a:p>
          <a:p>
            <a:pPr lvl="4" eaLnBrk="1" hangingPunct="1"/>
            <a:endParaRPr lang="es-ES" sz="3087" dirty="0"/>
          </a:p>
        </p:txBody>
      </p:sp>
      <p:cxnSp>
        <p:nvCxnSpPr>
          <p:cNvPr id="8" name="7 Conector recto"/>
          <p:cNvCxnSpPr/>
          <p:nvPr/>
        </p:nvCxnSpPr>
        <p:spPr>
          <a:xfrm rot="10800000">
            <a:off x="935935" y="1417720"/>
            <a:ext cx="9136557" cy="175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21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3F81DCA-D39C-C748-AA36-F0DE57BF437E}"/>
              </a:ext>
            </a:extLst>
          </p:cNvPr>
          <p:cNvSpPr/>
          <p:nvPr/>
        </p:nvSpPr>
        <p:spPr>
          <a:xfrm>
            <a:off x="1962324" y="1476375"/>
            <a:ext cx="705678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A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Direcccion Nacional de Capital Humano</a:t>
            </a:r>
            <a:endParaRPr lang="es-A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Subsecretaría de Calidad, Regulación y Fiscalización</a:t>
            </a:r>
            <a:endParaRPr lang="es-A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s-A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 de Regulación y Gestión Sanitariade Salud</a:t>
            </a:r>
            <a:endParaRPr lang="es-ES_tradn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_tradnl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dnchyso@msal.gov.ar</a:t>
            </a:r>
            <a:r>
              <a:rPr lang="es-ES_tradn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318</Words>
  <Application>Microsoft Office PowerPoint</Application>
  <PresentationFormat>Custom</PresentationFormat>
  <Paragraphs>85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MS PGothic</vt:lpstr>
      <vt:lpstr>Arial</vt:lpstr>
      <vt:lpstr>Calibri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  Acciones Estratégicas realizadas  </vt:lpstr>
      <vt:lpstr>  Problemas y propuestas para Formación de RHUS  </vt:lpstr>
      <vt:lpstr>PowerPoint Presentation</vt:lpstr>
      <vt:lpstr>PowerPoint Presentation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seba</dc:creator>
  <cp:lastModifiedBy>NotCCI02</cp:lastModifiedBy>
  <cp:revision>98</cp:revision>
  <dcterms:created xsi:type="dcterms:W3CDTF">2016-02-26T15:33:44Z</dcterms:created>
  <dcterms:modified xsi:type="dcterms:W3CDTF">2018-11-12T19:18:07Z</dcterms:modified>
</cp:coreProperties>
</file>