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8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81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28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04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68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54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8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91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86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08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06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3F293-49D5-4A26-A807-42438DE76E5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D8F4E-8FE3-48EE-8722-3B7B61985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70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Atención Primaria de Salud en </a:t>
            </a:r>
            <a:r>
              <a:rPr lang="es-MX" b="1" dirty="0" smtClean="0">
                <a:solidFill>
                  <a:schemeClr val="bg1"/>
                </a:solidFill>
              </a:rPr>
              <a:t>el Estado </a:t>
            </a:r>
            <a:r>
              <a:rPr lang="es-MX" b="1" dirty="0" smtClean="0">
                <a:solidFill>
                  <a:schemeClr val="bg1"/>
                </a:solidFill>
              </a:rPr>
              <a:t>Plurinacional de Bolivia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635" y="4508938"/>
            <a:ext cx="6615545" cy="1205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Acceso  </a:t>
            </a:r>
            <a:r>
              <a:rPr lang="es-MX" dirty="0" smtClean="0"/>
              <a:t>efectivo a servicios integrales  de salud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364" y="1690687"/>
            <a:ext cx="4041883" cy="430470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38200" y="1774772"/>
            <a:ext cx="6670964" cy="6461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i="1" dirty="0" smtClean="0"/>
              <a:t>2008               Implementación Política SAFCI </a:t>
            </a:r>
          </a:p>
          <a:p>
            <a:pPr algn="ctr"/>
            <a:endParaRPr lang="es-ES" sz="1100" dirty="0"/>
          </a:p>
        </p:txBody>
      </p:sp>
      <p:sp>
        <p:nvSpPr>
          <p:cNvPr id="6" name="Rectángulo 5"/>
          <p:cNvSpPr/>
          <p:nvPr/>
        </p:nvSpPr>
        <p:spPr>
          <a:xfrm>
            <a:off x="838200" y="3645562"/>
            <a:ext cx="6670964" cy="6461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i="1" dirty="0" smtClean="0"/>
              <a:t> 2013              Programa MI SALUD    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96635" y="2504968"/>
            <a:ext cx="664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smtClean="0"/>
              <a:t>Modelo Sanitario de Salud coherente con la realidad económico social de la población</a:t>
            </a:r>
          </a:p>
          <a:p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2100118" y="5714877"/>
            <a:ext cx="4350328" cy="8152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S.U.S.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02171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20" y="3058425"/>
            <a:ext cx="2459448" cy="1427851"/>
          </a:xfrm>
        </p:spPr>
      </p:pic>
      <p:sp>
        <p:nvSpPr>
          <p:cNvPr id="5" name="Rectángulo 4"/>
          <p:cNvSpPr/>
          <p:nvPr/>
        </p:nvSpPr>
        <p:spPr>
          <a:xfrm>
            <a:off x="838200" y="441435"/>
            <a:ext cx="10515600" cy="76944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</a:rPr>
              <a:t>F</a:t>
            </a:r>
            <a:r>
              <a:rPr lang="es-ES" sz="4400" dirty="0" smtClean="0">
                <a:solidFill>
                  <a:schemeClr val="bg1"/>
                </a:solidFill>
              </a:rPr>
              <a:t>ormación y Trabajo de los Técnicos de Salud</a:t>
            </a:r>
            <a:endParaRPr lang="es-ES" sz="4400" dirty="0">
              <a:solidFill>
                <a:schemeClr val="bg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35" y="3098815"/>
            <a:ext cx="1792501" cy="139262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456386" y="1709683"/>
            <a:ext cx="72836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 smtClean="0"/>
              <a:t>12 carreras de formación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 smtClean="0"/>
              <a:t>Carga Horaria de 2400 Horas académicas</a:t>
            </a:r>
            <a:endParaRPr lang="es-MX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 smtClean="0"/>
              <a:t>2 gestiones de formación. </a:t>
            </a:r>
          </a:p>
          <a:p>
            <a:pPr algn="just"/>
            <a:endParaRPr lang="es-MX" sz="2400" dirty="0" smtClean="0"/>
          </a:p>
          <a:p>
            <a:endParaRPr lang="es-MX" dirty="0" smtClean="0"/>
          </a:p>
          <a:p>
            <a:endParaRPr lang="es-MX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1237385" y="4679135"/>
            <a:ext cx="221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Sector Privado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544110" y="2279805"/>
            <a:ext cx="338281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bg1"/>
                </a:solidFill>
              </a:rPr>
              <a:t>Sistema Nacional de Formación técnica en Salud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383132" y="3287446"/>
            <a:ext cx="73569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Enfermería, Nutrición, Rayos X, Laboratorio Clínico,  Estadística  de Salud, Entomología y control de Vectores, Salud Ambiental, Laboratorio Dental, Óptica oftálmica, Optometría y Mantenimiento de Equipos  Biomédicos.</a:t>
            </a:r>
          </a:p>
        </p:txBody>
      </p:sp>
      <p:sp>
        <p:nvSpPr>
          <p:cNvPr id="9" name="Elipse 8"/>
          <p:cNvSpPr/>
          <p:nvPr/>
        </p:nvSpPr>
        <p:spPr>
          <a:xfrm>
            <a:off x="87905" y="1366981"/>
            <a:ext cx="4295228" cy="45997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50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 animBg="1"/>
      <p:bldP spid="4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87095"/>
          </a:xfrm>
        </p:spPr>
        <p:txBody>
          <a:bodyPr>
            <a:normAutofit/>
          </a:bodyPr>
          <a:lstStyle/>
          <a:p>
            <a:r>
              <a:rPr lang="es-MX" dirty="0"/>
              <a:t>Incorporación </a:t>
            </a:r>
            <a:r>
              <a:rPr lang="es-MX" dirty="0" smtClean="0"/>
              <a:t>al sistema publico es  responsabilidad del Ministerio </a:t>
            </a:r>
            <a:r>
              <a:rPr lang="es-MX" dirty="0"/>
              <a:t>de Salud a la carrera administrativa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838200" y="441435"/>
            <a:ext cx="10515600" cy="76944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</a:rPr>
              <a:t>F</a:t>
            </a:r>
            <a:r>
              <a:rPr lang="es-ES" sz="4400" dirty="0" smtClean="0">
                <a:solidFill>
                  <a:schemeClr val="bg1"/>
                </a:solidFill>
              </a:rPr>
              <a:t>ormación y Trabajo de los Técnicos de Salud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38200" y="3068320"/>
            <a:ext cx="105156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prstClr val="black"/>
                </a:solidFill>
              </a:rPr>
              <a:t>40% del personal de salud del sistema público es trabajador en salud, a nivel técnico. 32.161 ítems en salud (solo contratos permanentes)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38200" y="4104640"/>
            <a:ext cx="105156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prstClr val="black"/>
                </a:solidFill>
              </a:rPr>
              <a:t>En cada  uno de los 3.092 Establecimientos de Salud existe al menos un técnico en enfermería. </a:t>
            </a:r>
            <a:endParaRPr lang="es-MX" sz="2800" dirty="0">
              <a:solidFill>
                <a:prstClr val="black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8200" y="4826000"/>
            <a:ext cx="10601960" cy="1383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MX" sz="28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prstClr val="black"/>
                </a:solidFill>
              </a:rPr>
              <a:t>SAFCI : Equipo Básico de Trabajo incorpora el rol del técnico de salud con enfoque integrador. </a:t>
            </a:r>
            <a:endParaRPr lang="es-MX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87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399" y="249383"/>
            <a:ext cx="10515600" cy="914400"/>
          </a:xfrm>
          <a:solidFill>
            <a:srgbClr val="C000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Cooperación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000" y="2831624"/>
            <a:ext cx="10954326" cy="1611312"/>
          </a:xfrm>
        </p:spPr>
        <p:txBody>
          <a:bodyPr>
            <a:normAutofit/>
          </a:bodyPr>
          <a:lstStyle/>
          <a:p>
            <a:r>
              <a:rPr lang="es-MX" sz="2400" dirty="0" smtClean="0"/>
              <a:t>Actualización de Diseños Curriculares  Base (Curricula de formación)</a:t>
            </a:r>
          </a:p>
          <a:p>
            <a:pPr marL="0" indent="0">
              <a:buNone/>
            </a:pPr>
            <a:r>
              <a:rPr lang="es-MX" sz="2400" dirty="0" smtClean="0"/>
              <a:t>	</a:t>
            </a:r>
          </a:p>
          <a:p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868220" y="1398469"/>
            <a:ext cx="10180780" cy="8002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Acciones Realizadas.-</a:t>
            </a:r>
            <a:endParaRPr lang="es-MX" sz="2800" dirty="0">
              <a:solidFill>
                <a:schemeClr val="bg1"/>
              </a:solidFill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16000" y="3637280"/>
            <a:ext cx="10032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</a:rPr>
              <a:t>Capacitación docentes para la formación técnica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16000" y="4519785"/>
            <a:ext cx="10032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</a:rPr>
              <a:t>Entrenamiento a Técnicos incorporados (educación continua)</a:t>
            </a:r>
            <a:endParaRPr lang="es-MX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3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4520" y="2465705"/>
            <a:ext cx="11030527" cy="937895"/>
          </a:xfrm>
        </p:spPr>
        <p:txBody>
          <a:bodyPr/>
          <a:lstStyle/>
          <a:p>
            <a:r>
              <a:rPr lang="es-MX" dirty="0" smtClean="0"/>
              <a:t>   Estudio </a:t>
            </a:r>
            <a:r>
              <a:rPr lang="es-MX" dirty="0"/>
              <a:t>de necesidades en la formación técnica en salud ( nuevos </a:t>
            </a:r>
            <a:r>
              <a:rPr lang="es-MX" dirty="0" smtClean="0"/>
              <a:t>   perfiles </a:t>
            </a:r>
            <a:r>
              <a:rPr lang="es-MX" dirty="0"/>
              <a:t>técnicos) </a:t>
            </a: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080656" y="1163781"/>
            <a:ext cx="9866744" cy="8002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Debilidades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31799" y="267854"/>
            <a:ext cx="10515600" cy="849745"/>
          </a:xfrm>
          <a:solidFill>
            <a:srgbClr val="C000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Cooperación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33383" y="3425174"/>
            <a:ext cx="109728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prstClr val="black"/>
                </a:solidFill>
              </a:rPr>
              <a:t>Estudio </a:t>
            </a:r>
            <a:r>
              <a:rPr lang="es-MX" sz="2800" dirty="0" smtClean="0">
                <a:solidFill>
                  <a:prstClr val="black"/>
                </a:solidFill>
              </a:rPr>
              <a:t>de brechas en RRHH técnico en salud (política </a:t>
            </a:r>
            <a:r>
              <a:rPr lang="es-MX" sz="2800" dirty="0">
                <a:solidFill>
                  <a:prstClr val="black"/>
                </a:solidFill>
              </a:rPr>
              <a:t>de formación)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12435" y="4297680"/>
            <a:ext cx="10954327" cy="127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prstClr val="black"/>
                </a:solidFill>
              </a:rPr>
              <a:t>Capacitación Continua a trabajadores Técnicos en </a:t>
            </a:r>
            <a:r>
              <a:rPr lang="es-MX" sz="2800" dirty="0" smtClean="0">
                <a:solidFill>
                  <a:prstClr val="black"/>
                </a:solidFill>
              </a:rPr>
              <a:t>salud</a:t>
            </a:r>
            <a:endParaRPr lang="es-MX" sz="2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s-MX" sz="2800" dirty="0">
              <a:solidFill>
                <a:prstClr val="black"/>
              </a:solidFill>
            </a:endParaRPr>
          </a:p>
          <a:p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633383" y="5309239"/>
            <a:ext cx="1100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prstClr val="black"/>
                </a:solidFill>
              </a:rPr>
              <a:t>Débil coordinación con Universidades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80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GRACIAS.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97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264</Words>
  <Application>Microsoft Office PowerPoint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Atención Primaria de Salud en el Estado Plurinacional de Bolivia</vt:lpstr>
      <vt:lpstr>Presentación de PowerPoint</vt:lpstr>
      <vt:lpstr>Presentación de PowerPoint</vt:lpstr>
      <vt:lpstr>Cooperación</vt:lpstr>
      <vt:lpstr>Cooperación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Caracterización de la Atención Primaria a la Salud en el contexto de la política de salud del país (una diapositiva):   1.Concepción de APS en la política de salud y el papel de los seguros y planes de salud en la prestación de servicios de APS; y   2. Cobertura de población de los servicios de APS.</dc:title>
  <dc:creator>Wilfredo Terrazas Ortuño</dc:creator>
  <cp:lastModifiedBy>Wilfredo Terrazas Ortuño</cp:lastModifiedBy>
  <cp:revision>21</cp:revision>
  <dcterms:created xsi:type="dcterms:W3CDTF">2018-11-11T18:27:46Z</dcterms:created>
  <dcterms:modified xsi:type="dcterms:W3CDTF">2018-11-12T00:12:45Z</dcterms:modified>
</cp:coreProperties>
</file>