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8" r:id="rId3"/>
    <p:sldId id="266" r:id="rId4"/>
    <p:sldId id="276" r:id="rId5"/>
    <p:sldId id="284" r:id="rId6"/>
    <p:sldId id="264" r:id="rId7"/>
    <p:sldId id="265" r:id="rId8"/>
    <p:sldId id="273" r:id="rId9"/>
    <p:sldId id="285" r:id="rId10"/>
    <p:sldId id="271" r:id="rId11"/>
    <p:sldId id="282" r:id="rId12"/>
    <p:sldId id="281" r:id="rId13"/>
    <p:sldId id="286" r:id="rId14"/>
    <p:sldId id="28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78"/>
  </p:normalViewPr>
  <p:slideViewPr>
    <p:cSldViewPr snapToGrid="0" snapToObjects="1">
      <p:cViewPr>
        <p:scale>
          <a:sx n="90" d="100"/>
          <a:sy n="90" d="100"/>
        </p:scale>
        <p:origin x="-1272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bel%20Jojoa\Downloads\Calc2018_Dato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localhost//Users/IsabelJojoaMora/Downloads/analisis%20cifras%20(1)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855044292366"/>
          <c:y val="0.0298105757086186"/>
          <c:w val="0.779405577130326"/>
          <c:h val="0.645983337345862"/>
        </c:manualLayout>
      </c:layout>
      <c:lineChart>
        <c:grouping val="standard"/>
        <c:varyColors val="0"/>
        <c:ser>
          <c:idx val="1"/>
          <c:order val="0"/>
          <c:tx>
            <c:strRef>
              <c:f>'1_NETHS'!$B$14</c:f>
              <c:strCache>
                <c:ptCount val="1"/>
                <c:pt idx="0">
                  <c:v>Auxiliares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'1_NETHS'!$M$13:$S$13</c:f>
              <c:numCache>
                <c:formatCode>General</c:formatCode>
                <c:ptCount val="7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cat>
          <c:val>
            <c:numRef>
              <c:f>'1_NETHS'!$C$14:$S$14</c:f>
              <c:numCache>
                <c:formatCode>_-* #,##0_-;\-* #,##0_-;_-* "-"??_-;_-@_-</c:formatCode>
                <c:ptCount val="7"/>
                <c:pt idx="0">
                  <c:v>179077.0</c:v>
                </c:pt>
                <c:pt idx="1">
                  <c:v>202968.0</c:v>
                </c:pt>
                <c:pt idx="2">
                  <c:v>219019.0</c:v>
                </c:pt>
                <c:pt idx="3">
                  <c:v>238876.0</c:v>
                </c:pt>
                <c:pt idx="4">
                  <c:v>268622.0</c:v>
                </c:pt>
                <c:pt idx="5">
                  <c:v>284843.0</c:v>
                </c:pt>
                <c:pt idx="6">
                  <c:v>311984.4882279923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B2-914D-96EC-0D835BD35529}"/>
            </c:ext>
          </c:extLst>
        </c:ser>
        <c:ser>
          <c:idx val="2"/>
          <c:order val="1"/>
          <c:tx>
            <c:strRef>
              <c:f>'1_NETHS'!$B$15</c:f>
              <c:strCache>
                <c:ptCount val="1"/>
                <c:pt idx="0">
                  <c:v>Técnicos profesionales</c:v>
                </c:pt>
              </c:strCache>
            </c:strRef>
          </c:tx>
          <c:spPr>
            <a:ln w="76200" cap="rnd" cmpd="sng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'1_NETHS'!$M$13:$S$13</c:f>
              <c:numCache>
                <c:formatCode>General</c:formatCode>
                <c:ptCount val="7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cat>
          <c:val>
            <c:numRef>
              <c:f>'1_NETHS'!$C$15:$S$15</c:f>
              <c:numCache>
                <c:formatCode>_-* #,##0_-;\-* #,##0_-;_-* "-"??_-;_-@_-</c:formatCode>
                <c:ptCount val="7"/>
                <c:pt idx="0">
                  <c:v>196.4844043083706</c:v>
                </c:pt>
                <c:pt idx="1">
                  <c:v>359.5743367351546</c:v>
                </c:pt>
                <c:pt idx="2">
                  <c:v>430.942892586581</c:v>
                </c:pt>
                <c:pt idx="3">
                  <c:v>498.0223890618573</c:v>
                </c:pt>
                <c:pt idx="4">
                  <c:v>586.81863372252</c:v>
                </c:pt>
                <c:pt idx="5">
                  <c:v>659.2398542273427</c:v>
                </c:pt>
                <c:pt idx="6">
                  <c:v>667.5979425279955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B2-914D-96EC-0D835BD35529}"/>
            </c:ext>
          </c:extLst>
        </c:ser>
        <c:ser>
          <c:idx val="3"/>
          <c:order val="2"/>
          <c:tx>
            <c:strRef>
              <c:f>'1_NETHS'!$B$16</c:f>
              <c:strCache>
                <c:ptCount val="1"/>
                <c:pt idx="0">
                  <c:v>Tecnólogos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'1_NETHS'!$M$13:$S$13</c:f>
              <c:numCache>
                <c:formatCode>General</c:formatCode>
                <c:ptCount val="7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cat>
          <c:val>
            <c:numRef>
              <c:f>'1_NETHS'!$C$16:$S$16</c:f>
              <c:numCache>
                <c:formatCode>_-* #,##0_-;\-* #,##0_-;_-* "-"??_-;_-@_-</c:formatCode>
                <c:ptCount val="7"/>
                <c:pt idx="0">
                  <c:v>10539.25892363459</c:v>
                </c:pt>
                <c:pt idx="1">
                  <c:v>13717.44366103964</c:v>
                </c:pt>
                <c:pt idx="2">
                  <c:v>17364.2055063443</c:v>
                </c:pt>
                <c:pt idx="3">
                  <c:v>20957.82166163393</c:v>
                </c:pt>
                <c:pt idx="4">
                  <c:v>24510.08303702168</c:v>
                </c:pt>
                <c:pt idx="5">
                  <c:v>27781.37326788903</c:v>
                </c:pt>
                <c:pt idx="6">
                  <c:v>30921.03907807979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B2-914D-96EC-0D835BD35529}"/>
            </c:ext>
          </c:extLst>
        </c:ser>
        <c:ser>
          <c:idx val="4"/>
          <c:order val="3"/>
          <c:tx>
            <c:strRef>
              <c:f>'1_NETHS'!$B$17</c:f>
              <c:strCache>
                <c:ptCount val="1"/>
                <c:pt idx="0">
                  <c:v>Profesionales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'1_NETHS'!$M$13:$S$13</c:f>
              <c:numCache>
                <c:formatCode>General</c:formatCode>
                <c:ptCount val="7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cat>
          <c:val>
            <c:numRef>
              <c:f>'1_NETHS'!$C$17:$S$17</c:f>
              <c:numCache>
                <c:formatCode>_-* #,##0_-;\-* #,##0_-;_-* "-"??_-;_-@_-</c:formatCode>
                <c:ptCount val="7"/>
                <c:pt idx="0">
                  <c:v>246803.6371127212</c:v>
                </c:pt>
                <c:pt idx="1">
                  <c:v>258639.0070926163</c:v>
                </c:pt>
                <c:pt idx="2">
                  <c:v>270883.6058992299</c:v>
                </c:pt>
                <c:pt idx="3">
                  <c:v>283775.2910576563</c:v>
                </c:pt>
                <c:pt idx="4">
                  <c:v>296277.4314213367</c:v>
                </c:pt>
                <c:pt idx="5">
                  <c:v>309029.8367306657</c:v>
                </c:pt>
                <c:pt idx="6">
                  <c:v>323039.0492745601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CB2-914D-96EC-0D835BD35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045176"/>
        <c:axId val="2122336648"/>
      </c:lineChart>
      <c:catAx>
        <c:axId val="212904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2336648"/>
        <c:crosses val="autoZero"/>
        <c:auto val="1"/>
        <c:lblAlgn val="ctr"/>
        <c:lblOffset val="100"/>
        <c:noMultiLvlLbl val="0"/>
      </c:catAx>
      <c:valAx>
        <c:axId val="212233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9045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0194624652456"/>
          <c:y val="0.0220588235294118"/>
          <c:w val="0.637936409478009"/>
          <c:h val="0.959558823529412"/>
        </c:manualLayout>
      </c:layout>
      <c:ofPieChart>
        <c:ofPieType val="bar"/>
        <c:varyColors val="1"/>
        <c:ser>
          <c:idx val="1"/>
          <c:order val="0"/>
          <c:tx>
            <c:strRef>
              <c:f>Hoja2!$H$11</c:f>
              <c:strCache>
                <c:ptCount val="1"/>
                <c:pt idx="0">
                  <c:v> 1.746 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EE-0942-B678-54EC76B29E5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EE-0942-B678-54EC76B29E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EE-0942-B678-54EC76B29E5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EE-0942-B678-54EC76B29E5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EE-0942-B678-54EC76B29E5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6EE-0942-B678-54EC76B29E5E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6EE-0942-B678-54EC76B29E5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6EE-0942-B678-54EC76B29E5E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6EE-0942-B678-54EC76B29E5E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6EE-0942-B678-54EC76B29E5E}"/>
              </c:ext>
            </c:extLst>
          </c:dPt>
          <c:dPt>
            <c:idx val="10"/>
            <c:bubble3D val="0"/>
            <c:spPr>
              <a:solidFill>
                <a:srgbClr val="00919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6EE-0942-B678-54EC76B29E5E}"/>
              </c:ext>
            </c:extLst>
          </c:dPt>
          <c:dPt>
            <c:idx val="11"/>
            <c:bubble3D val="0"/>
            <c:spPr>
              <a:solidFill>
                <a:srgbClr val="FF9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6EE-0942-B678-54EC76B29E5E}"/>
              </c:ext>
            </c:extLst>
          </c:dPt>
          <c:dLbls>
            <c:delete val="1"/>
          </c:dLbls>
          <c:cat>
            <c:strRef>
              <c:f>Hoja2!$G$2:$G$12</c:f>
              <c:strCache>
                <c:ptCount val="11"/>
                <c:pt idx="0">
                  <c:v>254.104 Auxiliar en enfermería</c:v>
                </c:pt>
                <c:pt idx="1">
                  <c:v>29.590 Auxiliar en salud oral</c:v>
                </c:pt>
                <c:pt idx="2">
                  <c:v>23.791 Tecnología en regencia de farmacia</c:v>
                </c:pt>
                <c:pt idx="3">
                  <c:v>22.352 Auxiliar en servicios farmacéuticos</c:v>
                </c:pt>
                <c:pt idx="4">
                  <c:v>4.193 Auxiliar administrativo en salud</c:v>
                </c:pt>
                <c:pt idx="5">
                  <c:v>3.834 Tecnologías en  imágenes diagnósticas, radiodiagnóstico, radioterapia, manejo de fuentes abiertas</c:v>
                </c:pt>
                <c:pt idx="6">
                  <c:v>3.149 Técnico profesional en seguridad y salud en el trabajo</c:v>
                </c:pt>
                <c:pt idx="7">
                  <c:v>2.219 Técnico profesional en mecánica dental</c:v>
                </c:pt>
                <c:pt idx="8">
                  <c:v>2.206 Tecnología en atención prehospitalaria</c:v>
                </c:pt>
                <c:pt idx="9">
                  <c:v>1.746 Auxiliar en salud pública</c:v>
                </c:pt>
                <c:pt idx="10">
                  <c:v>Profesionales</c:v>
                </c:pt>
              </c:strCache>
            </c:strRef>
          </c:cat>
          <c:val>
            <c:numRef>
              <c:f>Hoja2!$H$2:$H$12</c:f>
              <c:numCache>
                <c:formatCode>_-* #,##0_-;\-* #,##0_-;_-* "-"??_-;_-@_-</c:formatCode>
                <c:ptCount val="11"/>
                <c:pt idx="0">
                  <c:v>254103.7705370676</c:v>
                </c:pt>
                <c:pt idx="1">
                  <c:v>29589.85941519062</c:v>
                </c:pt>
                <c:pt idx="2">
                  <c:v>23790.83649396825</c:v>
                </c:pt>
                <c:pt idx="3">
                  <c:v>22351.87705600961</c:v>
                </c:pt>
                <c:pt idx="4">
                  <c:v>4192.639826824096</c:v>
                </c:pt>
                <c:pt idx="5">
                  <c:v>3834.0</c:v>
                </c:pt>
                <c:pt idx="6">
                  <c:v>3148.866882547104</c:v>
                </c:pt>
                <c:pt idx="7">
                  <c:v>2218.861476757723</c:v>
                </c:pt>
                <c:pt idx="8">
                  <c:v>2206.396286402658</c:v>
                </c:pt>
                <c:pt idx="9">
                  <c:v>1746.341392900388</c:v>
                </c:pt>
                <c:pt idx="10">
                  <c:v>323039.0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36EE-0942-B678-54EC76B29E5E}"/>
            </c:ext>
          </c:extLst>
        </c:ser>
        <c:ser>
          <c:idx val="0"/>
          <c:order val="1"/>
          <c:tx>
            <c:strRef>
              <c:f>Hoja2!$H$11</c:f>
              <c:strCache>
                <c:ptCount val="1"/>
                <c:pt idx="0">
                  <c:v> 1.746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36EE-0942-B678-54EC76B29E5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36EE-0942-B678-54EC76B29E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36EE-0942-B678-54EC76B29E5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36EE-0942-B678-54EC76B29E5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36EE-0942-B678-54EC76B29E5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36EE-0942-B678-54EC76B29E5E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36EE-0942-B678-54EC76B29E5E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36EE-0942-B678-54EC76B29E5E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36EE-0942-B678-54EC76B29E5E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36EE-0942-B678-54EC76B29E5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36EE-0942-B678-54EC76B29E5E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36EE-0942-B678-54EC76B29E5E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36EE-0942-B678-54EC76B29E5E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36EE-0942-B678-54EC76B29E5E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36EE-0942-B678-54EC76B29E5E}"/>
              </c:ext>
            </c:extLst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36EE-0942-B678-54EC76B29E5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36EE-0942-B678-54EC76B29E5E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EE-0942-B678-54EC76B29E5E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EE-0942-B678-54EC76B29E5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6EE-0942-B678-54EC76B29E5E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6EE-0942-B678-54EC76B29E5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6EE-0942-B678-54EC76B29E5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6EE-0942-B678-54EC76B29E5E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6EE-0942-B678-54EC76B29E5E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6EE-0942-B678-54EC76B29E5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6EE-0942-B678-54EC76B29E5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6EE-0942-B678-54EC76B29E5E}"/>
                </c:ext>
              </c:extLst>
            </c:dLbl>
            <c:dLbl>
              <c:idx val="10"/>
              <c:layout>
                <c:manualLayout>
                  <c:x val="0.102858760984343"/>
                  <c:y val="-0.1801470588235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6EE-0942-B678-54EC76B29E5E}"/>
                </c:ext>
              </c:extLst>
            </c:dLbl>
            <c:dLbl>
              <c:idx val="11"/>
              <c:layout>
                <c:manualLayout>
                  <c:x val="-0.11188254745419"/>
                  <c:y val="-0.1764705882352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6EE-0942-B678-54EC76B29E5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Hoja2!$G$2:$G$12</c:f>
              <c:strCache>
                <c:ptCount val="11"/>
                <c:pt idx="0">
                  <c:v>254.104 Auxiliar en enfermería</c:v>
                </c:pt>
                <c:pt idx="1">
                  <c:v>29.590 Auxiliar en salud oral</c:v>
                </c:pt>
                <c:pt idx="2">
                  <c:v>23.791 Tecnología en regencia de farmacia</c:v>
                </c:pt>
                <c:pt idx="3">
                  <c:v>22.352 Auxiliar en servicios farmacéuticos</c:v>
                </c:pt>
                <c:pt idx="4">
                  <c:v>4.193 Auxiliar administrativo en salud</c:v>
                </c:pt>
                <c:pt idx="5">
                  <c:v>3.834 Tecnologías en  imágenes diagnósticas, radiodiagnóstico, radioterapia, manejo de fuentes abiertas</c:v>
                </c:pt>
                <c:pt idx="6">
                  <c:v>3.149 Técnico profesional en seguridad y salud en el trabajo</c:v>
                </c:pt>
                <c:pt idx="7">
                  <c:v>2.219 Técnico profesional en mecánica dental</c:v>
                </c:pt>
                <c:pt idx="8">
                  <c:v>2.206 Tecnología en atención prehospitalaria</c:v>
                </c:pt>
                <c:pt idx="9">
                  <c:v>1.746 Auxiliar en salud pública</c:v>
                </c:pt>
                <c:pt idx="10">
                  <c:v>Profesionales</c:v>
                </c:pt>
              </c:strCache>
            </c:strRef>
          </c:cat>
          <c:val>
            <c:numRef>
              <c:f>Hoja2!$H$2:$H$12</c:f>
              <c:numCache>
                <c:formatCode>_-* #,##0_-;\-* #,##0_-;_-* "-"??_-;_-@_-</c:formatCode>
                <c:ptCount val="11"/>
                <c:pt idx="0">
                  <c:v>254103.7705370676</c:v>
                </c:pt>
                <c:pt idx="1">
                  <c:v>29589.85941519062</c:v>
                </c:pt>
                <c:pt idx="2">
                  <c:v>23790.83649396825</c:v>
                </c:pt>
                <c:pt idx="3">
                  <c:v>22351.87705600961</c:v>
                </c:pt>
                <c:pt idx="4">
                  <c:v>4192.639826824096</c:v>
                </c:pt>
                <c:pt idx="5">
                  <c:v>3834.0</c:v>
                </c:pt>
                <c:pt idx="6">
                  <c:v>3148.866882547104</c:v>
                </c:pt>
                <c:pt idx="7">
                  <c:v>2218.861476757723</c:v>
                </c:pt>
                <c:pt idx="8">
                  <c:v>2206.396286402658</c:v>
                </c:pt>
                <c:pt idx="9">
                  <c:v>1746.341392900388</c:v>
                </c:pt>
                <c:pt idx="10">
                  <c:v>323039.0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36EE-0942-B678-54EC76B29E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41"/>
        <c:splitType val="percent"/>
        <c:splitPos val="39.0"/>
        <c:secondPieSize val="99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0"/>
        <c:delete val="1"/>
      </c:legendEntry>
      <c:layout>
        <c:manualLayout>
          <c:xMode val="edge"/>
          <c:yMode val="edge"/>
          <c:x val="0.639216364556241"/>
          <c:y val="0.0958745409301571"/>
          <c:w val="0.358971983203963"/>
          <c:h val="0.903087070351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80"/>
            </a:lnSpc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 b="1"/>
      </a:pPr>
      <a:endParaRPr lang="es-E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54B35-ABB7-AA4E-976F-E8AEF9E867EB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FD80DB-148B-D64B-99CB-6EB9D18CD445}">
      <dgm:prSet phldrT="[Texto]" custT="1"/>
      <dgm:spPr>
        <a:solidFill>
          <a:srgbClr val="009193">
            <a:alpha val="74902"/>
          </a:srgbClr>
        </a:solidFill>
      </dgm:spPr>
      <dgm:t>
        <a:bodyPr/>
        <a:lstStyle/>
        <a:p>
          <a:r>
            <a:rPr lang="es-ES_tradnl" sz="4000" dirty="0">
              <a:latin typeface="Arial Rounded MT Bold" charset="0"/>
              <a:ea typeface="Arial Rounded MT Bold" charset="0"/>
              <a:cs typeface="Arial Rounded MT Bold" charset="0"/>
            </a:rPr>
            <a:t>Marco Operacional</a:t>
          </a:r>
        </a:p>
      </dgm:t>
    </dgm:pt>
    <dgm:pt modelId="{079ED10D-F786-8942-BB4B-24106C5DBF71}" type="parTrans" cxnId="{F4744846-3CEB-D142-A966-FD585E637883}">
      <dgm:prSet/>
      <dgm:spPr/>
      <dgm:t>
        <a:bodyPr/>
        <a:lstStyle/>
        <a:p>
          <a:endParaRPr lang="es-ES_tradnl"/>
        </a:p>
      </dgm:t>
    </dgm:pt>
    <dgm:pt modelId="{453B2941-1BCA-224F-8DC3-DA71815E57F5}" type="sibTrans" cxnId="{F4744846-3CEB-D142-A966-FD585E637883}">
      <dgm:prSet/>
      <dgm:spPr/>
      <dgm:t>
        <a:bodyPr/>
        <a:lstStyle/>
        <a:p>
          <a:endParaRPr lang="es-ES_tradnl"/>
        </a:p>
      </dgm:t>
    </dgm:pt>
    <dgm:pt modelId="{30DC485C-DE00-C54C-ACA1-80E6B0CF2217}">
      <dgm:prSet phldrT="[Texto]" custT="1"/>
      <dgm:spPr>
        <a:solidFill>
          <a:srgbClr val="009193">
            <a:alpha val="54902"/>
          </a:srgbClr>
        </a:solidFill>
      </dgm:spPr>
      <dgm:t>
        <a:bodyPr/>
        <a:lstStyle/>
        <a:p>
          <a:r>
            <a:rPr lang="es-ES_tradnl" sz="2000" b="1" dirty="0"/>
            <a:t>MODELO DE ATENCIÓN INTEGRAL EN SALUD</a:t>
          </a:r>
        </a:p>
      </dgm:t>
    </dgm:pt>
    <dgm:pt modelId="{3C88F9A4-1CE4-2D42-81EC-A5A094506DF7}" type="parTrans" cxnId="{038CABD2-4E03-5F45-AE15-C86814E772D1}">
      <dgm:prSet/>
      <dgm:spPr/>
      <dgm:t>
        <a:bodyPr/>
        <a:lstStyle/>
        <a:p>
          <a:endParaRPr lang="es-ES_tradnl"/>
        </a:p>
      </dgm:t>
    </dgm:pt>
    <dgm:pt modelId="{34D49FCF-7D74-B346-9F0F-F0583C37A21C}" type="sibTrans" cxnId="{038CABD2-4E03-5F45-AE15-C86814E772D1}">
      <dgm:prSet/>
      <dgm:spPr/>
      <dgm:t>
        <a:bodyPr/>
        <a:lstStyle/>
        <a:p>
          <a:endParaRPr lang="es-ES_tradnl"/>
        </a:p>
      </dgm:t>
    </dgm:pt>
    <dgm:pt modelId="{F288CCFE-5A3D-B542-B536-861DB2AD6ECC}" type="pres">
      <dgm:prSet presAssocID="{34654B35-ABB7-AA4E-976F-E8AEF9E867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B619CD-5B87-DC43-85A9-644597F52ED1}" type="pres">
      <dgm:prSet presAssocID="{54FD80DB-148B-D64B-99CB-6EB9D18CD445}" presName="root" presStyleCnt="0">
        <dgm:presLayoutVars>
          <dgm:chMax/>
          <dgm:chPref val="4"/>
        </dgm:presLayoutVars>
      </dgm:prSet>
      <dgm:spPr/>
    </dgm:pt>
    <dgm:pt modelId="{DC34B969-3EA5-C94D-AB55-F582E1FD0FFD}" type="pres">
      <dgm:prSet presAssocID="{54FD80DB-148B-D64B-99CB-6EB9D18CD445}" presName="rootComposite" presStyleCnt="0">
        <dgm:presLayoutVars/>
      </dgm:prSet>
      <dgm:spPr/>
    </dgm:pt>
    <dgm:pt modelId="{3085D602-5117-A843-BF5C-EA31DC34F9C1}" type="pres">
      <dgm:prSet presAssocID="{54FD80DB-148B-D64B-99CB-6EB9D18CD445}" presName="rootText" presStyleLbl="node0" presStyleIdx="0" presStyleCnt="1" custScaleY="116799" custLinFactNeighborX="-31834" custLinFactNeighborY="-12889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D89B13B3-C104-D24B-AD88-CF25781A84D6}" type="pres">
      <dgm:prSet presAssocID="{54FD80DB-148B-D64B-99CB-6EB9D18CD445}" presName="childShape" presStyleCnt="0">
        <dgm:presLayoutVars>
          <dgm:chMax val="0"/>
          <dgm:chPref val="0"/>
        </dgm:presLayoutVars>
      </dgm:prSet>
      <dgm:spPr/>
    </dgm:pt>
    <dgm:pt modelId="{D173844B-EB03-BF49-8867-8BD54F16222B}" type="pres">
      <dgm:prSet presAssocID="{30DC485C-DE00-C54C-ACA1-80E6B0CF2217}" presName="childComposite" presStyleCnt="0">
        <dgm:presLayoutVars>
          <dgm:chMax val="0"/>
          <dgm:chPref val="0"/>
        </dgm:presLayoutVars>
      </dgm:prSet>
      <dgm:spPr/>
    </dgm:pt>
    <dgm:pt modelId="{D74C764D-37EE-5B49-888F-A2BE23B84027}" type="pres">
      <dgm:prSet presAssocID="{30DC485C-DE00-C54C-ACA1-80E6B0CF2217}" presName="Image" presStyleLbl="node1" presStyleIdx="0" presStyleCnt="1"/>
      <dgm:spPr>
        <a:solidFill>
          <a:srgbClr val="009193">
            <a:alpha val="74902"/>
          </a:srgbClr>
        </a:solidFill>
      </dgm:spPr>
    </dgm:pt>
    <dgm:pt modelId="{AE86384C-7951-FF4A-A1FD-08E55910ED64}" type="pres">
      <dgm:prSet presAssocID="{30DC485C-DE00-C54C-ACA1-80E6B0CF2217}" presName="childText" presStyleLbl="lnNode1" presStyleIdx="0" presStyleCnt="1" custLinFactNeighborX="-551" custLinFactNeighborY="2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78BF9-A3E0-7A4C-88A3-33FB7EFE3147}" type="presOf" srcId="{54FD80DB-148B-D64B-99CB-6EB9D18CD445}" destId="{3085D602-5117-A843-BF5C-EA31DC34F9C1}" srcOrd="0" destOrd="0" presId="urn:microsoft.com/office/officeart/2008/layout/PictureAccentList"/>
    <dgm:cxn modelId="{F4744846-3CEB-D142-A966-FD585E637883}" srcId="{34654B35-ABB7-AA4E-976F-E8AEF9E867EB}" destId="{54FD80DB-148B-D64B-99CB-6EB9D18CD445}" srcOrd="0" destOrd="0" parTransId="{079ED10D-F786-8942-BB4B-24106C5DBF71}" sibTransId="{453B2941-1BCA-224F-8DC3-DA71815E57F5}"/>
    <dgm:cxn modelId="{038CABD2-4E03-5F45-AE15-C86814E772D1}" srcId="{54FD80DB-148B-D64B-99CB-6EB9D18CD445}" destId="{30DC485C-DE00-C54C-ACA1-80E6B0CF2217}" srcOrd="0" destOrd="0" parTransId="{3C88F9A4-1CE4-2D42-81EC-A5A094506DF7}" sibTransId="{34D49FCF-7D74-B346-9F0F-F0583C37A21C}"/>
    <dgm:cxn modelId="{F1E0C16E-96BF-3942-A4F3-B717915D57BF}" type="presOf" srcId="{34654B35-ABB7-AA4E-976F-E8AEF9E867EB}" destId="{F288CCFE-5A3D-B542-B536-861DB2AD6ECC}" srcOrd="0" destOrd="0" presId="urn:microsoft.com/office/officeart/2008/layout/PictureAccentList"/>
    <dgm:cxn modelId="{B448DD8A-2157-9A48-B365-79B7CD9438D3}" type="presOf" srcId="{30DC485C-DE00-C54C-ACA1-80E6B0CF2217}" destId="{AE86384C-7951-FF4A-A1FD-08E55910ED64}" srcOrd="0" destOrd="0" presId="urn:microsoft.com/office/officeart/2008/layout/PictureAccentList"/>
    <dgm:cxn modelId="{E110A16E-53A9-D84E-99D7-054EA7909236}" type="presParOf" srcId="{F288CCFE-5A3D-B542-B536-861DB2AD6ECC}" destId="{2DB619CD-5B87-DC43-85A9-644597F52ED1}" srcOrd="0" destOrd="0" presId="urn:microsoft.com/office/officeart/2008/layout/PictureAccentList"/>
    <dgm:cxn modelId="{20B84026-4360-3446-AF79-A3DA36F45FFF}" type="presParOf" srcId="{2DB619CD-5B87-DC43-85A9-644597F52ED1}" destId="{DC34B969-3EA5-C94D-AB55-F582E1FD0FFD}" srcOrd="0" destOrd="0" presId="urn:microsoft.com/office/officeart/2008/layout/PictureAccentList"/>
    <dgm:cxn modelId="{13DBD29B-E0FC-914A-92DE-83C85837A2C5}" type="presParOf" srcId="{DC34B969-3EA5-C94D-AB55-F582E1FD0FFD}" destId="{3085D602-5117-A843-BF5C-EA31DC34F9C1}" srcOrd="0" destOrd="0" presId="urn:microsoft.com/office/officeart/2008/layout/PictureAccentList"/>
    <dgm:cxn modelId="{2C7CF12D-EA6F-544A-AE5A-37A473843932}" type="presParOf" srcId="{2DB619CD-5B87-DC43-85A9-644597F52ED1}" destId="{D89B13B3-C104-D24B-AD88-CF25781A84D6}" srcOrd="1" destOrd="0" presId="urn:microsoft.com/office/officeart/2008/layout/PictureAccentList"/>
    <dgm:cxn modelId="{0FEA9B17-2E61-8A4E-AEDE-EF0DE1CD931B}" type="presParOf" srcId="{D89B13B3-C104-D24B-AD88-CF25781A84D6}" destId="{D173844B-EB03-BF49-8867-8BD54F16222B}" srcOrd="0" destOrd="0" presId="urn:microsoft.com/office/officeart/2008/layout/PictureAccentList"/>
    <dgm:cxn modelId="{D7A44EFC-D03D-654D-B17C-F7311954D35B}" type="presParOf" srcId="{D173844B-EB03-BF49-8867-8BD54F16222B}" destId="{D74C764D-37EE-5B49-888F-A2BE23B84027}" srcOrd="0" destOrd="0" presId="urn:microsoft.com/office/officeart/2008/layout/PictureAccentList"/>
    <dgm:cxn modelId="{7CFCC99F-E717-D84D-9F68-C70A925666B4}" type="presParOf" srcId="{D173844B-EB03-BF49-8867-8BD54F16222B}" destId="{AE86384C-7951-FF4A-A1FD-08E55910ED6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54B35-ABB7-AA4E-976F-E8AEF9E867EB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FD80DB-148B-D64B-99CB-6EB9D18CD445}">
      <dgm:prSet phldrT="[Texto]" custT="1"/>
      <dgm:spPr>
        <a:solidFill>
          <a:srgbClr val="009193">
            <a:alpha val="74902"/>
          </a:srgbClr>
        </a:solidFill>
      </dgm:spPr>
      <dgm:t>
        <a:bodyPr/>
        <a:lstStyle/>
        <a:p>
          <a:r>
            <a:rPr lang="es-ES_tradnl" sz="4000" dirty="0">
              <a:latin typeface="Arial Rounded MT Bold" charset="0"/>
              <a:ea typeface="Arial Rounded MT Bold" charset="0"/>
              <a:cs typeface="Arial Rounded MT Bold" charset="0"/>
            </a:rPr>
            <a:t>Marco Operacional</a:t>
          </a:r>
        </a:p>
      </dgm:t>
    </dgm:pt>
    <dgm:pt modelId="{079ED10D-F786-8942-BB4B-24106C5DBF71}" type="parTrans" cxnId="{F4744846-3CEB-D142-A966-FD585E637883}">
      <dgm:prSet/>
      <dgm:spPr/>
      <dgm:t>
        <a:bodyPr/>
        <a:lstStyle/>
        <a:p>
          <a:endParaRPr lang="es-ES_tradnl"/>
        </a:p>
      </dgm:t>
    </dgm:pt>
    <dgm:pt modelId="{453B2941-1BCA-224F-8DC3-DA71815E57F5}" type="sibTrans" cxnId="{F4744846-3CEB-D142-A966-FD585E637883}">
      <dgm:prSet/>
      <dgm:spPr/>
      <dgm:t>
        <a:bodyPr/>
        <a:lstStyle/>
        <a:p>
          <a:endParaRPr lang="es-ES_tradnl"/>
        </a:p>
      </dgm:t>
    </dgm:pt>
    <dgm:pt modelId="{30DC485C-DE00-C54C-ACA1-80E6B0CF2217}">
      <dgm:prSet phldrT="[Texto]" custT="1"/>
      <dgm:spPr>
        <a:solidFill>
          <a:srgbClr val="009193">
            <a:alpha val="54902"/>
          </a:srgbClr>
        </a:solidFill>
      </dgm:spPr>
      <dgm:t>
        <a:bodyPr/>
        <a:lstStyle/>
        <a:p>
          <a:r>
            <a:rPr lang="es-ES_tradnl" sz="2000" b="1" dirty="0" smtClean="0">
              <a:solidFill>
                <a:schemeClr val="bg1"/>
              </a:solidFill>
            </a:rPr>
            <a:t>GESTIÓN INTEGRAL DEL RIESGO EN SALUD</a:t>
          </a:r>
          <a:endParaRPr lang="es-ES_tradnl" sz="2000" b="1" dirty="0">
            <a:solidFill>
              <a:schemeClr val="bg1"/>
            </a:solidFill>
          </a:endParaRPr>
        </a:p>
      </dgm:t>
    </dgm:pt>
    <dgm:pt modelId="{3C88F9A4-1CE4-2D42-81EC-A5A094506DF7}" type="parTrans" cxnId="{038CABD2-4E03-5F45-AE15-C86814E772D1}">
      <dgm:prSet/>
      <dgm:spPr/>
      <dgm:t>
        <a:bodyPr/>
        <a:lstStyle/>
        <a:p>
          <a:endParaRPr lang="es-ES_tradnl"/>
        </a:p>
      </dgm:t>
    </dgm:pt>
    <dgm:pt modelId="{34D49FCF-7D74-B346-9F0F-F0583C37A21C}" type="sibTrans" cxnId="{038CABD2-4E03-5F45-AE15-C86814E772D1}">
      <dgm:prSet/>
      <dgm:spPr/>
      <dgm:t>
        <a:bodyPr/>
        <a:lstStyle/>
        <a:p>
          <a:endParaRPr lang="es-ES_tradnl"/>
        </a:p>
      </dgm:t>
    </dgm:pt>
    <dgm:pt modelId="{F288CCFE-5A3D-B542-B536-861DB2AD6ECC}" type="pres">
      <dgm:prSet presAssocID="{34654B35-ABB7-AA4E-976F-E8AEF9E867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B619CD-5B87-DC43-85A9-644597F52ED1}" type="pres">
      <dgm:prSet presAssocID="{54FD80DB-148B-D64B-99CB-6EB9D18CD445}" presName="root" presStyleCnt="0">
        <dgm:presLayoutVars>
          <dgm:chMax/>
          <dgm:chPref val="4"/>
        </dgm:presLayoutVars>
      </dgm:prSet>
      <dgm:spPr/>
    </dgm:pt>
    <dgm:pt modelId="{DC34B969-3EA5-C94D-AB55-F582E1FD0FFD}" type="pres">
      <dgm:prSet presAssocID="{54FD80DB-148B-D64B-99CB-6EB9D18CD445}" presName="rootComposite" presStyleCnt="0">
        <dgm:presLayoutVars/>
      </dgm:prSet>
      <dgm:spPr/>
    </dgm:pt>
    <dgm:pt modelId="{3085D602-5117-A843-BF5C-EA31DC34F9C1}" type="pres">
      <dgm:prSet presAssocID="{54FD80DB-148B-D64B-99CB-6EB9D18CD445}" presName="rootText" presStyleLbl="node0" presStyleIdx="0" presStyleCnt="1" custScaleY="116799" custLinFactNeighborX="-31834" custLinFactNeighborY="-12889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D89B13B3-C104-D24B-AD88-CF25781A84D6}" type="pres">
      <dgm:prSet presAssocID="{54FD80DB-148B-D64B-99CB-6EB9D18CD445}" presName="childShape" presStyleCnt="0">
        <dgm:presLayoutVars>
          <dgm:chMax val="0"/>
          <dgm:chPref val="0"/>
        </dgm:presLayoutVars>
      </dgm:prSet>
      <dgm:spPr/>
    </dgm:pt>
    <dgm:pt modelId="{D173844B-EB03-BF49-8867-8BD54F16222B}" type="pres">
      <dgm:prSet presAssocID="{30DC485C-DE00-C54C-ACA1-80E6B0CF2217}" presName="childComposite" presStyleCnt="0">
        <dgm:presLayoutVars>
          <dgm:chMax val="0"/>
          <dgm:chPref val="0"/>
        </dgm:presLayoutVars>
      </dgm:prSet>
      <dgm:spPr/>
    </dgm:pt>
    <dgm:pt modelId="{D74C764D-37EE-5B49-888F-A2BE23B84027}" type="pres">
      <dgm:prSet presAssocID="{30DC485C-DE00-C54C-ACA1-80E6B0CF2217}" presName="Image" presStyleLbl="node1" presStyleIdx="0" presStyleCnt="1"/>
      <dgm:spPr>
        <a:solidFill>
          <a:srgbClr val="009193">
            <a:alpha val="74902"/>
          </a:srgbClr>
        </a:solidFill>
      </dgm:spPr>
    </dgm:pt>
    <dgm:pt modelId="{AE86384C-7951-FF4A-A1FD-08E55910ED64}" type="pres">
      <dgm:prSet presAssocID="{30DC485C-DE00-C54C-ACA1-80E6B0CF2217}" presName="childText" presStyleLbl="lnNode1" presStyleIdx="0" presStyleCnt="1" custLinFactNeighborX="-551" custLinFactNeighborY="2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78BF9-A3E0-7A4C-88A3-33FB7EFE3147}" type="presOf" srcId="{54FD80DB-148B-D64B-99CB-6EB9D18CD445}" destId="{3085D602-5117-A843-BF5C-EA31DC34F9C1}" srcOrd="0" destOrd="0" presId="urn:microsoft.com/office/officeart/2008/layout/PictureAccentList"/>
    <dgm:cxn modelId="{F4744846-3CEB-D142-A966-FD585E637883}" srcId="{34654B35-ABB7-AA4E-976F-E8AEF9E867EB}" destId="{54FD80DB-148B-D64B-99CB-6EB9D18CD445}" srcOrd="0" destOrd="0" parTransId="{079ED10D-F786-8942-BB4B-24106C5DBF71}" sibTransId="{453B2941-1BCA-224F-8DC3-DA71815E57F5}"/>
    <dgm:cxn modelId="{038CABD2-4E03-5F45-AE15-C86814E772D1}" srcId="{54FD80DB-148B-D64B-99CB-6EB9D18CD445}" destId="{30DC485C-DE00-C54C-ACA1-80E6B0CF2217}" srcOrd="0" destOrd="0" parTransId="{3C88F9A4-1CE4-2D42-81EC-A5A094506DF7}" sibTransId="{34D49FCF-7D74-B346-9F0F-F0583C37A21C}"/>
    <dgm:cxn modelId="{F1E0C16E-96BF-3942-A4F3-B717915D57BF}" type="presOf" srcId="{34654B35-ABB7-AA4E-976F-E8AEF9E867EB}" destId="{F288CCFE-5A3D-B542-B536-861DB2AD6ECC}" srcOrd="0" destOrd="0" presId="urn:microsoft.com/office/officeart/2008/layout/PictureAccentList"/>
    <dgm:cxn modelId="{B448DD8A-2157-9A48-B365-79B7CD9438D3}" type="presOf" srcId="{30DC485C-DE00-C54C-ACA1-80E6B0CF2217}" destId="{AE86384C-7951-FF4A-A1FD-08E55910ED64}" srcOrd="0" destOrd="0" presId="urn:microsoft.com/office/officeart/2008/layout/PictureAccentList"/>
    <dgm:cxn modelId="{E110A16E-53A9-D84E-99D7-054EA7909236}" type="presParOf" srcId="{F288CCFE-5A3D-B542-B536-861DB2AD6ECC}" destId="{2DB619CD-5B87-DC43-85A9-644597F52ED1}" srcOrd="0" destOrd="0" presId="urn:microsoft.com/office/officeart/2008/layout/PictureAccentList"/>
    <dgm:cxn modelId="{20B84026-4360-3446-AF79-A3DA36F45FFF}" type="presParOf" srcId="{2DB619CD-5B87-DC43-85A9-644597F52ED1}" destId="{DC34B969-3EA5-C94D-AB55-F582E1FD0FFD}" srcOrd="0" destOrd="0" presId="urn:microsoft.com/office/officeart/2008/layout/PictureAccentList"/>
    <dgm:cxn modelId="{13DBD29B-E0FC-914A-92DE-83C85837A2C5}" type="presParOf" srcId="{DC34B969-3EA5-C94D-AB55-F582E1FD0FFD}" destId="{3085D602-5117-A843-BF5C-EA31DC34F9C1}" srcOrd="0" destOrd="0" presId="urn:microsoft.com/office/officeart/2008/layout/PictureAccentList"/>
    <dgm:cxn modelId="{2C7CF12D-EA6F-544A-AE5A-37A473843932}" type="presParOf" srcId="{2DB619CD-5B87-DC43-85A9-644597F52ED1}" destId="{D89B13B3-C104-D24B-AD88-CF25781A84D6}" srcOrd="1" destOrd="0" presId="urn:microsoft.com/office/officeart/2008/layout/PictureAccentList"/>
    <dgm:cxn modelId="{0FEA9B17-2E61-8A4E-AEDE-EF0DE1CD931B}" type="presParOf" srcId="{D89B13B3-C104-D24B-AD88-CF25781A84D6}" destId="{D173844B-EB03-BF49-8867-8BD54F16222B}" srcOrd="0" destOrd="0" presId="urn:microsoft.com/office/officeart/2008/layout/PictureAccentList"/>
    <dgm:cxn modelId="{D7A44EFC-D03D-654D-B17C-F7311954D35B}" type="presParOf" srcId="{D173844B-EB03-BF49-8867-8BD54F16222B}" destId="{D74C764D-37EE-5B49-888F-A2BE23B84027}" srcOrd="0" destOrd="0" presId="urn:microsoft.com/office/officeart/2008/layout/PictureAccentList"/>
    <dgm:cxn modelId="{7CFCC99F-E717-D84D-9F68-C70A925666B4}" type="presParOf" srcId="{D173844B-EB03-BF49-8867-8BD54F16222B}" destId="{AE86384C-7951-FF4A-A1FD-08E55910ED6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54B35-ABB7-AA4E-976F-E8AEF9E867EB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FD80DB-148B-D64B-99CB-6EB9D18CD445}">
      <dgm:prSet phldrT="[Texto]" custT="1"/>
      <dgm:spPr>
        <a:solidFill>
          <a:srgbClr val="009193">
            <a:alpha val="74902"/>
          </a:srgbClr>
        </a:solidFill>
      </dgm:spPr>
      <dgm:t>
        <a:bodyPr/>
        <a:lstStyle/>
        <a:p>
          <a:r>
            <a:rPr lang="es-ES_tradnl" sz="4000" dirty="0" smtClean="0">
              <a:latin typeface="Arial Rounded MT Bold" charset="0"/>
              <a:ea typeface="Arial Rounded MT Bold" charset="0"/>
              <a:cs typeface="Arial Rounded MT Bold" charset="0"/>
            </a:rPr>
            <a:t>RECURSO HUMANO</a:t>
          </a:r>
          <a:endParaRPr lang="es-ES_tradnl" sz="4000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79ED10D-F786-8942-BB4B-24106C5DBF71}" type="parTrans" cxnId="{F4744846-3CEB-D142-A966-FD585E637883}">
      <dgm:prSet/>
      <dgm:spPr/>
      <dgm:t>
        <a:bodyPr/>
        <a:lstStyle/>
        <a:p>
          <a:endParaRPr lang="es-ES_tradnl"/>
        </a:p>
      </dgm:t>
    </dgm:pt>
    <dgm:pt modelId="{453B2941-1BCA-224F-8DC3-DA71815E57F5}" type="sibTrans" cxnId="{F4744846-3CEB-D142-A966-FD585E637883}">
      <dgm:prSet/>
      <dgm:spPr/>
      <dgm:t>
        <a:bodyPr/>
        <a:lstStyle/>
        <a:p>
          <a:endParaRPr lang="es-ES_tradnl"/>
        </a:p>
      </dgm:t>
    </dgm:pt>
    <dgm:pt modelId="{30DC485C-DE00-C54C-ACA1-80E6B0CF2217}">
      <dgm:prSet phldrT="[Texto]" custT="1"/>
      <dgm:spPr>
        <a:solidFill>
          <a:srgbClr val="009193">
            <a:alpha val="54902"/>
          </a:srgbClr>
        </a:solidFill>
      </dgm:spPr>
      <dgm:t>
        <a:bodyPr/>
        <a:lstStyle/>
        <a:p>
          <a:r>
            <a:rPr kumimoji="0" lang="es-ES_tradnl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Rounded MT Bold" charset="0"/>
              <a:cs typeface="Arial Rounded MT Bold" charset="0"/>
            </a:rPr>
            <a:t>CONFORMACIÓN Y ORGANIZACIÓN DE </a:t>
          </a:r>
          <a:r>
            <a:rPr kumimoji="0" lang="es-ES_tradnl" sz="20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Rounded MT Bold" charset="0"/>
              <a:cs typeface="Arial Rounded MT Bold" charset="0"/>
            </a:rPr>
            <a:t>EQUIPOS APS</a:t>
          </a:r>
          <a:endParaRPr lang="es-ES_tradnl" sz="2000" b="1" dirty="0">
            <a:solidFill>
              <a:schemeClr val="bg1"/>
            </a:solidFill>
            <a:latin typeface="+mn-lt"/>
          </a:endParaRPr>
        </a:p>
      </dgm:t>
    </dgm:pt>
    <dgm:pt modelId="{3C88F9A4-1CE4-2D42-81EC-A5A094506DF7}" type="parTrans" cxnId="{038CABD2-4E03-5F45-AE15-C86814E772D1}">
      <dgm:prSet/>
      <dgm:spPr/>
      <dgm:t>
        <a:bodyPr/>
        <a:lstStyle/>
        <a:p>
          <a:endParaRPr lang="es-ES_tradnl"/>
        </a:p>
      </dgm:t>
    </dgm:pt>
    <dgm:pt modelId="{34D49FCF-7D74-B346-9F0F-F0583C37A21C}" type="sibTrans" cxnId="{038CABD2-4E03-5F45-AE15-C86814E772D1}">
      <dgm:prSet/>
      <dgm:spPr/>
      <dgm:t>
        <a:bodyPr/>
        <a:lstStyle/>
        <a:p>
          <a:endParaRPr lang="es-ES_tradnl"/>
        </a:p>
      </dgm:t>
    </dgm:pt>
    <dgm:pt modelId="{F288CCFE-5A3D-B542-B536-861DB2AD6ECC}" type="pres">
      <dgm:prSet presAssocID="{34654B35-ABB7-AA4E-976F-E8AEF9E867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B619CD-5B87-DC43-85A9-644597F52ED1}" type="pres">
      <dgm:prSet presAssocID="{54FD80DB-148B-D64B-99CB-6EB9D18CD445}" presName="root" presStyleCnt="0">
        <dgm:presLayoutVars>
          <dgm:chMax/>
          <dgm:chPref val="4"/>
        </dgm:presLayoutVars>
      </dgm:prSet>
      <dgm:spPr/>
    </dgm:pt>
    <dgm:pt modelId="{DC34B969-3EA5-C94D-AB55-F582E1FD0FFD}" type="pres">
      <dgm:prSet presAssocID="{54FD80DB-148B-D64B-99CB-6EB9D18CD445}" presName="rootComposite" presStyleCnt="0">
        <dgm:presLayoutVars/>
      </dgm:prSet>
      <dgm:spPr/>
    </dgm:pt>
    <dgm:pt modelId="{3085D602-5117-A843-BF5C-EA31DC34F9C1}" type="pres">
      <dgm:prSet presAssocID="{54FD80DB-148B-D64B-99CB-6EB9D18CD445}" presName="rootText" presStyleLbl="node0" presStyleIdx="0" presStyleCnt="1" custScaleY="116799" custLinFactNeighborX="-31834" custLinFactNeighborY="-12889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D89B13B3-C104-D24B-AD88-CF25781A84D6}" type="pres">
      <dgm:prSet presAssocID="{54FD80DB-148B-D64B-99CB-6EB9D18CD445}" presName="childShape" presStyleCnt="0">
        <dgm:presLayoutVars>
          <dgm:chMax val="0"/>
          <dgm:chPref val="0"/>
        </dgm:presLayoutVars>
      </dgm:prSet>
      <dgm:spPr/>
    </dgm:pt>
    <dgm:pt modelId="{D173844B-EB03-BF49-8867-8BD54F16222B}" type="pres">
      <dgm:prSet presAssocID="{30DC485C-DE00-C54C-ACA1-80E6B0CF2217}" presName="childComposite" presStyleCnt="0">
        <dgm:presLayoutVars>
          <dgm:chMax val="0"/>
          <dgm:chPref val="0"/>
        </dgm:presLayoutVars>
      </dgm:prSet>
      <dgm:spPr/>
    </dgm:pt>
    <dgm:pt modelId="{D74C764D-37EE-5B49-888F-A2BE23B84027}" type="pres">
      <dgm:prSet presAssocID="{30DC485C-DE00-C54C-ACA1-80E6B0CF2217}" presName="Image" presStyleLbl="node1" presStyleIdx="0" presStyleCnt="1"/>
      <dgm:spPr>
        <a:solidFill>
          <a:srgbClr val="009193">
            <a:alpha val="74902"/>
          </a:srgbClr>
        </a:solidFill>
      </dgm:spPr>
    </dgm:pt>
    <dgm:pt modelId="{AE86384C-7951-FF4A-A1FD-08E55910ED64}" type="pres">
      <dgm:prSet presAssocID="{30DC485C-DE00-C54C-ACA1-80E6B0CF2217}" presName="childText" presStyleLbl="lnNode1" presStyleIdx="0" presStyleCnt="1" custLinFactNeighborX="-551" custLinFactNeighborY="2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78BF9-A3E0-7A4C-88A3-33FB7EFE3147}" type="presOf" srcId="{54FD80DB-148B-D64B-99CB-6EB9D18CD445}" destId="{3085D602-5117-A843-BF5C-EA31DC34F9C1}" srcOrd="0" destOrd="0" presId="urn:microsoft.com/office/officeart/2008/layout/PictureAccentList"/>
    <dgm:cxn modelId="{F4744846-3CEB-D142-A966-FD585E637883}" srcId="{34654B35-ABB7-AA4E-976F-E8AEF9E867EB}" destId="{54FD80DB-148B-D64B-99CB-6EB9D18CD445}" srcOrd="0" destOrd="0" parTransId="{079ED10D-F786-8942-BB4B-24106C5DBF71}" sibTransId="{453B2941-1BCA-224F-8DC3-DA71815E57F5}"/>
    <dgm:cxn modelId="{038CABD2-4E03-5F45-AE15-C86814E772D1}" srcId="{54FD80DB-148B-D64B-99CB-6EB9D18CD445}" destId="{30DC485C-DE00-C54C-ACA1-80E6B0CF2217}" srcOrd="0" destOrd="0" parTransId="{3C88F9A4-1CE4-2D42-81EC-A5A094506DF7}" sibTransId="{34D49FCF-7D74-B346-9F0F-F0583C37A21C}"/>
    <dgm:cxn modelId="{F1E0C16E-96BF-3942-A4F3-B717915D57BF}" type="presOf" srcId="{34654B35-ABB7-AA4E-976F-E8AEF9E867EB}" destId="{F288CCFE-5A3D-B542-B536-861DB2AD6ECC}" srcOrd="0" destOrd="0" presId="urn:microsoft.com/office/officeart/2008/layout/PictureAccentList"/>
    <dgm:cxn modelId="{B448DD8A-2157-9A48-B365-79B7CD9438D3}" type="presOf" srcId="{30DC485C-DE00-C54C-ACA1-80E6B0CF2217}" destId="{AE86384C-7951-FF4A-A1FD-08E55910ED64}" srcOrd="0" destOrd="0" presId="urn:microsoft.com/office/officeart/2008/layout/PictureAccentList"/>
    <dgm:cxn modelId="{E110A16E-53A9-D84E-99D7-054EA7909236}" type="presParOf" srcId="{F288CCFE-5A3D-B542-B536-861DB2AD6ECC}" destId="{2DB619CD-5B87-DC43-85A9-644597F52ED1}" srcOrd="0" destOrd="0" presId="urn:microsoft.com/office/officeart/2008/layout/PictureAccentList"/>
    <dgm:cxn modelId="{20B84026-4360-3446-AF79-A3DA36F45FFF}" type="presParOf" srcId="{2DB619CD-5B87-DC43-85A9-644597F52ED1}" destId="{DC34B969-3EA5-C94D-AB55-F582E1FD0FFD}" srcOrd="0" destOrd="0" presId="urn:microsoft.com/office/officeart/2008/layout/PictureAccentList"/>
    <dgm:cxn modelId="{13DBD29B-E0FC-914A-92DE-83C85837A2C5}" type="presParOf" srcId="{DC34B969-3EA5-C94D-AB55-F582E1FD0FFD}" destId="{3085D602-5117-A843-BF5C-EA31DC34F9C1}" srcOrd="0" destOrd="0" presId="urn:microsoft.com/office/officeart/2008/layout/PictureAccentList"/>
    <dgm:cxn modelId="{2C7CF12D-EA6F-544A-AE5A-37A473843932}" type="presParOf" srcId="{2DB619CD-5B87-DC43-85A9-644597F52ED1}" destId="{D89B13B3-C104-D24B-AD88-CF25781A84D6}" srcOrd="1" destOrd="0" presId="urn:microsoft.com/office/officeart/2008/layout/PictureAccentList"/>
    <dgm:cxn modelId="{0FEA9B17-2E61-8A4E-AEDE-EF0DE1CD931B}" type="presParOf" srcId="{D89B13B3-C104-D24B-AD88-CF25781A84D6}" destId="{D173844B-EB03-BF49-8867-8BD54F16222B}" srcOrd="0" destOrd="0" presId="urn:microsoft.com/office/officeart/2008/layout/PictureAccentList"/>
    <dgm:cxn modelId="{D7A44EFC-D03D-654D-B17C-F7311954D35B}" type="presParOf" srcId="{D173844B-EB03-BF49-8867-8BD54F16222B}" destId="{D74C764D-37EE-5B49-888F-A2BE23B84027}" srcOrd="0" destOrd="0" presId="urn:microsoft.com/office/officeart/2008/layout/PictureAccentList"/>
    <dgm:cxn modelId="{7CFCC99F-E717-D84D-9F68-C70A925666B4}" type="presParOf" srcId="{D173844B-EB03-BF49-8867-8BD54F16222B}" destId="{AE86384C-7951-FF4A-A1FD-08E55910ED6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654B35-ABB7-AA4E-976F-E8AEF9E867EB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FD80DB-148B-D64B-99CB-6EB9D18CD445}">
      <dgm:prSet phldrT="[Texto]" custT="1"/>
      <dgm:spPr>
        <a:solidFill>
          <a:srgbClr val="009193">
            <a:alpha val="74902"/>
          </a:srgbClr>
        </a:solidFill>
      </dgm:spPr>
      <dgm:t>
        <a:bodyPr/>
        <a:lstStyle/>
        <a:p>
          <a:r>
            <a:rPr lang="es-ES_tradnl" sz="4800" dirty="0">
              <a:latin typeface="Arial Rounded MT Bold" charset="0"/>
              <a:ea typeface="Arial Rounded MT Bold" charset="0"/>
              <a:cs typeface="Arial Rounded MT Bold" charset="0"/>
            </a:rPr>
            <a:t>RETOS</a:t>
          </a:r>
        </a:p>
      </dgm:t>
    </dgm:pt>
    <dgm:pt modelId="{079ED10D-F786-8942-BB4B-24106C5DBF71}" type="parTrans" cxnId="{F4744846-3CEB-D142-A966-FD585E637883}">
      <dgm:prSet/>
      <dgm:spPr/>
      <dgm:t>
        <a:bodyPr/>
        <a:lstStyle/>
        <a:p>
          <a:endParaRPr lang="es-ES_tradnl"/>
        </a:p>
      </dgm:t>
    </dgm:pt>
    <dgm:pt modelId="{453B2941-1BCA-224F-8DC3-DA71815E57F5}" type="sibTrans" cxnId="{F4744846-3CEB-D142-A966-FD585E637883}">
      <dgm:prSet/>
      <dgm:spPr/>
      <dgm:t>
        <a:bodyPr/>
        <a:lstStyle/>
        <a:p>
          <a:endParaRPr lang="es-ES_tradnl"/>
        </a:p>
      </dgm:t>
    </dgm:pt>
    <dgm:pt modelId="{F288CCFE-5A3D-B542-B536-861DB2AD6ECC}" type="pres">
      <dgm:prSet presAssocID="{34654B35-ABB7-AA4E-976F-E8AEF9E867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B619CD-5B87-DC43-85A9-644597F52ED1}" type="pres">
      <dgm:prSet presAssocID="{54FD80DB-148B-D64B-99CB-6EB9D18CD445}" presName="root" presStyleCnt="0">
        <dgm:presLayoutVars>
          <dgm:chMax/>
          <dgm:chPref val="4"/>
        </dgm:presLayoutVars>
      </dgm:prSet>
      <dgm:spPr/>
    </dgm:pt>
    <dgm:pt modelId="{DC34B969-3EA5-C94D-AB55-F582E1FD0FFD}" type="pres">
      <dgm:prSet presAssocID="{54FD80DB-148B-D64B-99CB-6EB9D18CD445}" presName="rootComposite" presStyleCnt="0">
        <dgm:presLayoutVars/>
      </dgm:prSet>
      <dgm:spPr/>
    </dgm:pt>
    <dgm:pt modelId="{3085D602-5117-A843-BF5C-EA31DC34F9C1}" type="pres">
      <dgm:prSet presAssocID="{54FD80DB-148B-D64B-99CB-6EB9D18CD445}" presName="rootText" presStyleLbl="node0" presStyleIdx="0" presStyleCnt="1" custScaleY="159112" custLinFactNeighborX="-125" custLinFactNeighborY="-45377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D89B13B3-C104-D24B-AD88-CF25781A84D6}" type="pres">
      <dgm:prSet presAssocID="{54FD80DB-148B-D64B-99CB-6EB9D18CD445}" presName="childShape" presStyleCnt="0">
        <dgm:presLayoutVars>
          <dgm:chMax val="0"/>
          <dgm:chPref val="0"/>
        </dgm:presLayoutVars>
      </dgm:prSet>
      <dgm:spPr/>
    </dgm:pt>
  </dgm:ptLst>
  <dgm:cxnLst>
    <dgm:cxn modelId="{2D378BF9-A3E0-7A4C-88A3-33FB7EFE3147}" type="presOf" srcId="{54FD80DB-148B-D64B-99CB-6EB9D18CD445}" destId="{3085D602-5117-A843-BF5C-EA31DC34F9C1}" srcOrd="0" destOrd="0" presId="urn:microsoft.com/office/officeart/2008/layout/PictureAccentList"/>
    <dgm:cxn modelId="{F4744846-3CEB-D142-A966-FD585E637883}" srcId="{34654B35-ABB7-AA4E-976F-E8AEF9E867EB}" destId="{54FD80DB-148B-D64B-99CB-6EB9D18CD445}" srcOrd="0" destOrd="0" parTransId="{079ED10D-F786-8942-BB4B-24106C5DBF71}" sibTransId="{453B2941-1BCA-224F-8DC3-DA71815E57F5}"/>
    <dgm:cxn modelId="{F1E0C16E-96BF-3942-A4F3-B717915D57BF}" type="presOf" srcId="{34654B35-ABB7-AA4E-976F-E8AEF9E867EB}" destId="{F288CCFE-5A3D-B542-B536-861DB2AD6ECC}" srcOrd="0" destOrd="0" presId="urn:microsoft.com/office/officeart/2008/layout/PictureAccentList"/>
    <dgm:cxn modelId="{E110A16E-53A9-D84E-99D7-054EA7909236}" type="presParOf" srcId="{F288CCFE-5A3D-B542-B536-861DB2AD6ECC}" destId="{2DB619CD-5B87-DC43-85A9-644597F52ED1}" srcOrd="0" destOrd="0" presId="urn:microsoft.com/office/officeart/2008/layout/PictureAccentList"/>
    <dgm:cxn modelId="{20B84026-4360-3446-AF79-A3DA36F45FFF}" type="presParOf" srcId="{2DB619CD-5B87-DC43-85A9-644597F52ED1}" destId="{DC34B969-3EA5-C94D-AB55-F582E1FD0FFD}" srcOrd="0" destOrd="0" presId="urn:microsoft.com/office/officeart/2008/layout/PictureAccentList"/>
    <dgm:cxn modelId="{13DBD29B-E0FC-914A-92DE-83C85837A2C5}" type="presParOf" srcId="{DC34B969-3EA5-C94D-AB55-F582E1FD0FFD}" destId="{3085D602-5117-A843-BF5C-EA31DC34F9C1}" srcOrd="0" destOrd="0" presId="urn:microsoft.com/office/officeart/2008/layout/PictureAccentList"/>
    <dgm:cxn modelId="{2C7CF12D-EA6F-544A-AE5A-37A473843932}" type="presParOf" srcId="{2DB619CD-5B87-DC43-85A9-644597F52ED1}" destId="{D89B13B3-C104-D24B-AD88-CF25781A84D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54B35-ABB7-AA4E-976F-E8AEF9E867EB}" type="doc">
      <dgm:prSet loTypeId="urn:microsoft.com/office/officeart/2008/layout/Pictu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FD80DB-148B-D64B-99CB-6EB9D18CD445}">
      <dgm:prSet phldrT="[Texto]" custT="1"/>
      <dgm:spPr>
        <a:solidFill>
          <a:srgbClr val="009193">
            <a:alpha val="74902"/>
          </a:srgbClr>
        </a:solidFill>
      </dgm:spPr>
      <dgm:t>
        <a:bodyPr/>
        <a:lstStyle/>
        <a:p>
          <a:r>
            <a:rPr lang="es-ES_tradnl" sz="4800" dirty="0">
              <a:latin typeface="Arial Rounded MT Bold" charset="0"/>
              <a:ea typeface="Arial Rounded MT Bold" charset="0"/>
              <a:cs typeface="Arial Rounded MT Bold" charset="0"/>
            </a:rPr>
            <a:t>RETOS</a:t>
          </a:r>
        </a:p>
      </dgm:t>
    </dgm:pt>
    <dgm:pt modelId="{079ED10D-F786-8942-BB4B-24106C5DBF71}" type="parTrans" cxnId="{F4744846-3CEB-D142-A966-FD585E637883}">
      <dgm:prSet/>
      <dgm:spPr/>
      <dgm:t>
        <a:bodyPr/>
        <a:lstStyle/>
        <a:p>
          <a:endParaRPr lang="es-ES_tradnl"/>
        </a:p>
      </dgm:t>
    </dgm:pt>
    <dgm:pt modelId="{453B2941-1BCA-224F-8DC3-DA71815E57F5}" type="sibTrans" cxnId="{F4744846-3CEB-D142-A966-FD585E637883}">
      <dgm:prSet/>
      <dgm:spPr/>
      <dgm:t>
        <a:bodyPr/>
        <a:lstStyle/>
        <a:p>
          <a:endParaRPr lang="es-ES_tradnl"/>
        </a:p>
      </dgm:t>
    </dgm:pt>
    <dgm:pt modelId="{F288CCFE-5A3D-B542-B536-861DB2AD6ECC}" type="pres">
      <dgm:prSet presAssocID="{34654B35-ABB7-AA4E-976F-E8AEF9E867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B619CD-5B87-DC43-85A9-644597F52ED1}" type="pres">
      <dgm:prSet presAssocID="{54FD80DB-148B-D64B-99CB-6EB9D18CD445}" presName="root" presStyleCnt="0">
        <dgm:presLayoutVars>
          <dgm:chMax/>
          <dgm:chPref val="4"/>
        </dgm:presLayoutVars>
      </dgm:prSet>
      <dgm:spPr/>
    </dgm:pt>
    <dgm:pt modelId="{DC34B969-3EA5-C94D-AB55-F582E1FD0FFD}" type="pres">
      <dgm:prSet presAssocID="{54FD80DB-148B-D64B-99CB-6EB9D18CD445}" presName="rootComposite" presStyleCnt="0">
        <dgm:presLayoutVars/>
      </dgm:prSet>
      <dgm:spPr/>
    </dgm:pt>
    <dgm:pt modelId="{3085D602-5117-A843-BF5C-EA31DC34F9C1}" type="pres">
      <dgm:prSet presAssocID="{54FD80DB-148B-D64B-99CB-6EB9D18CD445}" presName="rootText" presStyleLbl="node0" presStyleIdx="0" presStyleCnt="1" custScaleY="159112" custLinFactNeighborY="-1630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D89B13B3-C104-D24B-AD88-CF25781A84D6}" type="pres">
      <dgm:prSet presAssocID="{54FD80DB-148B-D64B-99CB-6EB9D18CD445}" presName="childShape" presStyleCnt="0">
        <dgm:presLayoutVars>
          <dgm:chMax val="0"/>
          <dgm:chPref val="0"/>
        </dgm:presLayoutVars>
      </dgm:prSet>
      <dgm:spPr/>
    </dgm:pt>
  </dgm:ptLst>
  <dgm:cxnLst>
    <dgm:cxn modelId="{F4744846-3CEB-D142-A966-FD585E637883}" srcId="{34654B35-ABB7-AA4E-976F-E8AEF9E867EB}" destId="{54FD80DB-148B-D64B-99CB-6EB9D18CD445}" srcOrd="0" destOrd="0" parTransId="{079ED10D-F786-8942-BB4B-24106C5DBF71}" sibTransId="{453B2941-1BCA-224F-8DC3-DA71815E57F5}"/>
    <dgm:cxn modelId="{64B56076-1164-6B4B-AAF5-AC2589DFC22C}" type="presOf" srcId="{34654B35-ABB7-AA4E-976F-E8AEF9E867EB}" destId="{F288CCFE-5A3D-B542-B536-861DB2AD6ECC}" srcOrd="0" destOrd="0" presId="urn:microsoft.com/office/officeart/2008/layout/PictureAccentList"/>
    <dgm:cxn modelId="{136AE49E-2B6D-034D-8DB6-666D36290121}" type="presOf" srcId="{54FD80DB-148B-D64B-99CB-6EB9D18CD445}" destId="{3085D602-5117-A843-BF5C-EA31DC34F9C1}" srcOrd="0" destOrd="0" presId="urn:microsoft.com/office/officeart/2008/layout/PictureAccentList"/>
    <dgm:cxn modelId="{CE5C1630-E6C4-FF4F-9AE6-DE7A41006FA9}" type="presParOf" srcId="{F288CCFE-5A3D-B542-B536-861DB2AD6ECC}" destId="{2DB619CD-5B87-DC43-85A9-644597F52ED1}" srcOrd="0" destOrd="0" presId="urn:microsoft.com/office/officeart/2008/layout/PictureAccentList"/>
    <dgm:cxn modelId="{4DC29147-D2F1-7A43-9A6F-FFB4D7FF0A73}" type="presParOf" srcId="{2DB619CD-5B87-DC43-85A9-644597F52ED1}" destId="{DC34B969-3EA5-C94D-AB55-F582E1FD0FFD}" srcOrd="0" destOrd="0" presId="urn:microsoft.com/office/officeart/2008/layout/PictureAccentList"/>
    <dgm:cxn modelId="{C56437CD-A230-E346-8D8D-1DB85C18C6DE}" type="presParOf" srcId="{DC34B969-3EA5-C94D-AB55-F582E1FD0FFD}" destId="{3085D602-5117-A843-BF5C-EA31DC34F9C1}" srcOrd="0" destOrd="0" presId="urn:microsoft.com/office/officeart/2008/layout/PictureAccentList"/>
    <dgm:cxn modelId="{A237CE6B-F86B-7449-80DC-751ED9DEFA60}" type="presParOf" srcId="{2DB619CD-5B87-DC43-85A9-644597F52ED1}" destId="{D89B13B3-C104-D24B-AD88-CF25781A84D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D602-5117-A843-BF5C-EA31DC34F9C1}">
      <dsp:nvSpPr>
        <dsp:cNvPr id="0" name=""/>
        <dsp:cNvSpPr/>
      </dsp:nvSpPr>
      <dsp:spPr>
        <a:xfrm>
          <a:off x="0" y="350087"/>
          <a:ext cx="7271214" cy="586559"/>
        </a:xfrm>
        <a:prstGeom prst="roundRect">
          <a:avLst>
            <a:gd name="adj" fmla="val 1000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>
              <a:latin typeface="Arial Rounded MT Bold" charset="0"/>
              <a:ea typeface="Arial Rounded MT Bold" charset="0"/>
              <a:cs typeface="Arial Rounded MT Bold" charset="0"/>
            </a:rPr>
            <a:t>Marco Operacional</a:t>
          </a:r>
        </a:p>
      </dsp:txBody>
      <dsp:txXfrm>
        <a:off x="17180" y="367267"/>
        <a:ext cx="7236854" cy="552199"/>
      </dsp:txXfrm>
    </dsp:sp>
    <dsp:sp modelId="{D74C764D-37EE-5B49-888F-A2BE23B84027}">
      <dsp:nvSpPr>
        <dsp:cNvPr id="0" name=""/>
        <dsp:cNvSpPr/>
      </dsp:nvSpPr>
      <dsp:spPr>
        <a:xfrm>
          <a:off x="0" y="1091769"/>
          <a:ext cx="502195" cy="502195"/>
        </a:xfrm>
        <a:prstGeom prst="roundRect">
          <a:avLst>
            <a:gd name="adj" fmla="val 1667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6384C-7951-FF4A-A1FD-08E55910ED64}">
      <dsp:nvSpPr>
        <dsp:cNvPr id="0" name=""/>
        <dsp:cNvSpPr/>
      </dsp:nvSpPr>
      <dsp:spPr>
        <a:xfrm>
          <a:off x="495195" y="1103380"/>
          <a:ext cx="6738887" cy="502195"/>
        </a:xfrm>
        <a:prstGeom prst="roundRect">
          <a:avLst>
            <a:gd name="adj" fmla="val 16670"/>
          </a:avLst>
        </a:prstGeom>
        <a:solidFill>
          <a:srgbClr val="009193">
            <a:alpha val="54902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/>
            <a:t>MODELO DE ATENCIÓN INTEGRAL EN SALUD</a:t>
          </a:r>
        </a:p>
      </dsp:txBody>
      <dsp:txXfrm>
        <a:off x="519715" y="1127900"/>
        <a:ext cx="6689847" cy="453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D602-5117-A843-BF5C-EA31DC34F9C1}">
      <dsp:nvSpPr>
        <dsp:cNvPr id="0" name=""/>
        <dsp:cNvSpPr/>
      </dsp:nvSpPr>
      <dsp:spPr>
        <a:xfrm>
          <a:off x="0" y="324074"/>
          <a:ext cx="8185614" cy="542974"/>
        </a:xfrm>
        <a:prstGeom prst="roundRect">
          <a:avLst>
            <a:gd name="adj" fmla="val 1000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>
              <a:latin typeface="Arial Rounded MT Bold" charset="0"/>
              <a:ea typeface="Arial Rounded MT Bold" charset="0"/>
              <a:cs typeface="Arial Rounded MT Bold" charset="0"/>
            </a:rPr>
            <a:t>Marco Operacional</a:t>
          </a:r>
        </a:p>
      </dsp:txBody>
      <dsp:txXfrm>
        <a:off x="15903" y="339977"/>
        <a:ext cx="8153808" cy="511168"/>
      </dsp:txXfrm>
    </dsp:sp>
    <dsp:sp modelId="{D74C764D-37EE-5B49-888F-A2BE23B84027}">
      <dsp:nvSpPr>
        <dsp:cNvPr id="0" name=""/>
        <dsp:cNvSpPr/>
      </dsp:nvSpPr>
      <dsp:spPr>
        <a:xfrm>
          <a:off x="0" y="1010646"/>
          <a:ext cx="464879" cy="464879"/>
        </a:xfrm>
        <a:prstGeom prst="roundRect">
          <a:avLst>
            <a:gd name="adj" fmla="val 1667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6384C-7951-FF4A-A1FD-08E55910ED64}">
      <dsp:nvSpPr>
        <dsp:cNvPr id="0" name=""/>
        <dsp:cNvSpPr/>
      </dsp:nvSpPr>
      <dsp:spPr>
        <a:xfrm>
          <a:off x="450384" y="1021394"/>
          <a:ext cx="7692841" cy="464879"/>
        </a:xfrm>
        <a:prstGeom prst="roundRect">
          <a:avLst>
            <a:gd name="adj" fmla="val 16670"/>
          </a:avLst>
        </a:prstGeom>
        <a:solidFill>
          <a:srgbClr val="009193">
            <a:alpha val="54902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bg1"/>
              </a:solidFill>
            </a:rPr>
            <a:t>GESTIÓN INTEGRAL DEL RIESGO EN SALUD</a:t>
          </a:r>
          <a:endParaRPr lang="es-ES_tradnl" sz="2000" b="1" kern="1200" dirty="0">
            <a:solidFill>
              <a:schemeClr val="bg1"/>
            </a:solidFill>
          </a:endParaRPr>
        </a:p>
      </dsp:txBody>
      <dsp:txXfrm>
        <a:off x="473082" y="1044092"/>
        <a:ext cx="7647445" cy="419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D602-5117-A843-BF5C-EA31DC34F9C1}">
      <dsp:nvSpPr>
        <dsp:cNvPr id="0" name=""/>
        <dsp:cNvSpPr/>
      </dsp:nvSpPr>
      <dsp:spPr>
        <a:xfrm>
          <a:off x="0" y="324074"/>
          <a:ext cx="8185614" cy="542974"/>
        </a:xfrm>
        <a:prstGeom prst="roundRect">
          <a:avLst>
            <a:gd name="adj" fmla="val 1000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RECURSO HUMANO</a:t>
          </a:r>
          <a:endParaRPr lang="es-ES_tradnl" sz="40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15903" y="339977"/>
        <a:ext cx="8153808" cy="511168"/>
      </dsp:txXfrm>
    </dsp:sp>
    <dsp:sp modelId="{D74C764D-37EE-5B49-888F-A2BE23B84027}">
      <dsp:nvSpPr>
        <dsp:cNvPr id="0" name=""/>
        <dsp:cNvSpPr/>
      </dsp:nvSpPr>
      <dsp:spPr>
        <a:xfrm>
          <a:off x="0" y="1010646"/>
          <a:ext cx="464879" cy="464879"/>
        </a:xfrm>
        <a:prstGeom prst="roundRect">
          <a:avLst>
            <a:gd name="adj" fmla="val 1667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6384C-7951-FF4A-A1FD-08E55910ED64}">
      <dsp:nvSpPr>
        <dsp:cNvPr id="0" name=""/>
        <dsp:cNvSpPr/>
      </dsp:nvSpPr>
      <dsp:spPr>
        <a:xfrm>
          <a:off x="450384" y="1021394"/>
          <a:ext cx="7692841" cy="464879"/>
        </a:xfrm>
        <a:prstGeom prst="roundRect">
          <a:avLst>
            <a:gd name="adj" fmla="val 16670"/>
          </a:avLst>
        </a:prstGeom>
        <a:solidFill>
          <a:srgbClr val="009193">
            <a:alpha val="54902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Rounded MT Bold" charset="0"/>
              <a:cs typeface="Arial Rounded MT Bold" charset="0"/>
            </a:rPr>
            <a:t>CONFORMACIÓN Y ORGANIZACIÓN DE </a:t>
          </a:r>
          <a:r>
            <a: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Rounded MT Bold" charset="0"/>
              <a:cs typeface="Arial Rounded MT Bold" charset="0"/>
            </a:rPr>
            <a:t>EQUIPOS APS</a:t>
          </a:r>
          <a:endParaRPr lang="es-ES_tradnl" sz="2000" b="1" kern="1200" dirty="0">
            <a:solidFill>
              <a:schemeClr val="bg1"/>
            </a:solidFill>
            <a:latin typeface="+mn-lt"/>
          </a:endParaRPr>
        </a:p>
      </dsp:txBody>
      <dsp:txXfrm>
        <a:off x="473082" y="1044092"/>
        <a:ext cx="7647445" cy="419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D602-5117-A843-BF5C-EA31DC34F9C1}">
      <dsp:nvSpPr>
        <dsp:cNvPr id="0" name=""/>
        <dsp:cNvSpPr/>
      </dsp:nvSpPr>
      <dsp:spPr>
        <a:xfrm>
          <a:off x="0" y="463864"/>
          <a:ext cx="5842000" cy="983207"/>
        </a:xfrm>
        <a:prstGeom prst="roundRect">
          <a:avLst>
            <a:gd name="adj" fmla="val 1000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kern="1200" dirty="0">
              <a:latin typeface="Arial Rounded MT Bold" charset="0"/>
              <a:ea typeface="Arial Rounded MT Bold" charset="0"/>
              <a:cs typeface="Arial Rounded MT Bold" charset="0"/>
            </a:rPr>
            <a:t>RETOS</a:t>
          </a:r>
        </a:p>
      </dsp:txBody>
      <dsp:txXfrm>
        <a:off x="28797" y="492661"/>
        <a:ext cx="5784406" cy="925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D602-5117-A843-BF5C-EA31DC34F9C1}">
      <dsp:nvSpPr>
        <dsp:cNvPr id="0" name=""/>
        <dsp:cNvSpPr/>
      </dsp:nvSpPr>
      <dsp:spPr>
        <a:xfrm>
          <a:off x="0" y="643529"/>
          <a:ext cx="5842000" cy="983207"/>
        </a:xfrm>
        <a:prstGeom prst="roundRect">
          <a:avLst>
            <a:gd name="adj" fmla="val 10000"/>
          </a:avLst>
        </a:prstGeom>
        <a:solidFill>
          <a:srgbClr val="009193">
            <a:alpha val="74902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kern="1200" dirty="0">
              <a:latin typeface="Arial Rounded MT Bold" charset="0"/>
              <a:ea typeface="Arial Rounded MT Bold" charset="0"/>
              <a:cs typeface="Arial Rounded MT Bold" charset="0"/>
            </a:rPr>
            <a:t>RETOS</a:t>
          </a:r>
        </a:p>
      </dsp:txBody>
      <dsp:txXfrm>
        <a:off x="28797" y="672326"/>
        <a:ext cx="5784406" cy="92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0.38399</cdr:x>
      <cdr:y>0.26103</cdr:y>
    </cdr:from>
    <cdr:to>
      <cdr:x>0.46752</cdr:x>
      <cdr:y>0.39338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A7B767D9-36B9-B045-BAA8-29EC8D517CA1}"/>
            </a:ext>
          </a:extLst>
        </cdr:cNvPr>
        <cdr:cNvSpPr txBox="1"/>
      </cdr:nvSpPr>
      <cdr:spPr>
        <a:xfrm xmlns:a="http://schemas.openxmlformats.org/drawingml/2006/main">
          <a:off x="4203700" y="180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_tradnl" sz="1100"/>
        </a:p>
      </cdr:txBody>
    </cdr:sp>
  </cdr:relSizeAnchor>
  <cdr:relSizeAnchor xmlns:cdr="http://schemas.openxmlformats.org/drawingml/2006/chartDrawing">
    <cdr:from>
      <cdr:x>0.22986</cdr:x>
      <cdr:y>0.59365</cdr:y>
    </cdr:from>
    <cdr:to>
      <cdr:x>0.39575</cdr:x>
      <cdr:y>0.83799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685E6335-D77A-FD4A-A87B-DDFF09220237}"/>
            </a:ext>
          </a:extLst>
        </cdr:cNvPr>
        <cdr:cNvSpPr txBox="1"/>
      </cdr:nvSpPr>
      <cdr:spPr>
        <a:xfrm xmlns:a="http://schemas.openxmlformats.org/drawingml/2006/main">
          <a:off x="2661892" y="3543411"/>
          <a:ext cx="1921104" cy="145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ES_tradnl" sz="2000" dirty="0" smtClean="0"/>
            <a:t>Auxiliares</a:t>
          </a:r>
          <a:r>
            <a:rPr lang="es-ES_tradnl" sz="2000" baseline="0" dirty="0" smtClean="0"/>
            <a:t>,</a:t>
          </a:r>
          <a:endParaRPr lang="es-ES_tradnl" sz="2000" baseline="0" dirty="0"/>
        </a:p>
        <a:p xmlns:a="http://schemas.openxmlformats.org/drawingml/2006/main">
          <a:pPr algn="ctr"/>
          <a:r>
            <a:rPr lang="es-ES_tradnl" sz="2000" baseline="0" dirty="0"/>
            <a:t>tecnólogos</a:t>
          </a:r>
        </a:p>
        <a:p xmlns:a="http://schemas.openxmlformats.org/drawingml/2006/main">
          <a:pPr algn="ctr"/>
          <a:r>
            <a:rPr lang="es-ES_tradnl" sz="1400" baseline="0" dirty="0"/>
            <a:t> </a:t>
          </a:r>
          <a:r>
            <a:rPr lang="es-ES_tradnl" sz="3000" b="1" baseline="0" dirty="0"/>
            <a:t>52%</a:t>
          </a:r>
          <a:endParaRPr lang="es-ES_tradnl" sz="3000" b="1" dirty="0"/>
        </a:p>
      </cdr:txBody>
    </cdr:sp>
  </cdr:relSizeAnchor>
  <cdr:relSizeAnchor xmlns:cdr="http://schemas.openxmlformats.org/drawingml/2006/chartDrawing">
    <cdr:from>
      <cdr:x>0.38399</cdr:x>
      <cdr:y>0.26103</cdr:y>
    </cdr:from>
    <cdr:to>
      <cdr:x>0.46752</cdr:x>
      <cdr:y>0.39338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A7B767D9-36B9-B045-BAA8-29EC8D517CA1}"/>
            </a:ext>
          </a:extLst>
        </cdr:cNvPr>
        <cdr:cNvSpPr txBox="1"/>
      </cdr:nvSpPr>
      <cdr:spPr>
        <a:xfrm xmlns:a="http://schemas.openxmlformats.org/drawingml/2006/main">
          <a:off x="4203700" y="180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_tradnl" sz="1100"/>
        </a:p>
      </cdr:txBody>
    </cdr:sp>
  </cdr:relSizeAnchor>
  <cdr:relSizeAnchor xmlns:cdr="http://schemas.openxmlformats.org/drawingml/2006/chartDrawing">
    <cdr:from>
      <cdr:x>0.04999</cdr:x>
      <cdr:y>0.2627</cdr:y>
    </cdr:from>
    <cdr:to>
      <cdr:x>0.19849</cdr:x>
      <cdr:y>0.31968</cdr:y>
    </cdr:to>
    <cdr:sp macro="" textlink="">
      <cdr:nvSpPr>
        <cdr:cNvPr id="6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6CD55D00-0A4D-AA4D-A108-0C2430E49B5A}"/>
            </a:ext>
          </a:extLst>
        </cdr:cNvPr>
        <cdr:cNvSpPr txBox="1"/>
      </cdr:nvSpPr>
      <cdr:spPr>
        <a:xfrm xmlns:a="http://schemas.openxmlformats.org/drawingml/2006/main">
          <a:off x="529226" y="1508822"/>
          <a:ext cx="1572175" cy="327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2000" dirty="0"/>
            <a:t>Profesionales</a:t>
          </a:r>
          <a:r>
            <a:rPr lang="es-ES_tradnl" sz="1400" baseline="0" dirty="0"/>
            <a:t> </a:t>
          </a:r>
        </a:p>
        <a:p xmlns:a="http://schemas.openxmlformats.org/drawingml/2006/main">
          <a:pPr algn="ctr"/>
          <a:r>
            <a:rPr lang="es-ES_tradnl" sz="3000" b="1" baseline="0" dirty="0"/>
            <a:t>48%</a:t>
          </a:r>
          <a:endParaRPr lang="es-ES_tradnl" sz="3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CBC17F-36AC-D742-8A3D-115288982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31619DC-E375-7444-9E11-CD960D0EB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AC9802-DB29-5F40-88AE-3326BAE9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6F52AC-F7E3-7343-B241-1F36AC32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74AB89-A29E-854A-8B1A-B71989F8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236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43FB99-2810-D240-BD78-773D4834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7BC783F-9473-1A43-84A5-F0572DF55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56BAF5-BA46-5547-958B-CBA27DA7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0D62D6-35D7-D243-B170-0F7B057D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D0AE2C-BC74-BE47-BC7F-DFD0F96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11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6F848F1-179A-6F47-8DE7-0933B13C9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BD582FA-B42B-E445-9418-57566B83E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9588EB-1666-ED4D-B495-BC69BFD0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588F71-367B-6849-B68F-9A690DAF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5D402F-6657-6B4F-A021-CF91ECB4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758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435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38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630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408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902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48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5785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553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CF00F4-BD7B-0F42-B537-7C9E126C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A6D951-F2CF-FF46-A50E-B48241A0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CB1603-1F9F-C94A-B09A-41821043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DB7B99-E46F-2441-8702-FBB60BA2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67EDA8-22D8-DB47-9B41-E0EBECCD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16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008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722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0873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0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A30563-1A37-354E-B65D-28F11D1A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DC03FA1-1EFE-774B-A930-AF215E89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198477-8789-8B4B-AAA1-2F21349A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C7570B-F596-284D-A904-6995FD6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A34FC8E-603A-834C-8BCA-6719CD05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46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6A64C2-8857-794A-9351-ABBE7115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F9FE2B-933F-4941-BAB9-2F0617AB1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A176B02-7B75-D847-836B-2A092EB0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D543A7-8C5F-CE47-B55B-06F90EE4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91AABBF-23F9-0F48-B106-937BABA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C08731E-BAC2-3349-A7BD-8AEAE0C0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3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7A9B72-ED4E-A94D-BB0B-1AC471BB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8839863-AEA4-F64F-8DBD-341CCD6E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AE3A567-83C8-614D-BEE0-D6440771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8226E5F-C26B-BA4D-947A-D5176AA88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FD6F4A2-8162-6542-A04C-306EABFC1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613B89A-F2F9-EE4E-88EE-570DA3D4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84D402D-BE8D-B34F-B777-BDDDE66F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C0A4609-1EB4-1A46-BEF2-6230EDD8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7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6B59F1-E473-474F-A41B-54C7B215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7FE9988-2334-BC44-BD4D-C54A65D2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823EAB4-EC8B-8A44-958D-DE0CF378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4BA0635-9313-8C43-A0CD-66749842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18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A105F73-39B6-7946-9F0F-4C9E0745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7AC636-BA93-DE45-9B5F-40DC5C27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D49D097-6E9E-D44B-A6DA-52F3344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11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0C4DD0-FCD3-0A4A-9A15-90A034EC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43A613-A4B3-0E40-B631-A40149FE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EF4350-4775-BD4A-85F6-A09020A6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EFD6C1-429B-1A43-8C1A-F600B607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A83E5B6-98DF-8647-BF23-F10CFF43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F8A1CC6-ABE3-BB49-87FB-6613E708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0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F1E286-0922-7149-91A4-834EE82B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1EA9AF0-7A56-A648-91BE-3A5D62085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A09138B-BB6C-454C-8723-2C7C2FE13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740AA15-2348-004A-8D51-37C6758B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70B2D6-B8B7-8042-A2F9-3B640686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2A3A90-7B3A-A348-813E-450BF94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7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FCBA81C-D55F-A843-93E9-BFED7104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AE30EA7-889C-D64F-B59E-E439EAFF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A5AF2E-C9A6-0642-869C-614526038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ABE0-5A75-7A48-923E-FBC81C41C416}" type="datetimeFigureOut">
              <a:rPr lang="es-CO" smtClean="0"/>
              <a:t>12/11/18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6F2D7-E256-B54C-994F-FEA2EF8DA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4A6EEF-2907-EF44-824D-554F31428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CD4A-D9ED-CF4E-B49E-899435A5B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2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0FF5-360C-0240-B318-71661DFDE565}" type="datetimeFigureOut">
              <a:rPr lang="es-ES_tradnl" smtClean="0"/>
              <a:t>12/11/18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58AE-3A0C-B849-81FB-163AAC8A98C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mailto:gamedina@sena.edu.co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ispro.gov.co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000" dirty="0">
                <a:solidFill>
                  <a:srgbClr val="01D6D5"/>
                </a:solidFill>
                <a:latin typeface="Marlett" charset="2"/>
                <a:ea typeface="Marlett" charset="2"/>
                <a:cs typeface="Marlett" charset="2"/>
              </a:rPr>
              <a:t>Centro de </a:t>
            </a:r>
            <a:r>
              <a:rPr lang="es-ES_tradnl" sz="4000" dirty="0" err="1">
                <a:solidFill>
                  <a:srgbClr val="01D6D5"/>
                </a:solidFill>
                <a:latin typeface="Marlett" charset="2"/>
                <a:ea typeface="Marlett" charset="2"/>
                <a:cs typeface="Marlett" charset="2"/>
              </a:rPr>
              <a:t>Formaci</a:t>
            </a:r>
            <a:r>
              <a:rPr lang="es-ES" sz="4000" dirty="0">
                <a:solidFill>
                  <a:srgbClr val="01D6D5"/>
                </a:solidFill>
                <a:latin typeface="Marlett" charset="2"/>
                <a:ea typeface="Marlett" charset="2"/>
                <a:cs typeface="Marlett" charset="2"/>
              </a:rPr>
              <a:t>ón Talento Humano en salud</a:t>
            </a:r>
            <a:endParaRPr lang="es-ES_tradnl" sz="4000" dirty="0">
              <a:solidFill>
                <a:srgbClr val="01D6D5"/>
              </a:solidFill>
              <a:latin typeface="Marlett" charset="2"/>
              <a:ea typeface="Marlett" charset="2"/>
              <a:cs typeface="Marlett" charset="2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Servicios Personales</a:t>
            </a:r>
          </a:p>
        </p:txBody>
      </p:sp>
      <p:pic>
        <p:nvPicPr>
          <p:cNvPr id="4" name="Picture 8" descr="Resultado de imagen para logo sena blanco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62" y="3714111"/>
            <a:ext cx="1143332" cy="11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r="2177"/>
          <a:stretch/>
        </p:blipFill>
        <p:spPr>
          <a:xfrm rot="5400000">
            <a:off x="5886449" y="478055"/>
            <a:ext cx="330201" cy="122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03100" cy="64389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9806" y="3437824"/>
            <a:ext cx="5871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CENTRO DE FORMACI</a:t>
            </a:r>
            <a:r>
              <a:rPr lang="es-ES" sz="2000" b="1" dirty="0"/>
              <a:t>ÓN TALENTO HUMANO EN </a:t>
            </a:r>
            <a:r>
              <a:rPr lang="es-ES" sz="2000" b="1" dirty="0" smtClean="0"/>
              <a:t>SALUD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Bogotá, Colombia</a:t>
            </a:r>
          </a:p>
          <a:p>
            <a:endParaRPr lang="es-ES" sz="2000" b="1" dirty="0"/>
          </a:p>
        </p:txBody>
      </p:sp>
      <p:pic>
        <p:nvPicPr>
          <p:cNvPr id="12" name="Picture 8" descr="Resultado de imagen para logo sena blan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85" y="1122363"/>
            <a:ext cx="1761825" cy="18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D3EDD8A-47C4-6949-958D-8D2765D21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327" y="170889"/>
            <a:ext cx="5786437" cy="26173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F96AC81-4A94-FA41-B026-291201D0EE74}"/>
              </a:ext>
            </a:extLst>
          </p:cNvPr>
          <p:cNvSpPr txBox="1"/>
          <p:nvPr/>
        </p:nvSpPr>
        <p:spPr>
          <a:xfrm>
            <a:off x="6833027" y="3927762"/>
            <a:ext cx="50834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4</a:t>
            </a:r>
            <a:r>
              <a:rPr lang="pt-BR" sz="2000" b="1" baseline="30000" dirty="0"/>
              <a:t>a</a:t>
            </a:r>
            <a:r>
              <a:rPr lang="x-none" sz="2000" b="1" dirty="0"/>
              <a:t> Reunión General de la Red Internacional de </a:t>
            </a:r>
            <a:endParaRPr lang="es-ES" sz="2000" b="1" dirty="0"/>
          </a:p>
          <a:p>
            <a:pPr algn="ctr"/>
            <a:r>
              <a:rPr lang="x-none" sz="2000" b="1" dirty="0"/>
              <a:t>Educación de Técnicos en Salud (RETS</a:t>
            </a:r>
            <a:r>
              <a:rPr lang="x-none" sz="2000" b="1" dirty="0" smtClean="0"/>
              <a:t>)</a:t>
            </a:r>
            <a:endParaRPr lang="es-ES_tradnl" sz="2000" b="1" dirty="0" smtClean="0"/>
          </a:p>
          <a:p>
            <a:pPr algn="ctr"/>
            <a:endParaRPr lang="es-ES_tradnl" sz="2000" b="1" dirty="0"/>
          </a:p>
          <a:p>
            <a:pPr algn="ctr"/>
            <a:r>
              <a:rPr lang="es-ES" sz="2000" b="1" dirty="0"/>
              <a:t>13 de Noviembre de </a:t>
            </a:r>
            <a:r>
              <a:rPr lang="es-ES" sz="2000" b="1" dirty="0" smtClean="0"/>
              <a:t>2018</a:t>
            </a:r>
            <a:endParaRPr lang="es-CO" sz="2000" b="1" dirty="0"/>
          </a:p>
          <a:p>
            <a:pPr algn="ctr"/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84184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7E50EAB-C5DB-414D-87EA-6A30D83BB092}"/>
              </a:ext>
            </a:extLst>
          </p:cNvPr>
          <p:cNvSpPr txBox="1"/>
          <p:nvPr/>
        </p:nvSpPr>
        <p:spPr>
          <a:xfrm>
            <a:off x="5786438" y="22706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1173A84-8DDF-144A-84FE-21366E9D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1" y="127000"/>
            <a:ext cx="10415588" cy="624840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9B3A93E-ED0A-5C4C-AA2D-4C3E49CF1DB4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12252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7E50EAB-C5DB-414D-87EA-6A30D83BB092}"/>
              </a:ext>
            </a:extLst>
          </p:cNvPr>
          <p:cNvSpPr txBox="1"/>
          <p:nvPr/>
        </p:nvSpPr>
        <p:spPr>
          <a:xfrm>
            <a:off x="5786438" y="22706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6F63ED4-7177-D447-999C-AEFD3A9A662B}"/>
              </a:ext>
            </a:extLst>
          </p:cNvPr>
          <p:cNvSpPr/>
          <p:nvPr/>
        </p:nvSpPr>
        <p:spPr>
          <a:xfrm>
            <a:off x="538747" y="1698814"/>
            <a:ext cx="1130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i="1" dirty="0" smtClean="0">
                <a:effectLst/>
                <a:latin typeface="Helvetica" pitchFamily="2" charset="0"/>
              </a:rPr>
              <a:t>PERTINENCIA:</a:t>
            </a:r>
            <a:r>
              <a:rPr lang="es-CO" sz="2200" dirty="0" smtClean="0">
                <a:effectLst/>
                <a:latin typeface="Helvetica" pitchFamily="2" charset="0"/>
              </a:rPr>
              <a:t> Con pol</a:t>
            </a:r>
            <a:r>
              <a:rPr lang="es-CO" sz="2200" dirty="0" smtClean="0">
                <a:effectLst/>
                <a:latin typeface="Helvetica" pitchFamily="2" charset="0"/>
              </a:rPr>
              <a:t>ítica APS, con ODS y no con mercado educativo.</a:t>
            </a:r>
            <a:endParaRPr lang="es-CO" sz="2200" dirty="0">
              <a:effectLst/>
              <a:latin typeface="Helvetica" pitchFamily="2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049E6420-FEAE-854D-9613-2E21698D2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732695"/>
              </p:ext>
            </p:extLst>
          </p:nvPr>
        </p:nvGraphicFramePr>
        <p:xfrm>
          <a:off x="6129802" y="-16431"/>
          <a:ext cx="5842000" cy="247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0ECA70A-3E2E-0E4C-98B6-8512DDE848EE}"/>
              </a:ext>
            </a:extLst>
          </p:cNvPr>
          <p:cNvSpPr/>
          <p:nvPr/>
        </p:nvSpPr>
        <p:spPr>
          <a:xfrm>
            <a:off x="538747" y="2270641"/>
            <a:ext cx="11381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i="1" dirty="0" smtClean="0">
                <a:effectLst/>
                <a:latin typeface="Helvetica" pitchFamily="2" charset="0"/>
              </a:rPr>
              <a:t>ABOGAC</a:t>
            </a:r>
            <a:r>
              <a:rPr lang="es-CO" sz="2200" i="1" dirty="0" smtClean="0">
                <a:effectLst/>
                <a:latin typeface="Helvetica" pitchFamily="2" charset="0"/>
              </a:rPr>
              <a:t>ÍA:</a:t>
            </a:r>
            <a:r>
              <a:rPr lang="es-CO" sz="2200" dirty="0" smtClean="0">
                <a:effectLst/>
                <a:latin typeface="Helvetica" pitchFamily="2" charset="0"/>
              </a:rPr>
              <a:t> Desarrollo de competencias de liderazgo, promover la organización representativa para incidir en la política pública. </a:t>
            </a:r>
            <a:endParaRPr lang="es-CO" sz="2200" dirty="0">
              <a:effectLst/>
              <a:latin typeface="Helvetica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B47CE7D-084A-A948-B514-99C0CE611FAB}"/>
              </a:ext>
            </a:extLst>
          </p:cNvPr>
          <p:cNvSpPr/>
          <p:nvPr/>
        </p:nvSpPr>
        <p:spPr>
          <a:xfrm>
            <a:off x="538747" y="5604542"/>
            <a:ext cx="1130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i="1" dirty="0" smtClean="0">
                <a:effectLst/>
                <a:latin typeface="Helvetica" pitchFamily="2" charset="0"/>
              </a:rPr>
              <a:t>GAMIFICACI</a:t>
            </a:r>
            <a:r>
              <a:rPr lang="es-CO" sz="2200" i="1" dirty="0" smtClean="0">
                <a:effectLst/>
                <a:latin typeface="Helvetica" pitchFamily="2" charset="0"/>
              </a:rPr>
              <a:t>ÓN:</a:t>
            </a:r>
            <a:r>
              <a:rPr lang="es-CO" sz="2200" dirty="0" smtClean="0">
                <a:effectLst/>
                <a:latin typeface="Helvetica" pitchFamily="2" charset="0"/>
              </a:rPr>
              <a:t> Worldskills (Olimpiada de Habilidades Técnicas en Salud)</a:t>
            </a:r>
            <a:r>
              <a:rPr lang="es-CO" dirty="0" smtClean="0">
                <a:effectLst/>
                <a:latin typeface="Helvetica" pitchFamily="2" charset="0"/>
              </a:rPr>
              <a:t> </a:t>
            </a:r>
            <a:endParaRPr lang="es-CO" dirty="0">
              <a:effectLst/>
              <a:latin typeface="Helvetica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45F7687-A661-FB46-91C1-8777AE21FFCA}"/>
              </a:ext>
            </a:extLst>
          </p:cNvPr>
          <p:cNvSpPr/>
          <p:nvPr/>
        </p:nvSpPr>
        <p:spPr>
          <a:xfrm>
            <a:off x="538747" y="661197"/>
            <a:ext cx="5276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i="1" dirty="0" smtClean="0">
                <a:effectLst/>
                <a:latin typeface="Helvetica" pitchFamily="2" charset="0"/>
              </a:rPr>
              <a:t>PERTINENCIA:</a:t>
            </a:r>
            <a:r>
              <a:rPr lang="es-CO" sz="2200" dirty="0" smtClean="0">
                <a:effectLst/>
                <a:latin typeface="Helvetica" pitchFamily="2" charset="0"/>
              </a:rPr>
              <a:t> En empleabilidad (trabajo decente) y emprendimiento. </a:t>
            </a:r>
            <a:endParaRPr lang="es-CO" sz="2200" dirty="0">
              <a:effectLst/>
              <a:latin typeface="Helvetica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E886CDF-F952-974D-8A16-E4551C0BE1ED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6F63ED4-7177-D447-999C-AEFD3A9A662B}"/>
              </a:ext>
            </a:extLst>
          </p:cNvPr>
          <p:cNvSpPr/>
          <p:nvPr/>
        </p:nvSpPr>
        <p:spPr>
          <a:xfrm>
            <a:off x="538747" y="3264661"/>
            <a:ext cx="11300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i="1" dirty="0" smtClean="0">
                <a:effectLst/>
                <a:latin typeface="Helvetica" pitchFamily="2" charset="0"/>
              </a:rPr>
              <a:t>EQUIPOS DE SALUD:</a:t>
            </a:r>
            <a:r>
              <a:rPr lang="es-CO" sz="2200" dirty="0" smtClean="0">
                <a:effectLst/>
                <a:latin typeface="Helvetica" pitchFamily="2" charset="0"/>
              </a:rPr>
              <a:t> Articular perfiles y normas con profesiones, incluir formacion</a:t>
            </a:r>
            <a:r>
              <a:rPr lang="es-CO" sz="2200" dirty="0" smtClean="0">
                <a:effectLst/>
                <a:latin typeface="Helvetica" pitchFamily="2" charset="0"/>
              </a:rPr>
              <a:t> teórica, regular equipos básicos de salud y consolidar Marco Nacional de Cualificaciones. </a:t>
            </a:r>
            <a:endParaRPr lang="es-CO" sz="2200" dirty="0">
              <a:effectLst/>
              <a:latin typeface="Helvetica" pitchFamily="2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6F63ED4-7177-D447-999C-AEFD3A9A662B}"/>
              </a:ext>
            </a:extLst>
          </p:cNvPr>
          <p:cNvSpPr/>
          <p:nvPr/>
        </p:nvSpPr>
        <p:spPr>
          <a:xfrm>
            <a:off x="620062" y="4642110"/>
            <a:ext cx="11300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i="1" dirty="0" smtClean="0">
                <a:effectLst/>
                <a:latin typeface="Helvetica" pitchFamily="2" charset="0"/>
              </a:rPr>
              <a:t>EQUIPOS DE SALUD:</a:t>
            </a:r>
            <a:r>
              <a:rPr lang="es-CO" sz="2200" dirty="0" smtClean="0">
                <a:effectLst/>
                <a:latin typeface="Helvetica" pitchFamily="2" charset="0"/>
              </a:rPr>
              <a:t> Articular con otras ocupaciones para apropiar nuevas tecnolog</a:t>
            </a:r>
            <a:r>
              <a:rPr lang="es-CO" sz="2200" dirty="0" smtClean="0">
                <a:effectLst/>
                <a:latin typeface="Helvetica" pitchFamily="2" charset="0"/>
              </a:rPr>
              <a:t>ías (4.0) y para enfrentar determinantes</a:t>
            </a:r>
            <a:r>
              <a:rPr lang="es-CO" dirty="0" smtClean="0">
                <a:effectLst/>
                <a:latin typeface="Helvetica" pitchFamily="2" charset="0"/>
              </a:rPr>
              <a:t>. </a:t>
            </a:r>
            <a:endParaRPr lang="es-CO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5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7E50EAB-C5DB-414D-87EA-6A30D83BB092}"/>
              </a:ext>
            </a:extLst>
          </p:cNvPr>
          <p:cNvSpPr txBox="1"/>
          <p:nvPr/>
        </p:nvSpPr>
        <p:spPr>
          <a:xfrm>
            <a:off x="5786438" y="22706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6F63ED4-7177-D447-999C-AEFD3A9A662B}"/>
              </a:ext>
            </a:extLst>
          </p:cNvPr>
          <p:cNvSpPr/>
          <p:nvPr/>
        </p:nvSpPr>
        <p:spPr>
          <a:xfrm>
            <a:off x="538747" y="2127060"/>
            <a:ext cx="11300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effectLst/>
                <a:latin typeface="Helvetica" pitchFamily="2" charset="0"/>
              </a:rPr>
              <a:t>Articular los modelos para la definición de competencias profesionales – técnicos.</a:t>
            </a:r>
            <a:endParaRPr lang="es-CO" dirty="0">
              <a:effectLst/>
              <a:latin typeface="Helvetica" pitchFamily="2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049E6420-FEAE-854D-9613-2E21698D2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44071"/>
              </p:ext>
            </p:extLst>
          </p:nvPr>
        </p:nvGraphicFramePr>
        <p:xfrm>
          <a:off x="6129802" y="-16431"/>
          <a:ext cx="5842000" cy="247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0ECA70A-3E2E-0E4C-98B6-8512DDE848EE}"/>
              </a:ext>
            </a:extLst>
          </p:cNvPr>
          <p:cNvSpPr/>
          <p:nvPr/>
        </p:nvSpPr>
        <p:spPr>
          <a:xfrm>
            <a:off x="538747" y="2789776"/>
            <a:ext cx="1138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effectLst/>
                <a:latin typeface="Helvetica" pitchFamily="2" charset="0"/>
              </a:rPr>
              <a:t>Consolidar la Red de Conocimiento</a:t>
            </a:r>
            <a:r>
              <a:rPr lang="es-CO" dirty="0">
                <a:latin typeface="Helvetica" pitchFamily="2" charset="0"/>
              </a:rPr>
              <a:t> </a:t>
            </a:r>
            <a:r>
              <a:rPr lang="es-CO" dirty="0" smtClean="0">
                <a:latin typeface="Helvetica" pitchFamily="2" charset="0"/>
              </a:rPr>
              <a:t>en Salud </a:t>
            </a:r>
            <a:r>
              <a:rPr lang="es-CO" dirty="0" smtClean="0">
                <a:effectLst/>
                <a:latin typeface="Helvetica" pitchFamily="2" charset="0"/>
              </a:rPr>
              <a:t>SENA (Estatal) y reactivar la Red de Entidades de Formación para el Trabajo en Salud (No estatal). </a:t>
            </a:r>
            <a:endParaRPr lang="es-CO" dirty="0">
              <a:effectLst/>
              <a:latin typeface="Helvetica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B47CE7D-084A-A948-B514-99C0CE611FAB}"/>
              </a:ext>
            </a:extLst>
          </p:cNvPr>
          <p:cNvSpPr/>
          <p:nvPr/>
        </p:nvSpPr>
        <p:spPr>
          <a:xfrm>
            <a:off x="538747" y="4574430"/>
            <a:ext cx="1130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effectLst/>
                <a:latin typeface="Helvetica" pitchFamily="2" charset="0"/>
              </a:rPr>
              <a:t>Desarrollar análisis de pertinencia y estudios de prospectiva para el nivel técnico en salud, en articulación </a:t>
            </a:r>
            <a:r>
              <a:rPr lang="es-CO" dirty="0" smtClean="0">
                <a:latin typeface="Helvetica" pitchFamily="2" charset="0"/>
              </a:rPr>
              <a:t>de</a:t>
            </a:r>
            <a:r>
              <a:rPr lang="es-CO" dirty="0" smtClean="0">
                <a:effectLst/>
                <a:latin typeface="Helvetica" pitchFamily="2" charset="0"/>
              </a:rPr>
              <a:t> instituciones de formación, gobierno y empleadores. </a:t>
            </a:r>
            <a:endParaRPr lang="es-CO" dirty="0">
              <a:effectLst/>
              <a:latin typeface="Helvetica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45F7687-A661-FB46-91C1-8777AE21FFCA}"/>
              </a:ext>
            </a:extLst>
          </p:cNvPr>
          <p:cNvSpPr/>
          <p:nvPr/>
        </p:nvSpPr>
        <p:spPr>
          <a:xfrm>
            <a:off x="538747" y="1083141"/>
            <a:ext cx="5276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effectLst/>
                <a:latin typeface="Helvetica" pitchFamily="2" charset="0"/>
              </a:rPr>
              <a:t>Actualizar normas de competencia </a:t>
            </a:r>
            <a:r>
              <a:rPr lang="es-CO" dirty="0">
                <a:effectLst/>
                <a:latin typeface="Helvetica" pitchFamily="2" charset="0"/>
              </a:rPr>
              <a:t>de técnicos y tecnologos en </a:t>
            </a:r>
            <a:r>
              <a:rPr lang="es-CO" dirty="0" smtClean="0">
                <a:latin typeface="Helvetica" pitchFamily="2" charset="0"/>
              </a:rPr>
              <a:t>á</a:t>
            </a:r>
            <a:r>
              <a:rPr lang="es-CO" dirty="0" smtClean="0">
                <a:effectLst/>
                <a:latin typeface="Helvetica" pitchFamily="2" charset="0"/>
              </a:rPr>
              <a:t>mbitos  </a:t>
            </a:r>
            <a:r>
              <a:rPr lang="es-CO" dirty="0">
                <a:effectLst/>
                <a:latin typeface="Helvetica" pitchFamily="2" charset="0"/>
              </a:rPr>
              <a:t>territoriales </a:t>
            </a:r>
            <a:r>
              <a:rPr lang="es-CO" dirty="0" smtClean="0">
                <a:effectLst/>
                <a:latin typeface="Helvetica" pitchFamily="2" charset="0"/>
              </a:rPr>
              <a:t>para el Modelo Integral de Atención. </a:t>
            </a:r>
            <a:endParaRPr lang="es-CO" dirty="0">
              <a:effectLst/>
              <a:latin typeface="Helvetica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E886CDF-F952-974D-8A16-E4551C0BE1ED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6F63ED4-7177-D447-999C-AEFD3A9A662B}"/>
              </a:ext>
            </a:extLst>
          </p:cNvPr>
          <p:cNvSpPr/>
          <p:nvPr/>
        </p:nvSpPr>
        <p:spPr>
          <a:xfrm>
            <a:off x="538747" y="3699325"/>
            <a:ext cx="1130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effectLst/>
                <a:latin typeface="Helvetica" pitchFamily="2" charset="0"/>
              </a:rPr>
              <a:t>Promover la capacidad de organización y capacidad de incidencia de los Técnicos en Salud en la construcción de políticas públicas </a:t>
            </a:r>
            <a:endParaRPr lang="es-CO" dirty="0">
              <a:effectLst/>
              <a:latin typeface="Helvetica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B47CE7D-084A-A948-B514-99C0CE611FAB}"/>
              </a:ext>
            </a:extLst>
          </p:cNvPr>
          <p:cNvSpPr/>
          <p:nvPr/>
        </p:nvSpPr>
        <p:spPr>
          <a:xfrm>
            <a:off x="538747" y="5567069"/>
            <a:ext cx="1130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effectLst/>
                <a:latin typeface="Helvetica" pitchFamily="2" charset="0"/>
              </a:rPr>
              <a:t>Consolidar ejercicios de articulación internacional en pro del intercambio de conocimiento y la movilidad del Recurso Humano, con énfasis en aplicaciones tecnológicas 4.0  </a:t>
            </a:r>
            <a:endParaRPr lang="es-CO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0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5045"/>
            <a:ext cx="7319426" cy="13796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24" y="268822"/>
            <a:ext cx="1816100" cy="17399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20392" y="2535045"/>
            <a:ext cx="43214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ES_tradnl" sz="2000" b="1" dirty="0">
                <a:solidFill>
                  <a:srgbClr val="009193"/>
                </a:solidFill>
                <a:latin typeface="Century Gothic" charset="0"/>
                <a:ea typeface="Century Gothic" charset="0"/>
                <a:cs typeface="Century Gothic" charset="0"/>
              </a:rPr>
              <a:t>Gerardo Arturo Medina Rosas</a:t>
            </a:r>
          </a:p>
          <a:p>
            <a:r>
              <a:rPr lang="es-CO" sz="1600" b="1" dirty="0">
                <a:latin typeface="Century Gothic" charset="0"/>
                <a:ea typeface="Century Gothic" charset="0"/>
                <a:cs typeface="Century Gothic" charset="0"/>
              </a:rPr>
              <a:t>Subdirector </a:t>
            </a:r>
          </a:p>
          <a:p>
            <a:r>
              <a:rPr lang="es-CO" sz="1400" b="1" dirty="0">
                <a:latin typeface="Century Gothic" charset="0"/>
                <a:ea typeface="Century Gothic" charset="0"/>
                <a:cs typeface="Century Gothic" charset="0"/>
              </a:rPr>
              <a:t>Centro de Formaci</a:t>
            </a:r>
            <a:r>
              <a:rPr lang="es-ES" sz="1400" b="1" dirty="0">
                <a:latin typeface="Century Gothic" charset="0"/>
                <a:ea typeface="Century Gothic" charset="0"/>
                <a:cs typeface="Century Gothic" charset="0"/>
              </a:rPr>
              <a:t>ón Talento Humano en Salud</a:t>
            </a:r>
          </a:p>
          <a:p>
            <a:r>
              <a:rPr lang="es-ES" sz="1400" b="1" dirty="0">
                <a:latin typeface="Century Gothic" charset="0"/>
                <a:ea typeface="Century Gothic" charset="0"/>
                <a:cs typeface="Century Gothic" charset="0"/>
              </a:rPr>
              <a:t>Regional Distrito Capital </a:t>
            </a:r>
          </a:p>
          <a:p>
            <a:r>
              <a:rPr lang="es-ES" sz="1600" b="1" i="1" dirty="0">
                <a:ea typeface="Century Gothic" charset="0"/>
                <a:cs typeface="Century Gothic" charset="0"/>
                <a:hlinkClick r:id="rId5"/>
              </a:rPr>
              <a:t>gamedina@sena.edu.co</a:t>
            </a:r>
            <a:endParaRPr lang="es-ES" sz="1600" b="1" i="1" dirty="0">
              <a:ea typeface="Century Gothic" charset="0"/>
              <a:cs typeface="Century Gothic" charset="0"/>
            </a:endParaRPr>
          </a:p>
          <a:p>
            <a:endParaRPr lang="es-ES_tradnl" sz="1400" i="1" dirty="0"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5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F065255-630B-424A-AD52-AF3C1A2AC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74"/>
          <a:stretch/>
        </p:blipFill>
        <p:spPr bwMode="auto">
          <a:xfrm>
            <a:off x="4604898" y="-114300"/>
            <a:ext cx="6706992" cy="6535391"/>
          </a:xfrm>
          <a:prstGeom prst="rect">
            <a:avLst/>
          </a:prstGeom>
          <a:ln>
            <a:noFill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E5A5254-FF52-F242-9146-5895DBD0FC50}"/>
              </a:ext>
            </a:extLst>
          </p:cNvPr>
          <p:cNvGrpSpPr/>
          <p:nvPr/>
        </p:nvGrpSpPr>
        <p:grpSpPr>
          <a:xfrm>
            <a:off x="336867" y="157163"/>
            <a:ext cx="4799013" cy="1856618"/>
            <a:chOff x="0" y="300038"/>
            <a:chExt cx="5842000" cy="983207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5E0D52FF-A219-D84E-9B0C-B9AA3E753FD9}"/>
                </a:ext>
              </a:extLst>
            </p:cNvPr>
            <p:cNvSpPr/>
            <p:nvPr/>
          </p:nvSpPr>
          <p:spPr>
            <a:xfrm>
              <a:off x="0" y="300038"/>
              <a:ext cx="5842000" cy="983207"/>
            </a:xfrm>
            <a:prstGeom prst="roundRect">
              <a:avLst>
                <a:gd name="adj" fmla="val 10000"/>
              </a:avLst>
            </a:prstGeom>
            <a:solidFill>
              <a:srgbClr val="009193">
                <a:alpha val="74902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CC4C2C7F-A441-1943-BE07-AFC1552A6662}"/>
                </a:ext>
              </a:extLst>
            </p:cNvPr>
            <p:cNvSpPr txBox="1"/>
            <p:nvPr/>
          </p:nvSpPr>
          <p:spPr>
            <a:xfrm>
              <a:off x="28797" y="328835"/>
              <a:ext cx="5784406" cy="9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 smtClean="0">
                  <a:solidFill>
                    <a:schemeClr val="bg1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APS </a:t>
              </a:r>
              <a:r>
                <a:rPr lang="es-ES_tradnl" sz="2800" b="1" dirty="0">
                  <a:solidFill>
                    <a:schemeClr val="bg1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en el contexto de la política de salud </a:t>
              </a:r>
              <a:r>
                <a:rPr lang="es-ES_tradnl" sz="2800" b="1" dirty="0" smtClean="0">
                  <a:solidFill>
                    <a:schemeClr val="bg1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en Colombia</a:t>
              </a:r>
              <a:endParaRPr lang="es-ES_tradnl" sz="28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9033AAA-687B-9E49-96AC-03E0BCD96BF7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128235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8BFAE518-F296-0B46-BF49-C0CEBE8DE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626630"/>
              </p:ext>
            </p:extLst>
          </p:nvPr>
        </p:nvGraphicFramePr>
        <p:xfrm>
          <a:off x="4700588" y="-287894"/>
          <a:ext cx="7271214" cy="200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A362E50-91A6-344D-BE2E-0E1900C57181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23F158C-2C51-FD4A-85E3-4649406154A6}"/>
              </a:ext>
            </a:extLst>
          </p:cNvPr>
          <p:cNvSpPr txBox="1"/>
          <p:nvPr/>
        </p:nvSpPr>
        <p:spPr>
          <a:xfrm>
            <a:off x="1105252" y="1546886"/>
            <a:ext cx="4900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000" dirty="0" smtClean="0">
                <a:latin typeface="Helvetica" pitchFamily="2" charset="0"/>
              </a:rPr>
              <a:t>Caracteriza la población acorde con </a:t>
            </a:r>
            <a:r>
              <a:rPr lang="es-CO" sz="2000" dirty="0">
                <a:latin typeface="Helvetica" pitchFamily="2" charset="0"/>
              </a:rPr>
              <a:t>Plan Decenal de Salud </a:t>
            </a:r>
            <a:r>
              <a:rPr lang="es-CO" sz="2000" dirty="0" smtClean="0">
                <a:latin typeface="Helvetica" pitchFamily="2" charset="0"/>
              </a:rPr>
              <a:t>Pública</a:t>
            </a:r>
            <a:r>
              <a:rPr lang="es-CO" sz="2000" dirty="0">
                <a:latin typeface="Helvetica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es-CO" sz="2000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s-CO" sz="2000" dirty="0" smtClean="0">
                <a:latin typeface="Helvetica" pitchFamily="2" charset="0"/>
              </a:rPr>
              <a:t>Implementa rutas </a:t>
            </a:r>
            <a:r>
              <a:rPr lang="es-CO" sz="2000" dirty="0">
                <a:latin typeface="Helvetica" pitchFamily="2" charset="0"/>
              </a:rPr>
              <a:t>i</a:t>
            </a:r>
            <a:r>
              <a:rPr lang="es-CO" sz="2000" dirty="0" smtClean="0">
                <a:latin typeface="Helvetica" pitchFamily="2" charset="0"/>
              </a:rPr>
              <a:t>ntegrales </a:t>
            </a:r>
            <a:r>
              <a:rPr lang="es-CO" sz="2000" dirty="0">
                <a:latin typeface="Helvetica" pitchFamily="2" charset="0"/>
              </a:rPr>
              <a:t>de </a:t>
            </a:r>
            <a:r>
              <a:rPr lang="es-CO" sz="2000" dirty="0" smtClean="0">
                <a:latin typeface="Helvetica" pitchFamily="2" charset="0"/>
              </a:rPr>
              <a:t>atención </a:t>
            </a:r>
            <a:r>
              <a:rPr lang="es-CO" sz="2000" dirty="0">
                <a:latin typeface="Helvetica" pitchFamily="2" charset="0"/>
              </a:rPr>
              <a:t>en s</a:t>
            </a:r>
            <a:r>
              <a:rPr lang="es-CO" sz="2000" dirty="0" smtClean="0">
                <a:latin typeface="Helvetica" pitchFamily="2" charset="0"/>
              </a:rPr>
              <a:t>alud - RIAS</a:t>
            </a:r>
            <a:r>
              <a:rPr lang="es-CO" sz="2000" dirty="0">
                <a:latin typeface="Helvetica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es-CO" sz="2000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s-CO" sz="2000" dirty="0" smtClean="0">
                <a:latin typeface="Helvetica" pitchFamily="2" charset="0"/>
              </a:rPr>
              <a:t>Articula la gestión </a:t>
            </a:r>
            <a:r>
              <a:rPr lang="es-CO" sz="2000" dirty="0">
                <a:latin typeface="Helvetica" pitchFamily="2" charset="0"/>
              </a:rPr>
              <a:t>del </a:t>
            </a:r>
            <a:r>
              <a:rPr lang="es-CO" sz="2000" dirty="0" smtClean="0">
                <a:latin typeface="Helvetica" pitchFamily="2" charset="0"/>
              </a:rPr>
              <a:t>riesgo </a:t>
            </a:r>
            <a:r>
              <a:rPr lang="es-CO" sz="2000" dirty="0">
                <a:latin typeface="Helvetica" pitchFamily="2" charset="0"/>
              </a:rPr>
              <a:t>en </a:t>
            </a:r>
            <a:r>
              <a:rPr lang="es-CO" sz="2000" dirty="0" smtClean="0">
                <a:latin typeface="Helvetica" pitchFamily="2" charset="0"/>
              </a:rPr>
              <a:t>salud</a:t>
            </a:r>
            <a:r>
              <a:rPr lang="es-CO" sz="2000" dirty="0">
                <a:latin typeface="Helvetica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es-CO" sz="2000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s-CO" sz="2000" dirty="0" smtClean="0">
                <a:latin typeface="Helvetica" pitchFamily="2" charset="0"/>
              </a:rPr>
              <a:t>Delimita territorialmente el </a:t>
            </a:r>
            <a:r>
              <a:rPr lang="es-CO" sz="2000" dirty="0">
                <a:latin typeface="Helvetica" pitchFamily="2" charset="0"/>
              </a:rPr>
              <a:t>Modelo Integral de Atención en </a:t>
            </a:r>
            <a:r>
              <a:rPr lang="es-CO" sz="2000" dirty="0" smtClean="0">
                <a:latin typeface="Helvetica" pitchFamily="2" charset="0"/>
              </a:rPr>
              <a:t>Salud </a:t>
            </a:r>
            <a:r>
              <a:rPr lang="es-CO" sz="2000" dirty="0">
                <a:latin typeface="Helvetica" pitchFamily="2" charset="0"/>
              </a:rPr>
              <a:t>– MIAS.</a:t>
            </a:r>
          </a:p>
          <a:p>
            <a:pPr marL="342900" indent="-342900">
              <a:buAutoNum type="arabicPeriod"/>
            </a:pPr>
            <a:endParaRPr lang="es-CO" sz="2000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s-CO" sz="2000" dirty="0" smtClean="0">
                <a:latin typeface="Helvetica" pitchFamily="2" charset="0"/>
              </a:rPr>
              <a:t>Establece redes </a:t>
            </a:r>
            <a:r>
              <a:rPr lang="es-CO" sz="2000" dirty="0">
                <a:latin typeface="Helvetica" pitchFamily="2" charset="0"/>
              </a:rPr>
              <a:t>Integrales de prestadores de </a:t>
            </a:r>
            <a:r>
              <a:rPr lang="es-CO" sz="2000" dirty="0" smtClean="0">
                <a:latin typeface="Helvetica" pitchFamily="2" charset="0"/>
              </a:rPr>
              <a:t>servicios. </a:t>
            </a:r>
            <a:endParaRPr lang="es-CO" sz="2000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endParaRPr lang="es-CO" sz="2000" dirty="0">
              <a:latin typeface="Helvetica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51C1E3E-80FE-904D-9C81-9B3BA44DD168}"/>
              </a:ext>
            </a:extLst>
          </p:cNvPr>
          <p:cNvSpPr txBox="1"/>
          <p:nvPr/>
        </p:nvSpPr>
        <p:spPr>
          <a:xfrm>
            <a:off x="6615114" y="1546886"/>
            <a:ext cx="49701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Helvetica" pitchFamily="2" charset="0"/>
              </a:rPr>
              <a:t>6. </a:t>
            </a:r>
            <a:r>
              <a:rPr lang="es-CO" sz="2000" dirty="0" smtClean="0">
                <a:latin typeface="Helvetica" pitchFamily="2" charset="0"/>
              </a:rPr>
              <a:t>Redefine el </a:t>
            </a:r>
            <a:r>
              <a:rPr lang="es-CO" sz="2000" dirty="0">
                <a:latin typeface="Helvetica" pitchFamily="2" charset="0"/>
              </a:rPr>
              <a:t>rol del asegurador.</a:t>
            </a:r>
          </a:p>
          <a:p>
            <a:endParaRPr lang="es-CO" sz="2000" dirty="0">
              <a:latin typeface="Helvetica" pitchFamily="2" charset="0"/>
            </a:endParaRPr>
          </a:p>
          <a:p>
            <a:r>
              <a:rPr lang="es-CO" sz="2000" dirty="0">
                <a:latin typeface="Helvetica" pitchFamily="2" charset="0"/>
              </a:rPr>
              <a:t>7. </a:t>
            </a:r>
            <a:r>
              <a:rPr lang="es-CO" sz="2000" dirty="0" smtClean="0">
                <a:latin typeface="Helvetica" pitchFamily="2" charset="0"/>
              </a:rPr>
              <a:t>Redefine el </a:t>
            </a:r>
            <a:r>
              <a:rPr lang="es-CO" sz="2000" dirty="0">
                <a:latin typeface="Helvetica" pitchFamily="2" charset="0"/>
              </a:rPr>
              <a:t>sisitema de </a:t>
            </a:r>
            <a:r>
              <a:rPr lang="es-CO" sz="2000" dirty="0" smtClean="0">
                <a:latin typeface="Helvetica" pitchFamily="2" charset="0"/>
              </a:rPr>
              <a:t>incentivos a las entidades del sistema.</a:t>
            </a:r>
            <a:endParaRPr lang="es-CO" sz="2000" dirty="0">
              <a:latin typeface="Helvetica" pitchFamily="2" charset="0"/>
            </a:endParaRPr>
          </a:p>
          <a:p>
            <a:endParaRPr lang="es-CO" sz="2000" dirty="0">
              <a:latin typeface="Helvetica" pitchFamily="2" charset="0"/>
            </a:endParaRPr>
          </a:p>
          <a:p>
            <a:r>
              <a:rPr lang="es-CO" sz="2000" dirty="0">
                <a:latin typeface="Helvetica" pitchFamily="2" charset="0"/>
              </a:rPr>
              <a:t>8. </a:t>
            </a:r>
            <a:r>
              <a:rPr lang="es-CO" sz="2000" dirty="0" smtClean="0">
                <a:latin typeface="Helvetica" pitchFamily="2" charset="0"/>
              </a:rPr>
              <a:t>Fortalece los sistemas </a:t>
            </a:r>
            <a:r>
              <a:rPr lang="es-CO" sz="2000" dirty="0">
                <a:latin typeface="Helvetica" pitchFamily="2" charset="0"/>
              </a:rPr>
              <a:t>de </a:t>
            </a:r>
            <a:r>
              <a:rPr lang="es-CO" sz="2000" dirty="0" smtClean="0">
                <a:latin typeface="Helvetica" pitchFamily="2" charset="0"/>
              </a:rPr>
              <a:t>información.</a:t>
            </a:r>
            <a:endParaRPr lang="es-CO" sz="2000" dirty="0">
              <a:latin typeface="Helvetica" pitchFamily="2" charset="0"/>
            </a:endParaRPr>
          </a:p>
          <a:p>
            <a:endParaRPr lang="es-CO" sz="2000" dirty="0">
              <a:latin typeface="Helvetica" pitchFamily="2" charset="0"/>
            </a:endParaRPr>
          </a:p>
          <a:p>
            <a:r>
              <a:rPr lang="es-CO" sz="2000" i="1" dirty="0">
                <a:latin typeface="Helvetica" pitchFamily="2" charset="0"/>
              </a:rPr>
              <a:t>9. </a:t>
            </a:r>
            <a:r>
              <a:rPr lang="es-CO" sz="2000" i="1" dirty="0" smtClean="0">
                <a:latin typeface="Helvetica" pitchFamily="2" charset="0"/>
              </a:rPr>
              <a:t>Fortalece la capacidad del </a:t>
            </a:r>
            <a:r>
              <a:rPr lang="es-CO" sz="2000" i="1" dirty="0">
                <a:latin typeface="Helvetica" pitchFamily="2" charset="0"/>
              </a:rPr>
              <a:t>Recurso Humano en Salud.</a:t>
            </a:r>
          </a:p>
          <a:p>
            <a:endParaRPr lang="es-CO" sz="2000" dirty="0">
              <a:latin typeface="Helvetica" pitchFamily="2" charset="0"/>
            </a:endParaRPr>
          </a:p>
          <a:p>
            <a:r>
              <a:rPr lang="es-CO" sz="2000" dirty="0">
                <a:latin typeface="Helvetica" pitchFamily="2" charset="0"/>
              </a:rPr>
              <a:t>10. </a:t>
            </a:r>
            <a:r>
              <a:rPr lang="es-CO" sz="2000" dirty="0" smtClean="0">
                <a:latin typeface="Helvetica" pitchFamily="2" charset="0"/>
              </a:rPr>
              <a:t>Fortalece la </a:t>
            </a:r>
            <a:r>
              <a:rPr lang="es-CO" sz="2000" dirty="0">
                <a:latin typeface="Helvetica" pitchFamily="2" charset="0"/>
              </a:rPr>
              <a:t>investigación, innovación y </a:t>
            </a:r>
            <a:r>
              <a:rPr lang="es-CO" sz="2000" dirty="0" smtClean="0">
                <a:latin typeface="Helvetica" pitchFamily="2" charset="0"/>
              </a:rPr>
              <a:t>gestión de conocimiento</a:t>
            </a:r>
            <a:r>
              <a:rPr lang="es-CO" sz="2000" dirty="0">
                <a:latin typeface="Helvetica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es-CO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5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B46853E6-1DD2-8D45-B209-898DF88F4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091998"/>
              </p:ext>
            </p:extLst>
          </p:nvPr>
        </p:nvGraphicFramePr>
        <p:xfrm>
          <a:off x="3786188" y="-287894"/>
          <a:ext cx="8185614" cy="185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0935C2-24FA-0B47-A937-A662D5EB6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56" y="1272667"/>
            <a:ext cx="10766777" cy="51694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27A90C7-D9AD-034D-B5D4-74E7BC5DACCB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308114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6CCF83D-ABAB-1B4A-94A9-0F026BFD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3829" r="392" b="12189"/>
          <a:stretch/>
        </p:blipFill>
        <p:spPr>
          <a:xfrm>
            <a:off x="842962" y="1207722"/>
            <a:ext cx="9386888" cy="5234427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B46853E6-1DD2-8D45-B209-898DF88F4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237878"/>
              </p:ext>
            </p:extLst>
          </p:nvPr>
        </p:nvGraphicFramePr>
        <p:xfrm>
          <a:off x="3786188" y="-287894"/>
          <a:ext cx="8185614" cy="185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C74D7B8-9346-E042-8098-B5AA7EF6440C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  <p:sp>
        <p:nvSpPr>
          <p:cNvPr id="13" name="Flecha derecha 12">
            <a:extLst>
              <a:ext uri="{FF2B5EF4-FFF2-40B4-BE49-F238E27FC236}">
                <a16:creationId xmlns:a16="http://schemas.microsoft.com/office/drawing/2014/main" xmlns="" id="{34D3F37E-1B83-7F48-B62B-7C60F8B2566B}"/>
              </a:ext>
            </a:extLst>
          </p:cNvPr>
          <p:cNvSpPr/>
          <p:nvPr/>
        </p:nvSpPr>
        <p:spPr>
          <a:xfrm rot="2129483">
            <a:off x="4473297" y="3817422"/>
            <a:ext cx="379694" cy="239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derecha 13">
            <a:extLst>
              <a:ext uri="{FF2B5EF4-FFF2-40B4-BE49-F238E27FC236}">
                <a16:creationId xmlns:a16="http://schemas.microsoft.com/office/drawing/2014/main" xmlns="" id="{BA64219F-60A5-4647-B162-3D98954C467C}"/>
              </a:ext>
            </a:extLst>
          </p:cNvPr>
          <p:cNvSpPr/>
          <p:nvPr/>
        </p:nvSpPr>
        <p:spPr>
          <a:xfrm rot="2968830">
            <a:off x="3206367" y="3792432"/>
            <a:ext cx="379694" cy="2836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xmlns="" id="{BCC96A0E-39AB-3E44-AFD4-E0C6784323CE}"/>
              </a:ext>
            </a:extLst>
          </p:cNvPr>
          <p:cNvSpPr/>
          <p:nvPr/>
        </p:nvSpPr>
        <p:spPr>
          <a:xfrm rot="1629065">
            <a:off x="6454495" y="3311633"/>
            <a:ext cx="379694" cy="239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xmlns="" id="{80479FCE-93EF-E84A-BB05-64A475287B6E}"/>
              </a:ext>
            </a:extLst>
          </p:cNvPr>
          <p:cNvSpPr/>
          <p:nvPr/>
        </p:nvSpPr>
        <p:spPr>
          <a:xfrm rot="1933593">
            <a:off x="7029577" y="5382163"/>
            <a:ext cx="379694" cy="239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derecha 16">
            <a:extLst>
              <a:ext uri="{FF2B5EF4-FFF2-40B4-BE49-F238E27FC236}">
                <a16:creationId xmlns:a16="http://schemas.microsoft.com/office/drawing/2014/main" xmlns="" id="{87F0E738-89F8-E94B-B92D-C9939DBC72C8}"/>
              </a:ext>
            </a:extLst>
          </p:cNvPr>
          <p:cNvSpPr/>
          <p:nvPr/>
        </p:nvSpPr>
        <p:spPr>
          <a:xfrm rot="1732955">
            <a:off x="8236325" y="3701161"/>
            <a:ext cx="379694" cy="239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xmlns="" id="{BA64219F-60A5-4647-B162-3D98954C467C}"/>
              </a:ext>
            </a:extLst>
          </p:cNvPr>
          <p:cNvSpPr/>
          <p:nvPr/>
        </p:nvSpPr>
        <p:spPr>
          <a:xfrm rot="1117482">
            <a:off x="8229178" y="3049602"/>
            <a:ext cx="379694" cy="2836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derecha 17">
            <a:extLst>
              <a:ext uri="{FF2B5EF4-FFF2-40B4-BE49-F238E27FC236}">
                <a16:creationId xmlns:a16="http://schemas.microsoft.com/office/drawing/2014/main" xmlns="" id="{BA64219F-60A5-4647-B162-3D98954C467C}"/>
              </a:ext>
            </a:extLst>
          </p:cNvPr>
          <p:cNvSpPr/>
          <p:nvPr/>
        </p:nvSpPr>
        <p:spPr>
          <a:xfrm rot="2968830">
            <a:off x="8114210" y="2477278"/>
            <a:ext cx="379694" cy="2836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84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3862FF9C-030E-B840-B9AB-E4CCFC2A5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39579"/>
              </p:ext>
            </p:extLst>
          </p:nvPr>
        </p:nvGraphicFramePr>
        <p:xfrm>
          <a:off x="106815" y="764985"/>
          <a:ext cx="11718296" cy="576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16C6A34-FC54-B947-8716-11135CA8DDE0}"/>
              </a:ext>
            </a:extLst>
          </p:cNvPr>
          <p:cNvGrpSpPr/>
          <p:nvPr/>
        </p:nvGrpSpPr>
        <p:grpSpPr>
          <a:xfrm>
            <a:off x="657225" y="138252"/>
            <a:ext cx="11430001" cy="718997"/>
            <a:chOff x="0" y="300038"/>
            <a:chExt cx="5842000" cy="983207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xmlns="" id="{39E0D15A-4951-7E40-A27D-FDB75C2AC851}"/>
                </a:ext>
              </a:extLst>
            </p:cNvPr>
            <p:cNvSpPr/>
            <p:nvPr/>
          </p:nvSpPr>
          <p:spPr>
            <a:xfrm>
              <a:off x="0" y="300038"/>
              <a:ext cx="5842000" cy="983207"/>
            </a:xfrm>
            <a:prstGeom prst="roundRect">
              <a:avLst>
                <a:gd name="adj" fmla="val 10000"/>
              </a:avLst>
            </a:prstGeom>
            <a:solidFill>
              <a:srgbClr val="009193">
                <a:alpha val="74902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1D90A863-C532-B846-B1AC-487B461114AF}"/>
                </a:ext>
              </a:extLst>
            </p:cNvPr>
            <p:cNvSpPr txBox="1"/>
            <p:nvPr/>
          </p:nvSpPr>
          <p:spPr>
            <a:xfrm>
              <a:off x="28797" y="328835"/>
              <a:ext cx="5784406" cy="9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200" kern="1200" dirty="0">
                  <a:latin typeface="Arial Rounded MT Bold" charset="0"/>
                  <a:ea typeface="Arial Rounded MT Bold" charset="0"/>
                  <a:cs typeface="Arial Rounded MT Bold" charset="0"/>
                </a:rPr>
                <a:t>Disponibilidad de Trabajadores </a:t>
              </a:r>
              <a:r>
                <a:rPr lang="es-ES_tradnl" sz="3200" dirty="0">
                  <a:latin typeface="Arial Rounded MT Bold" charset="0"/>
                  <a:ea typeface="Arial Rounded MT Bold" charset="0"/>
                  <a:cs typeface="Arial Rounded MT Bold" charset="0"/>
                </a:rPr>
                <a:t>Técnicos en Salud</a:t>
              </a:r>
              <a:endParaRPr lang="es-ES_tradnl" sz="3200" kern="1200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6F8A899-8FB6-9048-B3F0-DA48E69C76B7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388039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76C25F7B-9EE4-CC41-BC4F-F5D37736A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604359"/>
              </p:ext>
            </p:extLst>
          </p:nvPr>
        </p:nvGraphicFramePr>
        <p:xfrm>
          <a:off x="328613" y="473286"/>
          <a:ext cx="11580589" cy="596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7240BE4-AA0E-E84E-AAE7-516B6D110072}"/>
              </a:ext>
            </a:extLst>
          </p:cNvPr>
          <p:cNvGrpSpPr/>
          <p:nvPr/>
        </p:nvGrpSpPr>
        <p:grpSpPr>
          <a:xfrm>
            <a:off x="4614863" y="63985"/>
            <a:ext cx="7323136" cy="983207"/>
            <a:chOff x="0" y="300038"/>
            <a:chExt cx="5842000" cy="983207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xmlns="" id="{EA34970E-239D-9F49-B7F3-90934EABEE04}"/>
                </a:ext>
              </a:extLst>
            </p:cNvPr>
            <p:cNvSpPr/>
            <p:nvPr/>
          </p:nvSpPr>
          <p:spPr>
            <a:xfrm>
              <a:off x="0" y="300038"/>
              <a:ext cx="5842000" cy="983207"/>
            </a:xfrm>
            <a:prstGeom prst="roundRect">
              <a:avLst>
                <a:gd name="adj" fmla="val 10000"/>
              </a:avLst>
            </a:prstGeom>
            <a:solidFill>
              <a:srgbClr val="009193">
                <a:alpha val="74902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80A85B1B-CC21-CB40-A982-8C0B7AE2B181}"/>
                </a:ext>
              </a:extLst>
            </p:cNvPr>
            <p:cNvSpPr txBox="1"/>
            <p:nvPr/>
          </p:nvSpPr>
          <p:spPr>
            <a:xfrm>
              <a:off x="28797" y="328835"/>
              <a:ext cx="5784406" cy="9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200" dirty="0">
                  <a:latin typeface="Arial Rounded MT Bold" charset="0"/>
                  <a:ea typeface="Arial Rounded MT Bold" charset="0"/>
                  <a:cs typeface="Arial Rounded MT Bold" charset="0"/>
                </a:rPr>
                <a:t>Disponibilidad de trabajadores Técnicos en Salud</a:t>
              </a:r>
              <a:endParaRPr lang="es-ES_tradnl" sz="3200" kern="1200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6AA70BE-E481-B344-A24F-027B6C85E2AE}"/>
              </a:ext>
            </a:extLst>
          </p:cNvPr>
          <p:cNvSpPr txBox="1"/>
          <p:nvPr/>
        </p:nvSpPr>
        <p:spPr>
          <a:xfrm>
            <a:off x="2026885" y="3137091"/>
            <a:ext cx="188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/>
              <a:t>666.612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C5C0F45-DF84-B647-9794-005EC440D473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136726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FED8018-2697-6D42-A8E1-D46B5F5C5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" t="12916" r="20001" b="5127"/>
          <a:stretch/>
        </p:blipFill>
        <p:spPr>
          <a:xfrm>
            <a:off x="1571624" y="384764"/>
            <a:ext cx="5943601" cy="60573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86D48F8-9CE3-744D-8018-3B3249684408}"/>
              </a:ext>
            </a:extLst>
          </p:cNvPr>
          <p:cNvGrpSpPr/>
          <p:nvPr/>
        </p:nvGrpSpPr>
        <p:grpSpPr>
          <a:xfrm>
            <a:off x="6072189" y="426628"/>
            <a:ext cx="5842000" cy="1945097"/>
            <a:chOff x="0" y="300038"/>
            <a:chExt cx="5842000" cy="983207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F3DE5ED1-D7E5-3140-AA6B-247D4DA052C3}"/>
                </a:ext>
              </a:extLst>
            </p:cNvPr>
            <p:cNvSpPr/>
            <p:nvPr/>
          </p:nvSpPr>
          <p:spPr>
            <a:xfrm>
              <a:off x="0" y="300038"/>
              <a:ext cx="5842000" cy="983207"/>
            </a:xfrm>
            <a:prstGeom prst="roundRect">
              <a:avLst>
                <a:gd name="adj" fmla="val 10000"/>
              </a:avLst>
            </a:prstGeom>
            <a:solidFill>
              <a:srgbClr val="009193">
                <a:alpha val="74902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9816B46E-0814-284F-B8F9-11324A8419E5}"/>
                </a:ext>
              </a:extLst>
            </p:cNvPr>
            <p:cNvSpPr txBox="1"/>
            <p:nvPr/>
          </p:nvSpPr>
          <p:spPr>
            <a:xfrm>
              <a:off x="28797" y="328835"/>
              <a:ext cx="5784406" cy="9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3200" dirty="0">
                  <a:latin typeface="Arial Rounded MT Bold" charset="0"/>
                  <a:ea typeface="Arial Rounded MT Bold" charset="0"/>
                  <a:cs typeface="Arial Rounded MT Bold" charset="0"/>
                </a:rPr>
                <a:t>Disponibilidad de trabajadores Técnicos en Salud</a:t>
              </a:r>
              <a:endParaRPr lang="es-ES_tradnl" sz="3200" kern="1200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DC6F9B0-6E95-D144-B8F9-AB68595DDFF1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c="http://schemas.openxmlformats.org/drawingml/2006/chart" xmlns:cdr="http://schemas.openxmlformats.org/drawingml/2006/chartDrawing" xmlns:a16="http://schemas.microsoft.com/office/drawing/2014/main" xmlns:lc="http://schemas.openxmlformats.org/drawingml/2006/lockedCanvas" id="{6CD55D00-0A4D-AA4D-A108-0C2430E49B5A}"/>
              </a:ext>
            </a:extLst>
          </p:cNvPr>
          <p:cNvSpPr txBox="1"/>
          <p:nvPr/>
        </p:nvSpPr>
        <p:spPr>
          <a:xfrm>
            <a:off x="3810919" y="58049"/>
            <a:ext cx="1719717" cy="3401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M</a:t>
            </a:r>
            <a:r>
              <a:rPr lang="es-ES_tradnl" sz="1400" baseline="0" dirty="0" smtClean="0"/>
              <a:t> </a:t>
            </a:r>
            <a:endParaRPr lang="es-ES_tradnl" sz="1400" baseline="0" dirty="0"/>
          </a:p>
          <a:p>
            <a:pPr algn="ctr"/>
            <a:endParaRPr lang="es-ES_tradnl" sz="3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c="http://schemas.openxmlformats.org/drawingml/2006/chart" xmlns:cdr="http://schemas.openxmlformats.org/drawingml/2006/chartDrawing" xmlns:a16="http://schemas.microsoft.com/office/drawing/2014/main" xmlns:lc="http://schemas.openxmlformats.org/drawingml/2006/lockedCanvas" id="{6CD55D00-0A4D-AA4D-A108-0C2430E49B5A}"/>
              </a:ext>
            </a:extLst>
          </p:cNvPr>
          <p:cNvSpPr txBox="1"/>
          <p:nvPr/>
        </p:nvSpPr>
        <p:spPr>
          <a:xfrm>
            <a:off x="1571624" y="44658"/>
            <a:ext cx="1719717" cy="3401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H</a:t>
            </a:r>
            <a:endParaRPr lang="es-ES_tradnl" sz="1400" baseline="0" dirty="0"/>
          </a:p>
        </p:txBody>
      </p:sp>
    </p:spTree>
    <p:extLst>
      <p:ext uri="{BB962C8B-B14F-4D97-AF65-F5344CB8AC3E}">
        <p14:creationId xmlns:p14="http://schemas.microsoft.com/office/powerpoint/2010/main" val="297043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r="17672"/>
          <a:stretch/>
        </p:blipFill>
        <p:spPr>
          <a:xfrm rot="5400000">
            <a:off x="5888074" y="554075"/>
            <a:ext cx="415851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7E50EAB-C5DB-414D-87EA-6A30D83BB092}"/>
              </a:ext>
            </a:extLst>
          </p:cNvPr>
          <p:cNvSpPr txBox="1"/>
          <p:nvPr/>
        </p:nvSpPr>
        <p:spPr>
          <a:xfrm>
            <a:off x="5786438" y="22706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 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8AD374F-E84F-0441-ACB8-5C7F547BBF27}"/>
              </a:ext>
            </a:extLst>
          </p:cNvPr>
          <p:cNvSpPr/>
          <p:nvPr/>
        </p:nvSpPr>
        <p:spPr>
          <a:xfrm>
            <a:off x="5249333" y="1402047"/>
            <a:ext cx="640926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effectLst/>
                <a:latin typeface="Helvetica" pitchFamily="2" charset="0"/>
              </a:rPr>
              <a:t>Más de 929 mil </a:t>
            </a:r>
            <a:r>
              <a:rPr lang="es-CO" sz="1900" dirty="0" smtClean="0">
                <a:latin typeface="Helvetica" pitchFamily="2" charset="0"/>
              </a:rPr>
              <a:t>registros </a:t>
            </a:r>
            <a:r>
              <a:rPr lang="es-CO" sz="1900" dirty="0" smtClean="0">
                <a:effectLst/>
                <a:latin typeface="Helvetica" pitchFamily="2" charset="0"/>
              </a:rPr>
              <a:t>(</a:t>
            </a:r>
            <a:r>
              <a:rPr lang="es-CO" sz="1900" dirty="0">
                <a:effectLst/>
                <a:latin typeface="Helvetica" pitchFamily="2" charset="0"/>
              </a:rPr>
              <a:t>números de identificación diferente).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effectLst/>
                <a:latin typeface="Helvetica" pitchFamily="2" charset="0"/>
              </a:rPr>
              <a:t>Más de 1,1 millones de registros académicos, más de </a:t>
            </a:r>
            <a:r>
              <a:rPr lang="es-CO" sz="1900" dirty="0" smtClean="0">
                <a:effectLst/>
                <a:latin typeface="Helvetica" pitchFamily="2" charset="0"/>
              </a:rPr>
              <a:t>57 mil </a:t>
            </a:r>
            <a:r>
              <a:rPr lang="es-CO" sz="1900" dirty="0">
                <a:effectLst/>
                <a:latin typeface="Helvetica" pitchFamily="2" charset="0"/>
              </a:rPr>
              <a:t>registros </a:t>
            </a:r>
            <a:r>
              <a:rPr lang="es-CO" sz="1900" dirty="0" smtClean="0">
                <a:latin typeface="Helvetica" pitchFamily="2" charset="0"/>
              </a:rPr>
              <a:t>de Servicio Social Obligatorio </a:t>
            </a:r>
            <a:r>
              <a:rPr lang="es-CO" sz="1900" dirty="0" smtClean="0">
                <a:effectLst/>
                <a:latin typeface="Helvetica" pitchFamily="2" charset="0"/>
              </a:rPr>
              <a:t>y </a:t>
            </a:r>
            <a:r>
              <a:rPr lang="es-CO" sz="1900" dirty="0">
                <a:effectLst/>
                <a:latin typeface="Helvetica" pitchFamily="2" charset="0"/>
              </a:rPr>
              <a:t>196 sanciones públicas (ético disciplinarias).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effectLst/>
                <a:latin typeface="Helvetica" pitchFamily="2" charset="0"/>
              </a:rPr>
              <a:t>82% de la información es histórica (autorizaciones expedidas antes del 1 de octubre de 2014).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effectLst/>
                <a:latin typeface="Helvetica" pitchFamily="2" charset="0"/>
              </a:rPr>
              <a:t>Articulación </a:t>
            </a:r>
            <a:r>
              <a:rPr lang="es-CO" sz="1900" dirty="0">
                <a:effectLst/>
                <a:latin typeface="Helvetica" pitchFamily="2" charset="0"/>
              </a:rPr>
              <a:t>a proceso </a:t>
            </a:r>
            <a:r>
              <a:rPr lang="es-CO" sz="1900" dirty="0" smtClean="0">
                <a:effectLst/>
                <a:latin typeface="Helvetica" pitchFamily="2" charset="0"/>
              </a:rPr>
              <a:t>transaccional</a:t>
            </a:r>
            <a:r>
              <a:rPr lang="es-CO" sz="1900" dirty="0">
                <a:latin typeface="Helvetica" pitchFamily="2" charset="0"/>
              </a:rPr>
              <a:t> </a:t>
            </a:r>
            <a:r>
              <a:rPr lang="es-CO" sz="1900" dirty="0" smtClean="0">
                <a:latin typeface="Helvetica" pitchFamily="2" charset="0"/>
              </a:rPr>
              <a:t>con la</a:t>
            </a:r>
            <a:r>
              <a:rPr lang="es-CO" sz="1900" dirty="0" smtClean="0">
                <a:effectLst/>
                <a:latin typeface="Helvetica" pitchFamily="2" charset="0"/>
              </a:rPr>
              <a:t> prescripción de tecnólogías no incluidas en plan de beneficios - MIPRES </a:t>
            </a:r>
            <a:endParaRPr lang="es-CO" sz="1900" dirty="0">
              <a:effectLst/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effectLst/>
                <a:latin typeface="Helvetica" pitchFamily="2" charset="0"/>
              </a:rPr>
              <a:t>Cubo de información integrado a otras fuentes del </a:t>
            </a:r>
            <a:r>
              <a:rPr lang="es-CO" sz="1900" dirty="0" smtClean="0">
                <a:effectLst/>
                <a:latin typeface="Helvetica" pitchFamily="2" charset="0"/>
              </a:rPr>
              <a:t>Sistema Integral de Información de la Protección Social  - SISPRO</a:t>
            </a:r>
            <a:r>
              <a:rPr lang="es-CO" sz="1900" dirty="0">
                <a:effectLst/>
                <a:latin typeface="Helvetica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effectLst/>
                <a:latin typeface="Helvetica" pitchFamily="2" charset="0"/>
              </a:rPr>
              <a:t>Consulta en línea a través de </a:t>
            </a:r>
            <a:r>
              <a:rPr lang="es-CO" sz="1900" dirty="0">
                <a:effectLst/>
                <a:latin typeface="Helvetica" pitchFamily="2" charset="0"/>
                <a:hlinkClick r:id="rId3"/>
              </a:rPr>
              <a:t>http://</a:t>
            </a:r>
            <a:r>
              <a:rPr lang="es-CO" sz="1900" dirty="0" smtClean="0">
                <a:effectLst/>
                <a:latin typeface="Helvetica" pitchFamily="2" charset="0"/>
                <a:hlinkClick r:id="rId3"/>
              </a:rPr>
              <a:t>web.sispro.gov.co</a:t>
            </a:r>
            <a:endParaRPr lang="es-CO" sz="1900" dirty="0" smtClean="0">
              <a:effectLst/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latin typeface="Helvetica" pitchFamily="2" charset="0"/>
              </a:rPr>
              <a:t>Fuente de información para los indicadores y el plan de análisis del Observatorio de Talento Humano en Salud.</a:t>
            </a:r>
          </a:p>
          <a:p>
            <a:pPr algn="just"/>
            <a:endParaRPr lang="es-CO" sz="1900" dirty="0">
              <a:effectLst/>
              <a:latin typeface="Helvetica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C779E2B-83D6-124B-A563-038694CAD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0" y="2823507"/>
            <a:ext cx="4356094" cy="150860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75A0C37-A7BC-9D41-911F-CB0D64DB1264}"/>
              </a:ext>
            </a:extLst>
          </p:cNvPr>
          <p:cNvGrpSpPr/>
          <p:nvPr/>
        </p:nvGrpSpPr>
        <p:grpSpPr>
          <a:xfrm>
            <a:off x="699865" y="309666"/>
            <a:ext cx="5842000" cy="983207"/>
            <a:chOff x="0" y="300038"/>
            <a:chExt cx="5842000" cy="983207"/>
          </a:xfrm>
        </p:grpSpPr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xmlns="" id="{E5DF0113-F39B-204C-BCCC-BC4957195FCD}"/>
                </a:ext>
              </a:extLst>
            </p:cNvPr>
            <p:cNvSpPr/>
            <p:nvPr/>
          </p:nvSpPr>
          <p:spPr>
            <a:xfrm>
              <a:off x="0" y="300038"/>
              <a:ext cx="5842000" cy="983207"/>
            </a:xfrm>
            <a:prstGeom prst="roundRect">
              <a:avLst>
                <a:gd name="adj" fmla="val 10000"/>
              </a:avLst>
            </a:prstGeom>
            <a:solidFill>
              <a:srgbClr val="009193">
                <a:alpha val="74902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3F2E6B0C-A44D-6047-9BA0-1179F826E7EE}"/>
                </a:ext>
              </a:extLst>
            </p:cNvPr>
            <p:cNvSpPr txBox="1"/>
            <p:nvPr/>
          </p:nvSpPr>
          <p:spPr>
            <a:xfrm>
              <a:off x="28797" y="328835"/>
              <a:ext cx="5784406" cy="92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4400" kern="1200" dirty="0">
                  <a:latin typeface="Arial Rounded MT Bold" charset="0"/>
                  <a:ea typeface="Arial Rounded MT Bold" charset="0"/>
                  <a:cs typeface="Arial Rounded MT Bold" charset="0"/>
                </a:rPr>
                <a:t>Algunos avances…</a:t>
              </a: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A6919A5D-8159-D043-ADEE-817BBB8ADB72}"/>
              </a:ext>
            </a:extLst>
          </p:cNvPr>
          <p:cNvSpPr/>
          <p:nvPr/>
        </p:nvSpPr>
        <p:spPr>
          <a:xfrm>
            <a:off x="7208045" y="6421091"/>
            <a:ext cx="4756430" cy="334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O" sz="1200" dirty="0">
                <a:latin typeface="Century Gothic" panose="020B0502020202020204" pitchFamily="34" charset="0"/>
              </a:rPr>
              <a:t>Fuente: Ministerio de Salud, Observatorio de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303611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697</Words>
  <Application>Microsoft Macintosh PowerPoint</Application>
  <PresentationFormat>Personalizado</PresentationFormat>
  <Paragraphs>88</Paragraphs>
  <Slides>13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Centro de Formación Talento Humano en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Jojoa Mora</dc:creator>
  <cp:lastModifiedBy>Gerardo Arturo Medina Rosas</cp:lastModifiedBy>
  <cp:revision>39</cp:revision>
  <dcterms:created xsi:type="dcterms:W3CDTF">2018-11-08T22:56:46Z</dcterms:created>
  <dcterms:modified xsi:type="dcterms:W3CDTF">2018-11-12T15:48:53Z</dcterms:modified>
</cp:coreProperties>
</file>