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82" r:id="rId3"/>
    <p:sldId id="268" r:id="rId4"/>
    <p:sldId id="259" r:id="rId5"/>
    <p:sldId id="262" r:id="rId6"/>
    <p:sldId id="283" r:id="rId7"/>
    <p:sldId id="279" r:id="rId8"/>
    <p:sldId id="263" r:id="rId9"/>
    <p:sldId id="264" r:id="rId10"/>
    <p:sldId id="284" r:id="rId11"/>
    <p:sldId id="269" r:id="rId12"/>
    <p:sldId id="266" r:id="rId13"/>
    <p:sldId id="281" r:id="rId14"/>
    <p:sldId id="286" r:id="rId15"/>
    <p:sldId id="267" r:id="rId16"/>
    <p:sldId id="257" r:id="rId17"/>
    <p:sldId id="260" r:id="rId18"/>
    <p:sldId id="270" r:id="rId19"/>
    <p:sldId id="271" r:id="rId20"/>
    <p:sldId id="272" r:id="rId21"/>
    <p:sldId id="273" r:id="rId22"/>
    <p:sldId id="276" r:id="rId23"/>
    <p:sldId id="277" r:id="rId24"/>
    <p:sldId id="274" r:id="rId25"/>
    <p:sldId id="261" r:id="rId26"/>
    <p:sldId id="287" r:id="rId27"/>
    <p:sldId id="288" r:id="rId28"/>
    <p:sldId id="275" r:id="rId29"/>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9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246" y="-11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3FDC9-C548-442C-8B7D-F3F6E8B29EC0}" type="datetimeFigureOut">
              <a:rPr lang="es-ES" smtClean="0"/>
              <a:pPr/>
              <a:t>11/11/2018</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2E9543-96AE-4CB0-90EA-0E902058C76F}"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9682" name="Rectangle 11"/>
          <p:cNvSpPr>
            <a:spLocks noGrp="1" noChangeArrowheads="1"/>
          </p:cNvSpPr>
          <p:nvPr>
            <p:ph type="sldNum" sz="quarter" idx="5"/>
          </p:nvPr>
        </p:nvSpPr>
        <p:spPr>
          <a:ln>
            <a:round/>
            <a:headEnd/>
            <a:tailEnd/>
          </a:ln>
        </p:spPr>
        <p:txBody>
          <a:bodyPr/>
          <a:lstStyle/>
          <a:p>
            <a:pPr>
              <a:defRPr/>
            </a:pPr>
            <a:fld id="{D93847FD-51D4-439F-8D54-C5685FB370D4}" type="slidenum">
              <a:rPr lang="en-US" altLang="es-SV" smtClean="0">
                <a:latin typeface="Times New Roman" pitchFamily="18" charset="0"/>
              </a:rPr>
              <a:pPr>
                <a:defRPr/>
              </a:pPr>
              <a:t>6</a:t>
            </a:fld>
            <a:endParaRPr lang="en-US" altLang="es-SV">
              <a:latin typeface="Times New Roman" pitchFamily="18" charset="0"/>
            </a:endParaRPr>
          </a:p>
        </p:txBody>
      </p:sp>
      <p:sp>
        <p:nvSpPr>
          <p:cNvPr id="25603" name="Text Box 1"/>
          <p:cNvSpPr txBox="1">
            <a:spLocks noChangeArrowheads="1"/>
          </p:cNvSpPr>
          <p:nvPr/>
        </p:nvSpPr>
        <p:spPr bwMode="auto">
          <a:xfrm>
            <a:off x="3884613" y="8685213"/>
            <a:ext cx="2971800" cy="455612"/>
          </a:xfrm>
          <a:prstGeom prst="rect">
            <a:avLst/>
          </a:prstGeom>
          <a:noFill/>
          <a:ln w="9525">
            <a:noFill/>
            <a:round/>
            <a:headEnd/>
            <a:tailEnd/>
          </a:ln>
        </p:spPr>
        <p:txBody>
          <a:bodyPr lIns="84118" tIns="43741" rIns="84118" bIns="43741" anchor="b"/>
          <a:lstStyle/>
          <a:p>
            <a:pPr algn="r">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pPr>
            <a:fld id="{046F857D-3D16-40A8-970E-DBA5AD36760B}" type="slidenum">
              <a:rPr lang="en-US" altLang="es-SV" sz="1100">
                <a:solidFill>
                  <a:srgbClr val="000000"/>
                </a:solidFill>
                <a:latin typeface="Calibri" pitchFamily="34" charset="0"/>
                <a:ea typeface="MS PGothic" pitchFamily="34" charset="-128"/>
              </a:rPr>
              <a:pPr algn="r">
                <a:tabLst>
                  <a:tab pos="0" algn="l"/>
                  <a:tab pos="392113" algn="l"/>
                  <a:tab pos="785813" algn="l"/>
                  <a:tab pos="1179513" algn="l"/>
                  <a:tab pos="1573213" algn="l"/>
                  <a:tab pos="1966913" algn="l"/>
                  <a:tab pos="2360613" algn="l"/>
                  <a:tab pos="2754313" algn="l"/>
                  <a:tab pos="3148013" algn="l"/>
                  <a:tab pos="3543300" algn="l"/>
                  <a:tab pos="3937000" algn="l"/>
                  <a:tab pos="4330700" algn="l"/>
                  <a:tab pos="4724400" algn="l"/>
                  <a:tab pos="5118100" algn="l"/>
                  <a:tab pos="5511800" algn="l"/>
                  <a:tab pos="5905500" algn="l"/>
                  <a:tab pos="6299200" algn="l"/>
                  <a:tab pos="6692900" algn="l"/>
                  <a:tab pos="7088188" algn="l"/>
                  <a:tab pos="7481888" algn="l"/>
                  <a:tab pos="7875588" algn="l"/>
                </a:tabLst>
              </a:pPr>
              <a:t>6</a:t>
            </a:fld>
            <a:endParaRPr lang="en-US" altLang="es-SV" sz="1100">
              <a:solidFill>
                <a:srgbClr val="000000"/>
              </a:solidFill>
              <a:latin typeface="Calibri" pitchFamily="34" charset="0"/>
              <a:ea typeface="MS PGothic" pitchFamily="34" charset="-128"/>
            </a:endParaRPr>
          </a:p>
        </p:txBody>
      </p:sp>
      <p:sp>
        <p:nvSpPr>
          <p:cNvPr id="25604" name="Rectangle 2"/>
          <p:cNvSpPr>
            <a:spLocks noGrp="1" noRot="1" noChangeAspect="1" noChangeArrowheads="1" noTextEdit="1"/>
          </p:cNvSpPr>
          <p:nvPr>
            <p:ph type="sldImg"/>
          </p:nvPr>
        </p:nvSpPr>
        <p:spPr bwMode="auto">
          <a:xfrm>
            <a:off x="1143000" y="685800"/>
            <a:ext cx="4573588" cy="3429000"/>
          </a:xfrm>
          <a:solidFill>
            <a:srgbClr val="FFFFFF"/>
          </a:solidFill>
          <a:ln>
            <a:solidFill>
              <a:srgbClr val="000000"/>
            </a:solidFill>
            <a:miter lim="800000"/>
            <a:headEnd/>
            <a:tailEnd/>
          </a:ln>
        </p:spPr>
      </p:sp>
      <p:sp>
        <p:nvSpPr>
          <p:cNvPr id="25605" name="Text Box 3"/>
          <p:cNvSpPr txBox="1">
            <a:spLocks noChangeArrowheads="1"/>
          </p:cNvSpPr>
          <p:nvPr/>
        </p:nvSpPr>
        <p:spPr bwMode="auto">
          <a:xfrm>
            <a:off x="685800" y="4344988"/>
            <a:ext cx="5487988" cy="4113212"/>
          </a:xfrm>
          <a:prstGeom prst="rect">
            <a:avLst/>
          </a:prstGeom>
          <a:noFill/>
          <a:ln w="9525">
            <a:noFill/>
            <a:round/>
            <a:headEnd/>
            <a:tailEnd/>
          </a:ln>
        </p:spPr>
        <p:txBody>
          <a:bodyPr wrap="none" lIns="85464" tIns="42732" rIns="85464" bIns="42732" anchor="ctr"/>
          <a:lstStyle/>
          <a:p>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80F41AA0-4596-409F-B84E-48856A3D21D5}" type="datetimeFigureOut">
              <a:rPr lang="es-ES" smtClean="0"/>
              <a:pPr/>
              <a:t>11/11/2018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9D399845-1843-4B35-AA29-1711FC015D8D}"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41AA0-4596-409F-B84E-48856A3D21D5}" type="datetimeFigureOut">
              <a:rPr lang="es-ES" smtClean="0"/>
              <a:pPr/>
              <a:t>11/11/2018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99845-1843-4B35-AA29-1711FC015D8D}"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Resultado de imagen para Bandera de El Salvador"/>
          <p:cNvPicPr>
            <a:picLocks noChangeAspect="1" noChangeArrowheads="1"/>
          </p:cNvPicPr>
          <p:nvPr/>
        </p:nvPicPr>
        <p:blipFill>
          <a:blip r:embed="rId2"/>
          <a:srcRect/>
          <a:stretch>
            <a:fillRect/>
          </a:stretch>
        </p:blipFill>
        <p:spPr bwMode="auto">
          <a:xfrm>
            <a:off x="1285852" y="2428868"/>
            <a:ext cx="7000924" cy="3143272"/>
          </a:xfrm>
          <a:prstGeom prst="rect">
            <a:avLst/>
          </a:prstGeom>
          <a:noFill/>
        </p:spPr>
      </p:pic>
      <p:sp>
        <p:nvSpPr>
          <p:cNvPr id="4" name="3 CuadroTexto"/>
          <p:cNvSpPr txBox="1"/>
          <p:nvPr/>
        </p:nvSpPr>
        <p:spPr>
          <a:xfrm>
            <a:off x="1643042" y="571480"/>
            <a:ext cx="6215106" cy="523220"/>
          </a:xfrm>
          <a:prstGeom prst="rect">
            <a:avLst/>
          </a:prstGeom>
          <a:noFill/>
        </p:spPr>
        <p:txBody>
          <a:bodyPr wrap="square" rtlCol="0">
            <a:spAutoFit/>
          </a:bodyPr>
          <a:lstStyle/>
          <a:p>
            <a:r>
              <a:rPr lang="es-ES" sz="2800" b="1" dirty="0">
                <a:solidFill>
                  <a:schemeClr val="accent3">
                    <a:lumMod val="75000"/>
                  </a:schemeClr>
                </a:solidFill>
              </a:rPr>
              <a:t>CUARTA REUNION  GENERAL DE LA RETS</a:t>
            </a:r>
          </a:p>
        </p:txBody>
      </p:sp>
      <p:sp>
        <p:nvSpPr>
          <p:cNvPr id="5" name="4 CuadroTexto"/>
          <p:cNvSpPr txBox="1"/>
          <p:nvPr/>
        </p:nvSpPr>
        <p:spPr>
          <a:xfrm>
            <a:off x="1643042" y="1285860"/>
            <a:ext cx="6500858" cy="954107"/>
          </a:xfrm>
          <a:prstGeom prst="rect">
            <a:avLst/>
          </a:prstGeom>
          <a:noFill/>
        </p:spPr>
        <p:txBody>
          <a:bodyPr wrap="square" rtlCol="0">
            <a:spAutoFit/>
          </a:bodyPr>
          <a:lstStyle/>
          <a:p>
            <a:pPr algn="ctr"/>
            <a:r>
              <a:rPr lang="es-ES" sz="2800" dirty="0">
                <a:solidFill>
                  <a:schemeClr val="tx2">
                    <a:lumMod val="75000"/>
                  </a:schemeClr>
                </a:solidFill>
              </a:rPr>
              <a:t>SITUACION DE LOS TECNICOS EN SALUD EN EL SALVADOR  EN EL MARCO DE LA APS</a:t>
            </a:r>
          </a:p>
        </p:txBody>
      </p:sp>
      <p:sp>
        <p:nvSpPr>
          <p:cNvPr id="6" name="5 CuadroTexto"/>
          <p:cNvSpPr txBox="1"/>
          <p:nvPr/>
        </p:nvSpPr>
        <p:spPr>
          <a:xfrm>
            <a:off x="2928926" y="5715016"/>
            <a:ext cx="3643338" cy="830997"/>
          </a:xfrm>
          <a:prstGeom prst="rect">
            <a:avLst/>
          </a:prstGeom>
          <a:noFill/>
        </p:spPr>
        <p:txBody>
          <a:bodyPr wrap="square" rtlCol="0">
            <a:spAutoFit/>
          </a:bodyPr>
          <a:lstStyle/>
          <a:p>
            <a:pPr algn="ctr"/>
            <a:r>
              <a:rPr lang="es-ES" sz="2400" dirty="0"/>
              <a:t>Dálide Ramos de Linares</a:t>
            </a:r>
          </a:p>
          <a:p>
            <a:pPr algn="ctr"/>
            <a:r>
              <a:rPr lang="es-ES" sz="2400" dirty="0"/>
              <a:t>noviembre de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642918"/>
            <a:ext cx="8215370" cy="5262979"/>
          </a:xfrm>
          <a:prstGeom prst="rect">
            <a:avLst/>
          </a:prstGeom>
          <a:noFill/>
        </p:spPr>
        <p:txBody>
          <a:bodyPr wrap="square" rtlCol="0">
            <a:spAutoFit/>
          </a:bodyPr>
          <a:lstStyle/>
          <a:p>
            <a:pPr algn="just">
              <a:lnSpc>
                <a:spcPct val="150000"/>
              </a:lnSpc>
            </a:pPr>
            <a:r>
              <a:rPr lang="es-SV" sz="2800" b="1" dirty="0"/>
              <a:t>El primer nivel de atención, debe tener la capacidad de resolver el 95% de las atenciones en salud de la persona, familia y comunidad, por tanto su formación es indispensable para elevar su respuesta en el contexto del trabajo en las Redes Integrales e Integradas de Salud, resolviendo cada nivel según lo que corresponde a la complejidad  de la UCSF y Hospitales.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500034" y="642918"/>
            <a:ext cx="8215370" cy="5078313"/>
          </a:xfrm>
          <a:prstGeom prst="rect">
            <a:avLst/>
          </a:prstGeom>
          <a:noFill/>
        </p:spPr>
        <p:txBody>
          <a:bodyPr wrap="square" rtlCol="0">
            <a:spAutoFit/>
          </a:bodyPr>
          <a:lstStyle/>
          <a:p>
            <a:pPr algn="ctr">
              <a:lnSpc>
                <a:spcPct val="150000"/>
              </a:lnSpc>
            </a:pPr>
            <a:r>
              <a:rPr lang="es-ES" sz="5400" dirty="0">
                <a:solidFill>
                  <a:srgbClr val="FF0000"/>
                </a:solidFill>
              </a:rPr>
              <a:t>COMPOSICION   Y ORGANIZACIÓN DE LOS EQUIPOS DE APS (Ecos)</a:t>
            </a:r>
          </a:p>
          <a:p>
            <a:pPr algn="ctr">
              <a:lnSpc>
                <a:spcPct val="150000"/>
              </a:lnSpc>
            </a:pPr>
            <a:r>
              <a:rPr lang="es-ES" sz="5400" dirty="0">
                <a:solidFill>
                  <a:srgbClr val="FF0000"/>
                </a:solidFill>
              </a:rPr>
              <a:t>(TECNICOS EN SALUD)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Elipse"/>
          <p:cNvSpPr/>
          <p:nvPr/>
        </p:nvSpPr>
        <p:spPr>
          <a:xfrm>
            <a:off x="285720" y="1928802"/>
            <a:ext cx="2428892" cy="1643074"/>
          </a:xfrm>
          <a:prstGeom prst="ellipse">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EQUIPOS COMUNITARIOS DE SALUD (Ecos)</a:t>
            </a:r>
          </a:p>
        </p:txBody>
      </p:sp>
      <p:sp>
        <p:nvSpPr>
          <p:cNvPr id="3" name="2 Rectángulo"/>
          <p:cNvSpPr/>
          <p:nvPr/>
        </p:nvSpPr>
        <p:spPr>
          <a:xfrm>
            <a:off x="6072198" y="1142984"/>
            <a:ext cx="1428760" cy="1000132"/>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Medico</a:t>
            </a:r>
          </a:p>
        </p:txBody>
      </p:sp>
      <p:sp>
        <p:nvSpPr>
          <p:cNvPr id="4" name="3 Rectángulo"/>
          <p:cNvSpPr/>
          <p:nvPr/>
        </p:nvSpPr>
        <p:spPr>
          <a:xfrm>
            <a:off x="6072198" y="3429000"/>
            <a:ext cx="1428760" cy="1000132"/>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Tres Promotores de Salud</a:t>
            </a:r>
          </a:p>
        </p:txBody>
      </p:sp>
      <p:sp>
        <p:nvSpPr>
          <p:cNvPr id="5" name="4 Rectángulo"/>
          <p:cNvSpPr/>
          <p:nvPr/>
        </p:nvSpPr>
        <p:spPr>
          <a:xfrm>
            <a:off x="6072198" y="4572008"/>
            <a:ext cx="1428760" cy="1000132"/>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Polivalente</a:t>
            </a:r>
          </a:p>
        </p:txBody>
      </p:sp>
      <p:sp>
        <p:nvSpPr>
          <p:cNvPr id="6" name="5 Rectángulo"/>
          <p:cNvSpPr/>
          <p:nvPr/>
        </p:nvSpPr>
        <p:spPr>
          <a:xfrm>
            <a:off x="6072198" y="2285992"/>
            <a:ext cx="1428760" cy="100013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 Tecnólogo  o Técnico en Enfermería</a:t>
            </a:r>
          </a:p>
        </p:txBody>
      </p:sp>
      <p:sp>
        <p:nvSpPr>
          <p:cNvPr id="7" name="6 CuadroTexto"/>
          <p:cNvSpPr txBox="1"/>
          <p:nvPr/>
        </p:nvSpPr>
        <p:spPr>
          <a:xfrm>
            <a:off x="500034" y="142852"/>
            <a:ext cx="8429684" cy="1107996"/>
          </a:xfrm>
          <a:prstGeom prst="rect">
            <a:avLst/>
          </a:prstGeom>
          <a:noFill/>
        </p:spPr>
        <p:txBody>
          <a:bodyPr wrap="square" rtlCol="0">
            <a:spAutoFit/>
          </a:bodyPr>
          <a:lstStyle/>
          <a:p>
            <a:pPr algn="ctr"/>
            <a:r>
              <a:rPr lang="es-ES" sz="2400" dirty="0"/>
              <a:t>COMPOSICION Y ORGANIZACIÓN DE LOS  EQUIPOS COMUNITARIOS DE SALUD (ECOS) </a:t>
            </a:r>
          </a:p>
          <a:p>
            <a:endParaRPr lang="es-ES" dirty="0"/>
          </a:p>
        </p:txBody>
      </p:sp>
      <p:cxnSp>
        <p:nvCxnSpPr>
          <p:cNvPr id="11" name="10 Conector recto de flecha"/>
          <p:cNvCxnSpPr/>
          <p:nvPr/>
        </p:nvCxnSpPr>
        <p:spPr>
          <a:xfrm flipV="1">
            <a:off x="2643174" y="1571612"/>
            <a:ext cx="857256" cy="7143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11 Conector recto de flecha"/>
          <p:cNvCxnSpPr/>
          <p:nvPr/>
        </p:nvCxnSpPr>
        <p:spPr>
          <a:xfrm>
            <a:off x="2857488" y="2786058"/>
            <a:ext cx="928694" cy="35719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714744" y="1214422"/>
            <a:ext cx="1143008" cy="369332"/>
          </a:xfrm>
          <a:prstGeom prst="rect">
            <a:avLst/>
          </a:prstGeom>
          <a:solidFill>
            <a:srgbClr val="00B050"/>
          </a:solidFill>
        </p:spPr>
        <p:txBody>
          <a:bodyPr wrap="square" rtlCol="0">
            <a:spAutoFit/>
          </a:bodyPr>
          <a:lstStyle/>
          <a:p>
            <a:r>
              <a:rPr lang="es-ES" dirty="0"/>
              <a:t>FAMILIAR</a:t>
            </a:r>
          </a:p>
        </p:txBody>
      </p:sp>
      <p:sp>
        <p:nvSpPr>
          <p:cNvPr id="17" name="16 CuadroTexto"/>
          <p:cNvSpPr txBox="1"/>
          <p:nvPr/>
        </p:nvSpPr>
        <p:spPr>
          <a:xfrm>
            <a:off x="3571868" y="3214686"/>
            <a:ext cx="1785950" cy="369332"/>
          </a:xfrm>
          <a:prstGeom prst="rect">
            <a:avLst/>
          </a:prstGeom>
          <a:solidFill>
            <a:srgbClr val="00B050"/>
          </a:solidFill>
        </p:spPr>
        <p:txBody>
          <a:bodyPr wrap="square" rtlCol="0">
            <a:spAutoFit/>
          </a:bodyPr>
          <a:lstStyle/>
          <a:p>
            <a:r>
              <a:rPr lang="es-ES" dirty="0"/>
              <a:t>ESPECIALIZADOS</a:t>
            </a:r>
          </a:p>
        </p:txBody>
      </p:sp>
      <p:sp>
        <p:nvSpPr>
          <p:cNvPr id="18" name="17 Rectángulo"/>
          <p:cNvSpPr/>
          <p:nvPr/>
        </p:nvSpPr>
        <p:spPr>
          <a:xfrm>
            <a:off x="6072198" y="5715016"/>
            <a:ext cx="1428760"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Profesional </a:t>
            </a:r>
          </a:p>
        </p:txBody>
      </p:sp>
      <p:sp>
        <p:nvSpPr>
          <p:cNvPr id="19" name="18 Proceso alternativo"/>
          <p:cNvSpPr/>
          <p:nvPr/>
        </p:nvSpPr>
        <p:spPr>
          <a:xfrm>
            <a:off x="500034" y="4572008"/>
            <a:ext cx="2143140" cy="1285884"/>
          </a:xfrm>
          <a:prstGeom prst="flowChartAlternateProces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UNIDADES COMUNITARIAS DE SALUD FAMILIAR (UCSF)</a:t>
            </a:r>
          </a:p>
        </p:txBody>
      </p:sp>
      <p:sp>
        <p:nvSpPr>
          <p:cNvPr id="21" name="20 Flecha abajo"/>
          <p:cNvSpPr/>
          <p:nvPr/>
        </p:nvSpPr>
        <p:spPr>
          <a:xfrm>
            <a:off x="1500166" y="3857628"/>
            <a:ext cx="71438" cy="285752"/>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29 CuadroTexto"/>
          <p:cNvSpPr txBox="1"/>
          <p:nvPr/>
        </p:nvSpPr>
        <p:spPr>
          <a:xfrm>
            <a:off x="8215338" y="1142984"/>
            <a:ext cx="500066" cy="5262979"/>
          </a:xfrm>
          <a:prstGeom prst="rect">
            <a:avLst/>
          </a:prstGeom>
          <a:noFill/>
        </p:spPr>
        <p:txBody>
          <a:bodyPr wrap="square" rtlCol="0">
            <a:spAutoFit/>
          </a:bodyPr>
          <a:lstStyle/>
          <a:p>
            <a:pPr algn="ctr"/>
            <a:r>
              <a:rPr lang="es-ES" sz="2800" dirty="0"/>
              <a:t>6</a:t>
            </a:r>
          </a:p>
          <a:p>
            <a:pPr algn="ctr"/>
            <a:r>
              <a:rPr lang="es-ES" sz="2800" dirty="0"/>
              <a:t>0</a:t>
            </a:r>
          </a:p>
          <a:p>
            <a:pPr algn="ctr"/>
            <a:r>
              <a:rPr lang="es-ES" sz="2800" dirty="0"/>
              <a:t>0</a:t>
            </a:r>
          </a:p>
          <a:p>
            <a:pPr algn="ctr"/>
            <a:endParaRPr lang="es-ES" sz="2800" dirty="0"/>
          </a:p>
          <a:p>
            <a:pPr algn="ctr"/>
            <a:r>
              <a:rPr lang="es-ES" sz="2800" dirty="0"/>
              <a:t>F</a:t>
            </a:r>
          </a:p>
          <a:p>
            <a:pPr algn="ctr"/>
            <a:r>
              <a:rPr lang="es-ES" sz="2800" dirty="0"/>
              <a:t>A</a:t>
            </a:r>
          </a:p>
          <a:p>
            <a:pPr algn="ctr"/>
            <a:r>
              <a:rPr lang="es-ES" sz="2800" dirty="0"/>
              <a:t>M</a:t>
            </a:r>
          </a:p>
          <a:p>
            <a:pPr algn="ctr"/>
            <a:r>
              <a:rPr lang="es-ES" sz="2800" dirty="0"/>
              <a:t>I</a:t>
            </a:r>
          </a:p>
          <a:p>
            <a:pPr algn="ctr"/>
            <a:r>
              <a:rPr lang="es-ES" sz="2800" dirty="0"/>
              <a:t>L</a:t>
            </a:r>
          </a:p>
          <a:p>
            <a:pPr algn="ctr"/>
            <a:r>
              <a:rPr lang="es-ES" sz="2800" dirty="0"/>
              <a:t>I</a:t>
            </a:r>
          </a:p>
          <a:p>
            <a:pPr algn="ctr"/>
            <a:r>
              <a:rPr lang="es-ES" sz="2800" dirty="0"/>
              <a:t>A</a:t>
            </a:r>
          </a:p>
          <a:p>
            <a:pPr algn="ctr"/>
            <a:r>
              <a:rPr lang="es-ES" sz="2800" dirty="0"/>
              <a:t>S</a:t>
            </a:r>
          </a:p>
        </p:txBody>
      </p:sp>
      <p:sp>
        <p:nvSpPr>
          <p:cNvPr id="20" name="19 CuadroTexto"/>
          <p:cNvSpPr txBox="1"/>
          <p:nvPr/>
        </p:nvSpPr>
        <p:spPr>
          <a:xfrm>
            <a:off x="285720" y="1068157"/>
            <a:ext cx="2214578" cy="646331"/>
          </a:xfrm>
          <a:prstGeom prst="rect">
            <a:avLst/>
          </a:prstGeom>
          <a:solidFill>
            <a:srgbClr val="002060"/>
          </a:solidFill>
        </p:spPr>
        <p:txBody>
          <a:bodyPr wrap="square" rtlCol="0">
            <a:spAutoFit/>
          </a:bodyPr>
          <a:lstStyle/>
          <a:p>
            <a:r>
              <a:rPr lang="es-ES" dirty="0">
                <a:solidFill>
                  <a:schemeClr val="bg1"/>
                </a:solidFill>
              </a:rPr>
              <a:t>PRIMER NIVEL ES LA PUERTA DEL SISTEMA</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85786" y="1071546"/>
            <a:ext cx="7858180" cy="4616648"/>
          </a:xfrm>
          <a:prstGeom prst="rect">
            <a:avLst/>
          </a:prstGeom>
          <a:noFill/>
        </p:spPr>
        <p:txBody>
          <a:bodyPr wrap="square" rtlCol="0">
            <a:spAutoFit/>
          </a:bodyPr>
          <a:lstStyle/>
          <a:p>
            <a:pPr algn="just">
              <a:lnSpc>
                <a:spcPct val="150000"/>
              </a:lnSpc>
            </a:pPr>
            <a:r>
              <a:rPr lang="es-ES" sz="2800" dirty="0"/>
              <a:t>Los ECOS Familiares son la puerta de entrada al Sistema de Salud y están integrados, por un médico, enfermeras, técnico en enfermería, promotores de salud, y colaboradores de servicios varios, con responsabilidad nominal de una población de aproximadamente 600 familias, dependiendo si es área rural o urbana.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ctrTitle" idx="4294967295"/>
          </p:nvPr>
        </p:nvSpPr>
        <p:spPr>
          <a:xfrm>
            <a:off x="0" y="0"/>
            <a:ext cx="9144000" cy="838200"/>
          </a:xfrm>
          <a:solidFill>
            <a:schemeClr val="bg1"/>
          </a:solidFill>
        </p:spPr>
        <p:txBody>
          <a:bodyPr/>
          <a:lstStyle/>
          <a:p>
            <a:pPr eaLnBrk="1" hangingPunct="1"/>
            <a:r>
              <a:rPr lang="es-ES" sz="2800" b="1"/>
              <a:t>Composición de los Ecos Familiares y Especializados</a:t>
            </a:r>
          </a:p>
        </p:txBody>
      </p:sp>
      <p:graphicFrame>
        <p:nvGraphicFramePr>
          <p:cNvPr id="56323" name="Group 3"/>
          <p:cNvGraphicFramePr>
            <a:graphicFrameLocks noGrp="1"/>
          </p:cNvGraphicFramePr>
          <p:nvPr/>
        </p:nvGraphicFramePr>
        <p:xfrm>
          <a:off x="357158" y="698838"/>
          <a:ext cx="8536017" cy="5659120"/>
        </p:xfrm>
        <a:graphic>
          <a:graphicData uri="http://schemas.openxmlformats.org/drawingml/2006/table">
            <a:tbl>
              <a:tblPr/>
              <a:tblGrid>
                <a:gridCol w="2082389">
                  <a:extLst>
                    <a:ext uri="{9D8B030D-6E8A-4147-A177-3AD203B41FA5}">
                      <a16:colId xmlns:a16="http://schemas.microsoft.com/office/drawing/2014/main" val="20000"/>
                    </a:ext>
                  </a:extLst>
                </a:gridCol>
                <a:gridCol w="2885663">
                  <a:extLst>
                    <a:ext uri="{9D8B030D-6E8A-4147-A177-3AD203B41FA5}">
                      <a16:colId xmlns:a16="http://schemas.microsoft.com/office/drawing/2014/main" val="20001"/>
                    </a:ext>
                  </a:extLst>
                </a:gridCol>
                <a:gridCol w="185496">
                  <a:extLst>
                    <a:ext uri="{9D8B030D-6E8A-4147-A177-3AD203B41FA5}">
                      <a16:colId xmlns:a16="http://schemas.microsoft.com/office/drawing/2014/main" val="20002"/>
                    </a:ext>
                  </a:extLst>
                </a:gridCol>
                <a:gridCol w="3382469">
                  <a:extLst>
                    <a:ext uri="{9D8B030D-6E8A-4147-A177-3AD203B41FA5}">
                      <a16:colId xmlns:a16="http://schemas.microsoft.com/office/drawing/2014/main" val="20003"/>
                    </a:ext>
                  </a:extLst>
                </a:gridCol>
              </a:tblGrid>
              <a:tr h="419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1" i="0" u="none" strike="noStrike" cap="none" normalizeH="0" baseline="0" dirty="0">
                        <a:ln>
                          <a:noFill/>
                        </a:ln>
                        <a:solidFill>
                          <a:srgbClr val="FFFFFF"/>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effectLst/>
                          <a:latin typeface="Arial" pitchFamily="34" charset="0"/>
                          <a:cs typeface="Arial" pitchFamily="34" charset="0"/>
                        </a:rPr>
                        <a:t>Rural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es-SV"/>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a:ln>
                            <a:noFill/>
                          </a:ln>
                          <a:solidFill>
                            <a:schemeClr val="tx1"/>
                          </a:solidFill>
                          <a:effectLst/>
                          <a:latin typeface="Arial" pitchFamily="34" charset="0"/>
                          <a:cs typeface="Arial" pitchFamily="34" charset="0"/>
                        </a:rPr>
                        <a:t>Urbano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24511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Ecos Familiar</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1 Médico(a)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1 Enfermera(o) Profesional</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1 Auxiliar de Enfermería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3 Promotores(as) de salud</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1 Polivalente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dirty="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s-SV"/>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SV" sz="1800" b="0" i="0" u="none" strike="noStrike" cap="none" normalizeH="0" baseline="0" dirty="0">
                        <a:ln>
                          <a:noFill/>
                        </a:ln>
                        <a:solidFill>
                          <a:srgbClr val="000000"/>
                        </a:solidFill>
                        <a:effectLst/>
                        <a:latin typeface="Arial" pitchFamily="34" charset="0"/>
                        <a:cs typeface="Arial"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extLst>
                  <a:ext uri="{0D108BD9-81ED-4DB2-BD59-A6C34878D82A}">
                    <a16:rowId xmlns:a16="http://schemas.microsoft.com/office/drawing/2014/main" val="10001"/>
                  </a:ext>
                </a:extLst>
              </a:tr>
              <a:tr h="514350">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a:ln>
                            <a:noFill/>
                          </a:ln>
                          <a:solidFill>
                            <a:srgbClr val="FF0000"/>
                          </a:solidFill>
                          <a:effectLst/>
                          <a:latin typeface="Arial" pitchFamily="34" charset="0"/>
                          <a:cs typeface="Arial" pitchFamily="34" charset="0"/>
                        </a:rPr>
                        <a:t>Por cada 1800 familias será asignado un odontólogo y un inspector de saneamiento ambiental, aproximadamente cada 6 Ecos familiares Rural y 2 Ecos familiares urbanos.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9EDF4"/>
                    </a:solidFill>
                  </a:tcPr>
                </a:tc>
                <a:tc hMerge="1">
                  <a:txBody>
                    <a:bodyPr/>
                    <a:lstStyle/>
                    <a:p>
                      <a:endParaRPr lang="es-SV"/>
                    </a:p>
                  </a:txBody>
                  <a:tcPr/>
                </a:tc>
                <a:tc hMerge="1">
                  <a:txBody>
                    <a:bodyPr/>
                    <a:lstStyle/>
                    <a:p>
                      <a:endParaRPr lang="es-SV"/>
                    </a:p>
                  </a:txBody>
                  <a:tcPr/>
                </a:tc>
                <a:tc hMerge="1">
                  <a:txBody>
                    <a:bodyPr/>
                    <a:lstStyle/>
                    <a:p>
                      <a:endParaRPr lang="es-SV"/>
                    </a:p>
                  </a:txBody>
                  <a:tcPr/>
                </a:tc>
                <a:extLst>
                  <a:ext uri="{0D108BD9-81ED-4DB2-BD59-A6C34878D82A}">
                    <a16:rowId xmlns:a16="http://schemas.microsoft.com/office/drawing/2014/main" val="10002"/>
                  </a:ext>
                </a:extLst>
              </a:tr>
              <a:tr h="211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Ecos Especializados</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Pediatra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Ginecólogo(a)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Internista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Odontólogo(a)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Fisioterapista</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Enfermera(0)</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Auxiliar de Enfermería </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Educador(a) en Salud</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Laboratorista Clínico</a:t>
                      </a:r>
                    </a:p>
                    <a:p>
                      <a:pPr marL="0" marR="0" lvl="0" indent="0" algn="l" defTabSz="914400" rtl="0" eaLnBrk="1" fontAlgn="base" latinLnBrk="0" hangingPunct="1">
                        <a:lnSpc>
                          <a:spcPct val="100000"/>
                        </a:lnSpc>
                        <a:spcBef>
                          <a:spcPct val="0"/>
                        </a:spcBef>
                        <a:spcAft>
                          <a:spcPct val="0"/>
                        </a:spcAft>
                        <a:buClrTx/>
                        <a:buSzTx/>
                        <a:buFontTx/>
                        <a:buNone/>
                        <a:tabLst/>
                      </a:pPr>
                      <a:r>
                        <a:rPr kumimoji="0" lang="es-ES" sz="1300" b="0" i="0" u="none" strike="noStrike" cap="none" normalizeH="0" baseline="0">
                          <a:ln>
                            <a:noFill/>
                          </a:ln>
                          <a:solidFill>
                            <a:srgbClr val="000000"/>
                          </a:solidFill>
                          <a:effectLst/>
                          <a:latin typeface="Arial" pitchFamily="34" charset="0"/>
                          <a:cs typeface="Arial" pitchFamily="34" charset="0"/>
                        </a:rPr>
                        <a:t>1 Auxiliar Estadístico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a:ln>
                            <a:noFill/>
                          </a:ln>
                          <a:solidFill>
                            <a:srgbClr val="000000"/>
                          </a:solidFill>
                          <a:effectLst/>
                          <a:latin typeface="Arial" pitchFamily="34" charset="0"/>
                          <a:cs typeface="Arial" pitchFamily="34" charset="0"/>
                        </a:rPr>
                        <a:t>10 Ecos familiares están adscritos a cada Ecos especializado dando cobertura a una población de 6000 familias, es decir, 30000 personas.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a:ln>
                            <a:noFill/>
                          </a:ln>
                          <a:solidFill>
                            <a:srgbClr val="000000"/>
                          </a:solidFill>
                          <a:effectLst/>
                          <a:latin typeface="Arial" pitchFamily="34" charset="0"/>
                          <a:cs typeface="Arial" pitchFamily="34" charset="0"/>
                        </a:rPr>
                        <a:t>4 Ecos familiares están adscritos a un Ecos especializado dando cobertura a 8400 familias, en promedio de 42000 personas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0D8E8"/>
                    </a:solidFill>
                  </a:tcPr>
                </a:tc>
                <a:tc hMerge="1">
                  <a:txBody>
                    <a:bodyPr/>
                    <a:lstStyle/>
                    <a:p>
                      <a:endParaRPr lang="es-SV"/>
                    </a:p>
                  </a:txBody>
                  <a:tcPr/>
                </a:tc>
                <a:extLst>
                  <a:ext uri="{0D108BD9-81ED-4DB2-BD59-A6C34878D82A}">
                    <a16:rowId xmlns:a16="http://schemas.microsoft.com/office/drawing/2014/main" val="10003"/>
                  </a:ext>
                </a:extLst>
              </a:tr>
            </a:tbl>
          </a:graphicData>
        </a:graphic>
      </p:graphicFrame>
      <p:grpSp>
        <p:nvGrpSpPr>
          <p:cNvPr id="2" name="84 Grupo"/>
          <p:cNvGrpSpPr>
            <a:grpSpLocks/>
          </p:cNvGrpSpPr>
          <p:nvPr/>
        </p:nvGrpSpPr>
        <p:grpSpPr bwMode="auto">
          <a:xfrm>
            <a:off x="2574925" y="1524000"/>
            <a:ext cx="1574800" cy="1717675"/>
            <a:chOff x="2575246" y="2217270"/>
            <a:chExt cx="1574582" cy="1717195"/>
          </a:xfrm>
        </p:grpSpPr>
        <p:grpSp>
          <p:nvGrpSpPr>
            <p:cNvPr id="3" name="21 Grupo"/>
            <p:cNvGrpSpPr>
              <a:grpSpLocks/>
            </p:cNvGrpSpPr>
            <p:nvPr/>
          </p:nvGrpSpPr>
          <p:grpSpPr bwMode="auto">
            <a:xfrm>
              <a:off x="2575246" y="2217270"/>
              <a:ext cx="1539554" cy="1717195"/>
              <a:chOff x="2599592" y="2166048"/>
              <a:chExt cx="1896208" cy="2115001"/>
            </a:xfrm>
          </p:grpSpPr>
          <p:sp>
            <p:nvSpPr>
              <p:cNvPr id="5" name="4 Elipse"/>
              <p:cNvSpPr/>
              <p:nvPr/>
            </p:nvSpPr>
            <p:spPr>
              <a:xfrm>
                <a:off x="2599592" y="2166048"/>
                <a:ext cx="875836" cy="875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0" name="9 Elipse"/>
              <p:cNvSpPr/>
              <p:nvPr/>
            </p:nvSpPr>
            <p:spPr>
              <a:xfrm>
                <a:off x="3119620" y="2687957"/>
                <a:ext cx="875836" cy="87375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1" name="10 Elipse"/>
              <p:cNvSpPr/>
              <p:nvPr/>
            </p:nvSpPr>
            <p:spPr>
              <a:xfrm>
                <a:off x="3620097" y="2166048"/>
                <a:ext cx="875836" cy="875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2" name="11 Elipse"/>
              <p:cNvSpPr/>
              <p:nvPr/>
            </p:nvSpPr>
            <p:spPr>
              <a:xfrm>
                <a:off x="3109845" y="3405337"/>
                <a:ext cx="875836" cy="8757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4" name="24 Grupo"/>
            <p:cNvGrpSpPr>
              <a:grpSpLocks/>
            </p:cNvGrpSpPr>
            <p:nvPr/>
          </p:nvGrpSpPr>
          <p:grpSpPr bwMode="auto">
            <a:xfrm>
              <a:off x="3089172" y="3401476"/>
              <a:ext cx="644628" cy="437920"/>
              <a:chOff x="3089172" y="3401476"/>
              <a:chExt cx="644628" cy="437920"/>
            </a:xfrm>
          </p:grpSpPr>
          <p:sp>
            <p:nvSpPr>
              <p:cNvPr id="9292" name="22 CuadroTexto"/>
              <p:cNvSpPr txBox="1">
                <a:spLocks noChangeArrowheads="1"/>
              </p:cNvSpPr>
              <p:nvPr/>
            </p:nvSpPr>
            <p:spPr bwMode="auto">
              <a:xfrm>
                <a:off x="3157445" y="3428449"/>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200 familias</a:t>
                </a:r>
              </a:p>
            </p:txBody>
          </p:sp>
          <p:pic>
            <p:nvPicPr>
              <p:cNvPr id="9293" name="23 Imagen"/>
              <p:cNvPicPr>
                <a:picLocks noChangeAspect="1"/>
              </p:cNvPicPr>
              <p:nvPr/>
            </p:nvPicPr>
            <p:blipFill>
              <a:blip r:embed="rId2"/>
              <a:srcRect/>
              <a:stretch>
                <a:fillRect/>
              </a:stretch>
            </p:blipFill>
            <p:spPr bwMode="auto">
              <a:xfrm flipH="1">
                <a:off x="3089172" y="3401476"/>
                <a:ext cx="137045" cy="355413"/>
              </a:xfrm>
              <a:prstGeom prst="rect">
                <a:avLst/>
              </a:prstGeom>
              <a:noFill/>
              <a:ln w="9525">
                <a:noFill/>
                <a:miter lim="800000"/>
                <a:headEnd/>
                <a:tailEnd/>
              </a:ln>
            </p:spPr>
          </p:pic>
        </p:grpSp>
        <p:grpSp>
          <p:nvGrpSpPr>
            <p:cNvPr id="6" name="25 Grupo"/>
            <p:cNvGrpSpPr>
              <a:grpSpLocks/>
            </p:cNvGrpSpPr>
            <p:nvPr/>
          </p:nvGrpSpPr>
          <p:grpSpPr bwMode="auto">
            <a:xfrm>
              <a:off x="3505200" y="2362200"/>
              <a:ext cx="644628" cy="437920"/>
              <a:chOff x="3089172" y="3401476"/>
              <a:chExt cx="644628" cy="437920"/>
            </a:xfrm>
          </p:grpSpPr>
          <p:sp>
            <p:nvSpPr>
              <p:cNvPr id="9290" name="26 CuadroTexto"/>
              <p:cNvSpPr txBox="1">
                <a:spLocks noChangeArrowheads="1"/>
              </p:cNvSpPr>
              <p:nvPr/>
            </p:nvSpPr>
            <p:spPr bwMode="auto">
              <a:xfrm>
                <a:off x="3157445" y="3428449"/>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200 familias</a:t>
                </a:r>
              </a:p>
            </p:txBody>
          </p:sp>
          <p:pic>
            <p:nvPicPr>
              <p:cNvPr id="9291" name="27 Imagen"/>
              <p:cNvPicPr>
                <a:picLocks noChangeAspect="1"/>
              </p:cNvPicPr>
              <p:nvPr/>
            </p:nvPicPr>
            <p:blipFill>
              <a:blip r:embed="rId2"/>
              <a:srcRect/>
              <a:stretch>
                <a:fillRect/>
              </a:stretch>
            </p:blipFill>
            <p:spPr bwMode="auto">
              <a:xfrm flipH="1">
                <a:off x="3089172" y="3401476"/>
                <a:ext cx="137045" cy="355413"/>
              </a:xfrm>
              <a:prstGeom prst="rect">
                <a:avLst/>
              </a:prstGeom>
              <a:noFill/>
              <a:ln w="9525">
                <a:noFill/>
                <a:miter lim="800000"/>
                <a:headEnd/>
                <a:tailEnd/>
              </a:ln>
            </p:spPr>
          </p:pic>
        </p:grpSp>
        <p:grpSp>
          <p:nvGrpSpPr>
            <p:cNvPr id="7" name="28 Grupo"/>
            <p:cNvGrpSpPr>
              <a:grpSpLocks/>
            </p:cNvGrpSpPr>
            <p:nvPr/>
          </p:nvGrpSpPr>
          <p:grpSpPr bwMode="auto">
            <a:xfrm>
              <a:off x="2631972" y="2387787"/>
              <a:ext cx="644628" cy="437920"/>
              <a:chOff x="3089172" y="3401476"/>
              <a:chExt cx="644628" cy="437920"/>
            </a:xfrm>
          </p:grpSpPr>
          <p:sp>
            <p:nvSpPr>
              <p:cNvPr id="9288" name="29 CuadroTexto"/>
              <p:cNvSpPr txBox="1">
                <a:spLocks noChangeArrowheads="1"/>
              </p:cNvSpPr>
              <p:nvPr/>
            </p:nvSpPr>
            <p:spPr bwMode="auto">
              <a:xfrm>
                <a:off x="3157445" y="3428449"/>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200 familias</a:t>
                </a:r>
              </a:p>
            </p:txBody>
          </p:sp>
          <p:pic>
            <p:nvPicPr>
              <p:cNvPr id="9289" name="30 Imagen"/>
              <p:cNvPicPr>
                <a:picLocks noChangeAspect="1"/>
              </p:cNvPicPr>
              <p:nvPr/>
            </p:nvPicPr>
            <p:blipFill>
              <a:blip r:embed="rId2"/>
              <a:srcRect/>
              <a:stretch>
                <a:fillRect/>
              </a:stretch>
            </p:blipFill>
            <p:spPr bwMode="auto">
              <a:xfrm flipH="1">
                <a:off x="3089172" y="3401476"/>
                <a:ext cx="137045" cy="355413"/>
              </a:xfrm>
              <a:prstGeom prst="rect">
                <a:avLst/>
              </a:prstGeom>
              <a:noFill/>
              <a:ln w="9525">
                <a:noFill/>
                <a:miter lim="800000"/>
                <a:headEnd/>
                <a:tailEnd/>
              </a:ln>
            </p:spPr>
          </p:pic>
        </p:grpSp>
        <p:grpSp>
          <p:nvGrpSpPr>
            <p:cNvPr id="8" name="52 Grupo"/>
            <p:cNvGrpSpPr>
              <a:grpSpLocks/>
            </p:cNvGrpSpPr>
            <p:nvPr/>
          </p:nvGrpSpPr>
          <p:grpSpPr bwMode="auto">
            <a:xfrm>
              <a:off x="3000113" y="2612587"/>
              <a:ext cx="700192" cy="611314"/>
              <a:chOff x="3000113" y="2612587"/>
              <a:chExt cx="700192" cy="611314"/>
            </a:xfrm>
          </p:grpSpPr>
          <p:pic>
            <p:nvPicPr>
              <p:cNvPr id="9286" name="50 Imagen"/>
              <p:cNvPicPr>
                <a:picLocks noChangeAspect="1"/>
              </p:cNvPicPr>
              <p:nvPr/>
            </p:nvPicPr>
            <p:blipFill>
              <a:blip r:embed="rId3"/>
              <a:srcRect/>
              <a:stretch>
                <a:fillRect/>
              </a:stretch>
            </p:blipFill>
            <p:spPr bwMode="auto">
              <a:xfrm>
                <a:off x="3088991" y="2612587"/>
                <a:ext cx="611314" cy="611314"/>
              </a:xfrm>
              <a:prstGeom prst="rect">
                <a:avLst/>
              </a:prstGeom>
              <a:noFill/>
              <a:ln w="9525">
                <a:noFill/>
                <a:miter lim="800000"/>
                <a:headEnd/>
                <a:tailEnd/>
              </a:ln>
            </p:spPr>
          </p:pic>
          <p:sp>
            <p:nvSpPr>
              <p:cNvPr id="9287" name="51 CuadroTexto"/>
              <p:cNvSpPr txBox="1">
                <a:spLocks noChangeArrowheads="1"/>
              </p:cNvSpPr>
              <p:nvPr/>
            </p:nvSpPr>
            <p:spPr bwMode="auto">
              <a:xfrm>
                <a:off x="3000113" y="2971800"/>
                <a:ext cx="657487" cy="184666"/>
              </a:xfrm>
              <a:prstGeom prst="rect">
                <a:avLst/>
              </a:prstGeom>
              <a:noFill/>
              <a:ln w="9525">
                <a:noFill/>
                <a:miter lim="800000"/>
                <a:headEnd/>
                <a:tailEnd/>
              </a:ln>
            </p:spPr>
            <p:txBody>
              <a:bodyPr>
                <a:spAutoFit/>
              </a:bodyPr>
              <a:lstStyle/>
              <a:p>
                <a:r>
                  <a:rPr lang="es-ES" sz="600">
                    <a:latin typeface="Calibri" pitchFamily="34" charset="0"/>
                  </a:rPr>
                  <a:t>Ecos Familiares</a:t>
                </a:r>
              </a:p>
            </p:txBody>
          </p:sp>
        </p:grpSp>
      </p:grpSp>
      <p:grpSp>
        <p:nvGrpSpPr>
          <p:cNvPr id="9" name="83 Grupo"/>
          <p:cNvGrpSpPr>
            <a:grpSpLocks/>
          </p:cNvGrpSpPr>
          <p:nvPr/>
        </p:nvGrpSpPr>
        <p:grpSpPr bwMode="auto">
          <a:xfrm>
            <a:off x="5486400" y="1447800"/>
            <a:ext cx="1900238" cy="2057400"/>
            <a:chOff x="5643392" y="2133600"/>
            <a:chExt cx="1900408" cy="2057176"/>
          </a:xfrm>
        </p:grpSpPr>
        <p:grpSp>
          <p:nvGrpSpPr>
            <p:cNvPr id="13" name="20 Grupo"/>
            <p:cNvGrpSpPr>
              <a:grpSpLocks/>
            </p:cNvGrpSpPr>
            <p:nvPr/>
          </p:nvGrpSpPr>
          <p:grpSpPr bwMode="auto">
            <a:xfrm>
              <a:off x="5643392" y="2133600"/>
              <a:ext cx="1900408" cy="2057176"/>
              <a:chOff x="6135227" y="2057400"/>
              <a:chExt cx="2322973" cy="2514600"/>
            </a:xfrm>
          </p:grpSpPr>
          <p:sp>
            <p:nvSpPr>
              <p:cNvPr id="14" name="13 Elipse"/>
              <p:cNvSpPr/>
              <p:nvPr/>
            </p:nvSpPr>
            <p:spPr>
              <a:xfrm>
                <a:off x="6857153" y="2057400"/>
                <a:ext cx="875239" cy="875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5" name="14 Elipse"/>
              <p:cNvSpPr/>
              <p:nvPr/>
            </p:nvSpPr>
            <p:spPr>
              <a:xfrm>
                <a:off x="6135227" y="2437694"/>
                <a:ext cx="875239" cy="875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6" name="15 Elipse"/>
              <p:cNvSpPr/>
              <p:nvPr/>
            </p:nvSpPr>
            <p:spPr>
              <a:xfrm>
                <a:off x="7582961" y="2486202"/>
                <a:ext cx="875239" cy="875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7" name="16 Elipse"/>
              <p:cNvSpPr/>
              <p:nvPr/>
            </p:nvSpPr>
            <p:spPr>
              <a:xfrm>
                <a:off x="6839688" y="2876197"/>
                <a:ext cx="875238" cy="875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8" name="17 Elipse"/>
              <p:cNvSpPr/>
              <p:nvPr/>
            </p:nvSpPr>
            <p:spPr>
              <a:xfrm>
                <a:off x="7544148" y="3275894"/>
                <a:ext cx="875239" cy="87506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19" name="18 Elipse"/>
              <p:cNvSpPr/>
              <p:nvPr/>
            </p:nvSpPr>
            <p:spPr>
              <a:xfrm>
                <a:off x="6820281" y="3696935"/>
                <a:ext cx="875238" cy="875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sp>
            <p:nvSpPr>
              <p:cNvPr id="20" name="19 Elipse"/>
              <p:cNvSpPr/>
              <p:nvPr/>
            </p:nvSpPr>
            <p:spPr>
              <a:xfrm>
                <a:off x="6135227" y="3239030"/>
                <a:ext cx="875239" cy="87506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
              </a:p>
            </p:txBody>
          </p:sp>
        </p:grpSp>
        <p:grpSp>
          <p:nvGrpSpPr>
            <p:cNvPr id="21" name="34 Grupo"/>
            <p:cNvGrpSpPr>
              <a:grpSpLocks/>
            </p:cNvGrpSpPr>
            <p:nvPr/>
          </p:nvGrpSpPr>
          <p:grpSpPr bwMode="auto">
            <a:xfrm>
              <a:off x="6365772" y="2209800"/>
              <a:ext cx="644628" cy="437920"/>
              <a:chOff x="4114800" y="4013069"/>
              <a:chExt cx="644628" cy="437920"/>
            </a:xfrm>
          </p:grpSpPr>
          <p:sp>
            <p:nvSpPr>
              <p:cNvPr id="9272" name="32 CuadroTexto"/>
              <p:cNvSpPr txBox="1">
                <a:spLocks noChangeArrowheads="1"/>
              </p:cNvSpPr>
              <p:nvPr/>
            </p:nvSpPr>
            <p:spPr bwMode="auto">
              <a:xfrm>
                <a:off x="4183073" y="4040042"/>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300 familias</a:t>
                </a:r>
              </a:p>
            </p:txBody>
          </p:sp>
          <p:pic>
            <p:nvPicPr>
              <p:cNvPr id="9273" name="33 Imagen"/>
              <p:cNvPicPr>
                <a:picLocks noChangeAspect="1"/>
              </p:cNvPicPr>
              <p:nvPr/>
            </p:nvPicPr>
            <p:blipFill>
              <a:blip r:embed="rId2"/>
              <a:srcRect/>
              <a:stretch>
                <a:fillRect/>
              </a:stretch>
            </p:blipFill>
            <p:spPr bwMode="auto">
              <a:xfrm flipH="1">
                <a:off x="4114800" y="4013069"/>
                <a:ext cx="137045" cy="355413"/>
              </a:xfrm>
              <a:prstGeom prst="rect">
                <a:avLst/>
              </a:prstGeom>
              <a:noFill/>
              <a:ln w="9525">
                <a:noFill/>
                <a:miter lim="800000"/>
                <a:headEnd/>
                <a:tailEnd/>
              </a:ln>
            </p:spPr>
          </p:pic>
        </p:grpSp>
        <p:grpSp>
          <p:nvGrpSpPr>
            <p:cNvPr id="22" name="35 Grupo"/>
            <p:cNvGrpSpPr>
              <a:grpSpLocks/>
            </p:cNvGrpSpPr>
            <p:nvPr/>
          </p:nvGrpSpPr>
          <p:grpSpPr bwMode="auto">
            <a:xfrm>
              <a:off x="6899172" y="2665291"/>
              <a:ext cx="644628" cy="437920"/>
              <a:chOff x="4114800" y="4013069"/>
              <a:chExt cx="644628" cy="437920"/>
            </a:xfrm>
          </p:grpSpPr>
          <p:sp>
            <p:nvSpPr>
              <p:cNvPr id="9270" name="36 CuadroTexto"/>
              <p:cNvSpPr txBox="1">
                <a:spLocks noChangeArrowheads="1"/>
              </p:cNvSpPr>
              <p:nvPr/>
            </p:nvSpPr>
            <p:spPr bwMode="auto">
              <a:xfrm>
                <a:off x="4183073" y="4040042"/>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300 familias</a:t>
                </a:r>
              </a:p>
            </p:txBody>
          </p:sp>
          <p:pic>
            <p:nvPicPr>
              <p:cNvPr id="9271" name="37 Imagen"/>
              <p:cNvPicPr>
                <a:picLocks noChangeAspect="1"/>
              </p:cNvPicPr>
              <p:nvPr/>
            </p:nvPicPr>
            <p:blipFill>
              <a:blip r:embed="rId2"/>
              <a:srcRect/>
              <a:stretch>
                <a:fillRect/>
              </a:stretch>
            </p:blipFill>
            <p:spPr bwMode="auto">
              <a:xfrm flipH="1">
                <a:off x="4114800" y="4013069"/>
                <a:ext cx="137045" cy="355413"/>
              </a:xfrm>
              <a:prstGeom prst="rect">
                <a:avLst/>
              </a:prstGeom>
              <a:noFill/>
              <a:ln w="9525">
                <a:noFill/>
                <a:miter lim="800000"/>
                <a:headEnd/>
                <a:tailEnd/>
              </a:ln>
            </p:spPr>
          </p:pic>
        </p:grpSp>
        <p:grpSp>
          <p:nvGrpSpPr>
            <p:cNvPr id="23" name="38 Grupo"/>
            <p:cNvGrpSpPr>
              <a:grpSpLocks/>
            </p:cNvGrpSpPr>
            <p:nvPr/>
          </p:nvGrpSpPr>
          <p:grpSpPr bwMode="auto">
            <a:xfrm>
              <a:off x="6899172" y="3302187"/>
              <a:ext cx="644628" cy="437920"/>
              <a:chOff x="4114800" y="4013069"/>
              <a:chExt cx="644628" cy="437920"/>
            </a:xfrm>
          </p:grpSpPr>
          <p:sp>
            <p:nvSpPr>
              <p:cNvPr id="9268" name="39 CuadroTexto"/>
              <p:cNvSpPr txBox="1">
                <a:spLocks noChangeArrowheads="1"/>
              </p:cNvSpPr>
              <p:nvPr/>
            </p:nvSpPr>
            <p:spPr bwMode="auto">
              <a:xfrm>
                <a:off x="4183073" y="4040042"/>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300 familias</a:t>
                </a:r>
              </a:p>
            </p:txBody>
          </p:sp>
          <p:pic>
            <p:nvPicPr>
              <p:cNvPr id="9269" name="40 Imagen"/>
              <p:cNvPicPr>
                <a:picLocks noChangeAspect="1"/>
              </p:cNvPicPr>
              <p:nvPr/>
            </p:nvPicPr>
            <p:blipFill>
              <a:blip r:embed="rId2"/>
              <a:srcRect/>
              <a:stretch>
                <a:fillRect/>
              </a:stretch>
            </p:blipFill>
            <p:spPr bwMode="auto">
              <a:xfrm flipH="1">
                <a:off x="4114800" y="4013069"/>
                <a:ext cx="137045" cy="355413"/>
              </a:xfrm>
              <a:prstGeom prst="rect">
                <a:avLst/>
              </a:prstGeom>
              <a:noFill/>
              <a:ln w="9525">
                <a:noFill/>
                <a:miter lim="800000"/>
                <a:headEnd/>
                <a:tailEnd/>
              </a:ln>
            </p:spPr>
          </p:pic>
        </p:grpSp>
        <p:grpSp>
          <p:nvGrpSpPr>
            <p:cNvPr id="24" name="41 Grupo"/>
            <p:cNvGrpSpPr>
              <a:grpSpLocks/>
            </p:cNvGrpSpPr>
            <p:nvPr/>
          </p:nvGrpSpPr>
          <p:grpSpPr bwMode="auto">
            <a:xfrm>
              <a:off x="6289572" y="3683187"/>
              <a:ext cx="644628" cy="437920"/>
              <a:chOff x="4114800" y="4013069"/>
              <a:chExt cx="644628" cy="437920"/>
            </a:xfrm>
          </p:grpSpPr>
          <p:sp>
            <p:nvSpPr>
              <p:cNvPr id="9266" name="42 CuadroTexto"/>
              <p:cNvSpPr txBox="1">
                <a:spLocks noChangeArrowheads="1"/>
              </p:cNvSpPr>
              <p:nvPr/>
            </p:nvSpPr>
            <p:spPr bwMode="auto">
              <a:xfrm>
                <a:off x="4183073" y="4040042"/>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300 familias</a:t>
                </a:r>
              </a:p>
            </p:txBody>
          </p:sp>
          <p:pic>
            <p:nvPicPr>
              <p:cNvPr id="9267" name="43 Imagen"/>
              <p:cNvPicPr>
                <a:picLocks noChangeAspect="1"/>
              </p:cNvPicPr>
              <p:nvPr/>
            </p:nvPicPr>
            <p:blipFill>
              <a:blip r:embed="rId2"/>
              <a:srcRect/>
              <a:stretch>
                <a:fillRect/>
              </a:stretch>
            </p:blipFill>
            <p:spPr bwMode="auto">
              <a:xfrm flipH="1">
                <a:off x="4114800" y="4013069"/>
                <a:ext cx="137045" cy="355413"/>
              </a:xfrm>
              <a:prstGeom prst="rect">
                <a:avLst/>
              </a:prstGeom>
              <a:noFill/>
              <a:ln w="9525">
                <a:noFill/>
                <a:miter lim="800000"/>
                <a:headEnd/>
                <a:tailEnd/>
              </a:ln>
            </p:spPr>
          </p:pic>
        </p:grpSp>
        <p:grpSp>
          <p:nvGrpSpPr>
            <p:cNvPr id="25" name="44 Grupo"/>
            <p:cNvGrpSpPr>
              <a:grpSpLocks/>
            </p:cNvGrpSpPr>
            <p:nvPr/>
          </p:nvGrpSpPr>
          <p:grpSpPr bwMode="auto">
            <a:xfrm>
              <a:off x="5679972" y="3302187"/>
              <a:ext cx="644628" cy="437920"/>
              <a:chOff x="4114800" y="4013069"/>
              <a:chExt cx="644628" cy="437920"/>
            </a:xfrm>
          </p:grpSpPr>
          <p:sp>
            <p:nvSpPr>
              <p:cNvPr id="9264" name="45 CuadroTexto"/>
              <p:cNvSpPr txBox="1">
                <a:spLocks noChangeArrowheads="1"/>
              </p:cNvSpPr>
              <p:nvPr/>
            </p:nvSpPr>
            <p:spPr bwMode="auto">
              <a:xfrm>
                <a:off x="4183073" y="4040042"/>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300 familias</a:t>
                </a:r>
              </a:p>
            </p:txBody>
          </p:sp>
          <p:pic>
            <p:nvPicPr>
              <p:cNvPr id="9265" name="46 Imagen"/>
              <p:cNvPicPr>
                <a:picLocks noChangeAspect="1"/>
              </p:cNvPicPr>
              <p:nvPr/>
            </p:nvPicPr>
            <p:blipFill>
              <a:blip r:embed="rId2"/>
              <a:srcRect/>
              <a:stretch>
                <a:fillRect/>
              </a:stretch>
            </p:blipFill>
            <p:spPr bwMode="auto">
              <a:xfrm flipH="1">
                <a:off x="4114800" y="4013069"/>
                <a:ext cx="137045" cy="355413"/>
              </a:xfrm>
              <a:prstGeom prst="rect">
                <a:avLst/>
              </a:prstGeom>
              <a:noFill/>
              <a:ln w="9525">
                <a:noFill/>
                <a:miter lim="800000"/>
                <a:headEnd/>
                <a:tailEnd/>
              </a:ln>
            </p:spPr>
          </p:pic>
        </p:grpSp>
        <p:grpSp>
          <p:nvGrpSpPr>
            <p:cNvPr id="26" name="47 Grupo"/>
            <p:cNvGrpSpPr>
              <a:grpSpLocks/>
            </p:cNvGrpSpPr>
            <p:nvPr/>
          </p:nvGrpSpPr>
          <p:grpSpPr bwMode="auto">
            <a:xfrm>
              <a:off x="5679972" y="2616387"/>
              <a:ext cx="644628" cy="437920"/>
              <a:chOff x="4114800" y="4013069"/>
              <a:chExt cx="644628" cy="437920"/>
            </a:xfrm>
          </p:grpSpPr>
          <p:sp>
            <p:nvSpPr>
              <p:cNvPr id="9262" name="48 CuadroTexto"/>
              <p:cNvSpPr txBox="1">
                <a:spLocks noChangeArrowheads="1"/>
              </p:cNvSpPr>
              <p:nvPr/>
            </p:nvSpPr>
            <p:spPr bwMode="auto">
              <a:xfrm>
                <a:off x="4183073" y="4040042"/>
                <a:ext cx="576355" cy="410947"/>
              </a:xfrm>
              <a:prstGeom prst="rect">
                <a:avLst/>
              </a:prstGeom>
              <a:noFill/>
              <a:ln w="9525">
                <a:noFill/>
                <a:miter lim="800000"/>
                <a:headEnd/>
                <a:tailEnd/>
              </a:ln>
            </p:spPr>
            <p:txBody>
              <a:bodyPr>
                <a:spAutoFit/>
              </a:bodyPr>
              <a:lstStyle/>
              <a:p>
                <a:r>
                  <a:rPr lang="es-ES" sz="700">
                    <a:latin typeface="Calibri" pitchFamily="34" charset="0"/>
                  </a:rPr>
                  <a:t>Promotor</a:t>
                </a:r>
              </a:p>
              <a:p>
                <a:r>
                  <a:rPr lang="es-ES" sz="700">
                    <a:latin typeface="Calibri" pitchFamily="34" charset="0"/>
                  </a:rPr>
                  <a:t>300 familias</a:t>
                </a:r>
              </a:p>
            </p:txBody>
          </p:sp>
          <p:pic>
            <p:nvPicPr>
              <p:cNvPr id="9263" name="49 Imagen"/>
              <p:cNvPicPr>
                <a:picLocks noChangeAspect="1"/>
              </p:cNvPicPr>
              <p:nvPr/>
            </p:nvPicPr>
            <p:blipFill>
              <a:blip r:embed="rId2"/>
              <a:srcRect/>
              <a:stretch>
                <a:fillRect/>
              </a:stretch>
            </p:blipFill>
            <p:spPr bwMode="auto">
              <a:xfrm flipH="1">
                <a:off x="4114800" y="4013069"/>
                <a:ext cx="137045" cy="355413"/>
              </a:xfrm>
              <a:prstGeom prst="rect">
                <a:avLst/>
              </a:prstGeom>
              <a:noFill/>
              <a:ln w="9525">
                <a:noFill/>
                <a:miter lim="800000"/>
                <a:headEnd/>
                <a:tailEnd/>
              </a:ln>
            </p:spPr>
          </p:pic>
        </p:grpSp>
        <p:grpSp>
          <p:nvGrpSpPr>
            <p:cNvPr id="27" name="53 Grupo"/>
            <p:cNvGrpSpPr>
              <a:grpSpLocks/>
            </p:cNvGrpSpPr>
            <p:nvPr/>
          </p:nvGrpSpPr>
          <p:grpSpPr bwMode="auto">
            <a:xfrm>
              <a:off x="6234008" y="2743200"/>
              <a:ext cx="700192" cy="611314"/>
              <a:chOff x="3000113" y="2612587"/>
              <a:chExt cx="700192" cy="611314"/>
            </a:xfrm>
          </p:grpSpPr>
          <p:pic>
            <p:nvPicPr>
              <p:cNvPr id="9260" name="54 Imagen"/>
              <p:cNvPicPr>
                <a:picLocks noChangeAspect="1"/>
              </p:cNvPicPr>
              <p:nvPr/>
            </p:nvPicPr>
            <p:blipFill>
              <a:blip r:embed="rId3"/>
              <a:srcRect/>
              <a:stretch>
                <a:fillRect/>
              </a:stretch>
            </p:blipFill>
            <p:spPr bwMode="auto">
              <a:xfrm>
                <a:off x="3088991" y="2612587"/>
                <a:ext cx="611314" cy="611314"/>
              </a:xfrm>
              <a:prstGeom prst="rect">
                <a:avLst/>
              </a:prstGeom>
              <a:noFill/>
              <a:ln w="9525">
                <a:noFill/>
                <a:miter lim="800000"/>
                <a:headEnd/>
                <a:tailEnd/>
              </a:ln>
            </p:spPr>
          </p:pic>
          <p:sp>
            <p:nvSpPr>
              <p:cNvPr id="9261" name="55 CuadroTexto"/>
              <p:cNvSpPr txBox="1">
                <a:spLocks noChangeArrowheads="1"/>
              </p:cNvSpPr>
              <p:nvPr/>
            </p:nvSpPr>
            <p:spPr bwMode="auto">
              <a:xfrm>
                <a:off x="3000113" y="2971800"/>
                <a:ext cx="657487" cy="184666"/>
              </a:xfrm>
              <a:prstGeom prst="rect">
                <a:avLst/>
              </a:prstGeom>
              <a:noFill/>
              <a:ln w="9525">
                <a:noFill/>
                <a:miter lim="800000"/>
                <a:headEnd/>
                <a:tailEnd/>
              </a:ln>
            </p:spPr>
            <p:txBody>
              <a:bodyPr>
                <a:spAutoFit/>
              </a:bodyPr>
              <a:lstStyle/>
              <a:p>
                <a:r>
                  <a:rPr lang="es-ES" sz="600">
                    <a:latin typeface="Calibri" pitchFamily="34" charset="0"/>
                  </a:rPr>
                  <a:t>Ecos Familiares</a:t>
                </a:r>
              </a:p>
            </p:txBody>
          </p:sp>
        </p:grpSp>
      </p:grpSp>
      <p:sp>
        <p:nvSpPr>
          <p:cNvPr id="58" name="57 Cerrar llave"/>
          <p:cNvSpPr/>
          <p:nvPr/>
        </p:nvSpPr>
        <p:spPr>
          <a:xfrm>
            <a:off x="7239000" y="1600200"/>
            <a:ext cx="536575" cy="15716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b="1" dirty="0"/>
          </a:p>
        </p:txBody>
      </p:sp>
      <p:sp>
        <p:nvSpPr>
          <p:cNvPr id="59" name="58 Cerrar llave"/>
          <p:cNvSpPr/>
          <p:nvPr/>
        </p:nvSpPr>
        <p:spPr>
          <a:xfrm>
            <a:off x="4114800" y="1600200"/>
            <a:ext cx="536575" cy="1571625"/>
          </a:xfrm>
          <a:prstGeom prst="righ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 b="1" dirty="0"/>
          </a:p>
        </p:txBody>
      </p:sp>
      <p:sp>
        <p:nvSpPr>
          <p:cNvPr id="9245" name="59 CuadroTexto"/>
          <p:cNvSpPr txBox="1">
            <a:spLocks noChangeArrowheads="1"/>
          </p:cNvSpPr>
          <p:nvPr/>
        </p:nvSpPr>
        <p:spPr bwMode="auto">
          <a:xfrm>
            <a:off x="4479925" y="1676400"/>
            <a:ext cx="1006475" cy="501650"/>
          </a:xfrm>
          <a:prstGeom prst="rect">
            <a:avLst/>
          </a:prstGeom>
          <a:noFill/>
          <a:ln w="9525">
            <a:noFill/>
            <a:miter lim="800000"/>
            <a:headEnd/>
            <a:tailEnd/>
          </a:ln>
        </p:spPr>
        <p:txBody>
          <a:bodyPr>
            <a:spAutoFit/>
          </a:bodyPr>
          <a:lstStyle/>
          <a:p>
            <a:r>
              <a:rPr lang="es-ES" sz="900">
                <a:latin typeface="Calibri" pitchFamily="34" charset="0"/>
              </a:rPr>
              <a:t>1 Promotor de Salud por 200 familias</a:t>
            </a:r>
          </a:p>
        </p:txBody>
      </p:sp>
      <p:sp>
        <p:nvSpPr>
          <p:cNvPr id="9246" name="60 CuadroTexto"/>
          <p:cNvSpPr txBox="1">
            <a:spLocks noChangeArrowheads="1"/>
          </p:cNvSpPr>
          <p:nvPr/>
        </p:nvSpPr>
        <p:spPr bwMode="auto">
          <a:xfrm>
            <a:off x="4140200" y="2781300"/>
            <a:ext cx="1001713" cy="701675"/>
          </a:xfrm>
          <a:prstGeom prst="rect">
            <a:avLst/>
          </a:prstGeom>
          <a:noFill/>
          <a:ln w="9525">
            <a:noFill/>
            <a:miter lim="800000"/>
            <a:headEnd/>
            <a:tailEnd/>
          </a:ln>
        </p:spPr>
        <p:txBody>
          <a:bodyPr>
            <a:spAutoFit/>
          </a:bodyPr>
          <a:lstStyle/>
          <a:p>
            <a:r>
              <a:rPr lang="es-ES" sz="1000">
                <a:latin typeface="Calibri" pitchFamily="34" charset="0"/>
              </a:rPr>
              <a:t>1 ECOS familiar x 600 familias (Promedio de 3000 personas)</a:t>
            </a:r>
          </a:p>
        </p:txBody>
      </p:sp>
      <p:sp>
        <p:nvSpPr>
          <p:cNvPr id="9247" name="61 CuadroTexto"/>
          <p:cNvSpPr txBox="1">
            <a:spLocks noChangeArrowheads="1"/>
          </p:cNvSpPr>
          <p:nvPr/>
        </p:nvSpPr>
        <p:spPr bwMode="auto">
          <a:xfrm>
            <a:off x="7620000" y="1676400"/>
            <a:ext cx="1006475" cy="508000"/>
          </a:xfrm>
          <a:prstGeom prst="rect">
            <a:avLst/>
          </a:prstGeom>
          <a:noFill/>
          <a:ln w="9525">
            <a:noFill/>
            <a:miter lim="800000"/>
            <a:headEnd/>
            <a:tailEnd/>
          </a:ln>
        </p:spPr>
        <p:txBody>
          <a:bodyPr>
            <a:spAutoFit/>
          </a:bodyPr>
          <a:lstStyle/>
          <a:p>
            <a:r>
              <a:rPr lang="es-ES" sz="900">
                <a:latin typeface="Calibri" pitchFamily="34" charset="0"/>
              </a:rPr>
              <a:t>1 Promotor de Salud por 300 familias</a:t>
            </a:r>
          </a:p>
        </p:txBody>
      </p:sp>
      <p:sp>
        <p:nvSpPr>
          <p:cNvPr id="9248" name="62 CuadroTexto"/>
          <p:cNvSpPr txBox="1">
            <a:spLocks noChangeArrowheads="1"/>
          </p:cNvSpPr>
          <p:nvPr/>
        </p:nvSpPr>
        <p:spPr bwMode="auto">
          <a:xfrm>
            <a:off x="7451725" y="2781300"/>
            <a:ext cx="1001713" cy="701675"/>
          </a:xfrm>
          <a:prstGeom prst="rect">
            <a:avLst/>
          </a:prstGeom>
          <a:noFill/>
          <a:ln w="9525">
            <a:noFill/>
            <a:miter lim="800000"/>
            <a:headEnd/>
            <a:tailEnd/>
          </a:ln>
        </p:spPr>
        <p:txBody>
          <a:bodyPr>
            <a:spAutoFit/>
          </a:bodyPr>
          <a:lstStyle/>
          <a:p>
            <a:r>
              <a:rPr lang="es-ES" sz="1000">
                <a:latin typeface="Calibri" pitchFamily="34" charset="0"/>
              </a:rPr>
              <a:t>1 ECOS familiar x 1800 familias (Promedio de 9000 personas)</a:t>
            </a:r>
          </a:p>
        </p:txBody>
      </p:sp>
      <p:sp>
        <p:nvSpPr>
          <p:cNvPr id="9249" name="85 CuadroTexto"/>
          <p:cNvSpPr txBox="1">
            <a:spLocks noChangeArrowheads="1"/>
          </p:cNvSpPr>
          <p:nvPr/>
        </p:nvSpPr>
        <p:spPr bwMode="auto">
          <a:xfrm>
            <a:off x="250825" y="6488113"/>
            <a:ext cx="8610600" cy="366712"/>
          </a:xfrm>
          <a:prstGeom prst="rect">
            <a:avLst/>
          </a:prstGeom>
          <a:noFill/>
          <a:ln w="9525">
            <a:noFill/>
            <a:miter lim="800000"/>
            <a:headEnd/>
            <a:tailEnd/>
          </a:ln>
        </p:spPr>
        <p:txBody>
          <a:bodyPr>
            <a:spAutoFit/>
          </a:bodyPr>
          <a:lstStyle/>
          <a:p>
            <a:r>
              <a:rPr lang="es-ES" sz="1400" b="1">
                <a:latin typeface="Calibri" pitchFamily="34" charset="0"/>
              </a:rPr>
              <a:t>Estimado que para cada 2 Ecos Especializados, se tendrá un psicólogo y un nutricionista.</a:t>
            </a:r>
            <a:r>
              <a:rPr lang="es-ES">
                <a:latin typeface="Calibri" pitchFamily="34" charset="0"/>
              </a:rPr>
              <a:t> </a:t>
            </a:r>
          </a:p>
        </p:txBody>
      </p:sp>
      <p:sp>
        <p:nvSpPr>
          <p:cNvPr id="60" name="59 Marcador de fecha"/>
          <p:cNvSpPr>
            <a:spLocks noGrp="1"/>
          </p:cNvSpPr>
          <p:nvPr>
            <p:ph type="dt" sz="quarter" idx="10"/>
          </p:nvPr>
        </p:nvSpPr>
        <p:spPr/>
        <p:txBody>
          <a:bodyPr/>
          <a:lstStyle/>
          <a:p>
            <a:pPr>
              <a:defRPr/>
            </a:pPr>
            <a:fld id="{947B82A1-2224-482A-AAE8-DEADF473C8F7}" type="datetime1">
              <a:rPr lang="es-SV"/>
              <a:pPr>
                <a:defRPr/>
              </a:pPr>
              <a:t>11/11/2018</a:t>
            </a:fld>
            <a:endParaRPr lang="es-SV"/>
          </a:p>
        </p:txBody>
      </p:sp>
      <p:sp>
        <p:nvSpPr>
          <p:cNvPr id="61" name="60 Marcador de pie de página"/>
          <p:cNvSpPr>
            <a:spLocks noGrp="1"/>
          </p:cNvSpPr>
          <p:nvPr>
            <p:ph type="ftr" sz="quarter" idx="11"/>
          </p:nvPr>
        </p:nvSpPr>
        <p:spPr/>
        <p:txBody>
          <a:bodyPr/>
          <a:lstStyle/>
          <a:p>
            <a:pPr>
              <a:defRPr/>
            </a:pPr>
            <a:r>
              <a:rPr lang="es-SV"/>
              <a:t>MINISTERIO DE SALUD EL SALVADOR</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1571612"/>
            <a:ext cx="8429684" cy="3416320"/>
          </a:xfrm>
          <a:prstGeom prst="rect">
            <a:avLst/>
          </a:prstGeom>
          <a:noFill/>
        </p:spPr>
        <p:txBody>
          <a:bodyPr wrap="square" rtlCol="0">
            <a:spAutoFit/>
          </a:bodyPr>
          <a:lstStyle/>
          <a:p>
            <a:pPr algn="ctr"/>
            <a:r>
              <a:rPr lang="es-ES" sz="7200" dirty="0">
                <a:solidFill>
                  <a:srgbClr val="FF0000"/>
                </a:solidFill>
              </a:rPr>
              <a:t>DISPONIBILIDAD DE TRABAJADORES TECNICOS EN SALUD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642910" y="642918"/>
          <a:ext cx="8001056" cy="5940000"/>
        </p:xfrm>
        <a:graphic>
          <a:graphicData uri="http://schemas.openxmlformats.org/drawingml/2006/table">
            <a:tbl>
              <a:tblPr firstRow="1" bandRow="1">
                <a:tableStyleId>{5C22544A-7EE6-4342-B048-85BDC9FD1C3A}</a:tableStyleId>
              </a:tblPr>
              <a:tblGrid>
                <a:gridCol w="2949217">
                  <a:extLst>
                    <a:ext uri="{9D8B030D-6E8A-4147-A177-3AD203B41FA5}">
                      <a16:colId xmlns:a16="http://schemas.microsoft.com/office/drawing/2014/main" val="20000"/>
                    </a:ext>
                  </a:extLst>
                </a:gridCol>
                <a:gridCol w="1704079">
                  <a:extLst>
                    <a:ext uri="{9D8B030D-6E8A-4147-A177-3AD203B41FA5}">
                      <a16:colId xmlns:a16="http://schemas.microsoft.com/office/drawing/2014/main" val="20001"/>
                    </a:ext>
                  </a:extLst>
                </a:gridCol>
                <a:gridCol w="1704079">
                  <a:extLst>
                    <a:ext uri="{9D8B030D-6E8A-4147-A177-3AD203B41FA5}">
                      <a16:colId xmlns:a16="http://schemas.microsoft.com/office/drawing/2014/main" val="20002"/>
                    </a:ext>
                  </a:extLst>
                </a:gridCol>
                <a:gridCol w="1643681">
                  <a:extLst>
                    <a:ext uri="{9D8B030D-6E8A-4147-A177-3AD203B41FA5}">
                      <a16:colId xmlns:a16="http://schemas.microsoft.com/office/drawing/2014/main" val="20003"/>
                    </a:ext>
                  </a:extLst>
                </a:gridCol>
              </a:tblGrid>
              <a:tr h="330000">
                <a:tc>
                  <a:txBody>
                    <a:bodyPr/>
                    <a:lstStyle/>
                    <a:p>
                      <a:r>
                        <a:rPr lang="es-ES" sz="1200" dirty="0"/>
                        <a:t>Carrera</a:t>
                      </a:r>
                    </a:p>
                  </a:txBody>
                  <a:tcPr/>
                </a:tc>
                <a:tc>
                  <a:txBody>
                    <a:bodyPr/>
                    <a:lstStyle/>
                    <a:p>
                      <a:r>
                        <a:rPr lang="es-ES" sz="1200" dirty="0"/>
                        <a:t>Técnico</a:t>
                      </a:r>
                    </a:p>
                  </a:txBody>
                  <a:tcPr/>
                </a:tc>
                <a:tc>
                  <a:txBody>
                    <a:bodyPr/>
                    <a:lstStyle/>
                    <a:p>
                      <a:r>
                        <a:rPr lang="es-ES" sz="1200" dirty="0"/>
                        <a:t>Tecnólogo</a:t>
                      </a:r>
                    </a:p>
                  </a:txBody>
                  <a:tcPr/>
                </a:tc>
                <a:tc>
                  <a:txBody>
                    <a:bodyPr/>
                    <a:lstStyle/>
                    <a:p>
                      <a:r>
                        <a:rPr lang="es-ES" sz="1200" dirty="0"/>
                        <a:t>Empírico</a:t>
                      </a:r>
                    </a:p>
                  </a:txBody>
                  <a:tcPr/>
                </a:tc>
                <a:extLst>
                  <a:ext uri="{0D108BD9-81ED-4DB2-BD59-A6C34878D82A}">
                    <a16:rowId xmlns:a16="http://schemas.microsoft.com/office/drawing/2014/main" val="10000"/>
                  </a:ext>
                </a:extLst>
              </a:tr>
              <a:tr h="330000">
                <a:tc>
                  <a:txBody>
                    <a:bodyPr/>
                    <a:lstStyle/>
                    <a:p>
                      <a:r>
                        <a:rPr lang="es-ES" sz="1200" dirty="0">
                          <a:solidFill>
                            <a:srgbClr val="FF0000"/>
                          </a:solidFill>
                        </a:rPr>
                        <a:t>Optometría</a:t>
                      </a:r>
                    </a:p>
                  </a:txBody>
                  <a:tcPr/>
                </a:tc>
                <a:tc>
                  <a:txBody>
                    <a:bodyPr/>
                    <a:lstStyle/>
                    <a:p>
                      <a:r>
                        <a:rPr lang="es-ES" sz="1200" dirty="0"/>
                        <a:t>216</a:t>
                      </a:r>
                    </a:p>
                  </a:txBody>
                  <a:tcPr/>
                </a:tc>
                <a:tc>
                  <a:txBody>
                    <a:bodyPr/>
                    <a:lstStyle/>
                    <a:p>
                      <a:endParaRPr lang="es-ES" sz="1200" dirty="0"/>
                    </a:p>
                  </a:txBody>
                  <a:tcPr/>
                </a:tc>
                <a:tc>
                  <a:txBody>
                    <a:bodyPr/>
                    <a:lstStyle/>
                    <a:p>
                      <a:endParaRPr lang="es-ES" sz="1200" dirty="0"/>
                    </a:p>
                  </a:txBody>
                  <a:tcPr/>
                </a:tc>
                <a:extLst>
                  <a:ext uri="{0D108BD9-81ED-4DB2-BD59-A6C34878D82A}">
                    <a16:rowId xmlns:a16="http://schemas.microsoft.com/office/drawing/2014/main" val="10001"/>
                  </a:ext>
                </a:extLst>
              </a:tr>
              <a:tr h="330000">
                <a:tc>
                  <a:txBody>
                    <a:bodyPr/>
                    <a:lstStyle/>
                    <a:p>
                      <a:r>
                        <a:rPr lang="es-ES" sz="1200" dirty="0"/>
                        <a:t>Ortesis y Prótesis</a:t>
                      </a:r>
                    </a:p>
                  </a:txBody>
                  <a:tcPr/>
                </a:tc>
                <a:tc>
                  <a:txBody>
                    <a:bodyPr/>
                    <a:lstStyle/>
                    <a:p>
                      <a:r>
                        <a:rPr lang="es-ES" sz="1200" dirty="0"/>
                        <a:t>73</a:t>
                      </a:r>
                    </a:p>
                  </a:txBody>
                  <a:tcPr/>
                </a:tc>
                <a:tc>
                  <a:txBody>
                    <a:bodyPr/>
                    <a:lstStyle/>
                    <a:p>
                      <a:endParaRPr lang="es-ES" sz="1200" dirty="0"/>
                    </a:p>
                  </a:txBody>
                  <a:tcPr/>
                </a:tc>
                <a:tc>
                  <a:txBody>
                    <a:bodyPr/>
                    <a:lstStyle/>
                    <a:p>
                      <a:endParaRPr lang="es-ES" sz="1200" dirty="0"/>
                    </a:p>
                  </a:txBody>
                  <a:tcPr/>
                </a:tc>
                <a:extLst>
                  <a:ext uri="{0D108BD9-81ED-4DB2-BD59-A6C34878D82A}">
                    <a16:rowId xmlns:a16="http://schemas.microsoft.com/office/drawing/2014/main" val="10002"/>
                  </a:ext>
                </a:extLst>
              </a:tr>
              <a:tr h="330000">
                <a:tc>
                  <a:txBody>
                    <a:bodyPr/>
                    <a:lstStyle/>
                    <a:p>
                      <a:r>
                        <a:rPr lang="es-ES" sz="1200" dirty="0"/>
                        <a:t>Radiotecnología</a:t>
                      </a:r>
                    </a:p>
                  </a:txBody>
                  <a:tcPr/>
                </a:tc>
                <a:tc>
                  <a:txBody>
                    <a:bodyPr/>
                    <a:lstStyle/>
                    <a:p>
                      <a:endParaRPr lang="es-ES" sz="1200" dirty="0"/>
                    </a:p>
                  </a:txBody>
                  <a:tcPr/>
                </a:tc>
                <a:tc>
                  <a:txBody>
                    <a:bodyPr/>
                    <a:lstStyle/>
                    <a:p>
                      <a:r>
                        <a:rPr lang="es-ES" sz="1200" dirty="0"/>
                        <a:t>84</a:t>
                      </a:r>
                    </a:p>
                  </a:txBody>
                  <a:tcPr/>
                </a:tc>
                <a:tc>
                  <a:txBody>
                    <a:bodyPr/>
                    <a:lstStyle/>
                    <a:p>
                      <a:endParaRPr lang="es-ES" sz="1200" dirty="0"/>
                    </a:p>
                  </a:txBody>
                  <a:tcPr/>
                </a:tc>
                <a:extLst>
                  <a:ext uri="{0D108BD9-81ED-4DB2-BD59-A6C34878D82A}">
                    <a16:rowId xmlns:a16="http://schemas.microsoft.com/office/drawing/2014/main" val="10003"/>
                  </a:ext>
                </a:extLst>
              </a:tr>
              <a:tr h="330000">
                <a:tc>
                  <a:txBody>
                    <a:bodyPr/>
                    <a:lstStyle/>
                    <a:p>
                      <a:r>
                        <a:rPr lang="es-ES" sz="1200" dirty="0"/>
                        <a:t>Rayos X</a:t>
                      </a:r>
                    </a:p>
                  </a:txBody>
                  <a:tcPr/>
                </a:tc>
                <a:tc>
                  <a:txBody>
                    <a:bodyPr/>
                    <a:lstStyle/>
                    <a:p>
                      <a:endParaRPr lang="es-ES" sz="1200" dirty="0"/>
                    </a:p>
                  </a:txBody>
                  <a:tcPr/>
                </a:tc>
                <a:tc>
                  <a:txBody>
                    <a:bodyPr/>
                    <a:lstStyle/>
                    <a:p>
                      <a:endParaRPr lang="es-ES" sz="1200" dirty="0"/>
                    </a:p>
                  </a:txBody>
                  <a:tcPr/>
                </a:tc>
                <a:tc>
                  <a:txBody>
                    <a:bodyPr/>
                    <a:lstStyle/>
                    <a:p>
                      <a:r>
                        <a:rPr lang="es-ES" sz="1200" dirty="0"/>
                        <a:t>28</a:t>
                      </a:r>
                    </a:p>
                  </a:txBody>
                  <a:tcPr/>
                </a:tc>
                <a:extLst>
                  <a:ext uri="{0D108BD9-81ED-4DB2-BD59-A6C34878D82A}">
                    <a16:rowId xmlns:a16="http://schemas.microsoft.com/office/drawing/2014/main" val="10004"/>
                  </a:ext>
                </a:extLst>
              </a:tr>
              <a:tr h="330000">
                <a:tc>
                  <a:txBody>
                    <a:bodyPr/>
                    <a:lstStyle/>
                    <a:p>
                      <a:r>
                        <a:rPr lang="es-ES" sz="1200" dirty="0"/>
                        <a:t>Medicina nuclear</a:t>
                      </a:r>
                    </a:p>
                  </a:txBody>
                  <a:tcPr/>
                </a:tc>
                <a:tc>
                  <a:txBody>
                    <a:bodyPr/>
                    <a:lstStyle/>
                    <a:p>
                      <a:endParaRPr lang="es-ES" sz="1200" dirty="0"/>
                    </a:p>
                  </a:txBody>
                  <a:tcPr/>
                </a:tc>
                <a:tc>
                  <a:txBody>
                    <a:bodyPr/>
                    <a:lstStyle/>
                    <a:p>
                      <a:endParaRPr lang="es-ES" sz="1200" dirty="0"/>
                    </a:p>
                  </a:txBody>
                  <a:tcPr/>
                </a:tc>
                <a:tc>
                  <a:txBody>
                    <a:bodyPr/>
                    <a:lstStyle/>
                    <a:p>
                      <a:r>
                        <a:rPr lang="es-ES" sz="1200" dirty="0"/>
                        <a:t>8</a:t>
                      </a:r>
                    </a:p>
                  </a:txBody>
                  <a:tcPr/>
                </a:tc>
                <a:extLst>
                  <a:ext uri="{0D108BD9-81ED-4DB2-BD59-A6C34878D82A}">
                    <a16:rowId xmlns:a16="http://schemas.microsoft.com/office/drawing/2014/main" val="10005"/>
                  </a:ext>
                </a:extLst>
              </a:tr>
              <a:tr h="330000">
                <a:tc>
                  <a:txBody>
                    <a:bodyPr/>
                    <a:lstStyle/>
                    <a:p>
                      <a:r>
                        <a:rPr lang="es-ES" sz="1200" dirty="0">
                          <a:solidFill>
                            <a:srgbClr val="FF0000"/>
                          </a:solidFill>
                        </a:rPr>
                        <a:t>Enfermería</a:t>
                      </a:r>
                    </a:p>
                  </a:txBody>
                  <a:tcPr/>
                </a:tc>
                <a:tc>
                  <a:txBody>
                    <a:bodyPr/>
                    <a:lstStyle/>
                    <a:p>
                      <a:r>
                        <a:rPr lang="es-ES" sz="1200" dirty="0"/>
                        <a:t>697</a:t>
                      </a:r>
                    </a:p>
                  </a:txBody>
                  <a:tcPr/>
                </a:tc>
                <a:tc>
                  <a:txBody>
                    <a:bodyPr/>
                    <a:lstStyle/>
                    <a:p>
                      <a:r>
                        <a:rPr lang="es-ES" sz="1200" dirty="0"/>
                        <a:t>180</a:t>
                      </a:r>
                    </a:p>
                  </a:txBody>
                  <a:tcPr/>
                </a:tc>
                <a:tc>
                  <a:txBody>
                    <a:bodyPr/>
                    <a:lstStyle/>
                    <a:p>
                      <a:endParaRPr lang="es-ES" sz="1200" dirty="0"/>
                    </a:p>
                  </a:txBody>
                  <a:tcPr/>
                </a:tc>
                <a:extLst>
                  <a:ext uri="{0D108BD9-81ED-4DB2-BD59-A6C34878D82A}">
                    <a16:rowId xmlns:a16="http://schemas.microsoft.com/office/drawing/2014/main" val="10006"/>
                  </a:ext>
                </a:extLst>
              </a:tr>
              <a:tr h="330000">
                <a:tc>
                  <a:txBody>
                    <a:bodyPr/>
                    <a:lstStyle/>
                    <a:p>
                      <a:r>
                        <a:rPr lang="es-ES" sz="1200" dirty="0">
                          <a:solidFill>
                            <a:srgbClr val="FF0000"/>
                          </a:solidFill>
                        </a:rPr>
                        <a:t>Fisioterapia</a:t>
                      </a:r>
                    </a:p>
                  </a:txBody>
                  <a:tcPr/>
                </a:tc>
                <a:tc>
                  <a:txBody>
                    <a:bodyPr/>
                    <a:lstStyle/>
                    <a:p>
                      <a:endParaRPr lang="es-ES" sz="1200" dirty="0"/>
                    </a:p>
                  </a:txBody>
                  <a:tcPr/>
                </a:tc>
                <a:tc>
                  <a:txBody>
                    <a:bodyPr/>
                    <a:lstStyle/>
                    <a:p>
                      <a:r>
                        <a:rPr lang="es-ES" sz="1200" dirty="0"/>
                        <a:t>657</a:t>
                      </a:r>
                    </a:p>
                  </a:txBody>
                  <a:tcPr/>
                </a:tc>
                <a:tc>
                  <a:txBody>
                    <a:bodyPr/>
                    <a:lstStyle/>
                    <a:p>
                      <a:endParaRPr lang="es-ES" sz="1200" dirty="0"/>
                    </a:p>
                  </a:txBody>
                  <a:tcPr/>
                </a:tc>
                <a:extLst>
                  <a:ext uri="{0D108BD9-81ED-4DB2-BD59-A6C34878D82A}">
                    <a16:rowId xmlns:a16="http://schemas.microsoft.com/office/drawing/2014/main" val="10007"/>
                  </a:ext>
                </a:extLst>
              </a:tr>
              <a:tr h="330000">
                <a:tc>
                  <a:txBody>
                    <a:bodyPr/>
                    <a:lstStyle/>
                    <a:p>
                      <a:r>
                        <a:rPr lang="es-ES" sz="1200" dirty="0"/>
                        <a:t>Anestesiología</a:t>
                      </a:r>
                    </a:p>
                  </a:txBody>
                  <a:tcPr/>
                </a:tc>
                <a:tc>
                  <a:txBody>
                    <a:bodyPr/>
                    <a:lstStyle/>
                    <a:p>
                      <a:endParaRPr lang="es-ES" sz="1200" dirty="0"/>
                    </a:p>
                  </a:txBody>
                  <a:tcPr/>
                </a:tc>
                <a:tc>
                  <a:txBody>
                    <a:bodyPr/>
                    <a:lstStyle/>
                    <a:p>
                      <a:r>
                        <a:rPr lang="es-ES" sz="1200" dirty="0"/>
                        <a:t>548</a:t>
                      </a:r>
                    </a:p>
                  </a:txBody>
                  <a:tcPr/>
                </a:tc>
                <a:tc>
                  <a:txBody>
                    <a:bodyPr/>
                    <a:lstStyle/>
                    <a:p>
                      <a:endParaRPr lang="es-ES" sz="1200" dirty="0"/>
                    </a:p>
                  </a:txBody>
                  <a:tcPr/>
                </a:tc>
                <a:extLst>
                  <a:ext uri="{0D108BD9-81ED-4DB2-BD59-A6C34878D82A}">
                    <a16:rowId xmlns:a16="http://schemas.microsoft.com/office/drawing/2014/main" val="10008"/>
                  </a:ext>
                </a:extLst>
              </a:tr>
              <a:tr h="330000">
                <a:tc>
                  <a:txBody>
                    <a:bodyPr/>
                    <a:lstStyle/>
                    <a:p>
                      <a:r>
                        <a:rPr lang="es-ES" sz="1200" dirty="0">
                          <a:solidFill>
                            <a:srgbClr val="FF0000"/>
                          </a:solidFill>
                        </a:rPr>
                        <a:t>Salud Materno Infantil</a:t>
                      </a:r>
                    </a:p>
                  </a:txBody>
                  <a:tcPr/>
                </a:tc>
                <a:tc>
                  <a:txBody>
                    <a:bodyPr/>
                    <a:lstStyle/>
                    <a:p>
                      <a:endParaRPr lang="es-ES" sz="1200" dirty="0"/>
                    </a:p>
                  </a:txBody>
                  <a:tcPr/>
                </a:tc>
                <a:tc>
                  <a:txBody>
                    <a:bodyPr/>
                    <a:lstStyle/>
                    <a:p>
                      <a:r>
                        <a:rPr lang="es-ES" sz="1200" dirty="0"/>
                        <a:t>75</a:t>
                      </a:r>
                    </a:p>
                  </a:txBody>
                  <a:tcPr/>
                </a:tc>
                <a:tc>
                  <a:txBody>
                    <a:bodyPr/>
                    <a:lstStyle/>
                    <a:p>
                      <a:endParaRPr lang="es-ES" sz="1200" dirty="0"/>
                    </a:p>
                  </a:txBody>
                  <a:tcPr/>
                </a:tc>
                <a:extLst>
                  <a:ext uri="{0D108BD9-81ED-4DB2-BD59-A6C34878D82A}">
                    <a16:rowId xmlns:a16="http://schemas.microsoft.com/office/drawing/2014/main" val="10009"/>
                  </a:ext>
                </a:extLst>
              </a:tr>
              <a:tr h="330000">
                <a:tc>
                  <a:txBody>
                    <a:bodyPr/>
                    <a:lstStyle/>
                    <a:p>
                      <a:r>
                        <a:rPr lang="es-ES" sz="1200" dirty="0"/>
                        <a:t>Trabajo social</a:t>
                      </a:r>
                    </a:p>
                  </a:txBody>
                  <a:tcPr/>
                </a:tc>
                <a:tc>
                  <a:txBody>
                    <a:bodyPr/>
                    <a:lstStyle/>
                    <a:p>
                      <a:r>
                        <a:rPr lang="es-ES" sz="1200" dirty="0"/>
                        <a:t>44</a:t>
                      </a:r>
                    </a:p>
                  </a:txBody>
                  <a:tcPr/>
                </a:tc>
                <a:tc>
                  <a:txBody>
                    <a:bodyPr/>
                    <a:lstStyle/>
                    <a:p>
                      <a:endParaRPr lang="es-ES" sz="1200" dirty="0"/>
                    </a:p>
                  </a:txBody>
                  <a:tcPr/>
                </a:tc>
                <a:tc>
                  <a:txBody>
                    <a:bodyPr/>
                    <a:lstStyle/>
                    <a:p>
                      <a:r>
                        <a:rPr lang="es-ES" sz="1200" dirty="0"/>
                        <a:t>65</a:t>
                      </a:r>
                    </a:p>
                  </a:txBody>
                  <a:tcPr/>
                </a:tc>
                <a:extLst>
                  <a:ext uri="{0D108BD9-81ED-4DB2-BD59-A6C34878D82A}">
                    <a16:rowId xmlns:a16="http://schemas.microsoft.com/office/drawing/2014/main" val="10010"/>
                  </a:ext>
                </a:extLst>
              </a:tr>
              <a:tr h="330000">
                <a:tc>
                  <a:txBody>
                    <a:bodyPr/>
                    <a:lstStyle/>
                    <a:p>
                      <a:r>
                        <a:rPr lang="es-ES" sz="1200" dirty="0">
                          <a:solidFill>
                            <a:srgbClr val="FF0000"/>
                          </a:solidFill>
                        </a:rPr>
                        <a:t>Terapia Física</a:t>
                      </a:r>
                    </a:p>
                  </a:txBody>
                  <a:tcPr/>
                </a:tc>
                <a:tc>
                  <a:txBody>
                    <a:bodyPr/>
                    <a:lstStyle/>
                    <a:p>
                      <a:endParaRPr lang="es-ES" sz="1200" dirty="0"/>
                    </a:p>
                  </a:txBody>
                  <a:tcPr/>
                </a:tc>
                <a:tc>
                  <a:txBody>
                    <a:bodyPr/>
                    <a:lstStyle/>
                    <a:p>
                      <a:endParaRPr lang="es-ES" sz="1200" dirty="0"/>
                    </a:p>
                  </a:txBody>
                  <a:tcPr/>
                </a:tc>
                <a:tc>
                  <a:txBody>
                    <a:bodyPr/>
                    <a:lstStyle/>
                    <a:p>
                      <a:endParaRPr lang="es-ES" sz="1200" dirty="0"/>
                    </a:p>
                  </a:txBody>
                  <a:tcPr/>
                </a:tc>
                <a:extLst>
                  <a:ext uri="{0D108BD9-81ED-4DB2-BD59-A6C34878D82A}">
                    <a16:rowId xmlns:a16="http://schemas.microsoft.com/office/drawing/2014/main" val="10011"/>
                  </a:ext>
                </a:extLst>
              </a:tr>
              <a:tr h="330000">
                <a:tc>
                  <a:txBody>
                    <a:bodyPr/>
                    <a:lstStyle/>
                    <a:p>
                      <a:r>
                        <a:rPr lang="es-ES" sz="1200" dirty="0"/>
                        <a:t>Terapia de Lenguaje</a:t>
                      </a:r>
                    </a:p>
                  </a:txBody>
                  <a:tcPr/>
                </a:tc>
                <a:tc>
                  <a:txBody>
                    <a:bodyPr/>
                    <a:lstStyle/>
                    <a:p>
                      <a:r>
                        <a:rPr lang="es-ES" sz="1200" dirty="0"/>
                        <a:t>6</a:t>
                      </a:r>
                    </a:p>
                  </a:txBody>
                  <a:tcPr/>
                </a:tc>
                <a:tc>
                  <a:txBody>
                    <a:bodyPr/>
                    <a:lstStyle/>
                    <a:p>
                      <a:endParaRPr lang="es-ES" sz="1200" dirty="0"/>
                    </a:p>
                  </a:txBody>
                  <a:tcPr/>
                </a:tc>
                <a:tc>
                  <a:txBody>
                    <a:bodyPr/>
                    <a:lstStyle/>
                    <a:p>
                      <a:endParaRPr lang="es-ES" sz="1200" dirty="0"/>
                    </a:p>
                  </a:txBody>
                  <a:tcPr/>
                </a:tc>
                <a:extLst>
                  <a:ext uri="{0D108BD9-81ED-4DB2-BD59-A6C34878D82A}">
                    <a16:rowId xmlns:a16="http://schemas.microsoft.com/office/drawing/2014/main" val="10012"/>
                  </a:ext>
                </a:extLst>
              </a:tr>
              <a:tr h="330000">
                <a:tc>
                  <a:txBody>
                    <a:bodyPr/>
                    <a:lstStyle/>
                    <a:p>
                      <a:r>
                        <a:rPr lang="es-ES" sz="1200" dirty="0"/>
                        <a:t>Terapia Ocupacional</a:t>
                      </a:r>
                    </a:p>
                  </a:txBody>
                  <a:tcPr/>
                </a:tc>
                <a:tc>
                  <a:txBody>
                    <a:bodyPr/>
                    <a:lstStyle/>
                    <a:p>
                      <a:endParaRPr lang="es-ES" sz="1200" dirty="0"/>
                    </a:p>
                  </a:txBody>
                  <a:tcPr/>
                </a:tc>
                <a:tc>
                  <a:txBody>
                    <a:bodyPr/>
                    <a:lstStyle/>
                    <a:p>
                      <a:r>
                        <a:rPr lang="es-ES" sz="1200" dirty="0"/>
                        <a:t>35</a:t>
                      </a:r>
                    </a:p>
                  </a:txBody>
                  <a:tcPr/>
                </a:tc>
                <a:tc>
                  <a:txBody>
                    <a:bodyPr/>
                    <a:lstStyle/>
                    <a:p>
                      <a:endParaRPr lang="es-ES" sz="1200" dirty="0"/>
                    </a:p>
                  </a:txBody>
                  <a:tcPr/>
                </a:tc>
                <a:extLst>
                  <a:ext uri="{0D108BD9-81ED-4DB2-BD59-A6C34878D82A}">
                    <a16:rowId xmlns:a16="http://schemas.microsoft.com/office/drawing/2014/main" val="10013"/>
                  </a:ext>
                </a:extLst>
              </a:tr>
              <a:tr h="330000">
                <a:tc>
                  <a:txBody>
                    <a:bodyPr/>
                    <a:lstStyle/>
                    <a:p>
                      <a:r>
                        <a:rPr lang="es-ES" sz="1200" dirty="0"/>
                        <a:t>Higiene Materna</a:t>
                      </a:r>
                    </a:p>
                  </a:txBody>
                  <a:tcPr/>
                </a:tc>
                <a:tc>
                  <a:txBody>
                    <a:bodyPr/>
                    <a:lstStyle/>
                    <a:p>
                      <a:endParaRPr lang="es-ES" sz="1200" dirty="0"/>
                    </a:p>
                  </a:txBody>
                  <a:tcPr/>
                </a:tc>
                <a:tc>
                  <a:txBody>
                    <a:bodyPr/>
                    <a:lstStyle/>
                    <a:p>
                      <a:r>
                        <a:rPr lang="es-ES" sz="1200" dirty="0"/>
                        <a:t>3</a:t>
                      </a:r>
                    </a:p>
                  </a:txBody>
                  <a:tcPr/>
                </a:tc>
                <a:tc>
                  <a:txBody>
                    <a:bodyPr/>
                    <a:lstStyle/>
                    <a:p>
                      <a:endParaRPr lang="es-ES" sz="1200" dirty="0"/>
                    </a:p>
                  </a:txBody>
                  <a:tcPr/>
                </a:tc>
                <a:extLst>
                  <a:ext uri="{0D108BD9-81ED-4DB2-BD59-A6C34878D82A}">
                    <a16:rowId xmlns:a16="http://schemas.microsoft.com/office/drawing/2014/main" val="10014"/>
                  </a:ext>
                </a:extLst>
              </a:tr>
              <a:tr h="330000">
                <a:tc>
                  <a:txBody>
                    <a:bodyPr/>
                    <a:lstStyle/>
                    <a:p>
                      <a:r>
                        <a:rPr lang="es-ES" sz="1200" dirty="0"/>
                        <a:t>Terapia Respiratoria</a:t>
                      </a:r>
                    </a:p>
                  </a:txBody>
                  <a:tcPr/>
                </a:tc>
                <a:tc>
                  <a:txBody>
                    <a:bodyPr/>
                    <a:lstStyle/>
                    <a:p>
                      <a:endParaRPr lang="es-ES" sz="1200" dirty="0"/>
                    </a:p>
                  </a:txBody>
                  <a:tcPr/>
                </a:tc>
                <a:tc>
                  <a:txBody>
                    <a:bodyPr/>
                    <a:lstStyle/>
                    <a:p>
                      <a:endParaRPr lang="es-ES" sz="1200" dirty="0"/>
                    </a:p>
                  </a:txBody>
                  <a:tcPr/>
                </a:tc>
                <a:tc>
                  <a:txBody>
                    <a:bodyPr/>
                    <a:lstStyle/>
                    <a:p>
                      <a:r>
                        <a:rPr lang="es-ES" sz="1200" dirty="0"/>
                        <a:t>27</a:t>
                      </a:r>
                    </a:p>
                  </a:txBody>
                  <a:tcPr/>
                </a:tc>
                <a:extLst>
                  <a:ext uri="{0D108BD9-81ED-4DB2-BD59-A6C34878D82A}">
                    <a16:rowId xmlns:a16="http://schemas.microsoft.com/office/drawing/2014/main" val="10015"/>
                  </a:ext>
                </a:extLst>
              </a:tr>
              <a:tr h="330000">
                <a:tc>
                  <a:txBody>
                    <a:bodyPr/>
                    <a:lstStyle/>
                    <a:p>
                      <a:r>
                        <a:rPr lang="es-ES" sz="1200" dirty="0"/>
                        <a:t>Audiometría</a:t>
                      </a:r>
                    </a:p>
                  </a:txBody>
                  <a:tcPr/>
                </a:tc>
                <a:tc>
                  <a:txBody>
                    <a:bodyPr/>
                    <a:lstStyle/>
                    <a:p>
                      <a:endParaRPr lang="es-ES" sz="1200" dirty="0"/>
                    </a:p>
                  </a:txBody>
                  <a:tcPr/>
                </a:tc>
                <a:tc>
                  <a:txBody>
                    <a:bodyPr/>
                    <a:lstStyle/>
                    <a:p>
                      <a:endParaRPr lang="es-ES" sz="1200" dirty="0"/>
                    </a:p>
                  </a:txBody>
                  <a:tcPr/>
                </a:tc>
                <a:tc>
                  <a:txBody>
                    <a:bodyPr/>
                    <a:lstStyle/>
                    <a:p>
                      <a:r>
                        <a:rPr lang="es-ES" sz="1200" dirty="0"/>
                        <a:t>7</a:t>
                      </a:r>
                    </a:p>
                  </a:txBody>
                  <a:tcPr/>
                </a:tc>
                <a:extLst>
                  <a:ext uri="{0D108BD9-81ED-4DB2-BD59-A6C34878D82A}">
                    <a16:rowId xmlns:a16="http://schemas.microsoft.com/office/drawing/2014/main" val="10016"/>
                  </a:ext>
                </a:extLst>
              </a:tr>
              <a:tr h="330000">
                <a:tc>
                  <a:txBody>
                    <a:bodyPr/>
                    <a:lstStyle/>
                    <a:p>
                      <a:r>
                        <a:rPr lang="es-ES" sz="1200" dirty="0">
                          <a:solidFill>
                            <a:srgbClr val="FF0000"/>
                          </a:solidFill>
                        </a:rPr>
                        <a:t>Salud Ambiental</a:t>
                      </a:r>
                    </a:p>
                  </a:txBody>
                  <a:tcPr/>
                </a:tc>
                <a:tc>
                  <a:txBody>
                    <a:bodyPr/>
                    <a:lstStyle/>
                    <a:p>
                      <a:endParaRPr lang="es-ES" sz="1200" dirty="0"/>
                    </a:p>
                  </a:txBody>
                  <a:tcPr/>
                </a:tc>
                <a:tc>
                  <a:txBody>
                    <a:bodyPr/>
                    <a:lstStyle/>
                    <a:p>
                      <a:endParaRPr lang="es-ES" sz="1200" dirty="0"/>
                    </a:p>
                  </a:txBody>
                  <a:tcPr/>
                </a:tc>
                <a:tc>
                  <a:txBody>
                    <a:bodyPr/>
                    <a:lstStyle/>
                    <a:p>
                      <a:r>
                        <a:rPr lang="es-ES" sz="1200" dirty="0"/>
                        <a:t>72</a:t>
                      </a:r>
                    </a:p>
                  </a:txBody>
                  <a:tcPr/>
                </a:tc>
                <a:extLst>
                  <a:ext uri="{0D108BD9-81ED-4DB2-BD59-A6C34878D82A}">
                    <a16:rowId xmlns:a16="http://schemas.microsoft.com/office/drawing/2014/main" val="10017"/>
                  </a:ext>
                </a:extLst>
              </a:tr>
            </a:tbl>
          </a:graphicData>
        </a:graphic>
      </p:graphicFrame>
      <p:sp>
        <p:nvSpPr>
          <p:cNvPr id="5" name="4 CuadroTexto"/>
          <p:cNvSpPr txBox="1"/>
          <p:nvPr/>
        </p:nvSpPr>
        <p:spPr>
          <a:xfrm>
            <a:off x="0" y="142852"/>
            <a:ext cx="9144000" cy="400110"/>
          </a:xfrm>
          <a:prstGeom prst="rect">
            <a:avLst/>
          </a:prstGeom>
          <a:noFill/>
        </p:spPr>
        <p:txBody>
          <a:bodyPr wrap="square" rtlCol="0">
            <a:spAutoFit/>
          </a:bodyPr>
          <a:lstStyle/>
          <a:p>
            <a:r>
              <a:rPr lang="es-ES" sz="2000" dirty="0"/>
              <a:t>Personal de salud inscrito en el Consejo Superior de salud Publica hasta el 31/12/2017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Tabla"/>
          <p:cNvGraphicFramePr>
            <a:graphicFrameLocks noGrp="1"/>
          </p:cNvGraphicFramePr>
          <p:nvPr/>
        </p:nvGraphicFramePr>
        <p:xfrm>
          <a:off x="857224" y="1285860"/>
          <a:ext cx="7643867" cy="3601720"/>
        </p:xfrm>
        <a:graphic>
          <a:graphicData uri="http://schemas.openxmlformats.org/drawingml/2006/table">
            <a:tbl>
              <a:tblPr firstRow="1" bandRow="1">
                <a:tableStyleId>{5C22544A-7EE6-4342-B048-85BDC9FD1C3A}</a:tableStyleId>
              </a:tblPr>
              <a:tblGrid>
                <a:gridCol w="4976683">
                  <a:extLst>
                    <a:ext uri="{9D8B030D-6E8A-4147-A177-3AD203B41FA5}">
                      <a16:colId xmlns:a16="http://schemas.microsoft.com/office/drawing/2014/main" val="20000"/>
                    </a:ext>
                  </a:extLst>
                </a:gridCol>
                <a:gridCol w="1366148">
                  <a:extLst>
                    <a:ext uri="{9D8B030D-6E8A-4147-A177-3AD203B41FA5}">
                      <a16:colId xmlns:a16="http://schemas.microsoft.com/office/drawing/2014/main" val="20001"/>
                    </a:ext>
                  </a:extLst>
                </a:gridCol>
                <a:gridCol w="1301036">
                  <a:extLst>
                    <a:ext uri="{9D8B030D-6E8A-4147-A177-3AD203B41FA5}">
                      <a16:colId xmlns:a16="http://schemas.microsoft.com/office/drawing/2014/main" val="20002"/>
                    </a:ext>
                  </a:extLst>
                </a:gridCol>
              </a:tblGrid>
              <a:tr h="370840">
                <a:tc>
                  <a:txBody>
                    <a:bodyPr/>
                    <a:lstStyle/>
                    <a:p>
                      <a:r>
                        <a:rPr lang="es-ES" dirty="0"/>
                        <a:t>PROFECIONES</a:t>
                      </a:r>
                    </a:p>
                  </a:txBody>
                  <a:tcPr/>
                </a:tc>
                <a:tc>
                  <a:txBody>
                    <a:bodyPr/>
                    <a:lstStyle/>
                    <a:p>
                      <a:r>
                        <a:rPr lang="es-ES" dirty="0"/>
                        <a:t>MINSAL</a:t>
                      </a:r>
                    </a:p>
                  </a:txBody>
                  <a:tcPr/>
                </a:tc>
                <a:tc>
                  <a:txBody>
                    <a:bodyPr/>
                    <a:lstStyle/>
                    <a:p>
                      <a:r>
                        <a:rPr lang="es-ES" dirty="0"/>
                        <a:t>ISSS</a:t>
                      </a:r>
                    </a:p>
                  </a:txBody>
                  <a:tcPr/>
                </a:tc>
                <a:extLst>
                  <a:ext uri="{0D108BD9-81ED-4DB2-BD59-A6C34878D82A}">
                    <a16:rowId xmlns:a16="http://schemas.microsoft.com/office/drawing/2014/main" val="10000"/>
                  </a:ext>
                </a:extLst>
              </a:tr>
              <a:tr h="343540">
                <a:tc>
                  <a:txBody>
                    <a:bodyPr/>
                    <a:lstStyle/>
                    <a:p>
                      <a:r>
                        <a:rPr lang="es-ES" dirty="0">
                          <a:solidFill>
                            <a:srgbClr val="FF0000"/>
                          </a:solidFill>
                        </a:rPr>
                        <a:t>Técnico</a:t>
                      </a:r>
                      <a:r>
                        <a:rPr lang="es-ES" baseline="0" dirty="0">
                          <a:solidFill>
                            <a:srgbClr val="FF0000"/>
                          </a:solidFill>
                        </a:rPr>
                        <a:t> Enfermería</a:t>
                      </a:r>
                      <a:endParaRPr lang="es-ES" dirty="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3954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2169</a:t>
                      </a:r>
                    </a:p>
                  </a:txBody>
                  <a:tcPr/>
                </a:tc>
                <a:extLst>
                  <a:ext uri="{0D108BD9-81ED-4DB2-BD59-A6C34878D82A}">
                    <a16:rowId xmlns:a16="http://schemas.microsoft.com/office/drawing/2014/main" val="10001"/>
                  </a:ext>
                </a:extLst>
              </a:tr>
              <a:tr h="370840">
                <a:tc>
                  <a:txBody>
                    <a:bodyPr/>
                    <a:lstStyle/>
                    <a:p>
                      <a:r>
                        <a:rPr lang="es-ES" dirty="0"/>
                        <a:t>Técnicos</a:t>
                      </a:r>
                      <a:r>
                        <a:rPr lang="es-ES" baseline="0" dirty="0"/>
                        <a:t> en salud (Varias Profesiones)</a:t>
                      </a:r>
                      <a:endParaRPr lang="es-ES" dirty="0"/>
                    </a:p>
                  </a:txBody>
                  <a:tcPr/>
                </a:tc>
                <a:tc>
                  <a:txBody>
                    <a:bodyPr/>
                    <a:lstStyle/>
                    <a:p>
                      <a:r>
                        <a:rPr lang="es-ES" dirty="0"/>
                        <a:t>2761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1271</a:t>
                      </a:r>
                    </a:p>
                  </a:txBody>
                  <a:tcPr/>
                </a:tc>
                <a:extLst>
                  <a:ext uri="{0D108BD9-81ED-4DB2-BD59-A6C34878D82A}">
                    <a16:rowId xmlns:a16="http://schemas.microsoft.com/office/drawing/2014/main" val="10002"/>
                  </a:ext>
                </a:extLst>
              </a:tr>
              <a:tr h="370840">
                <a:tc>
                  <a:txBody>
                    <a:bodyPr/>
                    <a:lstStyle/>
                    <a:p>
                      <a:r>
                        <a:rPr lang="es-ES" dirty="0"/>
                        <a:t>Laboratoristas</a:t>
                      </a:r>
                    </a:p>
                  </a:txBody>
                  <a:tcPr/>
                </a:tc>
                <a:tc>
                  <a:txBody>
                    <a:bodyPr/>
                    <a:lstStyle/>
                    <a:p>
                      <a:r>
                        <a:rPr lang="es-ES" dirty="0"/>
                        <a:t>995</a:t>
                      </a:r>
                    </a:p>
                  </a:txBody>
                  <a:tcPr/>
                </a:tc>
                <a:tc>
                  <a:txBody>
                    <a:bodyPr/>
                    <a:lstStyle/>
                    <a:p>
                      <a:r>
                        <a:rPr lang="es-ES" dirty="0"/>
                        <a:t>387</a:t>
                      </a:r>
                    </a:p>
                  </a:txBody>
                  <a:tcPr/>
                </a:tc>
                <a:extLst>
                  <a:ext uri="{0D108BD9-81ED-4DB2-BD59-A6C34878D82A}">
                    <a16:rowId xmlns:a16="http://schemas.microsoft.com/office/drawing/2014/main" val="10003"/>
                  </a:ext>
                </a:extLst>
              </a:tr>
              <a:tr h="370840">
                <a:tc>
                  <a:txBody>
                    <a:bodyPr/>
                    <a:lstStyle/>
                    <a:p>
                      <a:r>
                        <a:rPr lang="es-ES" dirty="0"/>
                        <a:t>Fisioterapistas</a:t>
                      </a:r>
                    </a:p>
                  </a:txBody>
                  <a:tcPr/>
                </a:tc>
                <a:tc>
                  <a:txBody>
                    <a:bodyPr/>
                    <a:lstStyle/>
                    <a:p>
                      <a:r>
                        <a:rPr lang="es-ES" dirty="0"/>
                        <a:t>150</a:t>
                      </a:r>
                    </a:p>
                  </a:txBody>
                  <a:tcPr/>
                </a:tc>
                <a:tc>
                  <a:txBody>
                    <a:bodyPr/>
                    <a:lstStyle/>
                    <a:p>
                      <a:r>
                        <a:rPr lang="es-ES" dirty="0"/>
                        <a:t>175</a:t>
                      </a:r>
                    </a:p>
                  </a:txBody>
                  <a:tcPr/>
                </a:tc>
                <a:extLst>
                  <a:ext uri="{0D108BD9-81ED-4DB2-BD59-A6C34878D82A}">
                    <a16:rowId xmlns:a16="http://schemas.microsoft.com/office/drawing/2014/main" val="10004"/>
                  </a:ext>
                </a:extLst>
              </a:tr>
              <a:tr h="370840">
                <a:tc>
                  <a:txBody>
                    <a:bodyPr/>
                    <a:lstStyle/>
                    <a:p>
                      <a:r>
                        <a:rPr lang="es-ES" dirty="0"/>
                        <a:t>Anestesistas</a:t>
                      </a:r>
                    </a:p>
                  </a:txBody>
                  <a:tcPr/>
                </a:tc>
                <a:tc>
                  <a:txBody>
                    <a:bodyPr/>
                    <a:lstStyle/>
                    <a:p>
                      <a:r>
                        <a:rPr lang="es-ES" dirty="0"/>
                        <a:t>372</a:t>
                      </a:r>
                    </a:p>
                  </a:txBody>
                  <a:tcPr/>
                </a:tc>
                <a:tc>
                  <a:txBody>
                    <a:bodyPr/>
                    <a:lstStyle/>
                    <a:p>
                      <a:r>
                        <a:rPr lang="es-ES" dirty="0"/>
                        <a:t>182</a:t>
                      </a:r>
                    </a:p>
                  </a:txBody>
                  <a:tcPr/>
                </a:tc>
                <a:extLst>
                  <a:ext uri="{0D108BD9-81ED-4DB2-BD59-A6C34878D82A}">
                    <a16:rowId xmlns:a16="http://schemas.microsoft.com/office/drawing/2014/main" val="10005"/>
                  </a:ext>
                </a:extLst>
              </a:tr>
              <a:tr h="370840">
                <a:tc>
                  <a:txBody>
                    <a:bodyPr/>
                    <a:lstStyle/>
                    <a:p>
                      <a:r>
                        <a:rPr lang="es-ES" dirty="0"/>
                        <a:t>Técnico en Saneamiento Ambiental</a:t>
                      </a:r>
                    </a:p>
                  </a:txBody>
                  <a:tcPr/>
                </a:tc>
                <a:tc>
                  <a:txBody>
                    <a:bodyPr/>
                    <a:lstStyle/>
                    <a:p>
                      <a:r>
                        <a:rPr lang="es-ES" dirty="0"/>
                        <a:t>828</a:t>
                      </a:r>
                    </a:p>
                  </a:txBody>
                  <a:tcPr/>
                </a:tc>
                <a:tc>
                  <a:txBody>
                    <a:bodyPr/>
                    <a:lstStyle/>
                    <a:p>
                      <a:r>
                        <a:rPr lang="es-ES" dirty="0"/>
                        <a:t>ND</a:t>
                      </a:r>
                    </a:p>
                  </a:txBody>
                  <a:tcPr/>
                </a:tc>
                <a:extLst>
                  <a:ext uri="{0D108BD9-81ED-4DB2-BD59-A6C34878D82A}">
                    <a16:rowId xmlns:a16="http://schemas.microsoft.com/office/drawing/2014/main" val="10006"/>
                  </a:ext>
                </a:extLst>
              </a:tr>
              <a:tr h="370840">
                <a:tc>
                  <a:txBody>
                    <a:bodyPr/>
                    <a:lstStyle/>
                    <a:p>
                      <a:r>
                        <a:rPr lang="es-ES" dirty="0">
                          <a:solidFill>
                            <a:srgbClr val="FF0000"/>
                          </a:solidFill>
                        </a:rPr>
                        <a:t>Promotores de Salud</a:t>
                      </a:r>
                    </a:p>
                  </a:txBody>
                  <a:tcPr/>
                </a:tc>
                <a:tc>
                  <a:txBody>
                    <a:bodyPr/>
                    <a:lstStyle/>
                    <a:p>
                      <a:r>
                        <a:rPr lang="es-ES" dirty="0"/>
                        <a:t>3561</a:t>
                      </a:r>
                    </a:p>
                  </a:txBody>
                  <a:tcPr/>
                </a:tc>
                <a:tc>
                  <a:txBody>
                    <a:bodyPr/>
                    <a:lstStyle/>
                    <a:p>
                      <a:r>
                        <a:rPr lang="es-ES" dirty="0"/>
                        <a:t>192</a:t>
                      </a:r>
                    </a:p>
                  </a:txBody>
                  <a:tcPr/>
                </a:tc>
                <a:extLst>
                  <a:ext uri="{0D108BD9-81ED-4DB2-BD59-A6C34878D82A}">
                    <a16:rowId xmlns:a16="http://schemas.microsoft.com/office/drawing/2014/main" val="10007"/>
                  </a:ext>
                </a:extLst>
              </a:tr>
              <a:tr h="370840">
                <a:tc>
                  <a:txBody>
                    <a:bodyPr/>
                    <a:lstStyle/>
                    <a:p>
                      <a:r>
                        <a:rPr lang="es-ES" dirty="0">
                          <a:solidFill>
                            <a:srgbClr val="FF0000"/>
                          </a:solidFill>
                        </a:rPr>
                        <a:t>Enfermeras</a:t>
                      </a:r>
                    </a:p>
                  </a:txBody>
                  <a:tcPr/>
                </a:tc>
                <a:tc>
                  <a:txBody>
                    <a:bodyPr/>
                    <a:lstStyle/>
                    <a:p>
                      <a:r>
                        <a:rPr lang="es-ES" dirty="0"/>
                        <a:t>3279</a:t>
                      </a:r>
                    </a:p>
                  </a:txBody>
                  <a:tcPr/>
                </a:tc>
                <a:tc>
                  <a:txBody>
                    <a:bodyPr/>
                    <a:lstStyle/>
                    <a:p>
                      <a:r>
                        <a:rPr lang="es-ES" dirty="0"/>
                        <a:t>1324</a:t>
                      </a:r>
                    </a:p>
                    <a:p>
                      <a:endParaRPr lang="es-ES" dirty="0"/>
                    </a:p>
                  </a:txBody>
                  <a:tcPr/>
                </a:tc>
                <a:extLst>
                  <a:ext uri="{0D108BD9-81ED-4DB2-BD59-A6C34878D82A}">
                    <a16:rowId xmlns:a16="http://schemas.microsoft.com/office/drawing/2014/main" val="10008"/>
                  </a:ext>
                </a:extLst>
              </a:tr>
            </a:tbl>
          </a:graphicData>
        </a:graphic>
      </p:graphicFrame>
      <p:sp>
        <p:nvSpPr>
          <p:cNvPr id="3" name="2 CuadroTexto"/>
          <p:cNvSpPr txBox="1"/>
          <p:nvPr/>
        </p:nvSpPr>
        <p:spPr>
          <a:xfrm>
            <a:off x="1857356" y="714356"/>
            <a:ext cx="6072230" cy="523220"/>
          </a:xfrm>
          <a:prstGeom prst="rect">
            <a:avLst/>
          </a:prstGeom>
          <a:noFill/>
        </p:spPr>
        <p:txBody>
          <a:bodyPr wrap="square" rtlCol="0">
            <a:spAutoFit/>
          </a:bodyPr>
          <a:lstStyle/>
          <a:p>
            <a:pPr algn="ctr"/>
            <a:r>
              <a:rPr lang="es-ES" sz="2800" dirty="0"/>
              <a:t>Personal de salud contratado 2017</a:t>
            </a:r>
          </a:p>
        </p:txBody>
      </p:sp>
      <p:sp>
        <p:nvSpPr>
          <p:cNvPr id="4" name="3 CuadroTexto"/>
          <p:cNvSpPr txBox="1"/>
          <p:nvPr/>
        </p:nvSpPr>
        <p:spPr>
          <a:xfrm>
            <a:off x="928662" y="5000636"/>
            <a:ext cx="6072230" cy="276999"/>
          </a:xfrm>
          <a:prstGeom prst="rect">
            <a:avLst/>
          </a:prstGeom>
          <a:noFill/>
        </p:spPr>
        <p:txBody>
          <a:bodyPr wrap="square" rtlCol="0">
            <a:spAutoFit/>
          </a:bodyPr>
          <a:lstStyle/>
          <a:p>
            <a:r>
              <a:rPr lang="es-ES" sz="1200" b="1" dirty="0"/>
              <a:t>* FUENTE: Observatorio de Recursos Humanos, El Salvador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571604" y="1852562"/>
            <a:ext cx="6072230" cy="2862322"/>
          </a:xfrm>
          <a:prstGeom prst="rect">
            <a:avLst/>
          </a:prstGeom>
          <a:noFill/>
        </p:spPr>
        <p:txBody>
          <a:bodyPr wrap="square" rtlCol="0">
            <a:spAutoFit/>
          </a:bodyPr>
          <a:lstStyle/>
          <a:p>
            <a:pPr algn="ctr"/>
            <a:r>
              <a:rPr lang="es-ES" sz="6000" dirty="0">
                <a:solidFill>
                  <a:srgbClr val="FF0000"/>
                </a:solidFill>
              </a:rPr>
              <a:t>REGULACION DE LAS RELACIONES DE TRABAJO</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714348" y="571480"/>
            <a:ext cx="8001056" cy="5262979"/>
          </a:xfrm>
          <a:prstGeom prst="rect">
            <a:avLst/>
          </a:prstGeom>
          <a:noFill/>
        </p:spPr>
        <p:txBody>
          <a:bodyPr wrap="square" rtlCol="0">
            <a:spAutoFit/>
          </a:bodyPr>
          <a:lstStyle/>
          <a:p>
            <a:pPr algn="just"/>
            <a:r>
              <a:rPr lang="es-ES" sz="2200" dirty="0"/>
              <a:t>VINCULOS LABORALES: Estabilidad laboral  debido a que la mayoría está por Ley de Salarios y solo algunos se encuentran por contrato</a:t>
            </a:r>
          </a:p>
          <a:p>
            <a:pPr algn="just"/>
            <a:endParaRPr lang="es-ES" sz="2200" dirty="0"/>
          </a:p>
          <a:p>
            <a:pPr algn="just"/>
            <a:r>
              <a:rPr lang="es-ES" sz="2200" dirty="0"/>
              <a:t>CARRERA FUNCIONAL: Ley de Educación Superior Regula los grados académicos en la Educación Superior Universitaria y no Universitaria (Institutos)</a:t>
            </a:r>
          </a:p>
          <a:p>
            <a:pPr algn="just"/>
            <a:endParaRPr lang="es-ES" sz="2200" dirty="0"/>
          </a:p>
          <a:p>
            <a:pPr algn="just"/>
            <a:r>
              <a:rPr lang="es-ES" sz="2200" dirty="0"/>
              <a:t>Técnico: Tres años de estudio</a:t>
            </a:r>
          </a:p>
          <a:p>
            <a:pPr algn="just"/>
            <a:r>
              <a:rPr lang="es-ES" sz="2200" dirty="0"/>
              <a:t>Tecnólogo: Cuatro años de estudio</a:t>
            </a:r>
          </a:p>
          <a:p>
            <a:pPr algn="just"/>
            <a:endParaRPr lang="es-ES" sz="2200" dirty="0"/>
          </a:p>
          <a:p>
            <a:pPr algn="just"/>
            <a:r>
              <a:rPr lang="es-ES" sz="2200" dirty="0"/>
              <a:t>OTROS: Bachilleres (Educación media)</a:t>
            </a:r>
          </a:p>
          <a:p>
            <a:pPr algn="just"/>
            <a:r>
              <a:rPr lang="es-ES" sz="2200" dirty="0"/>
              <a:t>               Personal empírico (Promotores de Salud)</a:t>
            </a:r>
          </a:p>
          <a:p>
            <a:pPr algn="just"/>
            <a:endParaRPr lang="es-ES" sz="2200" dirty="0"/>
          </a:p>
          <a:p>
            <a:pPr algn="just"/>
            <a:r>
              <a:rPr lang="es-ES" sz="2200" dirty="0"/>
              <a:t>FORMA DE REMUNERACION: La mayoría es por Ley de Salarios, fondos GOES</a:t>
            </a:r>
          </a:p>
        </p:txBody>
      </p:sp>
      <p:sp>
        <p:nvSpPr>
          <p:cNvPr id="3" name="2 CuadroTexto"/>
          <p:cNvSpPr txBox="1"/>
          <p:nvPr/>
        </p:nvSpPr>
        <p:spPr>
          <a:xfrm>
            <a:off x="1000100" y="71414"/>
            <a:ext cx="7572428" cy="523220"/>
          </a:xfrm>
          <a:prstGeom prst="rect">
            <a:avLst/>
          </a:prstGeom>
          <a:noFill/>
        </p:spPr>
        <p:txBody>
          <a:bodyPr wrap="square" rtlCol="0">
            <a:spAutoFit/>
          </a:bodyPr>
          <a:lstStyle/>
          <a:p>
            <a:pPr algn="ctr"/>
            <a:r>
              <a:rPr lang="es-ES" sz="2800" dirty="0">
                <a:solidFill>
                  <a:srgbClr val="FF0000"/>
                </a:solidFill>
              </a:rPr>
              <a:t>Regulación de las Relaciones de Trabajo </a:t>
            </a:r>
          </a:p>
        </p:txBody>
      </p:sp>
      <p:sp>
        <p:nvSpPr>
          <p:cNvPr id="4" name="3 CuadroTexto"/>
          <p:cNvSpPr txBox="1"/>
          <p:nvPr/>
        </p:nvSpPr>
        <p:spPr>
          <a:xfrm>
            <a:off x="785786" y="5857892"/>
            <a:ext cx="3286148" cy="276999"/>
          </a:xfrm>
          <a:prstGeom prst="rect">
            <a:avLst/>
          </a:prstGeom>
          <a:noFill/>
        </p:spPr>
        <p:txBody>
          <a:bodyPr wrap="square" rtlCol="0">
            <a:spAutoFit/>
          </a:bodyPr>
          <a:lstStyle/>
          <a:p>
            <a:r>
              <a:rPr lang="es-ES" sz="1200" dirty="0">
                <a:solidFill>
                  <a:srgbClr val="FF0000"/>
                </a:solidFill>
              </a:rPr>
              <a:t>FUENTE: Diversas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13351" t="22947" r="23193" b="11111"/>
          <a:stretch>
            <a:fillRect/>
          </a:stretch>
        </p:blipFill>
        <p:spPr bwMode="auto">
          <a:xfrm>
            <a:off x="642910" y="1571612"/>
            <a:ext cx="7929618" cy="4500594"/>
          </a:xfrm>
          <a:prstGeom prst="rect">
            <a:avLst/>
          </a:prstGeom>
          <a:noFill/>
          <a:ln w="9525">
            <a:noFill/>
            <a:miter lim="800000"/>
            <a:headEnd/>
            <a:tailEnd/>
          </a:ln>
        </p:spPr>
      </p:pic>
      <p:sp>
        <p:nvSpPr>
          <p:cNvPr id="3" name="2 CuadroTexto"/>
          <p:cNvSpPr txBox="1"/>
          <p:nvPr/>
        </p:nvSpPr>
        <p:spPr>
          <a:xfrm>
            <a:off x="1571604" y="571480"/>
            <a:ext cx="6286544" cy="954107"/>
          </a:xfrm>
          <a:prstGeom prst="rect">
            <a:avLst/>
          </a:prstGeom>
          <a:noFill/>
        </p:spPr>
        <p:txBody>
          <a:bodyPr wrap="square" rtlCol="0">
            <a:spAutoFit/>
          </a:bodyPr>
          <a:lstStyle/>
          <a:p>
            <a:pPr algn="ctr"/>
            <a:r>
              <a:rPr lang="es-SV" sz="2800" dirty="0">
                <a:solidFill>
                  <a:schemeClr val="accent1">
                    <a:lumMod val="50000"/>
                  </a:schemeClr>
                </a:solidFill>
              </a:rPr>
              <a:t>Reactivación de la RETS Centroamérica (30 de marzo de 2017, La Habana, Cuba)</a:t>
            </a:r>
            <a:endParaRPr lang="es-ES"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857224" y="1357298"/>
            <a:ext cx="7072362" cy="3416320"/>
          </a:xfrm>
          <a:prstGeom prst="rect">
            <a:avLst/>
          </a:prstGeom>
          <a:noFill/>
        </p:spPr>
        <p:txBody>
          <a:bodyPr wrap="square" rtlCol="0">
            <a:spAutoFit/>
          </a:bodyPr>
          <a:lstStyle/>
          <a:p>
            <a:pPr algn="ctr"/>
            <a:r>
              <a:rPr lang="es-ES" sz="5400" dirty="0">
                <a:solidFill>
                  <a:srgbClr val="FF0000"/>
                </a:solidFill>
              </a:rPr>
              <a:t>FORMACION Y ATRIBUCIONES  DE LOS TRABAJADORES TECNICOS EN SALUD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428596" y="428604"/>
            <a:ext cx="8286808" cy="5970865"/>
          </a:xfrm>
          <a:prstGeom prst="rect">
            <a:avLst/>
          </a:prstGeom>
          <a:noFill/>
        </p:spPr>
        <p:txBody>
          <a:bodyPr wrap="square" rtlCol="0">
            <a:spAutoFit/>
          </a:bodyPr>
          <a:lstStyle/>
          <a:p>
            <a:pPr algn="ctr"/>
            <a:r>
              <a:rPr lang="es-ES" sz="2800" dirty="0">
                <a:solidFill>
                  <a:srgbClr val="FF0000"/>
                </a:solidFill>
              </a:rPr>
              <a:t>EL PROMOTOR/A DE SALUD</a:t>
            </a:r>
          </a:p>
          <a:p>
            <a:endParaRPr lang="es-ES" dirty="0"/>
          </a:p>
          <a:p>
            <a:r>
              <a:rPr lang="es-ES" sz="2400" dirty="0"/>
              <a:t>Se define en la Estrategia 20 de la Política Nacional de Salud: </a:t>
            </a:r>
          </a:p>
          <a:p>
            <a:endParaRPr lang="es-ES" sz="2400" dirty="0"/>
          </a:p>
          <a:p>
            <a:r>
              <a:rPr lang="es-ES" sz="2400" dirty="0"/>
              <a:t>Potenciar la figura del Promotor de Salud, como elemento básico del Sistema Nacional de Salud en el Primer Nivel de Atención, con base en la Atención Primaria de Salud Integral. </a:t>
            </a:r>
          </a:p>
          <a:p>
            <a:endParaRPr lang="es-ES" sz="2400" dirty="0"/>
          </a:p>
          <a:p>
            <a:r>
              <a:rPr lang="es-ES" sz="2400" dirty="0"/>
              <a:t>Tendrá atribuciones administrativas y técnicas, a fin de estandarizarlas, para la ejecución de sus actividades con la persona, familia y comunidad, en las RIISS.</a:t>
            </a:r>
          </a:p>
          <a:p>
            <a:endParaRPr lang="es-ES" sz="2400" dirty="0"/>
          </a:p>
          <a:p>
            <a:r>
              <a:rPr lang="es-ES" sz="2400" dirty="0"/>
              <a:t>Tendrá procesos de capacitación continua a través del Programa de Formación de Promotores de Salud,  ya que es el referente y responsable de acompañar los procesos relacionados con la salud de las comunidades.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71462"/>
            <a:ext cx="8215370" cy="6309420"/>
          </a:xfrm>
          <a:prstGeom prst="rect">
            <a:avLst/>
          </a:prstGeom>
          <a:noFill/>
        </p:spPr>
        <p:txBody>
          <a:bodyPr wrap="square" rtlCol="0">
            <a:spAutoFit/>
          </a:bodyPr>
          <a:lstStyle/>
          <a:p>
            <a:pPr algn="ctr"/>
            <a:r>
              <a:rPr lang="es-ES" sz="3200" dirty="0">
                <a:solidFill>
                  <a:srgbClr val="FF0000"/>
                </a:solidFill>
              </a:rPr>
              <a:t>FORMACION DE LOS TECNICOS EN SALUD</a:t>
            </a:r>
          </a:p>
          <a:p>
            <a:endParaRPr lang="es-ES" dirty="0"/>
          </a:p>
          <a:p>
            <a:r>
              <a:rPr lang="es-ES" sz="2400" dirty="0"/>
              <a:t>TIPOS DE EDUCACION SUPERIOR*</a:t>
            </a:r>
          </a:p>
          <a:p>
            <a:endParaRPr lang="es-ES" sz="2400" dirty="0"/>
          </a:p>
          <a:p>
            <a:r>
              <a:rPr lang="es-ES" sz="2400" dirty="0"/>
              <a:t>NO  UNIVERSITARIO:</a:t>
            </a:r>
          </a:p>
          <a:p>
            <a:r>
              <a:rPr lang="es-ES" sz="2400" dirty="0"/>
              <a:t>Técnico: Tres años de estudio (Institutos) + Servicio Social</a:t>
            </a:r>
          </a:p>
          <a:p>
            <a:r>
              <a:rPr lang="es-ES" sz="2400" dirty="0"/>
              <a:t>Tecnólogo: Cuatro años de estudio (Institutos) + Servicio  Social</a:t>
            </a:r>
          </a:p>
          <a:p>
            <a:endParaRPr lang="es-ES" sz="2400" dirty="0"/>
          </a:p>
          <a:p>
            <a:r>
              <a:rPr lang="es-ES" sz="2400" dirty="0"/>
              <a:t> UNIVERSITARIO:</a:t>
            </a:r>
          </a:p>
          <a:p>
            <a:r>
              <a:rPr lang="es-ES" sz="2400" dirty="0"/>
              <a:t>Licenciatura: cinco años + Servicio Social</a:t>
            </a:r>
          </a:p>
          <a:p>
            <a:endParaRPr lang="es-ES" sz="2400" dirty="0"/>
          </a:p>
          <a:p>
            <a:r>
              <a:rPr lang="es-ES" sz="2400" dirty="0"/>
              <a:t>OTROS: Bachilleres (Educación media, Colegios)</a:t>
            </a:r>
          </a:p>
          <a:p>
            <a:r>
              <a:rPr lang="es-ES" sz="2400" dirty="0"/>
              <a:t>               Personal empírico (Promotores) Capacitaciones que da</a:t>
            </a:r>
          </a:p>
          <a:p>
            <a:r>
              <a:rPr lang="es-ES" sz="2400" dirty="0"/>
              <a:t>               el MINSAL a través del Programa de Formación a</a:t>
            </a:r>
          </a:p>
          <a:p>
            <a:r>
              <a:rPr lang="es-ES" sz="2400" dirty="0"/>
              <a:t>               Promotores</a:t>
            </a:r>
          </a:p>
          <a:p>
            <a:endParaRPr lang="es-ES" sz="2400" dirty="0"/>
          </a:p>
          <a:p>
            <a:endParaRPr lang="es-ES" dirty="0"/>
          </a:p>
        </p:txBody>
      </p:sp>
      <p:sp>
        <p:nvSpPr>
          <p:cNvPr id="4" name="3 CuadroTexto"/>
          <p:cNvSpPr txBox="1"/>
          <p:nvPr/>
        </p:nvSpPr>
        <p:spPr>
          <a:xfrm>
            <a:off x="714348" y="5857892"/>
            <a:ext cx="8072494" cy="276999"/>
          </a:xfrm>
          <a:prstGeom prst="rect">
            <a:avLst/>
          </a:prstGeom>
          <a:noFill/>
        </p:spPr>
        <p:txBody>
          <a:bodyPr wrap="square" rtlCol="0">
            <a:spAutoFit/>
          </a:bodyPr>
          <a:lstStyle/>
          <a:p>
            <a:r>
              <a:rPr lang="es-ES" sz="1200" b="1" dirty="0">
                <a:solidFill>
                  <a:srgbClr val="FF0000"/>
                </a:solidFill>
              </a:rPr>
              <a:t>*FUENTE: LEY DE EDUCACION SUPERIOR DE EL SALVADOR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1285852" y="428604"/>
            <a:ext cx="6572296" cy="954107"/>
          </a:xfrm>
          <a:prstGeom prst="rect">
            <a:avLst/>
          </a:prstGeom>
          <a:noFill/>
        </p:spPr>
        <p:txBody>
          <a:bodyPr wrap="square" rtlCol="0">
            <a:spAutoFit/>
          </a:bodyPr>
          <a:lstStyle/>
          <a:p>
            <a:pPr algn="ctr"/>
            <a:r>
              <a:rPr lang="es-ES" sz="2800" dirty="0">
                <a:solidFill>
                  <a:srgbClr val="FF0000"/>
                </a:solidFill>
              </a:rPr>
              <a:t>ATRIBUCIONES  DE LOS TRABAJADORES </a:t>
            </a:r>
          </a:p>
          <a:p>
            <a:pPr algn="ctr"/>
            <a:r>
              <a:rPr lang="es-ES" sz="2800" dirty="0">
                <a:solidFill>
                  <a:srgbClr val="FF0000"/>
                </a:solidFill>
              </a:rPr>
              <a:t>TECNICOS EN SALUD</a:t>
            </a:r>
          </a:p>
        </p:txBody>
      </p:sp>
      <p:sp>
        <p:nvSpPr>
          <p:cNvPr id="5" name="4 CuadroTexto"/>
          <p:cNvSpPr txBox="1"/>
          <p:nvPr/>
        </p:nvSpPr>
        <p:spPr>
          <a:xfrm>
            <a:off x="642910" y="1571612"/>
            <a:ext cx="7929618" cy="4154984"/>
          </a:xfrm>
          <a:prstGeom prst="rect">
            <a:avLst/>
          </a:prstGeom>
          <a:noFill/>
        </p:spPr>
        <p:txBody>
          <a:bodyPr wrap="square" rtlCol="0">
            <a:spAutoFit/>
          </a:bodyPr>
          <a:lstStyle/>
          <a:p>
            <a:pPr algn="just"/>
            <a:r>
              <a:rPr lang="es-ES" sz="2400" dirty="0"/>
              <a:t>Implementa la Atención Primaria en Salud Integral (APSI), en el hogar de cada familia, en escuelas, lugares de trabajo de las comunidades rurales, a través de la visita domiciliar.</a:t>
            </a:r>
          </a:p>
          <a:p>
            <a:pPr algn="just"/>
            <a:endParaRPr lang="es-ES" sz="2400" dirty="0"/>
          </a:p>
          <a:p>
            <a:pPr algn="just"/>
            <a:r>
              <a:rPr lang="es-ES" sz="2400" dirty="0"/>
              <a:t>Realiza actividades de: promoción de la salud y prevención de la enfermedad, la organización comunitaria, el abordaje de la determinación social en salud, la vigilancia epidemiológica comunitaria, la dispensarización, la programación local, la provisión de servicios, primeros auxilios, la detección temprana de enfermedades y su referencia oportuna para el nivel que corresponda a través de las RIISS.</a:t>
            </a:r>
          </a:p>
        </p:txBody>
      </p:sp>
      <p:sp>
        <p:nvSpPr>
          <p:cNvPr id="6" name="5 CuadroTexto"/>
          <p:cNvSpPr txBox="1"/>
          <p:nvPr/>
        </p:nvSpPr>
        <p:spPr>
          <a:xfrm>
            <a:off x="642910" y="6143644"/>
            <a:ext cx="8143932" cy="461665"/>
          </a:xfrm>
          <a:prstGeom prst="rect">
            <a:avLst/>
          </a:prstGeom>
          <a:noFill/>
        </p:spPr>
        <p:txBody>
          <a:bodyPr wrap="square" rtlCol="0">
            <a:spAutoFit/>
          </a:bodyPr>
          <a:lstStyle/>
          <a:p>
            <a:r>
              <a:rPr lang="es-ES" sz="1200" dirty="0">
                <a:solidFill>
                  <a:srgbClr val="FF0000"/>
                </a:solidFill>
              </a:rPr>
              <a:t>FUENTE: MINSAL, “LINEAMIENTOS TÉCNICOS DEL PROMOTOR Y PROMOTORA DE SALUD EN LAS REDES INTEGRALES E INTEGRADAS DE SERVICIOS DE SALUD” DIC-2014</a:t>
            </a:r>
            <a:endParaRPr lang="es-ES" sz="12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571472" y="311987"/>
            <a:ext cx="7643866" cy="830997"/>
          </a:xfrm>
          <a:prstGeom prst="rect">
            <a:avLst/>
          </a:prstGeom>
          <a:noFill/>
        </p:spPr>
        <p:txBody>
          <a:bodyPr wrap="square" rtlCol="0">
            <a:spAutoFit/>
          </a:bodyPr>
          <a:lstStyle/>
          <a:p>
            <a:pPr algn="ctr"/>
            <a:r>
              <a:rPr lang="es-ES" sz="2400" dirty="0">
                <a:solidFill>
                  <a:srgbClr val="FF0000"/>
                </a:solidFill>
              </a:rPr>
              <a:t>ACCIONES QUE EL PAIS REALIZO Y QUE SON ESTRATEGICAS PARA LA FORMACION DE TECNICOS EN SALUD</a:t>
            </a:r>
          </a:p>
        </p:txBody>
      </p:sp>
      <p:sp>
        <p:nvSpPr>
          <p:cNvPr id="4" name="3 CuadroTexto"/>
          <p:cNvSpPr txBox="1"/>
          <p:nvPr/>
        </p:nvSpPr>
        <p:spPr>
          <a:xfrm>
            <a:off x="571472" y="1571612"/>
            <a:ext cx="7429552" cy="4093428"/>
          </a:xfrm>
          <a:prstGeom prst="rect">
            <a:avLst/>
          </a:prstGeom>
          <a:noFill/>
        </p:spPr>
        <p:txBody>
          <a:bodyPr wrap="square" rtlCol="0">
            <a:spAutoFit/>
          </a:bodyPr>
          <a:lstStyle/>
          <a:p>
            <a:pPr marL="342900" indent="-342900" algn="just">
              <a:buAutoNum type="arabicPeriod"/>
            </a:pPr>
            <a:r>
              <a:rPr lang="es-ES" sz="2800" dirty="0"/>
              <a:t>Regular la formación a través de la Ley de Educación superior donde se define: años de formación e Instituciones que formarán.</a:t>
            </a:r>
          </a:p>
          <a:p>
            <a:pPr marL="342900" indent="-342900" algn="just">
              <a:buAutoNum type="arabicPeriod"/>
            </a:pPr>
            <a:endParaRPr lang="es-ES" sz="2800" dirty="0"/>
          </a:p>
          <a:p>
            <a:pPr marL="342900" indent="-342900" algn="just">
              <a:buAutoNum type="arabicPeriod"/>
            </a:pPr>
            <a:endParaRPr lang="es-ES" sz="2800" dirty="0"/>
          </a:p>
          <a:p>
            <a:pPr marL="342900" indent="-342900" algn="just">
              <a:buAutoNum type="arabicPeriod"/>
            </a:pPr>
            <a:r>
              <a:rPr lang="es-ES" sz="2800" dirty="0"/>
              <a:t>Creación de una comisión para el NODO El Salvador de la  RETS. </a:t>
            </a:r>
          </a:p>
          <a:p>
            <a:pPr marL="342900" indent="-342900" algn="just">
              <a:buAutoNum type="arabicPeriod"/>
            </a:pPr>
            <a:endParaRPr lang="es-ES" sz="2800" dirty="0"/>
          </a:p>
          <a:p>
            <a:pPr marL="342900" indent="-342900"/>
            <a:endParaRPr lang="es-ES" dirty="0"/>
          </a:p>
          <a:p>
            <a:pPr marL="342900" indent="-342900">
              <a:buAutoNum type="arabicPeriod"/>
            </a:pPr>
            <a:endParaRPr lang="es-E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1428728" y="1000108"/>
            <a:ext cx="6786610" cy="646331"/>
          </a:xfrm>
          <a:prstGeom prst="rect">
            <a:avLst/>
          </a:prstGeom>
          <a:noFill/>
        </p:spPr>
        <p:txBody>
          <a:bodyPr wrap="square" rtlCol="0">
            <a:spAutoFit/>
          </a:bodyPr>
          <a:lstStyle/>
          <a:p>
            <a:endParaRPr lang="es-ES" dirty="0"/>
          </a:p>
          <a:p>
            <a:endParaRPr lang="es-ES" dirty="0"/>
          </a:p>
        </p:txBody>
      </p:sp>
      <p:sp>
        <p:nvSpPr>
          <p:cNvPr id="4" name="3 CuadroTexto"/>
          <p:cNvSpPr txBox="1"/>
          <p:nvPr/>
        </p:nvSpPr>
        <p:spPr>
          <a:xfrm>
            <a:off x="571472" y="285728"/>
            <a:ext cx="7786742" cy="830997"/>
          </a:xfrm>
          <a:prstGeom prst="rect">
            <a:avLst/>
          </a:prstGeom>
          <a:noFill/>
        </p:spPr>
        <p:txBody>
          <a:bodyPr wrap="square" rtlCol="0">
            <a:spAutoFit/>
          </a:bodyPr>
          <a:lstStyle/>
          <a:p>
            <a:pPr algn="ctr"/>
            <a:r>
              <a:rPr lang="es-ES" sz="2400" dirty="0"/>
              <a:t>PROBLEMAS QUE EL PAIS IDENTIFICA EN LA FORMACION  DE LOS TRABAJADORES TECNICOS EN SALUD</a:t>
            </a:r>
          </a:p>
        </p:txBody>
      </p:sp>
      <p:sp>
        <p:nvSpPr>
          <p:cNvPr id="5" name="4 CuadroTexto"/>
          <p:cNvSpPr txBox="1"/>
          <p:nvPr/>
        </p:nvSpPr>
        <p:spPr>
          <a:xfrm>
            <a:off x="571472" y="1118349"/>
            <a:ext cx="8176992" cy="5693866"/>
          </a:xfrm>
          <a:prstGeom prst="rect">
            <a:avLst/>
          </a:prstGeom>
          <a:noFill/>
        </p:spPr>
        <p:txBody>
          <a:bodyPr wrap="square" rtlCol="0">
            <a:spAutoFit/>
          </a:bodyPr>
          <a:lstStyle/>
          <a:p>
            <a:pPr marL="342900" indent="-342900" algn="just">
              <a:buAutoNum type="arabicPeriod"/>
            </a:pPr>
            <a:r>
              <a:rPr lang="es-ES" sz="2400" dirty="0"/>
              <a:t>Servicio Social que realizan los estudiantes, ya que  se da atención y cobertura de forma gratuita y  por eso no se contrata personal  .</a:t>
            </a:r>
          </a:p>
          <a:p>
            <a:pPr marL="342900" indent="-342900" algn="just">
              <a:buAutoNum type="arabicPeriod"/>
            </a:pPr>
            <a:endParaRPr lang="es-ES" sz="2400" dirty="0"/>
          </a:p>
          <a:p>
            <a:pPr marL="342900" indent="-342900" algn="just">
              <a:buAutoNum type="arabicPeriod"/>
            </a:pPr>
            <a:r>
              <a:rPr lang="es-ES" sz="2400" dirty="0"/>
              <a:t>Contratación de personal técnico para la atención en salud que no está de acuerdo al perfil de formación, todo  para disminuir costos</a:t>
            </a:r>
          </a:p>
          <a:p>
            <a:pPr algn="just"/>
            <a:endParaRPr lang="es-ES" sz="2400" dirty="0"/>
          </a:p>
          <a:p>
            <a:pPr algn="just"/>
            <a:r>
              <a:rPr lang="es-ES" sz="2400" dirty="0"/>
              <a:t>3. Visión Centralizada en el Medico y Enfermera y el no reconocimiento de las demás profesiones en Salud </a:t>
            </a:r>
          </a:p>
          <a:p>
            <a:pPr algn="just"/>
            <a:endParaRPr lang="es-ES" sz="2400" dirty="0"/>
          </a:p>
          <a:p>
            <a:pPr algn="just"/>
            <a:r>
              <a:rPr lang="es-ES" sz="2400" dirty="0"/>
              <a:t>4. Falta de Regulación en las Instituciones privadas para la formación de Técnicos en Salud</a:t>
            </a:r>
          </a:p>
          <a:p>
            <a:pPr algn="just"/>
            <a:endParaRPr lang="es-ES" sz="2400" dirty="0"/>
          </a:p>
          <a:p>
            <a:pPr algn="just"/>
            <a:endParaRPr lang="es-ES" sz="2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C6DC194-8E35-40EA-9CC5-72BEC5E4E210}"/>
              </a:ext>
            </a:extLst>
          </p:cNvPr>
          <p:cNvSpPr txBox="1"/>
          <p:nvPr/>
        </p:nvSpPr>
        <p:spPr>
          <a:xfrm>
            <a:off x="2051720" y="332656"/>
            <a:ext cx="5400600" cy="523220"/>
          </a:xfrm>
          <a:prstGeom prst="rect">
            <a:avLst/>
          </a:prstGeom>
          <a:noFill/>
        </p:spPr>
        <p:txBody>
          <a:bodyPr wrap="square" rtlCol="0">
            <a:spAutoFit/>
          </a:bodyPr>
          <a:lstStyle/>
          <a:p>
            <a:pPr algn="ctr"/>
            <a:r>
              <a:rPr lang="es-CR" sz="2800" dirty="0"/>
              <a:t>RECOMENDACIONES</a:t>
            </a:r>
          </a:p>
        </p:txBody>
      </p:sp>
      <p:sp>
        <p:nvSpPr>
          <p:cNvPr id="3" name="CuadroTexto 2">
            <a:extLst>
              <a:ext uri="{FF2B5EF4-FFF2-40B4-BE49-F238E27FC236}">
                <a16:creationId xmlns:a16="http://schemas.microsoft.com/office/drawing/2014/main" id="{FFD65ABF-6353-4911-B2C2-5F9C8E4307D9}"/>
              </a:ext>
            </a:extLst>
          </p:cNvPr>
          <p:cNvSpPr txBox="1"/>
          <p:nvPr/>
        </p:nvSpPr>
        <p:spPr>
          <a:xfrm>
            <a:off x="956066" y="1321423"/>
            <a:ext cx="7576374" cy="3785652"/>
          </a:xfrm>
          <a:prstGeom prst="rect">
            <a:avLst/>
          </a:prstGeom>
          <a:noFill/>
        </p:spPr>
        <p:txBody>
          <a:bodyPr wrap="square" rtlCol="0">
            <a:spAutoFit/>
          </a:bodyPr>
          <a:lstStyle/>
          <a:p>
            <a:pPr marL="342900" indent="-342900">
              <a:buAutoNum type="arabicPeriod"/>
            </a:pPr>
            <a:r>
              <a:rPr lang="es-CR" sz="2400" dirty="0"/>
              <a:t>Que los Ministerios de Salud y OPS apoyen y acompañen estos procesos en todos los países</a:t>
            </a:r>
          </a:p>
          <a:p>
            <a:pPr marL="342900" indent="-342900">
              <a:buAutoNum type="arabicPeriod"/>
            </a:pPr>
            <a:endParaRPr lang="es-CR" sz="2400" dirty="0"/>
          </a:p>
          <a:p>
            <a:pPr marL="342900" indent="-342900">
              <a:buAutoNum type="arabicPeriod"/>
            </a:pPr>
            <a:endParaRPr lang="es-CR" sz="2400" dirty="0"/>
          </a:p>
          <a:p>
            <a:pPr marL="457200" indent="-457200">
              <a:buAutoNum type="arabicPeriod" startAt="2"/>
            </a:pPr>
            <a:r>
              <a:rPr lang="es-CR" sz="2400" dirty="0"/>
              <a:t>Que surjan lineamientos de las futuras actividades a realizar para la reactivación de la RETS Centroamérica</a:t>
            </a:r>
          </a:p>
          <a:p>
            <a:endParaRPr lang="es-CR" sz="2400" dirty="0"/>
          </a:p>
          <a:p>
            <a:endParaRPr lang="es-CR" sz="2400" dirty="0"/>
          </a:p>
          <a:p>
            <a:r>
              <a:rPr lang="es-CR" sz="2400" dirty="0"/>
              <a:t>3. Que cada país de Centroamérica realice una investigación sobre la situación de Técnicos en Salud.</a:t>
            </a:r>
          </a:p>
        </p:txBody>
      </p:sp>
    </p:spTree>
    <p:extLst>
      <p:ext uri="{BB962C8B-B14F-4D97-AF65-F5344CB8AC3E}">
        <p14:creationId xmlns:p14="http://schemas.microsoft.com/office/powerpoint/2010/main" val="3574333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817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547664" y="836712"/>
            <a:ext cx="6648400" cy="5184576"/>
          </a:xfrm>
          <a:prstGeom prst="rect">
            <a:avLst/>
          </a:prstGeom>
          <a:noFill/>
          <a:ln w="9525">
            <a:noFill/>
            <a:miter lim="800000"/>
            <a:headEnd/>
            <a:tailEnd/>
          </a:ln>
          <a:effectLst/>
        </p:spPr>
      </p:pic>
    </p:spTree>
    <p:extLst>
      <p:ext uri="{BB962C8B-B14F-4D97-AF65-F5344CB8AC3E}">
        <p14:creationId xmlns:p14="http://schemas.microsoft.com/office/powerpoint/2010/main" val="11573473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928662" y="357166"/>
            <a:ext cx="7715304" cy="5632311"/>
          </a:xfrm>
          <a:prstGeom prst="rect">
            <a:avLst/>
          </a:prstGeom>
          <a:noFill/>
        </p:spPr>
        <p:txBody>
          <a:bodyPr wrap="square" rtlCol="0">
            <a:spAutoFit/>
          </a:bodyPr>
          <a:lstStyle/>
          <a:p>
            <a:pPr algn="ctr"/>
            <a:r>
              <a:rPr lang="es-ES" sz="3600" dirty="0">
                <a:solidFill>
                  <a:srgbClr val="FF0000"/>
                </a:solidFill>
              </a:rPr>
              <a:t>CARACTERIZACION DE LA APS</a:t>
            </a:r>
          </a:p>
          <a:p>
            <a:pPr algn="ctr"/>
            <a:endParaRPr lang="es-ES" sz="3600" dirty="0">
              <a:solidFill>
                <a:srgbClr val="FF0000"/>
              </a:solidFill>
            </a:endParaRPr>
          </a:p>
          <a:p>
            <a:pPr>
              <a:buFont typeface="Wingdings" pitchFamily="2" charset="2"/>
              <a:buChar char="Ø"/>
            </a:pPr>
            <a:r>
              <a:rPr lang="es-ES" sz="3200" dirty="0"/>
              <a:t>CONCEPCION DE APS EN LA POLITICA DE SALUD DE EL SALVADOR</a:t>
            </a:r>
          </a:p>
          <a:p>
            <a:endParaRPr lang="es-ES" sz="3200" dirty="0"/>
          </a:p>
          <a:p>
            <a:endParaRPr lang="es-ES" sz="3200" dirty="0"/>
          </a:p>
          <a:p>
            <a:pPr>
              <a:buFont typeface="Wingdings" pitchFamily="2" charset="2"/>
              <a:buChar char="Ø"/>
            </a:pPr>
            <a:r>
              <a:rPr lang="es-ES" sz="3200" dirty="0"/>
              <a:t>EL PAPEL DE LOS SEGUROS</a:t>
            </a:r>
          </a:p>
          <a:p>
            <a:pPr>
              <a:buFont typeface="Wingdings" pitchFamily="2" charset="2"/>
              <a:buChar char="Ø"/>
            </a:pPr>
            <a:endParaRPr lang="es-ES" sz="3200" dirty="0"/>
          </a:p>
          <a:p>
            <a:endParaRPr lang="es-ES" sz="3200" dirty="0"/>
          </a:p>
          <a:p>
            <a:pPr>
              <a:buFont typeface="Wingdings" pitchFamily="2" charset="2"/>
              <a:buChar char="Ø"/>
            </a:pPr>
            <a:r>
              <a:rPr lang="es-ES" sz="3200" dirty="0"/>
              <a:t>COBERTURA DE POBLACION  EN EL PRIMER NIVEL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redondeado"/>
          <p:cNvSpPr/>
          <p:nvPr/>
        </p:nvSpPr>
        <p:spPr>
          <a:xfrm>
            <a:off x="214282" y="1357298"/>
            <a:ext cx="1714512" cy="150019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Ley del Sistema Nacional de Salud </a:t>
            </a:r>
          </a:p>
          <a:p>
            <a:pPr algn="ctr"/>
            <a:r>
              <a:rPr lang="es-ES" dirty="0"/>
              <a:t>(SNS)</a:t>
            </a:r>
          </a:p>
        </p:txBody>
      </p:sp>
      <p:sp>
        <p:nvSpPr>
          <p:cNvPr id="6" name="5 CuadroTexto"/>
          <p:cNvSpPr txBox="1"/>
          <p:nvPr/>
        </p:nvSpPr>
        <p:spPr>
          <a:xfrm>
            <a:off x="2071670" y="284031"/>
            <a:ext cx="6786610" cy="4216539"/>
          </a:xfrm>
          <a:prstGeom prst="rect">
            <a:avLst/>
          </a:prstGeom>
          <a:solidFill>
            <a:schemeClr val="accent1">
              <a:lumMod val="40000"/>
              <a:lumOff val="60000"/>
            </a:schemeClr>
          </a:solidFill>
          <a:ln>
            <a:solidFill>
              <a:schemeClr val="tx2"/>
            </a:solidFill>
          </a:ln>
        </p:spPr>
        <p:txBody>
          <a:bodyPr wrap="square" rtlCol="0">
            <a:spAutoFit/>
          </a:bodyPr>
          <a:lstStyle/>
          <a:p>
            <a:r>
              <a:rPr lang="es-ES" dirty="0"/>
              <a:t>El Sistema Nacional de Salud deberá establecer un modelo de atención basado en un enfoque de salud familiar, cuyo principal propósito es el de contribuir a conservar y restablecer de manera integral la salud de la población, teniendo como ejes centrales la prevención y la promoción de la salud, basándose en el perfil epidemiológico y las determinantes locales de la salud.</a:t>
            </a:r>
          </a:p>
          <a:p>
            <a:endParaRPr lang="es-ES" sz="800" dirty="0"/>
          </a:p>
          <a:p>
            <a:r>
              <a:rPr lang="es-ES" dirty="0"/>
              <a:t>El modelo de provisión en el SNS  será público e integrado, y se articularán todos los prestadores públicos y privados de servicios de salud, bajo la rectoría del Ministerio de Salud</a:t>
            </a:r>
          </a:p>
          <a:p>
            <a:endParaRPr lang="es-ES" sz="800" dirty="0"/>
          </a:p>
          <a:p>
            <a:r>
              <a:rPr lang="es-ES" dirty="0"/>
              <a:t>Está conformado por seis Instituciones: el Ministerio de Salud Pública (MSPAS), el Instituto Salvadoreño del Seguro Social (ISSS), Sanidad Militar, el Fondo Solidario para la Salud (FOSALUD), el Instituto Salvadoreño para la Rehabilitación Integral (ISRI) y el Instituto Salvadoreño de Bienestar Magisterial (ISBM).</a:t>
            </a:r>
          </a:p>
        </p:txBody>
      </p:sp>
      <p:sp>
        <p:nvSpPr>
          <p:cNvPr id="9" name="8 Rectángulo redondeado"/>
          <p:cNvSpPr/>
          <p:nvPr/>
        </p:nvSpPr>
        <p:spPr>
          <a:xfrm>
            <a:off x="214282" y="4857760"/>
            <a:ext cx="1714512" cy="1500198"/>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OBJETIVOS DEL SISTEMA NACIONAL DE SALUD</a:t>
            </a:r>
          </a:p>
        </p:txBody>
      </p:sp>
      <p:sp>
        <p:nvSpPr>
          <p:cNvPr id="10" name="9 CuadroTexto"/>
          <p:cNvSpPr txBox="1"/>
          <p:nvPr/>
        </p:nvSpPr>
        <p:spPr>
          <a:xfrm>
            <a:off x="2071670" y="4857760"/>
            <a:ext cx="6715172" cy="1477328"/>
          </a:xfrm>
          <a:prstGeom prst="rect">
            <a:avLst/>
          </a:prstGeom>
          <a:solidFill>
            <a:schemeClr val="accent2">
              <a:lumMod val="40000"/>
              <a:lumOff val="60000"/>
            </a:schemeClr>
          </a:solidFill>
          <a:ln>
            <a:solidFill>
              <a:schemeClr val="accent2"/>
            </a:solidFill>
          </a:ln>
        </p:spPr>
        <p:txBody>
          <a:bodyPr wrap="square" rtlCol="0">
            <a:spAutoFit/>
          </a:bodyPr>
          <a:lstStyle/>
          <a:p>
            <a:r>
              <a:rPr lang="es-ES" dirty="0"/>
              <a:t>Alcanzar mayor cobertura</a:t>
            </a:r>
          </a:p>
          <a:p>
            <a:r>
              <a:rPr lang="es-ES" dirty="0"/>
              <a:t>Reducir las desigualdades en materia de salud </a:t>
            </a:r>
          </a:p>
          <a:p>
            <a:r>
              <a:rPr lang="es-ES" dirty="0"/>
              <a:t>Desarrollar un modelo de atención basado en la promoción de la salud con base en una estrategia de atención primaria de salud integral (APSI).</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928926" y="142853"/>
            <a:ext cx="5715040" cy="4247317"/>
          </a:xfrm>
          <a:prstGeom prst="rect">
            <a:avLst/>
          </a:prstGeom>
          <a:solidFill>
            <a:schemeClr val="accent3">
              <a:lumMod val="60000"/>
              <a:lumOff val="40000"/>
            </a:schemeClr>
          </a:solidFill>
          <a:ln>
            <a:solidFill>
              <a:schemeClr val="accent3">
                <a:lumMod val="50000"/>
              </a:schemeClr>
            </a:solidFill>
          </a:ln>
        </p:spPr>
        <p:txBody>
          <a:bodyPr wrap="square" rtlCol="0">
            <a:spAutoFit/>
          </a:bodyPr>
          <a:lstStyle/>
          <a:p>
            <a:r>
              <a:rPr lang="es-ES" dirty="0"/>
              <a:t>Estrategia de Atención que busca garantizar la cobertura y el acceso universal a los servicios de salud a través de las RIISS; brindando atención integral, integrada y apropiada a lo largo del tiempo, con énfasis en la prevención y la promoción a través de un enfoque de Salud Familiar, para la atención  integral del  individuo, familia y comunidad, lo cual sirve de  base para la planificación y la acción. </a:t>
            </a:r>
          </a:p>
          <a:p>
            <a:pPr lvl="0"/>
            <a:endParaRPr lang="es-ES" dirty="0"/>
          </a:p>
          <a:p>
            <a:pPr lvl="0"/>
            <a:r>
              <a:rPr lang="es-ES" dirty="0"/>
              <a:t>Es una estrategia intersectorial para alcanzar la salud universal y los objetivos de desarrollo sostenible</a:t>
            </a:r>
          </a:p>
          <a:p>
            <a:pPr lvl="0"/>
            <a:endParaRPr lang="es-ES" dirty="0"/>
          </a:p>
          <a:p>
            <a:pPr lvl="0"/>
            <a:r>
              <a:rPr lang="es-ES" dirty="0"/>
              <a:t>Principios básicos de la APS: Acceso y cobertura universal; Organización y participación de la comunidad; Integralidad de la atención; Acción intersectorial; Financiamiento adecuado; Tecnologías apropiadas; Formación de RRHH</a:t>
            </a:r>
          </a:p>
        </p:txBody>
      </p:sp>
      <p:sp>
        <p:nvSpPr>
          <p:cNvPr id="5" name="4 Rectángulo redondeado"/>
          <p:cNvSpPr/>
          <p:nvPr/>
        </p:nvSpPr>
        <p:spPr>
          <a:xfrm>
            <a:off x="142844" y="1428736"/>
            <a:ext cx="2571768" cy="1571636"/>
          </a:xfrm>
          <a:prstGeom prst="roundRect">
            <a:avLst/>
          </a:prstGeom>
          <a:solidFill>
            <a:schemeClr val="accent3">
              <a:lumMod val="5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ATENCION PRIMARIA EN SALUD INTEGRAL (APSI)</a:t>
            </a:r>
          </a:p>
        </p:txBody>
      </p:sp>
      <p:sp>
        <p:nvSpPr>
          <p:cNvPr id="6" name="5 Rectángulo redondeado"/>
          <p:cNvSpPr/>
          <p:nvPr/>
        </p:nvSpPr>
        <p:spPr>
          <a:xfrm>
            <a:off x="214282" y="4500570"/>
            <a:ext cx="2571768" cy="1571636"/>
          </a:xfrm>
          <a:prstGeom prst="roundRect">
            <a:avLst/>
          </a:prstGeom>
          <a:solidFill>
            <a:srgbClr val="7030A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Cobertura de población en los tres niveles de atención </a:t>
            </a:r>
          </a:p>
        </p:txBody>
      </p:sp>
      <p:sp>
        <p:nvSpPr>
          <p:cNvPr id="8" name="7 CuadroTexto"/>
          <p:cNvSpPr txBox="1"/>
          <p:nvPr/>
        </p:nvSpPr>
        <p:spPr>
          <a:xfrm>
            <a:off x="3000364" y="4657563"/>
            <a:ext cx="5715040" cy="1754326"/>
          </a:xfrm>
          <a:prstGeom prst="rect">
            <a:avLst/>
          </a:prstGeom>
          <a:solidFill>
            <a:schemeClr val="accent4">
              <a:lumMod val="40000"/>
              <a:lumOff val="60000"/>
            </a:schemeClr>
          </a:solidFill>
        </p:spPr>
        <p:txBody>
          <a:bodyPr wrap="square" rtlCol="0">
            <a:spAutoFit/>
          </a:bodyPr>
          <a:lstStyle/>
          <a:p>
            <a:r>
              <a:rPr lang="es-ES" dirty="0"/>
              <a:t>Para el aumento del acceso y la cobertura, el MINSAL cuenta con una red de 819 establecimientos de salud, 21 casas de espera materna y  con 577 Ecos: 538 familiares y 39 especializados, los cuales ejecutan acciones de salud en 187 municipios de los 262 que hay en el país: 126 son intervenidos totalmente y 60 de manera parcial</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2057400" y="1412875"/>
            <a:ext cx="7086600" cy="3952875"/>
          </a:xfrm>
          <a:prstGeom prst="rect">
            <a:avLst/>
          </a:prstGeom>
          <a:noFill/>
          <a:ln w="9525">
            <a:noFill/>
            <a:round/>
            <a:headEnd/>
            <a:tailEnd/>
          </a:ln>
        </p:spPr>
      </p:pic>
      <p:sp>
        <p:nvSpPr>
          <p:cNvPr id="11267" name="Rectangle 3"/>
          <p:cNvSpPr>
            <a:spLocks noChangeArrowheads="1"/>
          </p:cNvSpPr>
          <p:nvPr/>
        </p:nvSpPr>
        <p:spPr bwMode="auto">
          <a:xfrm>
            <a:off x="103188" y="4221163"/>
            <a:ext cx="8069262" cy="2587625"/>
          </a:xfrm>
          <a:prstGeom prst="rect">
            <a:avLst/>
          </a:prstGeom>
          <a:noFill/>
          <a:ln w="9525">
            <a:noFill/>
            <a:round/>
            <a:headEnd/>
            <a:tailEnd/>
          </a:ln>
        </p:spPr>
        <p:txBody>
          <a:bodyPr lIns="89991" tIns="46795" rIns="89991" bIns="46795">
            <a:spAutoFit/>
          </a:bodyPr>
          <a:lstStyle/>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1-  Atención de salud centrado en la persona, </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      familia y comunidad.</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2- Con población nominal a cargo y territorio definido.</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3- Adscripción a la ficha familiar y dispensarización de las personas. </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4- Abordaje de la determinación social e la salud. </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5- Amplia participación social e intersectorial.</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6- Articulación efectiva de los diferentes niveles de atención: sistema de referencia y retorno.</a:t>
            </a:r>
          </a:p>
          <a:p>
            <a:pPr marL="309563" indent="-303213">
              <a:tabLst>
                <a:tab pos="309563" algn="l"/>
                <a:tab pos="715963" algn="l"/>
                <a:tab pos="1123950" algn="l"/>
                <a:tab pos="1531938" algn="l"/>
                <a:tab pos="1938338" algn="l"/>
                <a:tab pos="2346325" algn="l"/>
                <a:tab pos="2754313" algn="l"/>
                <a:tab pos="3160713" algn="l"/>
                <a:tab pos="3568700" algn="l"/>
                <a:tab pos="3976688" algn="l"/>
                <a:tab pos="4384675" algn="l"/>
                <a:tab pos="4791075" algn="l"/>
                <a:tab pos="5199063" algn="l"/>
                <a:tab pos="5607050" algn="l"/>
                <a:tab pos="6013450" algn="l"/>
                <a:tab pos="6421438" algn="l"/>
                <a:tab pos="6829425" algn="l"/>
                <a:tab pos="7237413" algn="l"/>
                <a:tab pos="7643813" algn="l"/>
                <a:tab pos="8051800" algn="l"/>
                <a:tab pos="8459788" algn="l"/>
              </a:tabLst>
            </a:pPr>
            <a:r>
              <a:rPr lang="es-SV" altLang="es-SV" b="1" dirty="0">
                <a:solidFill>
                  <a:srgbClr val="000066"/>
                </a:solidFill>
                <a:latin typeface="Calibri" pitchFamily="34" charset="0"/>
                <a:ea typeface="MS PGothic" pitchFamily="34" charset="-128"/>
              </a:rPr>
              <a:t>7- Integralidad en la atención</a:t>
            </a:r>
          </a:p>
        </p:txBody>
      </p:sp>
      <p:sp>
        <p:nvSpPr>
          <p:cNvPr id="11268" name="Text Box 4"/>
          <p:cNvSpPr txBox="1">
            <a:spLocks noChangeArrowheads="1"/>
          </p:cNvSpPr>
          <p:nvPr/>
        </p:nvSpPr>
        <p:spPr bwMode="auto">
          <a:xfrm>
            <a:off x="2763838" y="0"/>
            <a:ext cx="6380162" cy="10795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lIns="89991" tIns="46795" rIns="89991" bIns="46795">
            <a:spAutoFit/>
          </a:bodyPr>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defRPr/>
            </a:pPr>
            <a:r>
              <a:rPr lang="es-ES" altLang="es-SV" sz="3200" b="1" dirty="0">
                <a:solidFill>
                  <a:schemeClr val="tx1"/>
                </a:solidFill>
                <a:ea typeface="MS PGothic" pitchFamily="34" charset="-128"/>
              </a:rPr>
              <a:t> Funciones de los Ecos F y su trabajo en la Red</a:t>
            </a:r>
          </a:p>
        </p:txBody>
      </p:sp>
      <p:sp>
        <p:nvSpPr>
          <p:cNvPr id="11269" name="Text Box 6"/>
          <p:cNvSpPr txBox="1">
            <a:spLocks noChangeArrowheads="1"/>
          </p:cNvSpPr>
          <p:nvPr/>
        </p:nvSpPr>
        <p:spPr bwMode="auto">
          <a:xfrm>
            <a:off x="8543925" y="6356350"/>
            <a:ext cx="561975" cy="365125"/>
          </a:xfrm>
          <a:prstGeom prst="rect">
            <a:avLst/>
          </a:prstGeom>
          <a:noFill/>
          <a:ln w="9525">
            <a:noFill/>
            <a:round/>
            <a:headEnd/>
            <a:tailEnd/>
          </a:ln>
        </p:spPr>
        <p:txBody>
          <a:bodyPr lIns="89991" tIns="46795" rIns="89991" bIns="46795"/>
          <a:lstStyle/>
          <a:p>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fld id="{E97CACA9-E63B-47D9-A6F3-CCDB1FA550C0}" type="slidenum">
              <a:rPr lang="es-SV" altLang="es-SV">
                <a:solidFill>
                  <a:srgbClr val="000000"/>
                </a:solidFill>
                <a:latin typeface="Century Gothic" pitchFamily="34" charset="0"/>
                <a:ea typeface="MS PGothic" pitchFamily="34" charset="-128"/>
              </a:rPr>
              <a:pPr>
                <a:tabLst>
                  <a:tab pos="0" algn="l"/>
                  <a:tab pos="404813" algn="l"/>
                  <a:tab pos="812800" algn="l"/>
                  <a:tab pos="1220788" algn="l"/>
                  <a:tab pos="1627188" algn="l"/>
                  <a:tab pos="2035175" algn="l"/>
                  <a:tab pos="2443163" algn="l"/>
                  <a:tab pos="2851150" algn="l"/>
                  <a:tab pos="3257550" algn="l"/>
                  <a:tab pos="3665538" algn="l"/>
                  <a:tab pos="4073525" algn="l"/>
                  <a:tab pos="4479925" algn="l"/>
                  <a:tab pos="4887913" algn="l"/>
                  <a:tab pos="5295900" algn="l"/>
                  <a:tab pos="5703888" algn="l"/>
                  <a:tab pos="6110288" algn="l"/>
                  <a:tab pos="6518275" algn="l"/>
                  <a:tab pos="6926263" algn="l"/>
                  <a:tab pos="7332663" algn="l"/>
                  <a:tab pos="7740650" algn="l"/>
                  <a:tab pos="8148638" algn="l"/>
                </a:tabLst>
              </a:pPr>
              <a:t>6</a:t>
            </a:fld>
            <a:endParaRPr lang="es-SV" altLang="es-SV">
              <a:solidFill>
                <a:srgbClr val="000000"/>
              </a:solidFill>
              <a:latin typeface="Century Gothic" pitchFamily="34" charset="0"/>
              <a:ea typeface="MS PGothic" pitchFamily="34" charset="-128"/>
            </a:endParaRPr>
          </a:p>
        </p:txBody>
      </p:sp>
      <p:pic>
        <p:nvPicPr>
          <p:cNvPr id="11270" name="Picture 3"/>
          <p:cNvPicPr>
            <a:picLocks noChangeAspect="1" noChangeArrowheads="1"/>
          </p:cNvPicPr>
          <p:nvPr/>
        </p:nvPicPr>
        <p:blipFill>
          <a:blip r:embed="rId4"/>
          <a:srcRect/>
          <a:stretch>
            <a:fillRect/>
          </a:stretch>
        </p:blipFill>
        <p:spPr bwMode="auto">
          <a:xfrm>
            <a:off x="63500" y="31750"/>
            <a:ext cx="1797050" cy="598488"/>
          </a:xfrm>
          <a:prstGeom prst="rect">
            <a:avLst/>
          </a:prstGeom>
          <a:noFill/>
          <a:ln w="9525">
            <a:noFill/>
            <a:round/>
            <a:headEnd/>
            <a:tailEnd/>
          </a:ln>
        </p:spPr>
      </p:pic>
      <p:sp>
        <p:nvSpPr>
          <p:cNvPr id="7" name="6 Marcador de fecha"/>
          <p:cNvSpPr>
            <a:spLocks noGrp="1"/>
          </p:cNvSpPr>
          <p:nvPr>
            <p:ph type="dt" sz="quarter" idx="10"/>
          </p:nvPr>
        </p:nvSpPr>
        <p:spPr/>
        <p:txBody>
          <a:bodyPr/>
          <a:lstStyle/>
          <a:p>
            <a:pPr>
              <a:defRPr/>
            </a:pPr>
            <a:fld id="{F0E6E4C0-BCF7-49AC-9EA5-105657EFF5D6}" type="datetime1">
              <a:rPr lang="es-SV"/>
              <a:pPr>
                <a:defRPr/>
              </a:pPr>
              <a:t>11/11/2018</a:t>
            </a:fld>
            <a:endParaRPr lang="es-SV"/>
          </a:p>
        </p:txBody>
      </p:sp>
      <p:sp>
        <p:nvSpPr>
          <p:cNvPr id="8" name="7 Marcador de pie de página"/>
          <p:cNvSpPr>
            <a:spLocks noGrp="1"/>
          </p:cNvSpPr>
          <p:nvPr>
            <p:ph type="ftr" sz="quarter" idx="11"/>
          </p:nvPr>
        </p:nvSpPr>
        <p:spPr/>
        <p:txBody>
          <a:bodyPr/>
          <a:lstStyle/>
          <a:p>
            <a:pPr>
              <a:defRPr/>
            </a:pPr>
            <a:r>
              <a:rPr lang="es-SV"/>
              <a:t>MINISTERIO DE SALUD EL SALVADOR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31007" t="20083" r="21639" b="26888"/>
          <a:stretch>
            <a:fillRect/>
          </a:stretch>
        </p:blipFill>
        <p:spPr bwMode="auto">
          <a:xfrm>
            <a:off x="500034" y="1357298"/>
            <a:ext cx="8143932" cy="4786346"/>
          </a:xfrm>
          <a:prstGeom prst="rect">
            <a:avLst/>
          </a:prstGeom>
          <a:noFill/>
          <a:ln w="9525">
            <a:noFill/>
            <a:miter lim="800000"/>
            <a:headEnd/>
            <a:tailEnd/>
          </a:ln>
        </p:spPr>
      </p:pic>
      <p:sp>
        <p:nvSpPr>
          <p:cNvPr id="3" name="2 CuadroTexto"/>
          <p:cNvSpPr txBox="1"/>
          <p:nvPr/>
        </p:nvSpPr>
        <p:spPr>
          <a:xfrm>
            <a:off x="571472" y="285728"/>
            <a:ext cx="7429552" cy="954107"/>
          </a:xfrm>
          <a:prstGeom prst="rect">
            <a:avLst/>
          </a:prstGeom>
          <a:noFill/>
        </p:spPr>
        <p:txBody>
          <a:bodyPr wrap="square" rtlCol="0">
            <a:spAutoFit/>
          </a:bodyPr>
          <a:lstStyle/>
          <a:p>
            <a:pPr algn="ctr"/>
            <a:r>
              <a:rPr lang="es-ES" sz="2800" b="1" dirty="0">
                <a:solidFill>
                  <a:schemeClr val="tx2">
                    <a:lumMod val="60000"/>
                    <a:lumOff val="40000"/>
                  </a:schemeClr>
                </a:solidFill>
              </a:rPr>
              <a:t>GASTO NACIONAL EN SALUD, SEGÚN INSTITUCIONS/AGENTES (en millones dólares)</a:t>
            </a:r>
          </a:p>
        </p:txBody>
      </p:sp>
      <p:sp>
        <p:nvSpPr>
          <p:cNvPr id="4" name="3 CuadroTexto"/>
          <p:cNvSpPr txBox="1"/>
          <p:nvPr/>
        </p:nvSpPr>
        <p:spPr>
          <a:xfrm>
            <a:off x="642910" y="6143644"/>
            <a:ext cx="7643866" cy="276999"/>
          </a:xfrm>
          <a:prstGeom prst="rect">
            <a:avLst/>
          </a:prstGeom>
          <a:noFill/>
        </p:spPr>
        <p:txBody>
          <a:bodyPr wrap="square" rtlCol="0">
            <a:spAutoFit/>
          </a:bodyPr>
          <a:lstStyle/>
          <a:p>
            <a:r>
              <a:rPr lang="es-ES" sz="1200" b="1" dirty="0"/>
              <a:t>FUENTE: Cuentas en Salud, Unidad de Economía de la Salud, Dirección de Planificación, MINSAL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srcRect l="19342" t="25206" r="31602" b="7199"/>
          <a:stretch>
            <a:fillRect/>
          </a:stretch>
        </p:blipFill>
        <p:spPr bwMode="auto">
          <a:xfrm>
            <a:off x="1000100" y="857232"/>
            <a:ext cx="7715304" cy="5143535"/>
          </a:xfrm>
          <a:prstGeom prst="rect">
            <a:avLst/>
          </a:prstGeom>
          <a:noFill/>
          <a:ln w="9525">
            <a:noFill/>
            <a:miter lim="800000"/>
            <a:headEnd/>
            <a:tailEnd/>
          </a:ln>
        </p:spPr>
      </p:pic>
      <p:sp>
        <p:nvSpPr>
          <p:cNvPr id="3" name="2 CuadroTexto"/>
          <p:cNvSpPr txBox="1"/>
          <p:nvPr/>
        </p:nvSpPr>
        <p:spPr>
          <a:xfrm>
            <a:off x="1285852" y="6000768"/>
            <a:ext cx="7072362" cy="276999"/>
          </a:xfrm>
          <a:prstGeom prst="rect">
            <a:avLst/>
          </a:prstGeom>
          <a:noFill/>
        </p:spPr>
        <p:txBody>
          <a:bodyPr wrap="square" rtlCol="0">
            <a:spAutoFit/>
          </a:bodyPr>
          <a:lstStyle/>
          <a:p>
            <a:r>
              <a:rPr lang="es-ES" sz="1200" b="1" dirty="0"/>
              <a:t>Fuente: Cuentas en Salud, Unidad de Economía de la Salud, MINSAL</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357158" y="71414"/>
            <a:ext cx="8715404" cy="830997"/>
          </a:xfrm>
          <a:prstGeom prst="rect">
            <a:avLst/>
          </a:prstGeom>
          <a:noFill/>
        </p:spPr>
        <p:txBody>
          <a:bodyPr wrap="square" rtlCol="0">
            <a:spAutoFit/>
          </a:bodyPr>
          <a:lstStyle/>
          <a:p>
            <a:pPr algn="ctr"/>
            <a:r>
              <a:rPr lang="es-ES" sz="2400" dirty="0">
                <a:solidFill>
                  <a:schemeClr val="tx2"/>
                </a:solidFill>
              </a:rPr>
              <a:t>RED NACIONAL DE ESTABLECIMIENTOS DE SALUD DEL MINISTERIO DE SALUD  (MINSAL)</a:t>
            </a:r>
          </a:p>
        </p:txBody>
      </p:sp>
      <p:graphicFrame>
        <p:nvGraphicFramePr>
          <p:cNvPr id="3" name="2 Tabla"/>
          <p:cNvGraphicFramePr>
            <a:graphicFrameLocks noGrp="1"/>
          </p:cNvGraphicFramePr>
          <p:nvPr/>
        </p:nvGraphicFramePr>
        <p:xfrm>
          <a:off x="428596" y="857232"/>
          <a:ext cx="8429684" cy="5730240"/>
        </p:xfrm>
        <a:graphic>
          <a:graphicData uri="http://schemas.openxmlformats.org/drawingml/2006/table">
            <a:tbl>
              <a:tblPr firstRow="1" bandRow="1">
                <a:tableStyleId>{5C22544A-7EE6-4342-B048-85BDC9FD1C3A}</a:tableStyleId>
              </a:tblPr>
              <a:tblGrid>
                <a:gridCol w="1857388">
                  <a:extLst>
                    <a:ext uri="{9D8B030D-6E8A-4147-A177-3AD203B41FA5}">
                      <a16:colId xmlns:a16="http://schemas.microsoft.com/office/drawing/2014/main" val="20000"/>
                    </a:ext>
                  </a:extLst>
                </a:gridCol>
                <a:gridCol w="5214974">
                  <a:extLst>
                    <a:ext uri="{9D8B030D-6E8A-4147-A177-3AD203B41FA5}">
                      <a16:colId xmlns:a16="http://schemas.microsoft.com/office/drawing/2014/main" val="20001"/>
                    </a:ext>
                  </a:extLst>
                </a:gridCol>
                <a:gridCol w="1357322">
                  <a:extLst>
                    <a:ext uri="{9D8B030D-6E8A-4147-A177-3AD203B41FA5}">
                      <a16:colId xmlns:a16="http://schemas.microsoft.com/office/drawing/2014/main" val="20002"/>
                    </a:ext>
                  </a:extLst>
                </a:gridCol>
              </a:tblGrid>
              <a:tr h="370840">
                <a:tc>
                  <a:txBody>
                    <a:bodyPr/>
                    <a:lstStyle/>
                    <a:p>
                      <a:r>
                        <a:rPr lang="es-ES" dirty="0"/>
                        <a:t>NIVEL DE ATENCION</a:t>
                      </a:r>
                    </a:p>
                  </a:txBody>
                  <a:tcPr/>
                </a:tc>
                <a:tc>
                  <a:txBody>
                    <a:bodyPr/>
                    <a:lstStyle/>
                    <a:p>
                      <a:pPr algn="ctr"/>
                      <a:r>
                        <a:rPr lang="es-ES" dirty="0"/>
                        <a:t>TIPO DE ESTABLECIMIENTO</a:t>
                      </a:r>
                    </a:p>
                  </a:txBody>
                  <a:tcPr/>
                </a:tc>
                <a:tc>
                  <a:txBody>
                    <a:bodyPr/>
                    <a:lstStyle/>
                    <a:p>
                      <a:pPr algn="ctr"/>
                      <a:r>
                        <a:rPr lang="es-ES" dirty="0"/>
                        <a:t>CANTIDAD</a:t>
                      </a:r>
                    </a:p>
                  </a:txBody>
                  <a:tcPr/>
                </a:tc>
                <a:extLst>
                  <a:ext uri="{0D108BD9-81ED-4DB2-BD59-A6C34878D82A}">
                    <a16:rowId xmlns:a16="http://schemas.microsoft.com/office/drawing/2014/main" val="10000"/>
                  </a:ext>
                </a:extLst>
              </a:tr>
              <a:tr h="370840">
                <a:tc>
                  <a:txBody>
                    <a:bodyPr/>
                    <a:lstStyle/>
                    <a:p>
                      <a:r>
                        <a:rPr lang="es-ES" dirty="0"/>
                        <a:t>Primer nivel</a:t>
                      </a:r>
                    </a:p>
                  </a:txBody>
                  <a:tcPr/>
                </a:tc>
                <a:tc>
                  <a:txBody>
                    <a:bodyPr/>
                    <a:lstStyle/>
                    <a:p>
                      <a:r>
                        <a:rPr lang="es-ES" dirty="0"/>
                        <a:t>Unidad Comunitaria de Salud Familiar Básica</a:t>
                      </a:r>
                      <a:r>
                        <a:rPr lang="es-ES" baseline="0" dirty="0"/>
                        <a:t> (UCSF)</a:t>
                      </a:r>
                      <a:endParaRPr lang="es-ES" dirty="0"/>
                    </a:p>
                  </a:txBody>
                  <a:tcPr/>
                </a:tc>
                <a:tc>
                  <a:txBody>
                    <a:bodyPr/>
                    <a:lstStyle/>
                    <a:p>
                      <a:pPr algn="ctr"/>
                      <a:r>
                        <a:rPr lang="es-ES" dirty="0"/>
                        <a:t>421</a:t>
                      </a:r>
                    </a:p>
                  </a:txBody>
                  <a:tcPr/>
                </a:tc>
                <a:extLst>
                  <a:ext uri="{0D108BD9-81ED-4DB2-BD59-A6C34878D82A}">
                    <a16:rowId xmlns:a16="http://schemas.microsoft.com/office/drawing/2014/main" val="10001"/>
                  </a:ext>
                </a:extLst>
              </a:tr>
              <a:tr h="370840">
                <a:tc>
                  <a:txBody>
                    <a:bodyPr/>
                    <a:lstStyle/>
                    <a:p>
                      <a:endParaRPr lang="es-E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Unidad Comunitaria de Salud Familiar Intermedia</a:t>
                      </a:r>
                      <a:r>
                        <a:rPr lang="es-ES" baseline="0" dirty="0"/>
                        <a:t> </a:t>
                      </a:r>
                      <a:endParaRPr lang="es-ES" dirty="0"/>
                    </a:p>
                  </a:txBody>
                  <a:tcPr/>
                </a:tc>
                <a:tc>
                  <a:txBody>
                    <a:bodyPr/>
                    <a:lstStyle/>
                    <a:p>
                      <a:pPr algn="ctr"/>
                      <a:r>
                        <a:rPr lang="es-ES" dirty="0"/>
                        <a:t>293</a:t>
                      </a:r>
                    </a:p>
                  </a:txBody>
                  <a:tcPr/>
                </a:tc>
                <a:extLst>
                  <a:ext uri="{0D108BD9-81ED-4DB2-BD59-A6C34878D82A}">
                    <a16:rowId xmlns:a16="http://schemas.microsoft.com/office/drawing/2014/main" val="10002"/>
                  </a:ext>
                </a:extLst>
              </a:tr>
              <a:tr h="370840">
                <a:tc>
                  <a:txBody>
                    <a:bodyPr/>
                    <a:lstStyle/>
                    <a:p>
                      <a:endParaRPr lang="es-ES"/>
                    </a:p>
                  </a:txBody>
                  <a:tcPr/>
                </a:tc>
                <a:tc>
                  <a:txBody>
                    <a:bodyPr/>
                    <a:lstStyle/>
                    <a:p>
                      <a:r>
                        <a:rPr lang="es-ES" dirty="0"/>
                        <a:t>Unidad Comunitaria de Salud Familiar Avanzada</a:t>
                      </a:r>
                    </a:p>
                  </a:txBody>
                  <a:tcPr/>
                </a:tc>
                <a:tc>
                  <a:txBody>
                    <a:bodyPr/>
                    <a:lstStyle/>
                    <a:p>
                      <a:pPr algn="ctr"/>
                      <a:r>
                        <a:rPr lang="es-ES" dirty="0"/>
                        <a:t>39</a:t>
                      </a:r>
                    </a:p>
                  </a:txBody>
                  <a:tcPr/>
                </a:tc>
                <a:extLst>
                  <a:ext uri="{0D108BD9-81ED-4DB2-BD59-A6C34878D82A}">
                    <a16:rowId xmlns:a16="http://schemas.microsoft.com/office/drawing/2014/main" val="10003"/>
                  </a:ext>
                </a:extLst>
              </a:tr>
              <a:tr h="370840">
                <a:tc>
                  <a:txBody>
                    <a:bodyPr/>
                    <a:lstStyle/>
                    <a:p>
                      <a:endParaRPr lang="es-ES" dirty="0"/>
                    </a:p>
                  </a:txBody>
                  <a:tcPr/>
                </a:tc>
                <a:tc>
                  <a:txBody>
                    <a:bodyPr/>
                    <a:lstStyle/>
                    <a:p>
                      <a:r>
                        <a:rPr lang="es-ES" dirty="0"/>
                        <a:t>Casa de espera materna</a:t>
                      </a:r>
                    </a:p>
                  </a:txBody>
                  <a:tcPr/>
                </a:tc>
                <a:tc>
                  <a:txBody>
                    <a:bodyPr/>
                    <a:lstStyle/>
                    <a:p>
                      <a:pPr algn="ctr"/>
                      <a:r>
                        <a:rPr lang="es-ES" dirty="0"/>
                        <a:t>21</a:t>
                      </a:r>
                    </a:p>
                  </a:txBody>
                  <a:tcPr/>
                </a:tc>
                <a:extLst>
                  <a:ext uri="{0D108BD9-81ED-4DB2-BD59-A6C34878D82A}">
                    <a16:rowId xmlns:a16="http://schemas.microsoft.com/office/drawing/2014/main" val="10004"/>
                  </a:ext>
                </a:extLst>
              </a:tr>
              <a:tr h="370840">
                <a:tc>
                  <a:txBody>
                    <a:bodyPr/>
                    <a:lstStyle/>
                    <a:p>
                      <a:endParaRPr lang="es-ES" b="0"/>
                    </a:p>
                  </a:txBody>
                  <a:tcPr/>
                </a:tc>
                <a:tc>
                  <a:txBody>
                    <a:bodyPr/>
                    <a:lstStyle/>
                    <a:p>
                      <a:r>
                        <a:rPr lang="es-ES" b="0" dirty="0"/>
                        <a:t>Oficina Sanitaria Internacional</a:t>
                      </a:r>
                    </a:p>
                  </a:txBody>
                  <a:tcPr/>
                </a:tc>
                <a:tc>
                  <a:txBody>
                    <a:bodyPr/>
                    <a:lstStyle/>
                    <a:p>
                      <a:pPr algn="ctr"/>
                      <a:r>
                        <a:rPr lang="es-ES" b="0" dirty="0"/>
                        <a:t>10</a:t>
                      </a:r>
                    </a:p>
                  </a:txBody>
                  <a:tcPr/>
                </a:tc>
                <a:extLst>
                  <a:ext uri="{0D108BD9-81ED-4DB2-BD59-A6C34878D82A}">
                    <a16:rowId xmlns:a16="http://schemas.microsoft.com/office/drawing/2014/main" val="10005"/>
                  </a:ext>
                </a:extLst>
              </a:tr>
              <a:tr h="370840">
                <a:tc>
                  <a:txBody>
                    <a:bodyPr/>
                    <a:lstStyle/>
                    <a:p>
                      <a:endParaRPr lang="es-ES"/>
                    </a:p>
                  </a:txBody>
                  <a:tcPr/>
                </a:tc>
                <a:tc>
                  <a:txBody>
                    <a:bodyPr/>
                    <a:lstStyle/>
                    <a:p>
                      <a:r>
                        <a:rPr lang="es-ES" dirty="0"/>
                        <a:t>Centro Integral de SMI y Nutrición</a:t>
                      </a:r>
                    </a:p>
                  </a:txBody>
                  <a:tcPr/>
                </a:tc>
                <a:tc>
                  <a:txBody>
                    <a:bodyPr/>
                    <a:lstStyle/>
                    <a:p>
                      <a:pPr algn="ctr"/>
                      <a:r>
                        <a:rPr lang="es-ES" dirty="0"/>
                        <a:t>01</a:t>
                      </a:r>
                    </a:p>
                  </a:txBody>
                  <a:tcPr/>
                </a:tc>
                <a:extLst>
                  <a:ext uri="{0D108BD9-81ED-4DB2-BD59-A6C34878D82A}">
                    <a16:rowId xmlns:a16="http://schemas.microsoft.com/office/drawing/2014/main" val="10006"/>
                  </a:ext>
                </a:extLst>
              </a:tr>
              <a:tr h="370840">
                <a:tc>
                  <a:txBody>
                    <a:bodyPr/>
                    <a:lstStyle/>
                    <a:p>
                      <a:endParaRPr lang="es-ES"/>
                    </a:p>
                  </a:txBody>
                  <a:tcPr/>
                </a:tc>
                <a:tc>
                  <a:txBody>
                    <a:bodyPr/>
                    <a:lstStyle/>
                    <a:p>
                      <a:r>
                        <a:rPr lang="es-ES" dirty="0"/>
                        <a:t>Centro de atención Integral en salud del adolescente</a:t>
                      </a:r>
                    </a:p>
                  </a:txBody>
                  <a:tcPr/>
                </a:tc>
                <a:tc>
                  <a:txBody>
                    <a:bodyPr/>
                    <a:lstStyle/>
                    <a:p>
                      <a:pPr algn="ctr"/>
                      <a:r>
                        <a:rPr lang="es-ES" dirty="0"/>
                        <a:t>01</a:t>
                      </a:r>
                    </a:p>
                  </a:txBody>
                  <a:tcPr/>
                </a:tc>
                <a:extLst>
                  <a:ext uri="{0D108BD9-81ED-4DB2-BD59-A6C34878D82A}">
                    <a16:rowId xmlns:a16="http://schemas.microsoft.com/office/drawing/2014/main" val="10007"/>
                  </a:ext>
                </a:extLst>
              </a:tr>
              <a:tr h="370840">
                <a:tc>
                  <a:txBody>
                    <a:bodyPr/>
                    <a:lstStyle/>
                    <a:p>
                      <a:endParaRPr lang="es-ES"/>
                    </a:p>
                  </a:txBody>
                  <a:tcPr/>
                </a:tc>
                <a:tc>
                  <a:txBody>
                    <a:bodyPr/>
                    <a:lstStyle/>
                    <a:p>
                      <a:r>
                        <a:rPr lang="es-ES" dirty="0"/>
                        <a:t>Clínica de empleados</a:t>
                      </a:r>
                    </a:p>
                  </a:txBody>
                  <a:tcPr/>
                </a:tc>
                <a:tc>
                  <a:txBody>
                    <a:bodyPr/>
                    <a:lstStyle/>
                    <a:p>
                      <a:pPr algn="ctr"/>
                      <a:r>
                        <a:rPr lang="es-ES" dirty="0"/>
                        <a:t>01</a:t>
                      </a:r>
                    </a:p>
                  </a:txBody>
                  <a:tcPr/>
                </a:tc>
                <a:extLst>
                  <a:ext uri="{0D108BD9-81ED-4DB2-BD59-A6C34878D82A}">
                    <a16:rowId xmlns:a16="http://schemas.microsoft.com/office/drawing/2014/main" val="10008"/>
                  </a:ext>
                </a:extLst>
              </a:tr>
              <a:tr h="370840">
                <a:tc>
                  <a:txBody>
                    <a:bodyPr/>
                    <a:lstStyle/>
                    <a:p>
                      <a:endParaRPr lang="es-ES"/>
                    </a:p>
                  </a:txBody>
                  <a:tcPr/>
                </a:tc>
                <a:tc>
                  <a:txBody>
                    <a:bodyPr/>
                    <a:lstStyle/>
                    <a:p>
                      <a:r>
                        <a:rPr lang="es-ES" dirty="0"/>
                        <a:t>Centro de atención de emergencias</a:t>
                      </a:r>
                    </a:p>
                  </a:txBody>
                  <a:tcPr/>
                </a:tc>
                <a:tc>
                  <a:txBody>
                    <a:bodyPr/>
                    <a:lstStyle/>
                    <a:p>
                      <a:pPr algn="ctr"/>
                      <a:r>
                        <a:rPr lang="es-ES" dirty="0"/>
                        <a:t>02</a:t>
                      </a:r>
                    </a:p>
                  </a:txBody>
                  <a:tcPr/>
                </a:tc>
                <a:extLst>
                  <a:ext uri="{0D108BD9-81ED-4DB2-BD59-A6C34878D82A}">
                    <a16:rowId xmlns:a16="http://schemas.microsoft.com/office/drawing/2014/main" val="10009"/>
                  </a:ext>
                </a:extLst>
              </a:tr>
              <a:tr h="370840">
                <a:tc>
                  <a:txBody>
                    <a:bodyPr/>
                    <a:lstStyle/>
                    <a:p>
                      <a:endParaRPr lang="es-ES" dirty="0"/>
                    </a:p>
                  </a:txBody>
                  <a:tcPr/>
                </a:tc>
                <a:tc>
                  <a:txBody>
                    <a:bodyPr/>
                    <a:lstStyle/>
                    <a:p>
                      <a:r>
                        <a:rPr lang="es-ES" b="1" dirty="0"/>
                        <a:t>                                                                           SUB  TOTAL</a:t>
                      </a:r>
                    </a:p>
                  </a:txBody>
                  <a:tcPr/>
                </a:tc>
                <a:tc>
                  <a:txBody>
                    <a:bodyPr/>
                    <a:lstStyle/>
                    <a:p>
                      <a:pPr algn="ctr"/>
                      <a:r>
                        <a:rPr lang="es-ES" b="1" dirty="0"/>
                        <a:t>789</a:t>
                      </a:r>
                    </a:p>
                  </a:txBody>
                  <a:tcPr/>
                </a:tc>
                <a:extLst>
                  <a:ext uri="{0D108BD9-81ED-4DB2-BD59-A6C34878D82A}">
                    <a16:rowId xmlns:a16="http://schemas.microsoft.com/office/drawing/2014/main" val="10010"/>
                  </a:ext>
                </a:extLst>
              </a:tr>
              <a:tr h="370840">
                <a:tc>
                  <a:txBody>
                    <a:bodyPr/>
                    <a:lstStyle/>
                    <a:p>
                      <a:r>
                        <a:rPr lang="es-ES" dirty="0"/>
                        <a:t>Segundo Nivel</a:t>
                      </a:r>
                    </a:p>
                  </a:txBody>
                  <a:tcPr/>
                </a:tc>
                <a:tc>
                  <a:txBody>
                    <a:bodyPr/>
                    <a:lstStyle/>
                    <a:p>
                      <a:r>
                        <a:rPr lang="es-ES" b="0" dirty="0"/>
                        <a:t>Hospitales:</a:t>
                      </a:r>
                      <a:r>
                        <a:rPr lang="es-ES" b="0" baseline="0" dirty="0"/>
                        <a:t> </a:t>
                      </a:r>
                      <a:r>
                        <a:rPr lang="es-ES" b="0" dirty="0"/>
                        <a:t>básicos (11), departamentales (14), regionales</a:t>
                      </a:r>
                      <a:r>
                        <a:rPr lang="es-ES" b="0" baseline="0" dirty="0"/>
                        <a:t> </a:t>
                      </a:r>
                      <a:r>
                        <a:rPr lang="es-ES" b="0" dirty="0"/>
                        <a:t>(2) </a:t>
                      </a:r>
                    </a:p>
                  </a:txBody>
                  <a:tcPr/>
                </a:tc>
                <a:tc>
                  <a:txBody>
                    <a:bodyPr/>
                    <a:lstStyle/>
                    <a:p>
                      <a:pPr algn="ctr"/>
                      <a:r>
                        <a:rPr lang="es-ES" b="1" dirty="0"/>
                        <a:t>27</a:t>
                      </a:r>
                    </a:p>
                  </a:txBody>
                  <a:tcPr/>
                </a:tc>
                <a:extLst>
                  <a:ext uri="{0D108BD9-81ED-4DB2-BD59-A6C34878D82A}">
                    <a16:rowId xmlns:a16="http://schemas.microsoft.com/office/drawing/2014/main" val="10011"/>
                  </a:ext>
                </a:extLst>
              </a:tr>
              <a:tr h="370840">
                <a:tc>
                  <a:txBody>
                    <a:bodyPr/>
                    <a:lstStyle/>
                    <a:p>
                      <a:r>
                        <a:rPr lang="es-ES" dirty="0"/>
                        <a:t>Tercer Nivel</a:t>
                      </a:r>
                    </a:p>
                  </a:txBody>
                  <a:tcPr/>
                </a:tc>
                <a:tc>
                  <a:txBody>
                    <a:bodyPr/>
                    <a:lstStyle/>
                    <a:p>
                      <a:r>
                        <a:rPr lang="es-ES" b="0" dirty="0"/>
                        <a:t>Hospitales de referencia nacional</a:t>
                      </a:r>
                      <a:r>
                        <a:rPr lang="es-ES" b="0" baseline="0" dirty="0"/>
                        <a:t> (alta complejidad)</a:t>
                      </a:r>
                      <a:endParaRPr lang="es-ES" b="0" dirty="0"/>
                    </a:p>
                  </a:txBody>
                  <a:tcPr/>
                </a:tc>
                <a:tc>
                  <a:txBody>
                    <a:bodyPr/>
                    <a:lstStyle/>
                    <a:p>
                      <a:pPr algn="ctr"/>
                      <a:r>
                        <a:rPr lang="es-ES" b="1" dirty="0"/>
                        <a:t>03</a:t>
                      </a:r>
                    </a:p>
                  </a:txBody>
                  <a:tcPr/>
                </a:tc>
                <a:extLst>
                  <a:ext uri="{0D108BD9-81ED-4DB2-BD59-A6C34878D82A}">
                    <a16:rowId xmlns:a16="http://schemas.microsoft.com/office/drawing/2014/main" val="10012"/>
                  </a:ext>
                </a:extLst>
              </a:tr>
              <a:tr h="370840">
                <a:tc>
                  <a:txBody>
                    <a:bodyPr/>
                    <a:lstStyle/>
                    <a:p>
                      <a:endParaRPr lang="es-ES" dirty="0"/>
                    </a:p>
                  </a:txBody>
                  <a:tcPr/>
                </a:tc>
                <a:tc>
                  <a:txBody>
                    <a:bodyPr/>
                    <a:lstStyle/>
                    <a:p>
                      <a:r>
                        <a:rPr lang="es-ES" b="0" dirty="0"/>
                        <a:t>                                                                                 </a:t>
                      </a:r>
                      <a:r>
                        <a:rPr lang="es-ES" b="1" dirty="0"/>
                        <a:t>TOTAL</a:t>
                      </a:r>
                    </a:p>
                  </a:txBody>
                  <a:tcPr/>
                </a:tc>
                <a:tc>
                  <a:txBody>
                    <a:bodyPr/>
                    <a:lstStyle/>
                    <a:p>
                      <a:pPr algn="ctr"/>
                      <a:r>
                        <a:rPr lang="es-ES" b="1" dirty="0"/>
                        <a:t>819</a:t>
                      </a:r>
                    </a:p>
                  </a:txBody>
                  <a:tcPr/>
                </a:tc>
                <a:extLst>
                  <a:ext uri="{0D108BD9-81ED-4DB2-BD59-A6C34878D82A}">
                    <a16:rowId xmlns:a16="http://schemas.microsoft.com/office/drawing/2014/main" val="10013"/>
                  </a:ext>
                </a:extLst>
              </a:tr>
            </a:tbl>
          </a:graphicData>
        </a:graphic>
      </p:graphicFrame>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840</TotalTime>
  <Words>1950</Words>
  <Application>Microsoft Office PowerPoint</Application>
  <PresentationFormat>Presentación en pantalla (4:3)</PresentationFormat>
  <Paragraphs>298</Paragraphs>
  <Slides>28</Slides>
  <Notes>1</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28</vt:i4>
      </vt:variant>
    </vt:vector>
  </HeadingPairs>
  <TitlesOfParts>
    <vt:vector size="35" baseType="lpstr">
      <vt:lpstr>MS PGothic</vt:lpstr>
      <vt:lpstr>Arial</vt:lpstr>
      <vt:lpstr>Calibri</vt:lpstr>
      <vt:lpstr>Century Gothic</vt:lpstr>
      <vt:lpstr>Times New Roman</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Composición de los Ecos Familiares y Especializados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X9279544Q</dc:creator>
  <cp:lastModifiedBy>David Campos</cp:lastModifiedBy>
  <cp:revision>100</cp:revision>
  <dcterms:created xsi:type="dcterms:W3CDTF">2018-11-04T15:53:52Z</dcterms:created>
  <dcterms:modified xsi:type="dcterms:W3CDTF">2018-11-12T00:45:13Z</dcterms:modified>
</cp:coreProperties>
</file>