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8"/>
  </p:notesMasterIdLst>
  <p:sldIdLst>
    <p:sldId id="261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63957-9C62-4C26-9326-B0C587D8C0FF}" type="datetimeFigureOut">
              <a:rPr lang="es-PE" smtClean="0"/>
              <a:t>09/11/2018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1CAA0-5777-42A9-BD96-D067F02C5FE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470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CAA0-5777-42A9-BD96-D067F02C5FEE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073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5218-77FB-4EA1-A4E6-C108ACEF5477}" type="datetime1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B895-5DDB-4E8B-9A14-A777E9EB09F9}" type="datetime1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25FC-2D85-4F7F-BB42-B062F8921990}" type="datetime1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BF8B-CCE2-41ED-98EC-D840A568DE11}" type="datetime1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AFA3-61FA-437D-A945-13759AC0A481}" type="datetime1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2EB4-8E33-44E6-8086-D1431894923E}" type="datetime1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978-7E40-4436-A3E5-577FE86C4083}" type="datetime1">
              <a:rPr lang="en-US" smtClean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FAC2-A50D-4651-8E07-C1129040FEF3}" type="datetime1">
              <a:rPr lang="en-US" smtClean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3EF8B-C92D-4965-BC2F-D2F173BD3B7C}" type="datetime1">
              <a:rPr lang="en-US" smtClean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7BEF9ED-2641-425C-A47A-3FDC65B48BA1}" type="datetime1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D7ED-366C-4017-B4D3-30984B6BAF76}" type="datetime1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A3509D7-2995-48EB-A9F3-3EE39E7DD568}" type="datetime1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gep.minsa.gob.pe/bdato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edu.gob.pe/superiortecnologica/pdf/actividades-atencion-enfermeria-farmacia-tecnic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330910"/>
          </a:xfrm>
        </p:spPr>
        <p:txBody>
          <a:bodyPr>
            <a:normAutofit/>
          </a:bodyPr>
          <a:lstStyle/>
          <a:p>
            <a:pPr algn="ctr"/>
            <a:r>
              <a:rPr lang="es-PE" sz="5400" b="1" dirty="0" smtClean="0">
                <a:solidFill>
                  <a:srgbClr val="C00000"/>
                </a:solidFill>
              </a:rPr>
              <a:t>TRABAJADORES TÉCNICOS EN SALUD</a:t>
            </a:r>
            <a:endParaRPr lang="es-PE" sz="5400" b="1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7280" y="4747500"/>
            <a:ext cx="10058400" cy="958888"/>
          </a:xfrm>
        </p:spPr>
        <p:txBody>
          <a:bodyPr>
            <a:noAutofit/>
          </a:bodyPr>
          <a:lstStyle/>
          <a:p>
            <a:pPr algn="ctr"/>
            <a:r>
              <a:rPr lang="es-PE" sz="1800" b="1" dirty="0" smtClean="0"/>
              <a:t>Dirección general de personal de la salud</a:t>
            </a:r>
          </a:p>
          <a:p>
            <a:pPr algn="ctr"/>
            <a:r>
              <a:rPr lang="es-PE" sz="1800" b="1" dirty="0" smtClean="0"/>
              <a:t>Ministerio de salud DEL PERÚ</a:t>
            </a:r>
          </a:p>
          <a:p>
            <a:pPr algn="ctr"/>
            <a:r>
              <a:rPr lang="es-PE" sz="1800" b="1" dirty="0" smtClean="0"/>
              <a:t>2018</a:t>
            </a:r>
            <a:endParaRPr lang="es-PE" sz="18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57934"/>
            <a:ext cx="4495623" cy="50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b="1" dirty="0" smtClean="0">
                <a:solidFill>
                  <a:srgbClr val="C00000"/>
                </a:solidFill>
              </a:rPr>
              <a:t>A. CARACTERIZACIÓN DE LA APS EN EL CONTEXTO DE LA POLÍTICA DE SALUD DEL PERÚ</a:t>
            </a:r>
            <a:endParaRPr lang="es-PE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73512"/>
          </a:xfrm>
        </p:spPr>
        <p:txBody>
          <a:bodyPr>
            <a:noAutofit/>
          </a:bodyPr>
          <a:lstStyle/>
          <a:p>
            <a:pPr lvl="0" algn="just">
              <a:buFont typeface="Courier New" panose="02070309020205020404" pitchFamily="49" charset="0"/>
              <a:buChar char="o"/>
            </a:pPr>
            <a:r>
              <a:rPr lang="es-PE" sz="2200" dirty="0" smtClean="0"/>
              <a:t>Todos tienen derecho a la protección de su salud. El Estado garantiza el acceso a través de entidades públicas, privadas o mixtas.</a:t>
            </a:r>
            <a:r>
              <a:rPr lang="es-PE" sz="2200" baseline="30000" dirty="0" smtClean="0"/>
              <a:t>(1)</a:t>
            </a: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s-PE" sz="2200" dirty="0" smtClean="0"/>
              <a:t>Se garantiza el derecho pleno y progresivo de toda persona a la seguridad social en salud, a través del aseguramiento universal en salud.</a:t>
            </a:r>
            <a:r>
              <a:rPr lang="es-PE" sz="2200" baseline="30000" dirty="0"/>
              <a:t>(2)</a:t>
            </a: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s-PE" sz="2200" dirty="0"/>
              <a:t>Cobertura del primer nivel de atención: MINSA (54,23%), EsSalud (30,82%), FFAA y PNP (1,95%), Privados (9,16%), Sin seguro (3,84</a:t>
            </a:r>
            <a:r>
              <a:rPr lang="es-PE" sz="2200" dirty="0" smtClean="0"/>
              <a:t>%).</a:t>
            </a:r>
            <a:r>
              <a:rPr lang="es-PE" sz="2200" baseline="30000" dirty="0" smtClean="0"/>
              <a:t>(3)</a:t>
            </a:r>
            <a:endParaRPr lang="es-PE" sz="2200" baseline="30000" dirty="0"/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s-PE" sz="2200" dirty="0" smtClean="0"/>
              <a:t>Todas las políticas públicas deben ser saludables y respaldar una estrategia de APS. Acceso universal al primer nivel de atención como entrada a un sistema de salud de calidad. Complementariedad del sector privado.</a:t>
            </a:r>
            <a:r>
              <a:rPr lang="es-PE" sz="2200" baseline="30000" dirty="0" smtClean="0"/>
              <a:t>(4)</a:t>
            </a:r>
            <a:endParaRPr lang="es-PE" sz="2200" baseline="30000" dirty="0"/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s-PE" sz="2200" dirty="0" smtClean="0"/>
              <a:t>Brindar servicios de salud de calidad, oportunos, con capacidad resolutiva y con enfoque territorial.</a:t>
            </a:r>
            <a:r>
              <a:rPr lang="es-PE" sz="2200" baseline="30000" dirty="0"/>
              <a:t>(4</a:t>
            </a:r>
            <a:r>
              <a:rPr lang="es-PE" sz="2200" baseline="30000" dirty="0" smtClean="0"/>
              <a:t>)</a:t>
            </a:r>
            <a:endParaRPr lang="es-PE" sz="2200" baseline="30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" y="158617"/>
            <a:ext cx="4495623" cy="501018"/>
          </a:xfrm>
          <a:prstGeom prst="rect">
            <a:avLst/>
          </a:prstGeom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847895" y="6326785"/>
            <a:ext cx="10158154" cy="7386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arenBoth"/>
            </a:pPr>
            <a:r>
              <a:rPr lang="es-PE" sz="1050" dirty="0" smtClean="0">
                <a:solidFill>
                  <a:schemeClr val="bg1"/>
                </a:solidFill>
              </a:rPr>
              <a:t>Constitución Política del Perú. 1993. Arts. 7° y 11°.</a:t>
            </a:r>
          </a:p>
          <a:p>
            <a:pPr marL="342900" indent="-342900">
              <a:buAutoNum type="arabicParenBoth"/>
            </a:pPr>
            <a:r>
              <a:rPr lang="es-PE" sz="1050" dirty="0" smtClean="0">
                <a:solidFill>
                  <a:schemeClr val="bg1"/>
                </a:solidFill>
              </a:rPr>
              <a:t>Ley N° 29344. Ley Marco de Aseguramiento Universal en Salud. 2009. Art. 1°</a:t>
            </a:r>
          </a:p>
          <a:p>
            <a:pPr marL="342900" indent="-342900">
              <a:buFontTx/>
              <a:buAutoNum type="arabicParenBoth"/>
            </a:pPr>
            <a:r>
              <a:rPr lang="es-PE" sz="1050" dirty="0">
                <a:solidFill>
                  <a:schemeClr val="bg1"/>
                </a:solidFill>
              </a:rPr>
              <a:t>Superintendencia Nacional de Salud. Setiembre 2018.</a:t>
            </a:r>
          </a:p>
          <a:p>
            <a:pPr marL="342900" indent="-342900">
              <a:buAutoNum type="arabicParenBoth"/>
            </a:pPr>
            <a:endParaRPr lang="es-PE" sz="1050" dirty="0" smtClean="0">
              <a:solidFill>
                <a:schemeClr val="bg1"/>
              </a:solidFill>
            </a:endParaRPr>
          </a:p>
          <a:p>
            <a:pPr marL="342900" indent="-342900">
              <a:buAutoNum type="arabicParenBoth"/>
            </a:pPr>
            <a:r>
              <a:rPr lang="es-PE" sz="1050" dirty="0" smtClean="0">
                <a:solidFill>
                  <a:schemeClr val="bg1"/>
                </a:solidFill>
              </a:rPr>
              <a:t>Acuerdo Nacional. Los objetivos de la Reforma de Salud. 2014.</a:t>
            </a:r>
          </a:p>
          <a:p>
            <a:pPr marL="342900" indent="-342900">
              <a:buAutoNum type="arabicParenBoth"/>
            </a:pPr>
            <a:r>
              <a:rPr lang="es-PE" sz="1050" dirty="0" smtClean="0">
                <a:solidFill>
                  <a:schemeClr val="bg1"/>
                </a:solidFill>
              </a:rPr>
              <a:t>DS N° 056-2018-PCM. Política General de Gobierno al 2021. Lineamiento prioritario 4.2</a:t>
            </a:r>
          </a:p>
        </p:txBody>
      </p:sp>
    </p:spTree>
    <p:extLst>
      <p:ext uri="{BB962C8B-B14F-4D97-AF65-F5344CB8AC3E}">
        <p14:creationId xmlns:p14="http://schemas.microsoft.com/office/powerpoint/2010/main" val="418594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s-PE" sz="3600" b="1" dirty="0">
                <a:solidFill>
                  <a:srgbClr val="C00000"/>
                </a:solidFill>
              </a:rPr>
              <a:t>B. FUERZA DE TRABAJO EN LA APS EN PERÚ: </a:t>
            </a:r>
            <a:r>
              <a:rPr lang="es-PE" sz="3600" b="1" dirty="0" smtClean="0">
                <a:solidFill>
                  <a:srgbClr val="C00000"/>
                </a:solidFill>
              </a:rPr>
              <a:t/>
            </a:r>
            <a:br>
              <a:rPr lang="es-PE" sz="3600" b="1" dirty="0" smtClean="0">
                <a:solidFill>
                  <a:srgbClr val="C00000"/>
                </a:solidFill>
              </a:rPr>
            </a:br>
            <a:r>
              <a:rPr lang="es-PE" sz="3200" i="1" dirty="0" smtClean="0">
                <a:solidFill>
                  <a:srgbClr val="C00000"/>
                </a:solidFill>
              </a:rPr>
              <a:t>FORMACIÓN </a:t>
            </a:r>
            <a:r>
              <a:rPr lang="es-PE" sz="3200" i="1" dirty="0">
                <a:solidFill>
                  <a:srgbClr val="C00000"/>
                </a:solidFill>
              </a:rPr>
              <a:t>Y TRABAJO DE LOS TÉCNICOS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buFont typeface="Courier New" panose="02070309020205020404" pitchFamily="49" charset="0"/>
              <a:buChar char="o"/>
            </a:pPr>
            <a:r>
              <a:rPr lang="es-PE" dirty="0" smtClean="0"/>
              <a:t>El equipo básico de salud familiar y comunitaria (EBS-FC) está constituido por profesionales de medicina humana, enfermería y obstetricia; y personal técnico(a) de enfermería.</a:t>
            </a:r>
            <a:r>
              <a:rPr lang="es-PE" baseline="30000" dirty="0" smtClean="0"/>
              <a:t>(6)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PE" dirty="0" smtClean="0"/>
              <a:t>Los EBS-FC deben cubrir las necesidades de salud de la persona, familia y comunidad, a través de los paquetes de atención integral. Se adscriben a un territorio y a un número de 500-800 familias. Están ubicados en los EE.SS. con población asignada categoría I-3. Ejerce sus acciones a nivel operativo intramural y extramural, vinculándose con actores de la comunidad.</a:t>
            </a:r>
            <a:r>
              <a:rPr lang="es-PE" baseline="30000" dirty="0"/>
              <a:t>(7)</a:t>
            </a: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s-PE" dirty="0" smtClean="0"/>
              <a:t>Disponibilidad de trabajadores técnicos de enfermería en la APS </a:t>
            </a:r>
            <a:r>
              <a:rPr lang="es-PE" baseline="30000" dirty="0"/>
              <a:t>(8)</a:t>
            </a:r>
            <a:r>
              <a:rPr lang="es-PE" dirty="0" smtClean="0"/>
              <a:t>: Total 21437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PE" sz="2000" dirty="0" smtClean="0"/>
              <a:t>Por categoría del EE.SS.: I-1: 5388; I-2: 4312; </a:t>
            </a:r>
            <a:r>
              <a:rPr lang="es-PE" sz="2000" b="1" dirty="0" smtClean="0"/>
              <a:t>I-3: 7385</a:t>
            </a:r>
            <a:r>
              <a:rPr lang="es-PE" sz="2000" dirty="0" smtClean="0"/>
              <a:t>; I-4: 4352.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PE" sz="2000" dirty="0" smtClean="0"/>
              <a:t>Por localización: Lima: 2813; </a:t>
            </a:r>
            <a:r>
              <a:rPr lang="es-PE" sz="2000" b="1" dirty="0" smtClean="0"/>
              <a:t>Otras regiones: 18624</a:t>
            </a:r>
            <a:r>
              <a:rPr lang="es-PE" sz="2000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PE" sz="2000" dirty="0" smtClean="0"/>
              <a:t>Por tipo de contrato: </a:t>
            </a:r>
            <a:r>
              <a:rPr lang="es-PE" sz="2000" b="1" dirty="0" smtClean="0"/>
              <a:t>DL N° 276: 16680</a:t>
            </a:r>
            <a:r>
              <a:rPr lang="es-PE" sz="2000" dirty="0" smtClean="0"/>
              <a:t>; DL N° 728: 445; DL N° 1057: 3436; Locación de servicios: 876.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PE" sz="2000" dirty="0" smtClean="0"/>
              <a:t>Por quintil de pobreza donde labora: </a:t>
            </a:r>
            <a:r>
              <a:rPr lang="es-PE" sz="2000" b="1" dirty="0" smtClean="0"/>
              <a:t>Q1: 7682</a:t>
            </a:r>
            <a:r>
              <a:rPr lang="es-PE" sz="2000" dirty="0" smtClean="0"/>
              <a:t>; Q2: 6089; Q3: 3585; Q4: 2343; Q5: 1738.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PE" sz="2000" dirty="0" smtClean="0"/>
              <a:t>Por ámbito: Rural: 8967; </a:t>
            </a:r>
            <a:r>
              <a:rPr lang="es-PE" sz="2000" b="1" dirty="0" smtClean="0"/>
              <a:t>Urbano: 12470</a:t>
            </a:r>
            <a:endParaRPr lang="es-PE" sz="2000" b="1" dirty="0"/>
          </a:p>
          <a:p>
            <a:pPr algn="just"/>
            <a:endParaRPr lang="es-P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" y="158617"/>
            <a:ext cx="4495623" cy="501018"/>
          </a:xfrm>
          <a:prstGeom prst="rect">
            <a:avLst/>
          </a:prstGeom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1064020" y="6326785"/>
            <a:ext cx="10158154" cy="57708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s-PE" sz="1050" dirty="0" smtClean="0">
                <a:solidFill>
                  <a:schemeClr val="bg1"/>
                </a:solidFill>
              </a:rPr>
              <a:t>(6) RM N° 464-2011/MINSA. Documento Técnico: “Modelo de Atención Integral de Salud Basado en Familia y Comunidad”</a:t>
            </a:r>
          </a:p>
          <a:p>
            <a:r>
              <a:rPr lang="es-PE" sz="1050" dirty="0" smtClean="0">
                <a:solidFill>
                  <a:schemeClr val="bg1"/>
                </a:solidFill>
              </a:rPr>
              <a:t>(7) Ibíd.</a:t>
            </a:r>
          </a:p>
          <a:p>
            <a:r>
              <a:rPr lang="es-PE" sz="1050" dirty="0" smtClean="0">
                <a:solidFill>
                  <a:schemeClr val="bg1"/>
                </a:solidFill>
              </a:rPr>
              <a:t>(8) MINSA. DIGEP. Base de datos INFORHUS. Julio 2018. </a:t>
            </a:r>
          </a:p>
          <a:p>
            <a:r>
              <a:rPr lang="es-PE" sz="1050" dirty="0" smtClean="0">
                <a:solidFill>
                  <a:schemeClr val="bg1"/>
                </a:solidFill>
              </a:rPr>
              <a:t>Disponible en</a:t>
            </a:r>
            <a:r>
              <a:rPr lang="es-PE" sz="1050" dirty="0">
                <a:solidFill>
                  <a:schemeClr val="bg1"/>
                </a:solidFill>
              </a:rPr>
              <a:t>: </a:t>
            </a:r>
            <a:r>
              <a:rPr lang="es-PE" sz="1050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es-PE" sz="1050" dirty="0" smtClean="0">
                <a:solidFill>
                  <a:schemeClr val="bg1"/>
                </a:solidFill>
                <a:hlinkClick r:id="rId3"/>
              </a:rPr>
              <a:t>digep.minsa.gob.pe/bdatos.html</a:t>
            </a:r>
            <a:r>
              <a:rPr lang="es-PE" sz="1050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512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s-PE" sz="3600" b="1" dirty="0">
                <a:solidFill>
                  <a:srgbClr val="C00000"/>
                </a:solidFill>
              </a:rPr>
              <a:t>B. FUERZA DE TRABAJO EN LA APS EN PERÚ: </a:t>
            </a:r>
            <a:br>
              <a:rPr lang="es-PE" sz="3600" b="1" dirty="0">
                <a:solidFill>
                  <a:srgbClr val="C00000"/>
                </a:solidFill>
              </a:rPr>
            </a:br>
            <a:r>
              <a:rPr lang="es-PE" sz="3200" i="1" dirty="0">
                <a:solidFill>
                  <a:srgbClr val="C00000"/>
                </a:solidFill>
              </a:rPr>
              <a:t>FORMACIÓN Y TRABAJO DE LOS TÉCNICOS</a:t>
            </a:r>
            <a:endParaRPr lang="es-PE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s-PE" dirty="0" smtClean="0"/>
              <a:t>Vinculación laboral: DL </a:t>
            </a:r>
            <a:r>
              <a:rPr lang="es-PE" dirty="0"/>
              <a:t>N° </a:t>
            </a:r>
            <a:r>
              <a:rPr lang="es-PE" dirty="0" smtClean="0"/>
              <a:t>276, DL </a:t>
            </a:r>
            <a:r>
              <a:rPr lang="es-PE" dirty="0"/>
              <a:t>N° </a:t>
            </a:r>
            <a:r>
              <a:rPr lang="es-PE" dirty="0" smtClean="0"/>
              <a:t>728, DL </a:t>
            </a:r>
            <a:r>
              <a:rPr lang="es-PE" dirty="0"/>
              <a:t>N° </a:t>
            </a:r>
            <a:r>
              <a:rPr lang="es-PE" dirty="0" smtClean="0"/>
              <a:t>1057, Locación </a:t>
            </a:r>
            <a:r>
              <a:rPr lang="es-PE" dirty="0"/>
              <a:t>de </a:t>
            </a:r>
            <a:r>
              <a:rPr lang="es-PE" dirty="0" smtClean="0"/>
              <a:t>servicios.</a:t>
            </a:r>
            <a:r>
              <a:rPr lang="es-PE" dirty="0"/>
              <a:t> </a:t>
            </a:r>
            <a:r>
              <a:rPr lang="es-PE" dirty="0" smtClean="0"/>
              <a:t>En Perú, no se ha normado aún una carrera sanitaria.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PE" dirty="0" smtClean="0"/>
              <a:t>Forma de remuneración</a:t>
            </a:r>
            <a:r>
              <a:rPr lang="es-PE" dirty="0" smtClean="0">
                <a:sym typeface="Wingdings" panose="05000000000000000000" pitchFamily="2" charset="2"/>
              </a:rPr>
              <a:t>:</a:t>
            </a:r>
            <a:r>
              <a:rPr lang="es-PE" baseline="30000" dirty="0" smtClean="0">
                <a:sym typeface="Wingdings" panose="05000000000000000000" pitchFamily="2" charset="2"/>
              </a:rPr>
              <a:t>(9)</a:t>
            </a:r>
            <a:r>
              <a:rPr lang="es-PE" baseline="30000" dirty="0" smtClean="0"/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PE" sz="2000" dirty="0" smtClean="0"/>
              <a:t>Compensación económica principal: ingreso mensual con carácter permanente.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PE" sz="2000" dirty="0" smtClean="0"/>
              <a:t>Compensación económica priorizada: asignada al puesto según situaciones particulares. Tipos: Zona alejada o de frontera, Zona de emergencia, </a:t>
            </a:r>
            <a:r>
              <a:rPr lang="es-PE" sz="2000" b="1" dirty="0" smtClean="0"/>
              <a:t>Atención primaria de salud.</a:t>
            </a:r>
            <a:endParaRPr lang="es-PE" sz="2000" dirty="0" smtClean="0"/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s-PE" dirty="0" smtClean="0"/>
              <a:t>Para la formación de técnicos en salud se cuenta con 325 institutos de educación superior (196 públicos y 129 privados). En total 80983 estudiantes en formación, de los cuales 44696 estudian la carrera de enfermería técnica (38% en el departamento de Lima).</a:t>
            </a:r>
            <a:r>
              <a:rPr lang="es-PE" baseline="30000" dirty="0"/>
              <a:t>(10)</a:t>
            </a: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s-PE" dirty="0" smtClean="0"/>
              <a:t>Los estudios duran 3 años (120 créditos académicos). Los técnicos de enfermería realizan actividades de promoción de la salud con enfoque intercultural, prevención de la enfermedad individual y colectiva, asiste en la atención de necesidades básicas de salud y en los cuidados integrales de salud de la persona por etapas de vida, en concordancia a la norma vigente.</a:t>
            </a:r>
            <a:r>
              <a:rPr lang="es-PE" baseline="30000" dirty="0"/>
              <a:t>(11) </a:t>
            </a:r>
          </a:p>
          <a:p>
            <a:endParaRPr lang="es-P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" y="158617"/>
            <a:ext cx="4495623" cy="501018"/>
          </a:xfrm>
          <a:prstGeom prst="rect">
            <a:avLst/>
          </a:prstGeom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1064020" y="6328963"/>
            <a:ext cx="10158154" cy="57708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s-PE" sz="1050" dirty="0" smtClean="0">
                <a:solidFill>
                  <a:schemeClr val="bg1"/>
                </a:solidFill>
              </a:rPr>
              <a:t>(</a:t>
            </a:r>
            <a:r>
              <a:rPr lang="es-PE" sz="1050" dirty="0">
                <a:solidFill>
                  <a:schemeClr val="bg1"/>
                </a:solidFill>
              </a:rPr>
              <a:t>9</a:t>
            </a:r>
            <a:r>
              <a:rPr lang="es-PE" sz="1050" dirty="0" smtClean="0">
                <a:solidFill>
                  <a:schemeClr val="bg1"/>
                </a:solidFill>
              </a:rPr>
              <a:t>) DL N° 1153. Decreto Legislativo que regula la política integral de compensaciones y entregas económicas del personal de la salud al servicio del Estado. 2013</a:t>
            </a:r>
          </a:p>
          <a:p>
            <a:r>
              <a:rPr lang="es-PE" sz="1050" dirty="0" smtClean="0">
                <a:solidFill>
                  <a:schemeClr val="bg1"/>
                </a:solidFill>
              </a:rPr>
              <a:t>(10</a:t>
            </a:r>
            <a:r>
              <a:rPr lang="es-PE" sz="1050" dirty="0">
                <a:solidFill>
                  <a:schemeClr val="bg1"/>
                </a:solidFill>
              </a:rPr>
              <a:t>) MINEDU-DIGEST. Censo Educativo 2017-I</a:t>
            </a:r>
            <a:r>
              <a:rPr lang="es-PE" sz="1050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PE" sz="1050" dirty="0" smtClean="0">
                <a:solidFill>
                  <a:schemeClr val="bg1"/>
                </a:solidFill>
              </a:rPr>
              <a:t>(11) MINEDU. Catálogo Nacional de la Oferta Formativa. </a:t>
            </a:r>
            <a:r>
              <a:rPr lang="es-PE" sz="1050" dirty="0">
                <a:solidFill>
                  <a:schemeClr val="bg1"/>
                </a:solidFill>
              </a:rPr>
              <a:t>Disponible en: </a:t>
            </a:r>
            <a:r>
              <a:rPr lang="es-PE" sz="1050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es-PE" sz="1050" dirty="0" smtClean="0">
                <a:solidFill>
                  <a:schemeClr val="bg1"/>
                </a:solidFill>
                <a:hlinkClick r:id="rId3"/>
              </a:rPr>
              <a:t>www.minedu.gob.pe/superiortecnologica/pdf/actividades-atencion-enfermeria-farmacia-tecnica.pdf</a:t>
            </a:r>
            <a:r>
              <a:rPr lang="es-PE" sz="1050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5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s-PE" sz="3600" b="1" dirty="0">
                <a:solidFill>
                  <a:srgbClr val="C00000"/>
                </a:solidFill>
              </a:rPr>
              <a:t>C. COOPERACIÓN – PERÚ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0766"/>
          </a:xfrm>
        </p:spPr>
        <p:txBody>
          <a:bodyPr>
            <a:noAutofit/>
          </a:bodyPr>
          <a:lstStyle/>
          <a:p>
            <a:pPr lvl="0" algn="just">
              <a:buFont typeface="Courier New" panose="02070309020205020404" pitchFamily="49" charset="0"/>
              <a:buChar char="o"/>
            </a:pPr>
            <a:r>
              <a:rPr lang="es-PE" sz="2200" dirty="0"/>
              <a:t>A</a:t>
            </a:r>
            <a:r>
              <a:rPr lang="es-PE" sz="2200" dirty="0" smtClean="0"/>
              <a:t>cciones que el país realizó y que considera estratégicas para la formación de los trabajadores técnicos en salud: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PE" sz="2200" dirty="0" smtClean="0"/>
              <a:t>Diplomatura de Atención Integral de Salud con enfoque en Salud Familiar y Comunitaria, modalidad semipresencial (</a:t>
            </a:r>
            <a:r>
              <a:rPr lang="es-PE" sz="2200" dirty="0" smtClean="0"/>
              <a:t>2010-2012): 346 participantes.</a:t>
            </a:r>
            <a:endParaRPr lang="es-PE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PE" sz="2200" dirty="0" smtClean="0"/>
              <a:t>Propuesta de conformación de Comisión Multisectorial de naturaleza permanente entre el Sector Salud y el Sector Educación, sobre la formación profesional universitaria y técnica en </a:t>
            </a:r>
            <a:r>
              <a:rPr lang="es-PE" sz="2200" dirty="0" smtClean="0"/>
              <a:t>salud.</a:t>
            </a:r>
            <a:endParaRPr lang="es-PE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PE" sz="2200" dirty="0" smtClean="0"/>
              <a:t>Fomento del </a:t>
            </a:r>
            <a:r>
              <a:rPr lang="es-PE" sz="2200" dirty="0" smtClean="0"/>
              <a:t>licenciamiento y la acreditación de </a:t>
            </a:r>
            <a:r>
              <a:rPr lang="es-PE" sz="2200" dirty="0" smtClean="0"/>
              <a:t>las instituciones formadoras </a:t>
            </a:r>
            <a:r>
              <a:rPr lang="es-PE" sz="2200" dirty="0" smtClean="0"/>
              <a:t>y carreras (MINEDU y SINEACE</a:t>
            </a:r>
            <a:r>
              <a:rPr lang="es-PE" sz="2200" dirty="0" smtClean="0"/>
              <a:t>).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PE" sz="2200" dirty="0" smtClean="0"/>
              <a:t>Estas acciones podrían ser objeto de cooperación internacional, a través del fortalecimiento del intercambio de experiencias exitosas en la Red, así como la asesoría de expertos en el desarrollo de estos procesos.</a:t>
            </a:r>
            <a:endParaRPr lang="es-PE" sz="2200" dirty="0" smtClean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" y="158617"/>
            <a:ext cx="4495623" cy="501018"/>
          </a:xfrm>
          <a:prstGeom prst="rect">
            <a:avLst/>
          </a:prstGeom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s-PE" sz="3600" b="1" dirty="0">
                <a:solidFill>
                  <a:srgbClr val="C00000"/>
                </a:solidFill>
              </a:rPr>
              <a:t>C. COOPERACIÓN – PERÚ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Courier New" panose="02070309020205020404" pitchFamily="49" charset="0"/>
              <a:buChar char="o"/>
            </a:pPr>
            <a:r>
              <a:rPr lang="es-PE" sz="2200" dirty="0"/>
              <a:t>P</a:t>
            </a:r>
            <a:r>
              <a:rPr lang="es-PE" sz="2200" dirty="0" smtClean="0"/>
              <a:t>roblemas </a:t>
            </a:r>
            <a:r>
              <a:rPr lang="es-PE" sz="2200" dirty="0"/>
              <a:t>que el país identifica en la formación de los trabajadores técnicos en </a:t>
            </a:r>
            <a:r>
              <a:rPr lang="es-PE" sz="2200" dirty="0" smtClean="0"/>
              <a:t>salud: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PE" sz="2200" dirty="0" smtClean="0"/>
              <a:t>Determinación del </a:t>
            </a:r>
            <a:r>
              <a:rPr lang="es-PE" sz="2200" dirty="0" smtClean="0"/>
              <a:t>número de técnicos en salud requeridos para el país, en total y por departamentos.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PE" sz="2200" dirty="0" smtClean="0"/>
              <a:t>Determinación del </a:t>
            </a:r>
            <a:r>
              <a:rPr lang="es-PE" sz="2200" dirty="0" smtClean="0"/>
              <a:t>perfil de competencias de los técnicos en salud.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PE" sz="2200" dirty="0" smtClean="0"/>
              <a:t>Insuficiente articulación entre los Sectores Salud y Educación, para llevar a cabo acciones de planificación y control de la formación técnica en salud en el país</a:t>
            </a:r>
            <a:r>
              <a:rPr lang="es-PE" sz="2200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PE" sz="2200" dirty="0" smtClean="0"/>
              <a:t>Estos problemas podrían ser objeto de cooperación internacional, a través del intercambio de información y metodologías sobre estos temas entre los miembros de la Red. También mediante la asesoría de expertos.</a:t>
            </a:r>
            <a:endParaRPr lang="es-PE" sz="2200" dirty="0"/>
          </a:p>
          <a:p>
            <a:endParaRPr lang="es-PE" sz="2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" y="158617"/>
            <a:ext cx="4495623" cy="50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8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743</TotalTime>
  <Words>1029</Words>
  <Application>Microsoft Office PowerPoint</Application>
  <PresentationFormat>Panorámica</PresentationFormat>
  <Paragraphs>57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Courier New</vt:lpstr>
      <vt:lpstr>Wingdings</vt:lpstr>
      <vt:lpstr>Retrospección</vt:lpstr>
      <vt:lpstr>TRABAJADORES TÉCNICOS EN SALUD</vt:lpstr>
      <vt:lpstr>A. CARACTERIZACIÓN DE LA APS EN EL CONTEXTO DE LA POLÍTICA DE SALUD DEL PERÚ</vt:lpstr>
      <vt:lpstr>B. FUERZA DE TRABAJO EN LA APS EN PERÚ:  FORMACIÓN Y TRABAJO DE LOS TÉCNICOS</vt:lpstr>
      <vt:lpstr>B. FUERZA DE TRABAJO EN LA APS EN PERÚ:  FORMACIÓN Y TRABAJO DE LOS TÉCNICOS</vt:lpstr>
      <vt:lpstr>C. COOPERACIÓN – PERÚ</vt:lpstr>
      <vt:lpstr>C. COOPERACIÓN – PERÚ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OMAR DOMINGUEZ SAMAMES</dc:creator>
  <cp:lastModifiedBy>RAFAEL OMAR DOMINGUEZ SAMAMES</cp:lastModifiedBy>
  <cp:revision>37</cp:revision>
  <dcterms:created xsi:type="dcterms:W3CDTF">2018-11-06T13:17:50Z</dcterms:created>
  <dcterms:modified xsi:type="dcterms:W3CDTF">2018-11-09T13:11:51Z</dcterms:modified>
</cp:coreProperties>
</file>