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56" r:id="rId2"/>
    <p:sldId id="326" r:id="rId3"/>
    <p:sldId id="334" r:id="rId4"/>
    <p:sldId id="335" r:id="rId5"/>
    <p:sldId id="331" r:id="rId6"/>
    <p:sldId id="323" r:id="rId7"/>
    <p:sldId id="337" r:id="rId8"/>
    <p:sldId id="336" r:id="rId9"/>
    <p:sldId id="315" r:id="rId10"/>
    <p:sldId id="322" r:id="rId11"/>
  </p:sldIdLst>
  <p:sldSz cx="9144000" cy="6858000" type="screen4x3"/>
  <p:notesSz cx="7053263"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60CA376E-EC8D-40DC-B690-4BB116CCAE9F}">
          <p14:sldIdLst/>
        </p14:section>
        <p14:section name="Untitled Section" id="{BD09C3EF-5DFE-48E2-9AC8-F7A5CD3DC190}">
          <p14:sldIdLst>
            <p14:sldId id="256"/>
            <p14:sldId id="326"/>
            <p14:sldId id="334"/>
            <p14:sldId id="335"/>
            <p14:sldId id="331"/>
            <p14:sldId id="323"/>
            <p14:sldId id="337"/>
            <p14:sldId id="336"/>
            <p14:sldId id="315"/>
            <p14:sldId id="322"/>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snapToObjects="1">
      <p:cViewPr>
        <p:scale>
          <a:sx n="70" d="100"/>
          <a:sy n="70" d="100"/>
        </p:scale>
        <p:origin x="-600" y="6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2002</c:v>
                </c:pt>
              </c:strCache>
            </c:strRef>
          </c:tx>
          <c:spPr>
            <a:solidFill>
              <a:schemeClr val="accent1"/>
            </a:solidFill>
            <a:ln>
              <a:noFill/>
            </a:ln>
            <a:effectLst/>
          </c:spPr>
          <c:invertIfNegative val="0"/>
          <c:dLbls>
            <c:spPr>
              <a:noFill/>
              <a:ln>
                <a:noFill/>
              </a:ln>
              <a:effectLst/>
            </c:spPr>
            <c:txPr>
              <a:bodyPr rot="-540000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Sheet1!$A$2:$A$7</c:f>
              <c:strCache>
                <c:ptCount val="6"/>
                <c:pt idx="0">
                  <c:v>Postos de Saúde</c:v>
                </c:pt>
                <c:pt idx="1">
                  <c:v>Centros de Saúde Comunitários</c:v>
                </c:pt>
                <c:pt idx="2">
                  <c:v>Maternidades</c:v>
                </c:pt>
                <c:pt idx="3">
                  <c:v>Delegacias de Saúde</c:v>
                </c:pt>
                <c:pt idx="4">
                  <c:v>Residências Profissionais</c:v>
                </c:pt>
                <c:pt idx="5">
                  <c:v>Hospitais</c:v>
                </c:pt>
              </c:strCache>
            </c:strRef>
          </c:cat>
          <c:val>
            <c:numRef>
              <c:f>Sheet1!$B$2:$B$7</c:f>
              <c:numCache>
                <c:formatCode>General</c:formatCode>
                <c:ptCount val="6"/>
                <c:pt idx="0">
                  <c:v>29</c:v>
                </c:pt>
                <c:pt idx="1">
                  <c:v>7</c:v>
                </c:pt>
                <c:pt idx="2">
                  <c:v>0</c:v>
                </c:pt>
                <c:pt idx="3">
                  <c:v>3</c:v>
                </c:pt>
                <c:pt idx="4">
                  <c:v>0</c:v>
                </c:pt>
                <c:pt idx="5">
                  <c:v>1</c:v>
                </c:pt>
              </c:numCache>
            </c:numRef>
          </c:val>
        </c:ser>
        <c:ser>
          <c:idx val="1"/>
          <c:order val="1"/>
          <c:tx>
            <c:strRef>
              <c:f>Sheet1!$C$1</c:f>
              <c:strCache>
                <c:ptCount val="1"/>
                <c:pt idx="0">
                  <c:v>2018</c:v>
                </c:pt>
              </c:strCache>
            </c:strRef>
          </c:tx>
          <c:spPr>
            <a:solidFill>
              <a:schemeClr val="accent2"/>
            </a:solidFill>
            <a:ln>
              <a:noFill/>
            </a:ln>
            <a:effectLst/>
          </c:spPr>
          <c:invertIfNegative val="0"/>
          <c:dLbls>
            <c:spPr>
              <a:noFill/>
              <a:ln>
                <a:noFill/>
              </a:ln>
              <a:effectLst/>
            </c:spPr>
            <c:txPr>
              <a:bodyPr rot="-540000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Sheet1!$A$2:$A$7</c:f>
              <c:strCache>
                <c:ptCount val="6"/>
                <c:pt idx="0">
                  <c:v>Postos de Saúde</c:v>
                </c:pt>
                <c:pt idx="1">
                  <c:v>Centros de Saúde Comunitários</c:v>
                </c:pt>
                <c:pt idx="2">
                  <c:v>Maternidades</c:v>
                </c:pt>
                <c:pt idx="3">
                  <c:v>Delegacias de Saúde</c:v>
                </c:pt>
                <c:pt idx="4">
                  <c:v>Residências Profissionais</c:v>
                </c:pt>
                <c:pt idx="5">
                  <c:v>Hospitais</c:v>
                </c:pt>
              </c:strCache>
            </c:strRef>
          </c:cat>
          <c:val>
            <c:numRef>
              <c:f>Sheet1!$C$2:$C$7</c:f>
              <c:numCache>
                <c:formatCode>General</c:formatCode>
                <c:ptCount val="6"/>
                <c:pt idx="0">
                  <c:v>336</c:v>
                </c:pt>
                <c:pt idx="1">
                  <c:v>72</c:v>
                </c:pt>
                <c:pt idx="2">
                  <c:v>48</c:v>
                </c:pt>
                <c:pt idx="3">
                  <c:v>13</c:v>
                </c:pt>
                <c:pt idx="4">
                  <c:v>55</c:v>
                </c:pt>
                <c:pt idx="5">
                  <c:v>6</c:v>
                </c:pt>
              </c:numCache>
            </c:numRef>
          </c:val>
        </c:ser>
        <c:dLbls>
          <c:showLegendKey val="0"/>
          <c:showVal val="1"/>
          <c:showCatName val="0"/>
          <c:showSerName val="0"/>
          <c:showPercent val="0"/>
          <c:showBubbleSize val="0"/>
        </c:dLbls>
        <c:gapWidth val="444"/>
        <c:overlap val="-90"/>
        <c:axId val="139134848"/>
        <c:axId val="139136384"/>
      </c:barChart>
      <c:catAx>
        <c:axId val="139134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39136384"/>
        <c:crosses val="autoZero"/>
        <c:auto val="1"/>
        <c:lblAlgn val="ctr"/>
        <c:lblOffset val="100"/>
        <c:noMultiLvlLbl val="0"/>
      </c:catAx>
      <c:valAx>
        <c:axId val="139136384"/>
        <c:scaling>
          <c:orientation val="minMax"/>
        </c:scaling>
        <c:delete val="1"/>
        <c:axPos val="l"/>
        <c:numFmt formatCode="General" sourceLinked="1"/>
        <c:majorTickMark val="none"/>
        <c:minorTickMark val="none"/>
        <c:tickLblPos val="nextTo"/>
        <c:crossAx val="139134848"/>
        <c:crosses val="autoZero"/>
        <c:crossBetween val="between"/>
      </c:valAx>
      <c:spPr>
        <a:noFill/>
        <a:ln>
          <a:noFill/>
        </a:ln>
        <a:effectLst/>
      </c:spPr>
    </c:plotArea>
    <c:legend>
      <c:legendPos val="t"/>
      <c:layout/>
      <c:overlay val="0"/>
      <c:spPr>
        <a:noFill/>
        <a:ln>
          <a:noFill/>
        </a:ln>
        <a:effectLst/>
      </c:spPr>
      <c:txPr>
        <a:bodyPr rot="0" vert="horz"/>
        <a:lstStyle/>
        <a:p>
          <a:pPr>
            <a:defRPr/>
          </a:pPr>
          <a:endParaRPr lang="en-US"/>
        </a:p>
      </c:txPr>
    </c:legend>
    <c:plotVisOnly val="1"/>
    <c:dispBlanksAs val="gap"/>
    <c:showDLblsOverMax val="0"/>
  </c:chart>
  <c:spPr>
    <a:solidFill>
      <a:schemeClr val="lt1"/>
    </a:solidFill>
    <a:ln w="9525" cap="flat" cmpd="sng" algn="ctr">
      <a:solidFill>
        <a:schemeClr val="tx1">
          <a:lumMod val="15000"/>
          <a:lumOff val="85000"/>
        </a:schemeClr>
      </a:solidFill>
      <a:round/>
    </a:ln>
    <a:effectLst/>
  </c:spPr>
  <c:txPr>
    <a:bodyPr/>
    <a:lstStyle/>
    <a:p>
      <a:pPr>
        <a:defRPr sz="1600">
          <a:solidFill>
            <a:schemeClr val="tx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400"/>
            </a:pPr>
            <a:r>
              <a:rPr lang="en-US" sz="1400"/>
              <a:t>Funcionários do Ministério da Saúde, 2002 &amp; 2018</a:t>
            </a:r>
          </a:p>
        </c:rich>
      </c:tx>
      <c:layout>
        <c:manualLayout>
          <c:xMode val="edge"/>
          <c:yMode val="edge"/>
          <c:x val="0.12258744130407616"/>
          <c:y val="0"/>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2002</c:v>
                </c:pt>
              </c:strCache>
            </c:strRef>
          </c:tx>
          <c:spPr>
            <a:solidFill>
              <a:schemeClr val="accent1"/>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Serviços Centrais do MS</c:v>
                </c:pt>
                <c:pt idx="1">
                  <c:v>Serviços Municipais de Saúde</c:v>
                </c:pt>
                <c:pt idx="2">
                  <c:v>Hospitais de Referência</c:v>
                </c:pt>
                <c:pt idx="3">
                  <c:v>HNGV</c:v>
                </c:pt>
                <c:pt idx="4">
                  <c:v>SAMES, Lab Nacional, INS</c:v>
                </c:pt>
                <c:pt idx="5">
                  <c:v>Total</c:v>
                </c:pt>
              </c:strCache>
            </c:strRef>
          </c:cat>
          <c:val>
            <c:numRef>
              <c:f>Sheet1!$B$2:$B$7</c:f>
              <c:numCache>
                <c:formatCode>General</c:formatCode>
                <c:ptCount val="6"/>
                <c:pt idx="0">
                  <c:v>30</c:v>
                </c:pt>
                <c:pt idx="1">
                  <c:v>484</c:v>
                </c:pt>
                <c:pt idx="2">
                  <c:v>131</c:v>
                </c:pt>
                <c:pt idx="3">
                  <c:v>137</c:v>
                </c:pt>
                <c:pt idx="4">
                  <c:v>40</c:v>
                </c:pt>
                <c:pt idx="5">
                  <c:v>822</c:v>
                </c:pt>
              </c:numCache>
            </c:numRef>
          </c:val>
        </c:ser>
        <c:ser>
          <c:idx val="1"/>
          <c:order val="1"/>
          <c:tx>
            <c:strRef>
              <c:f>Sheet1!$C$1</c:f>
              <c:strCache>
                <c:ptCount val="1"/>
                <c:pt idx="0">
                  <c:v>2018</c:v>
                </c:pt>
              </c:strCache>
            </c:strRef>
          </c:tx>
          <c:spPr>
            <a:solidFill>
              <a:schemeClr val="accent2"/>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Serviços Centrais do MS</c:v>
                </c:pt>
                <c:pt idx="1">
                  <c:v>Serviços Municipais de Saúde</c:v>
                </c:pt>
                <c:pt idx="2">
                  <c:v>Hospitais de Referência</c:v>
                </c:pt>
                <c:pt idx="3">
                  <c:v>HNGV</c:v>
                </c:pt>
                <c:pt idx="4">
                  <c:v>SAMES, Lab Nacional, INS</c:v>
                </c:pt>
                <c:pt idx="5">
                  <c:v>Total</c:v>
                </c:pt>
              </c:strCache>
            </c:strRef>
          </c:cat>
          <c:val>
            <c:numRef>
              <c:f>Sheet1!$C$2:$C$7</c:f>
              <c:numCache>
                <c:formatCode>General</c:formatCode>
                <c:ptCount val="6"/>
                <c:pt idx="0">
                  <c:v>425</c:v>
                </c:pt>
                <c:pt idx="1">
                  <c:v>3112</c:v>
                </c:pt>
                <c:pt idx="2">
                  <c:v>561</c:v>
                </c:pt>
                <c:pt idx="3">
                  <c:v>644</c:v>
                </c:pt>
                <c:pt idx="4">
                  <c:v>171</c:v>
                </c:pt>
                <c:pt idx="5">
                  <c:v>4914</c:v>
                </c:pt>
              </c:numCache>
            </c:numRef>
          </c:val>
        </c:ser>
        <c:dLbls>
          <c:showLegendKey val="0"/>
          <c:showVal val="1"/>
          <c:showCatName val="0"/>
          <c:showSerName val="0"/>
          <c:showPercent val="0"/>
          <c:showBubbleSize val="0"/>
        </c:dLbls>
        <c:gapWidth val="219"/>
        <c:overlap val="-27"/>
        <c:axId val="134689920"/>
        <c:axId val="134691840"/>
      </c:barChart>
      <c:catAx>
        <c:axId val="134689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34691840"/>
        <c:crosses val="autoZero"/>
        <c:auto val="1"/>
        <c:lblAlgn val="ctr"/>
        <c:lblOffset val="100"/>
        <c:noMultiLvlLbl val="0"/>
      </c:catAx>
      <c:valAx>
        <c:axId val="134691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n-US"/>
          </a:p>
        </c:txPr>
        <c:crossAx val="134689920"/>
        <c:crosses val="autoZero"/>
        <c:crossBetween val="between"/>
      </c:valAx>
      <c:spPr>
        <a:noFill/>
        <a:ln>
          <a:noFill/>
        </a:ln>
        <a:effectLst/>
      </c:spPr>
    </c:plotArea>
    <c:legend>
      <c:legendPos val="b"/>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400">
          <a:solidFill>
            <a:sysClr val="windowText" lastClr="000000"/>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20" normalizeH="0" baseline="0">
                <a:solidFill>
                  <a:schemeClr val="tx1"/>
                </a:solidFill>
                <a:latin typeface="+mn-lt"/>
                <a:ea typeface="+mn-ea"/>
                <a:cs typeface="+mn-cs"/>
              </a:defRPr>
            </a:pPr>
            <a:r>
              <a:rPr lang="en-US" sz="1400" dirty="0"/>
              <a:t>N</a:t>
            </a:r>
            <a:r>
              <a:rPr lang="pt-PT" sz="1400" dirty="0"/>
              <a:t>úmero de</a:t>
            </a:r>
            <a:r>
              <a:rPr lang="en-US" sz="1400" dirty="0"/>
              <a:t> </a:t>
            </a:r>
            <a:r>
              <a:rPr lang="en-US" sz="1400" dirty="0" err="1" smtClean="0"/>
              <a:t>Profissionais</a:t>
            </a:r>
            <a:r>
              <a:rPr lang="en-US" sz="1400" dirty="0" smtClean="0"/>
              <a:t> </a:t>
            </a:r>
            <a:r>
              <a:rPr lang="en-US" sz="1400" dirty="0"/>
              <a:t>no SNS, </a:t>
            </a:r>
            <a:endParaRPr lang="en-US" sz="1400" dirty="0" smtClean="0"/>
          </a:p>
          <a:p>
            <a:pPr>
              <a:defRPr sz="1400" b="1" i="0" u="none" strike="noStrike" kern="1200" cap="all" spc="120" normalizeH="0" baseline="0">
                <a:solidFill>
                  <a:schemeClr val="tx1"/>
                </a:solidFill>
                <a:latin typeface="+mn-lt"/>
                <a:ea typeface="+mn-ea"/>
                <a:cs typeface="+mn-cs"/>
              </a:defRPr>
            </a:pPr>
            <a:r>
              <a:rPr lang="en-US" sz="1400" dirty="0" smtClean="0"/>
              <a:t>2002 &amp; </a:t>
            </a:r>
            <a:r>
              <a:rPr lang="en-US" sz="1400" dirty="0"/>
              <a:t>2018</a:t>
            </a:r>
          </a:p>
        </c:rich>
      </c:tx>
      <c:layout>
        <c:manualLayout>
          <c:xMode val="edge"/>
          <c:yMode val="edge"/>
          <c:x val="0.14818861184018664"/>
          <c:y val="2.2598870056497175E-2"/>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2002</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Sheet1!$A$2:$A$7</c:f>
              <c:strCache>
                <c:ptCount val="6"/>
                <c:pt idx="0">
                  <c:v>Médico Especialista</c:v>
                </c:pt>
                <c:pt idx="1">
                  <c:v>Médico Geral</c:v>
                </c:pt>
                <c:pt idx="2">
                  <c:v>Enfermeiro</c:v>
                </c:pt>
                <c:pt idx="3">
                  <c:v>Enfermeiros Assistentes</c:v>
                </c:pt>
                <c:pt idx="4">
                  <c:v>Parterias</c:v>
                </c:pt>
                <c:pt idx="5">
                  <c:v>Técnicos Aliados</c:v>
                </c:pt>
              </c:strCache>
            </c:strRef>
          </c:cat>
          <c:val>
            <c:numRef>
              <c:f>Sheet1!$B$2:$B$7</c:f>
              <c:numCache>
                <c:formatCode>General</c:formatCode>
                <c:ptCount val="6"/>
                <c:pt idx="0">
                  <c:v>1</c:v>
                </c:pt>
                <c:pt idx="1">
                  <c:v>5</c:v>
                </c:pt>
                <c:pt idx="2">
                  <c:v>414</c:v>
                </c:pt>
                <c:pt idx="3">
                  <c:v>59</c:v>
                </c:pt>
                <c:pt idx="4">
                  <c:v>183</c:v>
                </c:pt>
                <c:pt idx="5">
                  <c:v>51</c:v>
                </c:pt>
              </c:numCache>
            </c:numRef>
          </c:val>
        </c:ser>
        <c:ser>
          <c:idx val="1"/>
          <c:order val="1"/>
          <c:tx>
            <c:strRef>
              <c:f>Sheet1!$C$1</c:f>
              <c:strCache>
                <c:ptCount val="1"/>
                <c:pt idx="0">
                  <c:v>2018</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Sheet1!$A$2:$A$7</c:f>
              <c:strCache>
                <c:ptCount val="6"/>
                <c:pt idx="0">
                  <c:v>Médico Especialista</c:v>
                </c:pt>
                <c:pt idx="1">
                  <c:v>Médico Geral</c:v>
                </c:pt>
                <c:pt idx="2">
                  <c:v>Enfermeiro</c:v>
                </c:pt>
                <c:pt idx="3">
                  <c:v>Enfermeiros Assistentes</c:v>
                </c:pt>
                <c:pt idx="4">
                  <c:v>Parterias</c:v>
                </c:pt>
                <c:pt idx="5">
                  <c:v>Técnicos Aliados</c:v>
                </c:pt>
              </c:strCache>
            </c:strRef>
          </c:cat>
          <c:val>
            <c:numRef>
              <c:f>Sheet1!$C$2:$C$7</c:f>
              <c:numCache>
                <c:formatCode>General</c:formatCode>
                <c:ptCount val="6"/>
                <c:pt idx="0">
                  <c:v>29</c:v>
                </c:pt>
                <c:pt idx="1">
                  <c:v>894</c:v>
                </c:pt>
                <c:pt idx="2">
                  <c:v>1272</c:v>
                </c:pt>
                <c:pt idx="3">
                  <c:v>234</c:v>
                </c:pt>
                <c:pt idx="4">
                  <c:v>619</c:v>
                </c:pt>
                <c:pt idx="5">
                  <c:v>634</c:v>
                </c:pt>
              </c:numCache>
            </c:numRef>
          </c:val>
        </c:ser>
        <c:dLbls>
          <c:dLblPos val="outEnd"/>
          <c:showLegendKey val="0"/>
          <c:showVal val="1"/>
          <c:showCatName val="0"/>
          <c:showSerName val="0"/>
          <c:showPercent val="0"/>
          <c:showBubbleSize val="0"/>
        </c:dLbls>
        <c:gapWidth val="444"/>
        <c:overlap val="-90"/>
        <c:axId val="140452224"/>
        <c:axId val="140453760"/>
      </c:barChart>
      <c:catAx>
        <c:axId val="1404522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solidFill>
                <a:latin typeface="+mn-lt"/>
                <a:ea typeface="+mn-ea"/>
                <a:cs typeface="+mn-cs"/>
              </a:defRPr>
            </a:pPr>
            <a:endParaRPr lang="en-US"/>
          </a:p>
        </c:txPr>
        <c:crossAx val="140453760"/>
        <c:crosses val="autoZero"/>
        <c:auto val="1"/>
        <c:lblAlgn val="ctr"/>
        <c:lblOffset val="100"/>
        <c:noMultiLvlLbl val="0"/>
      </c:catAx>
      <c:valAx>
        <c:axId val="140453760"/>
        <c:scaling>
          <c:orientation val="minMax"/>
        </c:scaling>
        <c:delete val="1"/>
        <c:axPos val="l"/>
        <c:title>
          <c:layout/>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solidFill>
                  <a:latin typeface="+mn-lt"/>
                  <a:ea typeface="+mn-ea"/>
                  <a:cs typeface="+mn-cs"/>
                </a:defRPr>
              </a:pPr>
              <a:endParaRPr lang="en-US"/>
            </a:p>
          </c:txPr>
        </c:title>
        <c:numFmt formatCode="General" sourceLinked="1"/>
        <c:majorTickMark val="none"/>
        <c:minorTickMark val="none"/>
        <c:tickLblPos val="nextTo"/>
        <c:crossAx val="140452224"/>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tx1"/>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6" tIns="46748" rIns="93496" bIns="46748"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5455"/>
          </a:xfrm>
          <a:prstGeom prst="rect">
            <a:avLst/>
          </a:prstGeom>
        </p:spPr>
        <p:txBody>
          <a:bodyPr vert="horz" lIns="93496" tIns="46748" rIns="93496" bIns="46748" rtlCol="0"/>
          <a:lstStyle>
            <a:lvl1pPr algn="r">
              <a:defRPr sz="1200"/>
            </a:lvl1pPr>
          </a:lstStyle>
          <a:p>
            <a:fld id="{F8A8F511-D1D4-471D-8F39-DB4B188A0784}" type="datetimeFigureOut">
              <a:rPr lang="en-US" smtClean="0"/>
              <a:pPr/>
              <a:t>11/5/2018</a:t>
            </a:fld>
            <a:endParaRPr lang="en-US"/>
          </a:p>
        </p:txBody>
      </p:sp>
      <p:sp>
        <p:nvSpPr>
          <p:cNvPr id="4" name="Footer Placeholder 3"/>
          <p:cNvSpPr>
            <a:spLocks noGrp="1"/>
          </p:cNvSpPr>
          <p:nvPr>
            <p:ph type="ftr" sz="quarter" idx="2"/>
          </p:nvPr>
        </p:nvSpPr>
        <p:spPr>
          <a:xfrm>
            <a:off x="0" y="8842030"/>
            <a:ext cx="3056414" cy="465455"/>
          </a:xfrm>
          <a:prstGeom prst="rect">
            <a:avLst/>
          </a:prstGeom>
        </p:spPr>
        <p:txBody>
          <a:bodyPr vert="horz" lIns="93496" tIns="46748" rIns="93496" bIns="46748"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30"/>
            <a:ext cx="3056414" cy="465455"/>
          </a:xfrm>
          <a:prstGeom prst="rect">
            <a:avLst/>
          </a:prstGeom>
        </p:spPr>
        <p:txBody>
          <a:bodyPr vert="horz" lIns="93496" tIns="46748" rIns="93496" bIns="46748" rtlCol="0" anchor="b"/>
          <a:lstStyle>
            <a:lvl1pPr algn="r">
              <a:defRPr sz="1200"/>
            </a:lvl1pPr>
          </a:lstStyle>
          <a:p>
            <a:fld id="{0781897C-8F45-4C8A-8370-09E7D04B834D}" type="slidenum">
              <a:rPr lang="en-US" smtClean="0"/>
              <a:pPr/>
              <a:t>‹#›</a:t>
            </a:fld>
            <a:endParaRPr lang="en-US"/>
          </a:p>
        </p:txBody>
      </p:sp>
    </p:spTree>
    <p:extLst>
      <p:ext uri="{BB962C8B-B14F-4D97-AF65-F5344CB8AC3E}">
        <p14:creationId xmlns:p14="http://schemas.microsoft.com/office/powerpoint/2010/main" val="239177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6" tIns="46748" rIns="93496" bIns="46748" rtlCol="0"/>
          <a:lstStyle>
            <a:lvl1pPr algn="l">
              <a:defRPr sz="1200"/>
            </a:lvl1pPr>
          </a:lstStyle>
          <a:p>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6" tIns="46748" rIns="93496" bIns="46748" rtlCol="0"/>
          <a:lstStyle>
            <a:lvl1pPr algn="r">
              <a:defRPr sz="1200"/>
            </a:lvl1pPr>
          </a:lstStyle>
          <a:p>
            <a:fld id="{ABEB6703-B31F-5B4F-8459-845A2ABBB2C9}" type="datetimeFigureOut">
              <a:rPr lang="en-US" smtClean="0"/>
              <a:pPr/>
              <a:t>11/5/2018</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6" tIns="46748" rIns="93496" bIns="46748" rtlCol="0" anchor="ctr"/>
          <a:lstStyle/>
          <a:p>
            <a:endParaRPr lang="en-US"/>
          </a:p>
        </p:txBody>
      </p:sp>
      <p:sp>
        <p:nvSpPr>
          <p:cNvPr id="5" name="Notes Placeholder 4"/>
          <p:cNvSpPr>
            <a:spLocks noGrp="1"/>
          </p:cNvSpPr>
          <p:nvPr>
            <p:ph type="body" sz="quarter" idx="3"/>
          </p:nvPr>
        </p:nvSpPr>
        <p:spPr>
          <a:xfrm>
            <a:off x="705327" y="4421824"/>
            <a:ext cx="5642610" cy="4189095"/>
          </a:xfrm>
          <a:prstGeom prst="rect">
            <a:avLst/>
          </a:prstGeom>
        </p:spPr>
        <p:txBody>
          <a:bodyPr vert="horz" lIns="93496" tIns="46748" rIns="93496" bIns="46748"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842030"/>
            <a:ext cx="3056414" cy="465455"/>
          </a:xfrm>
          <a:prstGeom prst="rect">
            <a:avLst/>
          </a:prstGeom>
        </p:spPr>
        <p:txBody>
          <a:bodyPr vert="horz" lIns="93496" tIns="46748" rIns="93496" bIns="46748"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5455"/>
          </a:xfrm>
          <a:prstGeom prst="rect">
            <a:avLst/>
          </a:prstGeom>
        </p:spPr>
        <p:txBody>
          <a:bodyPr vert="horz" lIns="93496" tIns="46748" rIns="93496" bIns="46748" rtlCol="0" anchor="b"/>
          <a:lstStyle>
            <a:lvl1pPr algn="r">
              <a:defRPr sz="1200"/>
            </a:lvl1pPr>
          </a:lstStyle>
          <a:p>
            <a:fld id="{4EEFD0B5-A8D7-104E-AD35-F42D6102621A}" type="slidenum">
              <a:rPr lang="en-US" smtClean="0"/>
              <a:pPr/>
              <a:t>‹#›</a:t>
            </a:fld>
            <a:endParaRPr lang="en-US"/>
          </a:p>
        </p:txBody>
      </p:sp>
    </p:spTree>
    <p:extLst>
      <p:ext uri="{BB962C8B-B14F-4D97-AF65-F5344CB8AC3E}">
        <p14:creationId xmlns:p14="http://schemas.microsoft.com/office/powerpoint/2010/main" val="16633133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60381" y="2480654"/>
            <a:ext cx="6215934" cy="6970686"/>
          </a:xfrm>
        </p:spPr>
        <p:txBody>
          <a:bodyPr>
            <a:noAutofit/>
          </a:bodyPr>
          <a:lstStyle/>
          <a:p>
            <a:pPr algn="just">
              <a:defRPr/>
            </a:pPr>
            <a:r>
              <a:rPr lang="pt-PT" sz="1000" dirty="0"/>
              <a:t>O </a:t>
            </a:r>
            <a:r>
              <a:rPr lang="pt-PT" sz="1000" b="1" i="1" dirty="0"/>
              <a:t>Artigo 57 da Constituição</a:t>
            </a:r>
            <a:r>
              <a:rPr lang="pt-PT" sz="1000" dirty="0"/>
              <a:t> da República Democrática de Timor-Leste consagra a saúde e a assistência médico-sanitária </a:t>
            </a:r>
            <a:r>
              <a:rPr lang="pt-PT" sz="1000" b="1" i="1" dirty="0"/>
              <a:t>como direitos fundamentais de todos os cidadãos</a:t>
            </a:r>
            <a:r>
              <a:rPr lang="pt-PT" sz="1000" dirty="0"/>
              <a:t>. No mesmo Artigo, o Estado é investido do dever de promover e </a:t>
            </a:r>
            <a:r>
              <a:rPr lang="pt-PT" sz="1000" b="1" i="1" dirty="0"/>
              <a:t>criar um sistema nacional de saúde universal, geral, gratuito e, tanto quanto possível, de gestão descentralizada e participativa</a:t>
            </a:r>
            <a:r>
              <a:rPr lang="pt-PT" sz="1000" dirty="0"/>
              <a:t>. A gestão descentralizada e participativo requer transfomações políticas, no âmbito dos Municípios, com a participação da população na elaboração, implementação e fiscalização das políticas de saúde.</a:t>
            </a:r>
          </a:p>
          <a:p>
            <a:pPr algn="just">
              <a:defRPr/>
            </a:pPr>
            <a:endParaRPr lang="en-US" sz="1000" dirty="0"/>
          </a:p>
          <a:p>
            <a:pPr algn="just">
              <a:defRPr/>
            </a:pPr>
            <a:r>
              <a:rPr lang="pt-PT" sz="1000" b="0" dirty="0"/>
              <a:t>A lei Mãe reconhece o </a:t>
            </a:r>
            <a:r>
              <a:rPr lang="pt-PT" sz="1000" b="0" i="1" dirty="0"/>
              <a:t>direito à saúde</a:t>
            </a:r>
            <a:r>
              <a:rPr lang="pt-PT" sz="1000" b="0" dirty="0"/>
              <a:t> e a necessidade de criar serviços de assistência médica disponíveis e acessíveis a cada indivíduo, à comunidade e ao colectivo da população Timorense em geral. Nesta perspectiva </a:t>
            </a:r>
            <a:r>
              <a:rPr lang="pt-PT" sz="1000" b="0" i="1" dirty="0"/>
              <a:t>o focus</a:t>
            </a:r>
            <a:r>
              <a:rPr lang="pt-PT" sz="1000" b="0" dirty="0"/>
              <a:t> </a:t>
            </a:r>
            <a:r>
              <a:rPr lang="pt-PT" sz="1000" b="0" i="1" dirty="0"/>
              <a:t>não é a doença mas sim a saúde</a:t>
            </a:r>
            <a:r>
              <a:rPr lang="pt-PT" sz="1000" b="0" dirty="0"/>
              <a:t>! </a:t>
            </a:r>
            <a:endParaRPr lang="en-US" b="0" dirty="0" smtClean="0">
              <a:solidFill>
                <a:schemeClr val="accent6"/>
              </a:solidFill>
            </a:endParaRPr>
          </a:p>
          <a:p>
            <a:pPr marL="711093" lvl="1" indent="-237031">
              <a:defRPr/>
            </a:pPr>
            <a:endParaRPr lang="en-US" dirty="0" smtClean="0"/>
          </a:p>
        </p:txBody>
      </p:sp>
      <p:sp>
        <p:nvSpPr>
          <p:cNvPr id="26627" name="Slide Image Placeholder 5"/>
          <p:cNvSpPr>
            <a:spLocks noGrp="1" noRot="1" noChangeAspect="1" noTextEdit="1"/>
          </p:cNvSpPr>
          <p:nvPr>
            <p:ph type="sldImg"/>
          </p:nvPr>
        </p:nvSpPr>
        <p:spPr bwMode="auto">
          <a:xfrm>
            <a:off x="506413" y="476250"/>
            <a:ext cx="2513012" cy="18859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461557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lnSpc>
                <a:spcPct val="80000"/>
              </a:lnSpc>
            </a:pPr>
            <a:r>
              <a:rPr lang="pt-PT" altLang="en-US" dirty="0" smtClean="0"/>
              <a:t>A política de saúde promove uma organização dos serviços de saúde virada para responder às  necessidades mais frequentes, e que devem ser primáriamente satisfeitas pelos serviços de cuidados primários de saúde nos Municipios, devendo as necessidades mais especializadas encaminhadas para serviços de cuidados de saúde secundários nos hospitais de referência distribuídos pelo país e para o Hospital Nacional Guido Valadares os cuidados que requerem recursos extensivos mais complexos, ou para fora do país quando estes recursos não existem em Timor-Leste.</a:t>
            </a:r>
          </a:p>
          <a:p>
            <a:pPr algn="just">
              <a:lnSpc>
                <a:spcPct val="80000"/>
              </a:lnSpc>
            </a:pPr>
            <a:endParaRPr lang="en-US" altLang="en-US" dirty="0" smtClean="0"/>
          </a:p>
          <a:p>
            <a:pPr algn="just">
              <a:lnSpc>
                <a:spcPct val="80000"/>
              </a:lnSpc>
            </a:pPr>
            <a:r>
              <a:rPr lang="pt-PT" altLang="en-US" dirty="0" smtClean="0"/>
              <a:t>Neste sentido, ao Serviço Nacional da Saúde comporta vários níveis de atenção que vão desde a periferia, também chamada nível de cuidados primários de saúde, ao nível hospital ou secundário e terciário. A gestão do sistema de saúde é realizada a nível Municipal pelas Delegacias de Saúde, e a nível nacional através da</a:t>
            </a:r>
            <a:r>
              <a:rPr lang="pt-PT" altLang="en-US" baseline="0" dirty="0" smtClean="0"/>
              <a:t> Direção</a:t>
            </a:r>
            <a:r>
              <a:rPr lang="pt-PT" altLang="en-US" dirty="0" smtClean="0"/>
              <a:t> Geral da Prestação em Saúde e a Direção</a:t>
            </a:r>
            <a:r>
              <a:rPr lang="pt-PT" altLang="en-US" baseline="0" dirty="0" smtClean="0"/>
              <a:t> Geral dos Serviços Corporativos,</a:t>
            </a:r>
            <a:r>
              <a:rPr lang="pt-PT" altLang="en-US" dirty="0" smtClean="0"/>
              <a:t> complementadas pela</a:t>
            </a:r>
            <a:r>
              <a:rPr lang="pt-PT" altLang="en-US" baseline="0" dirty="0" smtClean="0"/>
              <a:t> Inspeção Geral da Saúde e pelo Gabinete de Garantia da</a:t>
            </a:r>
            <a:r>
              <a:rPr lang="pt-PT" altLang="en-US" dirty="0" smtClean="0"/>
              <a:t> Qualidade.</a:t>
            </a:r>
          </a:p>
          <a:p>
            <a:pPr algn="just">
              <a:lnSpc>
                <a:spcPct val="80000"/>
              </a:lnSpc>
            </a:pPr>
            <a:endParaRPr lang="pt-PT" altLang="en-US" dirty="0" smtClean="0"/>
          </a:p>
          <a:p>
            <a:pPr algn="just">
              <a:lnSpc>
                <a:spcPct val="80000"/>
              </a:lnSpc>
            </a:pPr>
            <a:r>
              <a:rPr lang="pt-PT" altLang="en-US" dirty="0" smtClean="0"/>
              <a:t>Parcerias</a:t>
            </a:r>
            <a:r>
              <a:rPr lang="pt-PT" altLang="en-US" baseline="0" dirty="0" smtClean="0"/>
              <a:t> com a sociedade civil devem ser encorajadas a todos os níveis de prestação de serviços de saúde e na governação do próprio sistema nacional de saúde.</a:t>
            </a:r>
          </a:p>
          <a:p>
            <a:pPr algn="just">
              <a:lnSpc>
                <a:spcPct val="80000"/>
              </a:lnSpc>
            </a:pPr>
            <a:endParaRPr lang="pt-PT" altLang="en-US" baseline="0" dirty="0" smtClean="0"/>
          </a:p>
          <a:p>
            <a:pPr algn="just" defTabSz="462229">
              <a:lnSpc>
                <a:spcPct val="80000"/>
              </a:lnSpc>
              <a:defRPr/>
            </a:pPr>
            <a:r>
              <a:rPr lang="pt-PT" altLang="en-US" dirty="0" smtClean="0"/>
              <a:t>A</a:t>
            </a:r>
            <a:r>
              <a:rPr lang="pt-PT" altLang="en-US" baseline="0" dirty="0" smtClean="0"/>
              <a:t> participação da Sociedade Civil em saúde é um garante da boa governação e é a chave do sucesso da implementação das políticas e estratégias de saúde. A gestão descentralizada e participativa requer o empoderamento dos cidadãos na gestão da sua saúde/doença, sendo para o efeito imprescindível o envolvimento das orçanizações da sociedade civil no desempenho de funções importantes como prestadores de cuidados de saúde, mediadores na comunicação entre serviços e a comunidade servida, distritbuidores de recursos na saúde, designadamente junto de grupos mais vulneráveis, promovendo mais equidade no acesso à saúde.</a:t>
            </a:r>
            <a:endParaRPr lang="en-US" dirty="0" smtClean="0"/>
          </a:p>
          <a:p>
            <a:pPr algn="just">
              <a:lnSpc>
                <a:spcPct val="80000"/>
              </a:lnSpc>
            </a:pPr>
            <a:endParaRPr lang="en-US" altLang="en-US" dirty="0" smtClean="0"/>
          </a:p>
          <a:p>
            <a:pPr>
              <a:lnSpc>
                <a:spcPct val="80000"/>
              </a:lnSpc>
            </a:pPr>
            <a:endParaRPr lang="en-US" alt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7685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1B7201-1992-4BA7-91E9-F1E810EC7914}" type="slidenum">
              <a:rPr lang="en-US" smtClean="0"/>
              <a:t>5</a:t>
            </a:fld>
            <a:endParaRPr lang="en-US"/>
          </a:p>
        </p:txBody>
      </p:sp>
    </p:spTree>
    <p:extLst>
      <p:ext uri="{BB962C8B-B14F-4D97-AF65-F5344CB8AC3E}">
        <p14:creationId xmlns:p14="http://schemas.microsoft.com/office/powerpoint/2010/main" val="2950807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just">
              <a:buFont typeface="Wingdings" panose="05000000000000000000" pitchFamily="2" charset="2"/>
              <a:buNone/>
            </a:pPr>
            <a:endParaRPr lang="pt-PT" sz="2400" dirty="0" smtClean="0"/>
          </a:p>
        </p:txBody>
      </p:sp>
      <p:sp>
        <p:nvSpPr>
          <p:cNvPr id="4" name="Slide Number Placeholder 3"/>
          <p:cNvSpPr>
            <a:spLocks noGrp="1"/>
          </p:cNvSpPr>
          <p:nvPr>
            <p:ph type="sldNum" sz="quarter" idx="10"/>
          </p:nvPr>
        </p:nvSpPr>
        <p:spPr/>
        <p:txBody>
          <a:bodyPr/>
          <a:lstStyle/>
          <a:p>
            <a:fld id="{4EEFD0B5-A8D7-104E-AD35-F42D6102621A}" type="slidenum">
              <a:rPr lang="en-US" smtClean="0"/>
              <a:pPr/>
              <a:t>6</a:t>
            </a:fld>
            <a:endParaRPr lang="en-US"/>
          </a:p>
        </p:txBody>
      </p:sp>
    </p:spTree>
    <p:extLst>
      <p:ext uri="{BB962C8B-B14F-4D97-AF65-F5344CB8AC3E}">
        <p14:creationId xmlns:p14="http://schemas.microsoft.com/office/powerpoint/2010/main" val="4285870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1B7201-1992-4BA7-91E9-F1E810EC7914}" type="slidenum">
              <a:rPr lang="en-US" smtClean="0"/>
              <a:t>8</a:t>
            </a:fld>
            <a:endParaRPr lang="en-US"/>
          </a:p>
        </p:txBody>
      </p:sp>
    </p:spTree>
    <p:extLst>
      <p:ext uri="{BB962C8B-B14F-4D97-AF65-F5344CB8AC3E}">
        <p14:creationId xmlns:p14="http://schemas.microsoft.com/office/powerpoint/2010/main" val="1661633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EFD0B5-A8D7-104E-AD35-F42D6102621A}" type="slidenum">
              <a:rPr lang="en-US" smtClean="0"/>
              <a:pPr/>
              <a:t>9</a:t>
            </a:fld>
            <a:endParaRPr lang="en-US"/>
          </a:p>
        </p:txBody>
      </p:sp>
    </p:spTree>
    <p:extLst>
      <p:ext uri="{BB962C8B-B14F-4D97-AF65-F5344CB8AC3E}">
        <p14:creationId xmlns:p14="http://schemas.microsoft.com/office/powerpoint/2010/main" val="2354567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r" eaLnBrk="1" hangingPunct="1"/>
            <a:fld id="{8D18A618-7720-4CA6-AF02-BB30911E74B0}" type="slidenum">
              <a:rPr lang="en-GB" altLang="en-US" sz="1200"/>
              <a:pPr algn="r" eaLnBrk="1" hangingPunct="1"/>
              <a:t>10</a:t>
            </a:fld>
            <a:endParaRPr lang="en-GB" altLang="en-US" sz="1200"/>
          </a:p>
        </p:txBody>
      </p:sp>
      <p:sp>
        <p:nvSpPr>
          <p:cNvPr id="45059" name="Rectangle 1"/>
          <p:cNvSpPr>
            <a:spLocks noGrp="1" noRot="1" noChangeAspect="1" noChangeArrowheads="1" noTextEdit="1"/>
          </p:cNvSpPr>
          <p:nvPr>
            <p:ph type="sldImg"/>
          </p:nvPr>
        </p:nvSpPr>
        <p:spPr>
          <a:xfrm>
            <a:off x="1143000" y="685800"/>
            <a:ext cx="4573588" cy="3429000"/>
          </a:xfrm>
          <a:solidFill>
            <a:srgbClr val="FFFFFF"/>
          </a:solidFill>
          <a:ln/>
        </p:spPr>
      </p:sp>
      <p:sp>
        <p:nvSpPr>
          <p:cNvPr id="45060" name="Rectangle 2"/>
          <p:cNvSpPr>
            <a:spLocks noGrp="1" noChangeArrowheads="1"/>
          </p:cNvSpPr>
          <p:nvPr>
            <p:ph type="body" idx="1"/>
          </p:nvPr>
        </p:nvSpPr>
        <p:spPr>
          <a:xfrm>
            <a:off x="685800" y="4343400"/>
            <a:ext cx="54864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5777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3C4D9CB7-0E5D-E749-8B37-9A33F71ED459}" type="datetimeFigureOut">
              <a:rPr lang="en-US" smtClean="0"/>
              <a:pPr/>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C8EA8-6B6A-4840-AD48-B1C88F073710}" type="slidenum">
              <a:rPr lang="en-US" smtClean="0"/>
              <a:pPr/>
              <a:t>‹#›</a:t>
            </a:fld>
            <a:endParaRPr lang="en-US"/>
          </a:p>
        </p:txBody>
      </p:sp>
    </p:spTree>
    <p:extLst>
      <p:ext uri="{BB962C8B-B14F-4D97-AF65-F5344CB8AC3E}">
        <p14:creationId xmlns:p14="http://schemas.microsoft.com/office/powerpoint/2010/main" val="3905290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3C4D9CB7-0E5D-E749-8B37-9A33F71ED459}" type="datetimeFigureOut">
              <a:rPr lang="en-US" smtClean="0"/>
              <a:pPr/>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C8EA8-6B6A-4840-AD48-B1C88F073710}" type="slidenum">
              <a:rPr lang="en-US" smtClean="0"/>
              <a:pPr/>
              <a:t>‹#›</a:t>
            </a:fld>
            <a:endParaRPr lang="en-US"/>
          </a:p>
        </p:txBody>
      </p:sp>
    </p:spTree>
    <p:extLst>
      <p:ext uri="{BB962C8B-B14F-4D97-AF65-F5344CB8AC3E}">
        <p14:creationId xmlns:p14="http://schemas.microsoft.com/office/powerpoint/2010/main" val="3352041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3C4D9CB7-0E5D-E749-8B37-9A33F71ED459}" type="datetimeFigureOut">
              <a:rPr lang="en-US" smtClean="0"/>
              <a:pPr/>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C8EA8-6B6A-4840-AD48-B1C88F073710}" type="slidenum">
              <a:rPr lang="en-US" smtClean="0"/>
              <a:pPr/>
              <a:t>‹#›</a:t>
            </a:fld>
            <a:endParaRPr lang="en-US"/>
          </a:p>
        </p:txBody>
      </p:sp>
    </p:spTree>
    <p:extLst>
      <p:ext uri="{BB962C8B-B14F-4D97-AF65-F5344CB8AC3E}">
        <p14:creationId xmlns:p14="http://schemas.microsoft.com/office/powerpoint/2010/main" val="744142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13"/>
          <p:cNvSpPr>
            <a:spLocks noGrp="1"/>
          </p:cNvSpPr>
          <p:nvPr>
            <p:ph type="dt" sz="half" idx="10"/>
          </p:nvPr>
        </p:nvSpPr>
        <p:spPr/>
        <p:txBody>
          <a:bodyPr/>
          <a:lstStyle>
            <a:lvl1pPr>
              <a:defRPr/>
            </a:lvl1pPr>
          </a:lstStyle>
          <a:p>
            <a:pPr>
              <a:defRPr/>
            </a:pPr>
            <a:endParaRPr lang="fr-FR"/>
          </a:p>
        </p:txBody>
      </p:sp>
      <p:sp>
        <p:nvSpPr>
          <p:cNvPr id="7" name="Footer Placeholder 2"/>
          <p:cNvSpPr>
            <a:spLocks noGrp="1"/>
          </p:cNvSpPr>
          <p:nvPr>
            <p:ph type="ftr" sz="quarter" idx="11"/>
          </p:nvPr>
        </p:nvSpPr>
        <p:spPr/>
        <p:txBody>
          <a:bodyPr/>
          <a:lstStyle>
            <a:lvl1pPr>
              <a:defRPr/>
            </a:lvl1pPr>
          </a:lstStyle>
          <a:p>
            <a:pPr>
              <a:defRPr/>
            </a:pPr>
            <a:endParaRPr lang="fr-FR"/>
          </a:p>
        </p:txBody>
      </p:sp>
      <p:sp>
        <p:nvSpPr>
          <p:cNvPr id="8" name="Slide Number Placeholder 22"/>
          <p:cNvSpPr>
            <a:spLocks noGrp="1"/>
          </p:cNvSpPr>
          <p:nvPr>
            <p:ph type="sldNum" sz="quarter" idx="12"/>
          </p:nvPr>
        </p:nvSpPr>
        <p:spPr/>
        <p:txBody>
          <a:bodyPr/>
          <a:lstStyle>
            <a:lvl1pPr>
              <a:defRPr/>
            </a:lvl1pPr>
          </a:lstStyle>
          <a:p>
            <a:pPr>
              <a:defRPr/>
            </a:pPr>
            <a:fld id="{7AEF84F1-B287-4D46-B8FB-39DF388B1DD6}" type="slidenum">
              <a:rPr lang="fr-FR"/>
              <a:pPr>
                <a:defRPr/>
              </a:pPr>
              <a:t>‹#›</a:t>
            </a:fld>
            <a:endParaRPr lang="fr-FR"/>
          </a:p>
        </p:txBody>
      </p:sp>
    </p:spTree>
    <p:extLst>
      <p:ext uri="{BB962C8B-B14F-4D97-AF65-F5344CB8AC3E}">
        <p14:creationId xmlns:p14="http://schemas.microsoft.com/office/powerpoint/2010/main" val="824452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3C4D9CB7-0E5D-E749-8B37-9A33F71ED459}" type="datetimeFigureOut">
              <a:rPr lang="en-US" smtClean="0"/>
              <a:pPr/>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C8EA8-6B6A-4840-AD48-B1C88F073710}" type="slidenum">
              <a:rPr lang="en-US" smtClean="0"/>
              <a:pPr/>
              <a:t>‹#›</a:t>
            </a:fld>
            <a:endParaRPr lang="en-US"/>
          </a:p>
        </p:txBody>
      </p:sp>
    </p:spTree>
    <p:extLst>
      <p:ext uri="{BB962C8B-B14F-4D97-AF65-F5344CB8AC3E}">
        <p14:creationId xmlns:p14="http://schemas.microsoft.com/office/powerpoint/2010/main" val="1914888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3C4D9CB7-0E5D-E749-8B37-9A33F71ED459}" type="datetimeFigureOut">
              <a:rPr lang="en-US" smtClean="0"/>
              <a:pPr/>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C8EA8-6B6A-4840-AD48-B1C88F073710}" type="slidenum">
              <a:rPr lang="en-US" smtClean="0"/>
              <a:pPr/>
              <a:t>‹#›</a:t>
            </a:fld>
            <a:endParaRPr lang="en-US"/>
          </a:p>
        </p:txBody>
      </p:sp>
    </p:spTree>
    <p:extLst>
      <p:ext uri="{BB962C8B-B14F-4D97-AF65-F5344CB8AC3E}">
        <p14:creationId xmlns:p14="http://schemas.microsoft.com/office/powerpoint/2010/main" val="4087481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3C4D9CB7-0E5D-E749-8B37-9A33F71ED459}" type="datetimeFigureOut">
              <a:rPr lang="en-US" smtClean="0"/>
              <a:pPr/>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C8EA8-6B6A-4840-AD48-B1C88F073710}" type="slidenum">
              <a:rPr lang="en-US" smtClean="0"/>
              <a:pPr/>
              <a:t>‹#›</a:t>
            </a:fld>
            <a:endParaRPr lang="en-US"/>
          </a:p>
        </p:txBody>
      </p:sp>
    </p:spTree>
    <p:extLst>
      <p:ext uri="{BB962C8B-B14F-4D97-AF65-F5344CB8AC3E}">
        <p14:creationId xmlns:p14="http://schemas.microsoft.com/office/powerpoint/2010/main" val="4199838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3C4D9CB7-0E5D-E749-8B37-9A33F71ED459}" type="datetimeFigureOut">
              <a:rPr lang="en-US" smtClean="0"/>
              <a:pPr/>
              <a:t>11/5/2018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4C8EA8-6B6A-4840-AD48-B1C88F073710}" type="slidenum">
              <a:rPr lang="en-US" smtClean="0"/>
              <a:pPr/>
              <a:t>‹#›</a:t>
            </a:fld>
            <a:endParaRPr lang="en-US"/>
          </a:p>
        </p:txBody>
      </p:sp>
    </p:spTree>
    <p:extLst>
      <p:ext uri="{BB962C8B-B14F-4D97-AF65-F5344CB8AC3E}">
        <p14:creationId xmlns:p14="http://schemas.microsoft.com/office/powerpoint/2010/main" val="953315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3C4D9CB7-0E5D-E749-8B37-9A33F71ED459}" type="datetimeFigureOut">
              <a:rPr lang="en-US" smtClean="0"/>
              <a:pPr/>
              <a:t>11/5/2018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4C8EA8-6B6A-4840-AD48-B1C88F073710}" type="slidenum">
              <a:rPr lang="en-US" smtClean="0"/>
              <a:pPr/>
              <a:t>‹#›</a:t>
            </a:fld>
            <a:endParaRPr lang="en-US"/>
          </a:p>
        </p:txBody>
      </p:sp>
    </p:spTree>
    <p:extLst>
      <p:ext uri="{BB962C8B-B14F-4D97-AF65-F5344CB8AC3E}">
        <p14:creationId xmlns:p14="http://schemas.microsoft.com/office/powerpoint/2010/main" val="2519991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4D9CB7-0E5D-E749-8B37-9A33F71ED459}" type="datetimeFigureOut">
              <a:rPr lang="en-US" smtClean="0"/>
              <a:pPr/>
              <a:t>11/5/2018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4C8EA8-6B6A-4840-AD48-B1C88F073710}" type="slidenum">
              <a:rPr lang="en-US" smtClean="0"/>
              <a:pPr/>
              <a:t>‹#›</a:t>
            </a:fld>
            <a:endParaRPr lang="en-US"/>
          </a:p>
        </p:txBody>
      </p:sp>
    </p:spTree>
    <p:extLst>
      <p:ext uri="{BB962C8B-B14F-4D97-AF65-F5344CB8AC3E}">
        <p14:creationId xmlns:p14="http://schemas.microsoft.com/office/powerpoint/2010/main" val="2033573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3C4D9CB7-0E5D-E749-8B37-9A33F71ED459}" type="datetimeFigureOut">
              <a:rPr lang="en-US" smtClean="0"/>
              <a:pPr/>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C8EA8-6B6A-4840-AD48-B1C88F073710}" type="slidenum">
              <a:rPr lang="en-US" smtClean="0"/>
              <a:pPr/>
              <a:t>‹#›</a:t>
            </a:fld>
            <a:endParaRPr lang="en-US"/>
          </a:p>
        </p:txBody>
      </p:sp>
    </p:spTree>
    <p:extLst>
      <p:ext uri="{BB962C8B-B14F-4D97-AF65-F5344CB8AC3E}">
        <p14:creationId xmlns:p14="http://schemas.microsoft.com/office/powerpoint/2010/main" val="2172190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3C4D9CB7-0E5D-E749-8B37-9A33F71ED459}" type="datetimeFigureOut">
              <a:rPr lang="en-US" smtClean="0"/>
              <a:pPr/>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C8EA8-6B6A-4840-AD48-B1C88F073710}" type="slidenum">
              <a:rPr lang="en-US" smtClean="0"/>
              <a:pPr/>
              <a:t>‹#›</a:t>
            </a:fld>
            <a:endParaRPr lang="en-US"/>
          </a:p>
        </p:txBody>
      </p:sp>
    </p:spTree>
    <p:extLst>
      <p:ext uri="{BB962C8B-B14F-4D97-AF65-F5344CB8AC3E}">
        <p14:creationId xmlns:p14="http://schemas.microsoft.com/office/powerpoint/2010/main" val="405006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4D9CB7-0E5D-E749-8B37-9A33F71ED459}" type="datetimeFigureOut">
              <a:rPr lang="en-US" smtClean="0"/>
              <a:pPr/>
              <a:t>11/5/2018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C8EA8-6B6A-4840-AD48-B1C88F073710}" type="slidenum">
              <a:rPr lang="en-US" smtClean="0"/>
              <a:pPr/>
              <a:t>‹#›</a:t>
            </a:fld>
            <a:endParaRPr lang="en-US"/>
          </a:p>
        </p:txBody>
      </p:sp>
    </p:spTree>
    <p:extLst>
      <p:ext uri="{BB962C8B-B14F-4D97-AF65-F5344CB8AC3E}">
        <p14:creationId xmlns:p14="http://schemas.microsoft.com/office/powerpoint/2010/main" val="3128410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87084"/>
            <a:ext cx="3044333" cy="2190475"/>
          </a:xfrm>
          <a:prstGeom prst="rect">
            <a:avLst/>
          </a:prstGeom>
        </p:spPr>
      </p:pic>
      <p:pic>
        <p:nvPicPr>
          <p:cNvPr id="6" name="Picture 5"/>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496751" y="326886"/>
            <a:ext cx="1680392" cy="1536700"/>
          </a:xfrm>
          <a:prstGeom prst="rect">
            <a:avLst/>
          </a:prstGeom>
          <a:noFill/>
        </p:spPr>
      </p:pic>
      <p:sp>
        <p:nvSpPr>
          <p:cNvPr id="2" name="Title 1"/>
          <p:cNvSpPr>
            <a:spLocks noGrp="1"/>
          </p:cNvSpPr>
          <p:nvPr>
            <p:ph type="ctrTitle"/>
          </p:nvPr>
        </p:nvSpPr>
        <p:spPr>
          <a:xfrm>
            <a:off x="95794" y="2193304"/>
            <a:ext cx="8891451" cy="3057965"/>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pt-PT" sz="2800" dirty="0" smtClean="0">
                <a:solidFill>
                  <a:srgbClr val="002060"/>
                </a:solidFill>
              </a:rPr>
              <a:t>IV Reunião Geral </a:t>
            </a:r>
            <a:r>
              <a:rPr lang="pt-PT" sz="2800" dirty="0">
                <a:solidFill>
                  <a:srgbClr val="002060"/>
                </a:solidFill>
              </a:rPr>
              <a:t>da Rede de Escolas Técnicas de </a:t>
            </a:r>
            <a:r>
              <a:rPr lang="pt-PT" sz="2800" dirty="0" smtClean="0">
                <a:solidFill>
                  <a:srgbClr val="002060"/>
                </a:solidFill>
              </a:rPr>
              <a:t>Saúde (RETS)</a:t>
            </a:r>
            <a:br>
              <a:rPr lang="pt-PT" sz="2800" dirty="0" smtClean="0">
                <a:solidFill>
                  <a:srgbClr val="002060"/>
                </a:solidFill>
              </a:rPr>
            </a:br>
            <a:r>
              <a:rPr lang="pt-PT" sz="2800" dirty="0">
                <a:solidFill>
                  <a:srgbClr val="002060"/>
                </a:solidFill>
              </a:rPr>
              <a:t>&amp;</a:t>
            </a:r>
            <a:br>
              <a:rPr lang="pt-PT" sz="2800" dirty="0">
                <a:solidFill>
                  <a:srgbClr val="002060"/>
                </a:solidFill>
              </a:rPr>
            </a:br>
            <a:r>
              <a:rPr lang="pt-PT" sz="2800" dirty="0" smtClean="0">
                <a:solidFill>
                  <a:srgbClr val="002060"/>
                </a:solidFill>
              </a:rPr>
              <a:t>IV Reunião Ordinária da Rede de Escolas Técnicas de Saúde da CPLP (RDTS-CPLP)</a:t>
            </a:r>
            <a:endParaRPr lang="en-US" sz="2800" dirty="0">
              <a:solidFill>
                <a:srgbClr val="002060"/>
              </a:solidFill>
            </a:endParaRPr>
          </a:p>
        </p:txBody>
      </p:sp>
      <p:sp>
        <p:nvSpPr>
          <p:cNvPr id="9" name="Title 1"/>
          <p:cNvSpPr txBox="1">
            <a:spLocks/>
          </p:cNvSpPr>
          <p:nvPr/>
        </p:nvSpPr>
        <p:spPr>
          <a:xfrm>
            <a:off x="95794" y="5921828"/>
            <a:ext cx="8891451" cy="58347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pt-PT" sz="2400" dirty="0" smtClean="0">
                <a:solidFill>
                  <a:srgbClr val="002060"/>
                </a:solidFill>
              </a:rPr>
              <a:t>Rio de Janeiro, 12,13 e 14 de Novembro de 2018</a:t>
            </a:r>
            <a:endParaRPr lang="en-US" sz="2400" dirty="0">
              <a:solidFill>
                <a:srgbClr val="002060"/>
              </a:solidFill>
            </a:endParaRPr>
          </a:p>
        </p:txBody>
      </p:sp>
    </p:spTree>
    <p:extLst>
      <p:ext uri="{BB962C8B-B14F-4D97-AF65-F5344CB8AC3E}">
        <p14:creationId xmlns:p14="http://schemas.microsoft.com/office/powerpoint/2010/main" val="181309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0" y="-9532"/>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Rectangle 3"/>
          <p:cNvSpPr/>
          <p:nvPr/>
        </p:nvSpPr>
        <p:spPr>
          <a:xfrm>
            <a:off x="3492937" y="5665830"/>
            <a:ext cx="5572164" cy="923330"/>
          </a:xfrm>
          <a:prstGeom prst="rect">
            <a:avLst/>
          </a:prstGeom>
          <a:noFill/>
        </p:spPr>
        <p:txBody>
          <a:bodyPr>
            <a:prstTxWarp prst="textChevron">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defRPr/>
            </a:pPr>
            <a:r>
              <a:rPr lang="en-US" sz="54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charset="0"/>
                <a:cs typeface="Arial" charset="0"/>
              </a:rPr>
              <a:t>Obrigada</a:t>
            </a:r>
            <a:endParaRPr lang="en-US"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charset="0"/>
              <a:cs typeface="Arial" charset="0"/>
            </a:endParaRPr>
          </a:p>
        </p:txBody>
      </p:sp>
    </p:spTree>
    <p:extLst>
      <p:ext uri="{BB962C8B-B14F-4D97-AF65-F5344CB8AC3E}">
        <p14:creationId xmlns:p14="http://schemas.microsoft.com/office/powerpoint/2010/main" val="1782788234"/>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Inside-left pages"/>
          <p:cNvGrpSpPr>
            <a:grpSpLocks/>
          </p:cNvGrpSpPr>
          <p:nvPr/>
        </p:nvGrpSpPr>
        <p:grpSpPr bwMode="auto">
          <a:xfrm>
            <a:off x="1033506" y="1097505"/>
            <a:ext cx="6025101" cy="5581967"/>
            <a:chOff x="1527048" y="1371600"/>
            <a:chExt cx="3044952" cy="4114800"/>
          </a:xfrm>
          <a:solidFill>
            <a:schemeClr val="bg1">
              <a:lumMod val="85000"/>
            </a:schemeClr>
          </a:solidFill>
        </p:grpSpPr>
        <p:sp>
          <p:nvSpPr>
            <p:cNvPr id="103" name="Rounded Rectangle 102"/>
            <p:cNvSpPr/>
            <p:nvPr/>
          </p:nvSpPr>
          <p:spPr>
            <a:xfrm>
              <a:off x="1527048" y="1371600"/>
              <a:ext cx="3044952" cy="4114800"/>
            </a:xfrm>
            <a:prstGeom prst="roundRect">
              <a:avLst>
                <a:gd name="adj" fmla="val 15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8" name="Rectangle 107"/>
            <p:cNvSpPr/>
            <p:nvPr/>
          </p:nvSpPr>
          <p:spPr>
            <a:xfrm>
              <a:off x="1692068" y="1449762"/>
              <a:ext cx="2753137" cy="3958475"/>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grpSp>
        <p:nvGrpSpPr>
          <p:cNvPr id="6" name="Book cover"/>
          <p:cNvGrpSpPr>
            <a:grpSpLocks/>
          </p:cNvGrpSpPr>
          <p:nvPr/>
        </p:nvGrpSpPr>
        <p:grpSpPr bwMode="auto">
          <a:xfrm>
            <a:off x="6783267" y="1203538"/>
            <a:ext cx="1008112" cy="5369903"/>
            <a:chOff x="4572000" y="1371600"/>
            <a:chExt cx="917282" cy="4114800"/>
          </a:xfrm>
          <a:solidFill>
            <a:schemeClr val="bg1">
              <a:lumMod val="85000"/>
            </a:schemeClr>
          </a:solidFill>
        </p:grpSpPr>
        <p:sp>
          <p:nvSpPr>
            <p:cNvPr id="84" name="Rounded Rectangle 83"/>
            <p:cNvSpPr/>
            <p:nvPr/>
          </p:nvSpPr>
          <p:spPr>
            <a:xfrm>
              <a:off x="4822532" y="1371600"/>
              <a:ext cx="666750" cy="4114800"/>
            </a:xfrm>
            <a:prstGeom prst="roundRect">
              <a:avLst>
                <a:gd name="adj" fmla="val 2196"/>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8" name="Rounded Rectangle 87"/>
            <p:cNvSpPr/>
            <p:nvPr/>
          </p:nvSpPr>
          <p:spPr>
            <a:xfrm>
              <a:off x="4572000" y="3886200"/>
              <a:ext cx="667512" cy="73152"/>
            </a:xfrm>
            <a:prstGeom prst="roundRect">
              <a:avLst>
                <a:gd name="adj" fmla="val 50000"/>
              </a:avLst>
            </a:prstGeom>
            <a:grpFill/>
            <a:ln>
              <a:noFill/>
            </a:ln>
            <a:effectLst/>
            <a:scene3d>
              <a:camera prst="orthographicFront"/>
              <a:lightRig rig="sof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8" name="Rounded Rectangle 97"/>
            <p:cNvSpPr/>
            <p:nvPr/>
          </p:nvSpPr>
          <p:spPr>
            <a:xfrm>
              <a:off x="4572000" y="4953000"/>
              <a:ext cx="667512" cy="73152"/>
            </a:xfrm>
            <a:prstGeom prst="roundRect">
              <a:avLst>
                <a:gd name="adj" fmla="val 50000"/>
              </a:avLst>
            </a:prstGeom>
            <a:grpFill/>
            <a:ln>
              <a:noFill/>
            </a:ln>
            <a:effectLst/>
            <a:scene3d>
              <a:camera prst="orthographicFront"/>
              <a:lightRig rig="sof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9" name="Rounded Rectangle 98"/>
            <p:cNvSpPr/>
            <p:nvPr/>
          </p:nvSpPr>
          <p:spPr>
            <a:xfrm>
              <a:off x="4572000" y="2819400"/>
              <a:ext cx="667512" cy="73152"/>
            </a:xfrm>
            <a:prstGeom prst="roundRect">
              <a:avLst>
                <a:gd name="adj" fmla="val 50000"/>
              </a:avLst>
            </a:prstGeom>
            <a:grpFill/>
            <a:ln>
              <a:noFill/>
            </a:ln>
            <a:effectLst/>
            <a:scene3d>
              <a:camera prst="orthographicFront"/>
              <a:lightRig rig="sof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0" name="Rounded Rectangle 99"/>
            <p:cNvSpPr/>
            <p:nvPr/>
          </p:nvSpPr>
          <p:spPr>
            <a:xfrm>
              <a:off x="4572000" y="1752600"/>
              <a:ext cx="667512" cy="73152"/>
            </a:xfrm>
            <a:prstGeom prst="roundRect">
              <a:avLst>
                <a:gd name="adj" fmla="val 50000"/>
              </a:avLst>
            </a:prstGeom>
            <a:grpFill/>
            <a:ln>
              <a:noFill/>
            </a:ln>
            <a:effectLst/>
            <a:scene3d>
              <a:camera prst="orthographicFront"/>
              <a:lightRig rig="sof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sp>
        <p:nvSpPr>
          <p:cNvPr id="11268" name="TextBox 27"/>
          <p:cNvSpPr txBox="1">
            <a:spLocks noChangeArrowheads="1"/>
          </p:cNvSpPr>
          <p:nvPr/>
        </p:nvSpPr>
        <p:spPr bwMode="auto">
          <a:xfrm>
            <a:off x="1600082" y="1400991"/>
            <a:ext cx="4702441" cy="501675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lgn="ctr" eaLnBrk="1" hangingPunct="1"/>
            <a:r>
              <a:rPr lang="en-US" altLang="en-US" sz="2000" b="1" dirty="0" err="1" smtClean="0">
                <a:latin typeface="+mn-lt"/>
              </a:rPr>
              <a:t>Artigo</a:t>
            </a:r>
            <a:r>
              <a:rPr lang="en-US" altLang="en-US" sz="2000" b="1" dirty="0" smtClean="0">
                <a:latin typeface="+mn-lt"/>
              </a:rPr>
              <a:t> 57º da </a:t>
            </a:r>
            <a:r>
              <a:rPr lang="en-US" altLang="en-US" sz="2000" b="1" dirty="0" err="1" smtClean="0">
                <a:latin typeface="+mn-lt"/>
              </a:rPr>
              <a:t>Constituição</a:t>
            </a:r>
            <a:r>
              <a:rPr lang="en-US" altLang="en-US" sz="2000" b="1" dirty="0" smtClean="0">
                <a:latin typeface="+mn-lt"/>
              </a:rPr>
              <a:t> da RDTL</a:t>
            </a:r>
            <a:endParaRPr lang="en-US" altLang="en-US" sz="2000" b="1" dirty="0">
              <a:latin typeface="+mn-lt"/>
            </a:endParaRPr>
          </a:p>
          <a:p>
            <a:pPr lvl="1" algn="ctr" eaLnBrk="1" hangingPunct="1"/>
            <a:endParaRPr lang="en-US" altLang="en-US" sz="2000" b="1" dirty="0">
              <a:latin typeface="+mn-lt"/>
            </a:endParaRPr>
          </a:p>
          <a:p>
            <a:pPr lvl="1" algn="just" eaLnBrk="1" hangingPunct="1"/>
            <a:r>
              <a:rPr lang="pt-PT" altLang="en-US" sz="2000" dirty="0">
                <a:latin typeface="+mn-lt"/>
              </a:rPr>
              <a:t>1. Todos têm direito à saúde e à assistência médica e sanitária e o </a:t>
            </a:r>
            <a:r>
              <a:rPr lang="pt-PT" altLang="en-US" sz="2000" dirty="0" smtClean="0">
                <a:latin typeface="+mn-lt"/>
              </a:rPr>
              <a:t>Estado tem o dever </a:t>
            </a:r>
            <a:r>
              <a:rPr lang="pt-PT" altLang="en-US" sz="2000" dirty="0">
                <a:latin typeface="+mn-lt"/>
              </a:rPr>
              <a:t>de as defender e promover.</a:t>
            </a:r>
          </a:p>
          <a:p>
            <a:pPr lvl="1" algn="just" eaLnBrk="1" hangingPunct="1"/>
            <a:endParaRPr lang="pt-PT" altLang="en-US" sz="2000" dirty="0">
              <a:latin typeface="+mn-lt"/>
            </a:endParaRPr>
          </a:p>
          <a:p>
            <a:pPr lvl="1" algn="just" eaLnBrk="1" hangingPunct="1"/>
            <a:r>
              <a:rPr lang="pt-PT" altLang="en-US" sz="2000" dirty="0">
                <a:latin typeface="+mn-lt"/>
              </a:rPr>
              <a:t>2. O Estado promove a criação de um serviço nacional de saúde universal, geral e, na medida das suas possibilidades, gratuita, nos termos da lei.</a:t>
            </a:r>
          </a:p>
          <a:p>
            <a:pPr lvl="1" algn="just" eaLnBrk="1" hangingPunct="1"/>
            <a:endParaRPr lang="pt-PT" altLang="en-US" sz="2000" dirty="0">
              <a:latin typeface="+mn-lt"/>
            </a:endParaRPr>
          </a:p>
          <a:p>
            <a:pPr lvl="1" algn="just" eaLnBrk="1" hangingPunct="1"/>
            <a:r>
              <a:rPr lang="pt-PT" altLang="en-US" sz="2000" dirty="0">
                <a:latin typeface="+mn-lt"/>
              </a:rPr>
              <a:t>3. O serviço nacional de saúde deve ser, tanto quanto possível, de gestão descentralizada e participativa</a:t>
            </a:r>
            <a:r>
              <a:rPr lang="pt-PT" altLang="en-US" sz="2000" dirty="0" smtClean="0">
                <a:latin typeface="+mn-lt"/>
              </a:rPr>
              <a:t>.</a:t>
            </a:r>
            <a:endParaRPr lang="pt-PT" altLang="en-US" sz="2000" dirty="0">
              <a:latin typeface="+mn-lt"/>
            </a:endParaRPr>
          </a:p>
        </p:txBody>
      </p:sp>
      <p:sp>
        <p:nvSpPr>
          <p:cNvPr id="13" name="Title 1"/>
          <p:cNvSpPr txBox="1">
            <a:spLocks/>
          </p:cNvSpPr>
          <p:nvPr/>
        </p:nvSpPr>
        <p:spPr>
          <a:xfrm>
            <a:off x="0" y="62320"/>
            <a:ext cx="9144000" cy="738037"/>
          </a:xfrm>
          <a:prstGeom prst="rect">
            <a:avLst/>
          </a:prstGeom>
          <a:effectLst>
            <a:outerShdw blurRad="50800" dist="38100" dir="8100000" algn="tr" rotWithShape="0">
              <a:prstClr val="black">
                <a:alpha val="40000"/>
              </a:prstClr>
            </a:outerShdw>
          </a:effectLst>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pt-PT" sz="2400" dirty="0" smtClean="0">
                <a:solidFill>
                  <a:srgbClr val="7030A0"/>
                </a:solidFill>
                <a:effectLst>
                  <a:outerShdw blurRad="38100" dist="38100" dir="2700000" algn="tl">
                    <a:srgbClr val="000000">
                      <a:alpha val="43137"/>
                    </a:srgbClr>
                  </a:outerShdw>
                </a:effectLst>
                <a:latin typeface="Helvetica Light"/>
              </a:rPr>
              <a:t>ENQUADRAMENTO DA POLÍTICA NACIONAL DE SAÚDE</a:t>
            </a:r>
            <a:endParaRPr lang="en-US" sz="2400" dirty="0">
              <a:solidFill>
                <a:srgbClr val="7030A0"/>
              </a:solidFill>
              <a:effectLst>
                <a:outerShdw blurRad="38100" dist="38100" dir="2700000" algn="tl">
                  <a:srgbClr val="000000">
                    <a:alpha val="43137"/>
                  </a:srgbClr>
                </a:outerShdw>
              </a:effectLst>
              <a:latin typeface="Helvetica Light"/>
            </a:endParaRPr>
          </a:p>
        </p:txBody>
      </p:sp>
    </p:spTree>
    <p:extLst>
      <p:ext uri="{BB962C8B-B14F-4D97-AF65-F5344CB8AC3E}">
        <p14:creationId xmlns:p14="http://schemas.microsoft.com/office/powerpoint/2010/main" val="40447060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xit" presetSubtype="8" fill="hold" nodeType="withEffect">
                                  <p:stCondLst>
                                    <p:cond delay="0"/>
                                  </p:stCondLst>
                                  <p:childTnLst>
                                    <p:anim calcmode="lin" valueType="num">
                                      <p:cBhvr>
                                        <p:cTn id="6" dur="1000"/>
                                        <p:tgtEl>
                                          <p:spTgt spid="6"/>
                                        </p:tgtEl>
                                        <p:attrNameLst>
                                          <p:attrName>ppt_x</p:attrName>
                                        </p:attrNameLst>
                                      </p:cBhvr>
                                      <p:tavLst>
                                        <p:tav tm="0">
                                          <p:val>
                                            <p:strVal val="ppt_x"/>
                                          </p:val>
                                        </p:tav>
                                        <p:tav tm="100000">
                                          <p:val>
                                            <p:strVal val="ppt_x-ppt_w/2"/>
                                          </p:val>
                                        </p:tav>
                                      </p:tavLst>
                                    </p:anim>
                                    <p:anim calcmode="lin" valueType="num">
                                      <p:cBhvr>
                                        <p:cTn id="7" dur="1000"/>
                                        <p:tgtEl>
                                          <p:spTgt spid="6"/>
                                        </p:tgtEl>
                                        <p:attrNameLst>
                                          <p:attrName>ppt_y</p:attrName>
                                        </p:attrNameLst>
                                      </p:cBhvr>
                                      <p:tavLst>
                                        <p:tav tm="0">
                                          <p:val>
                                            <p:strVal val="ppt_y"/>
                                          </p:val>
                                        </p:tav>
                                        <p:tav tm="100000">
                                          <p:val>
                                            <p:strVal val="ppt_y"/>
                                          </p:val>
                                        </p:tav>
                                      </p:tavLst>
                                    </p:anim>
                                    <p:anim calcmode="lin" valueType="num">
                                      <p:cBhvr>
                                        <p:cTn id="8" dur="1000"/>
                                        <p:tgtEl>
                                          <p:spTgt spid="6"/>
                                        </p:tgtEl>
                                        <p:attrNameLst>
                                          <p:attrName>ppt_w</p:attrName>
                                        </p:attrNameLst>
                                      </p:cBhvr>
                                      <p:tavLst>
                                        <p:tav tm="0">
                                          <p:val>
                                            <p:strVal val="ppt_w"/>
                                          </p:val>
                                        </p:tav>
                                        <p:tav tm="100000">
                                          <p:val>
                                            <p:fltVal val="0"/>
                                          </p:val>
                                        </p:tav>
                                      </p:tavLst>
                                    </p:anim>
                                    <p:anim calcmode="lin" valueType="num">
                                      <p:cBhvr>
                                        <p:cTn id="9" dur="1000"/>
                                        <p:tgtEl>
                                          <p:spTgt spid="6"/>
                                        </p:tgtEl>
                                        <p:attrNameLst>
                                          <p:attrName>ppt_h</p:attrName>
                                        </p:attrNameLst>
                                      </p:cBhvr>
                                      <p:tavLst>
                                        <p:tav tm="0">
                                          <p:val>
                                            <p:strVal val="ppt_h"/>
                                          </p:val>
                                        </p:tav>
                                        <p:tav tm="100000">
                                          <p:val>
                                            <p:strVal val="ppt_h"/>
                                          </p:val>
                                        </p:tav>
                                      </p:tavLst>
                                    </p:anim>
                                    <p:set>
                                      <p:cBhvr>
                                        <p:cTn id="10" dur="1" fill="hold">
                                          <p:stCondLst>
                                            <p:cond delay="999"/>
                                          </p:stCondLst>
                                        </p:cTn>
                                        <p:tgtEl>
                                          <p:spTgt spid="6"/>
                                        </p:tgtEl>
                                        <p:attrNameLst>
                                          <p:attrName>style.visibility</p:attrName>
                                        </p:attrNameLst>
                                      </p:cBhvr>
                                      <p:to>
                                        <p:strVal val="hidden"/>
                                      </p:to>
                                    </p:set>
                                  </p:childTnLst>
                                </p:cTn>
                              </p:par>
                            </p:childTnLst>
                          </p:cTn>
                        </p:par>
                        <p:par>
                          <p:cTn id="11" fill="hold" nodeType="afterGroup">
                            <p:stCondLst>
                              <p:cond delay="1000"/>
                            </p:stCondLst>
                            <p:childTnLst>
                              <p:par>
                                <p:cTn id="12" presetID="17" presetClass="entr" presetSubtype="2"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ppt_x</p:attrName>
                                        </p:attrNameLst>
                                      </p:cBhvr>
                                      <p:tavLst>
                                        <p:tav tm="0">
                                          <p:val>
                                            <p:strVal val="#ppt_x+#ppt_w/2"/>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1053" tIns="914112" rIns="1141053" bIns="914112"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latin typeface="Times New Roman" panose="02020603050405020304" pitchFamily="18" charset="0"/>
            </a:endParaRPr>
          </a:p>
        </p:txBody>
      </p:sp>
      <p:sp>
        <p:nvSpPr>
          <p:cNvPr id="13315" name="Rectangle 3"/>
          <p:cNvSpPr>
            <a:spLocks noChangeArrowheads="1"/>
          </p:cNvSpPr>
          <p:nvPr/>
        </p:nvSpPr>
        <p:spPr bwMode="auto">
          <a:xfrm>
            <a:off x="0" y="4973638"/>
            <a:ext cx="1841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100">
                <a:cs typeface="Times New Roman" panose="02020603050405020304" pitchFamily="18" charset="0"/>
              </a:rPr>
              <a:t/>
            </a:r>
            <a:br>
              <a:rPr lang="en-US" altLang="en-US" sz="1100">
                <a:cs typeface="Times New Roman" panose="02020603050405020304" pitchFamily="18" charset="0"/>
              </a:rPr>
            </a:br>
            <a:endParaRPr lang="en-US" altLang="en-US" sz="2400">
              <a:latin typeface="Times New Roman" panose="02020603050405020304" pitchFamily="18" charset="0"/>
              <a:cs typeface="Times New Roman" panose="02020603050405020304" pitchFamily="18" charset="0"/>
            </a:endParaRPr>
          </a:p>
        </p:txBody>
      </p:sp>
      <p:sp>
        <p:nvSpPr>
          <p:cNvPr id="13316" name="Slide Number Placeholder 5"/>
          <p:cNvSpPr txBox="1">
            <a:spLocks noGrp="1"/>
          </p:cNvSpPr>
          <p:nvPr/>
        </p:nvSpPr>
        <p:spPr bwMode="auto">
          <a:xfrm>
            <a:off x="6589713" y="6376988"/>
            <a:ext cx="2193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9EFC87DA-BF59-49C5-9E58-FAD7E41FB790}" type="slidenum">
              <a:rPr lang="fr-FR" altLang="en-US" sz="1400">
                <a:solidFill>
                  <a:schemeClr val="folHlink"/>
                </a:solidFill>
                <a:latin typeface="Times New Roman" panose="02020603050405020304" pitchFamily="18" charset="0"/>
              </a:rPr>
              <a:pPr algn="r" eaLnBrk="1" hangingPunct="1"/>
              <a:t>3</a:t>
            </a:fld>
            <a:endParaRPr lang="fr-FR" altLang="en-US" sz="1400">
              <a:solidFill>
                <a:schemeClr val="folHlink"/>
              </a:solidFill>
              <a:latin typeface="Times New Roman" panose="02020603050405020304" pitchFamily="18" charset="0"/>
            </a:endParaRPr>
          </a:p>
        </p:txBody>
      </p:sp>
      <p:sp>
        <p:nvSpPr>
          <p:cNvPr id="33798" name="Text Box 30"/>
          <p:cNvSpPr txBox="1">
            <a:spLocks noChangeArrowheads="1"/>
          </p:cNvSpPr>
          <p:nvPr/>
        </p:nvSpPr>
        <p:spPr bwMode="auto">
          <a:xfrm>
            <a:off x="584342" y="1706579"/>
            <a:ext cx="1643074" cy="619939"/>
          </a:xfrm>
          <a:prstGeom prst="rect">
            <a:avLst/>
          </a:prstGeom>
          <a:ln>
            <a:noFill/>
            <a:headEnd/>
            <a:tailEnd/>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a:lstStyle/>
          <a:p>
            <a:pPr algn="ctr" eaLnBrk="0" hangingPunct="0">
              <a:defRPr/>
            </a:pPr>
            <a:endParaRPr lang="pt-PT" sz="1200" b="1" dirty="0">
              <a:solidFill>
                <a:schemeClr val="tx1"/>
              </a:solidFill>
              <a:latin typeface="Times New Roman" pitchFamily="18" charset="0"/>
              <a:cs typeface="Times New Roman" pitchFamily="18" charset="0"/>
            </a:endParaRPr>
          </a:p>
          <a:p>
            <a:pPr algn="ctr" eaLnBrk="0" hangingPunct="0">
              <a:defRPr/>
            </a:pPr>
            <a:r>
              <a:rPr lang="pt-PT" sz="1200" b="1" dirty="0">
                <a:solidFill>
                  <a:schemeClr val="tx1"/>
                </a:solidFill>
                <a:latin typeface="Times New Roman" pitchFamily="18" charset="0"/>
                <a:cs typeface="Times New Roman" pitchFamily="18" charset="0"/>
              </a:rPr>
              <a:t>Hospital Nacional </a:t>
            </a:r>
            <a:endParaRPr lang="pt-PT" sz="1200" b="1" dirty="0">
              <a:solidFill>
                <a:schemeClr val="tx1"/>
              </a:solidFill>
              <a:latin typeface="Times New Roman" pitchFamily="18" charset="0"/>
            </a:endParaRPr>
          </a:p>
        </p:txBody>
      </p:sp>
      <p:sp>
        <p:nvSpPr>
          <p:cNvPr id="33799" name="Text Box 29"/>
          <p:cNvSpPr txBox="1">
            <a:spLocks noChangeArrowheads="1"/>
          </p:cNvSpPr>
          <p:nvPr/>
        </p:nvSpPr>
        <p:spPr bwMode="auto">
          <a:xfrm>
            <a:off x="687028" y="2674913"/>
            <a:ext cx="3096344" cy="444783"/>
          </a:xfrm>
          <a:prstGeom prst="rect">
            <a:avLst/>
          </a:prstGeom>
          <a:ln>
            <a:noFill/>
            <a:headEnd/>
            <a:tailEnd/>
          </a:ln>
          <a:effectLst/>
          <a:scene3d>
            <a:camera prst="orthographicFront">
              <a:rot lat="0" lon="0" rev="0"/>
            </a:camera>
            <a:lightRig rig="chilly" dir="t">
              <a:rot lat="0" lon="0" rev="18480000"/>
            </a:lightRig>
          </a:scene3d>
          <a:sp3d prstMaterial="clear">
            <a:bevelT h="63500"/>
          </a:sp3d>
        </p:spPr>
        <p:style>
          <a:lnRef idx="2">
            <a:schemeClr val="accent1"/>
          </a:lnRef>
          <a:fillRef idx="1">
            <a:schemeClr val="lt1"/>
          </a:fillRef>
          <a:effectRef idx="0">
            <a:schemeClr val="accent1"/>
          </a:effectRef>
          <a:fontRef idx="minor">
            <a:schemeClr val="dk1"/>
          </a:fontRef>
        </p:style>
        <p:txBody>
          <a:bodyPr/>
          <a:lstStyle/>
          <a:p>
            <a:pPr algn="ctr" eaLnBrk="0" hangingPunct="0">
              <a:defRPr/>
            </a:pPr>
            <a:r>
              <a:rPr lang="pt-PT" sz="1200" b="1" dirty="0" smtClean="0">
                <a:solidFill>
                  <a:schemeClr val="tx1"/>
                </a:solidFill>
                <a:latin typeface="Times New Roman" pitchFamily="18" charset="0"/>
                <a:cs typeface="Times New Roman" pitchFamily="18" charset="0"/>
              </a:rPr>
              <a:t>Hospitais </a:t>
            </a:r>
            <a:r>
              <a:rPr lang="pt-PT" sz="1200" b="1" dirty="0">
                <a:solidFill>
                  <a:schemeClr val="tx1"/>
                </a:solidFill>
                <a:latin typeface="Times New Roman" pitchFamily="18" charset="0"/>
                <a:cs typeface="Times New Roman" pitchFamily="18" charset="0"/>
              </a:rPr>
              <a:t>de Referência</a:t>
            </a:r>
            <a:endParaRPr lang="pt-PT" sz="1200" b="1" dirty="0">
              <a:solidFill>
                <a:schemeClr val="tx1"/>
              </a:solidFill>
              <a:latin typeface="Times New Roman" pitchFamily="18" charset="0"/>
            </a:endParaRPr>
          </a:p>
        </p:txBody>
      </p:sp>
      <p:sp>
        <p:nvSpPr>
          <p:cNvPr id="33800" name="Text Box 28"/>
          <p:cNvSpPr txBox="1">
            <a:spLocks noChangeArrowheads="1"/>
          </p:cNvSpPr>
          <p:nvPr/>
        </p:nvSpPr>
        <p:spPr bwMode="auto">
          <a:xfrm>
            <a:off x="892993" y="3414689"/>
            <a:ext cx="2709813" cy="544097"/>
          </a:xfrm>
          <a:prstGeom prst="rect">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a:lstStyle/>
          <a:p>
            <a:pPr algn="ctr" eaLnBrk="0" hangingPunct="0">
              <a:defRPr/>
            </a:pPr>
            <a:r>
              <a:rPr lang="fr-FR" sz="1200" b="1" dirty="0" smtClean="0">
                <a:solidFill>
                  <a:schemeClr val="tx1"/>
                </a:solidFill>
                <a:latin typeface="Times New Roman" pitchFamily="18" charset="0"/>
                <a:cs typeface="Times New Roman" pitchFamily="18" charset="0"/>
              </a:rPr>
              <a:t>Centro de </a:t>
            </a:r>
            <a:r>
              <a:rPr lang="fr-FR" sz="1200" b="1" dirty="0" err="1" smtClean="0">
                <a:solidFill>
                  <a:schemeClr val="tx1"/>
                </a:solidFill>
                <a:latin typeface="Times New Roman" pitchFamily="18" charset="0"/>
                <a:cs typeface="Times New Roman" pitchFamily="18" charset="0"/>
              </a:rPr>
              <a:t>Saúde</a:t>
            </a:r>
            <a:r>
              <a:rPr lang="fr-FR" sz="1200" b="1" dirty="0" smtClean="0">
                <a:solidFill>
                  <a:schemeClr val="tx1"/>
                </a:solidFill>
                <a:latin typeface="Times New Roman" pitchFamily="18" charset="0"/>
                <a:cs typeface="Times New Roman" pitchFamily="18" charset="0"/>
              </a:rPr>
              <a:t> c/ </a:t>
            </a:r>
            <a:r>
              <a:rPr lang="fr-FR" sz="1200" b="1" dirty="0" err="1" smtClean="0">
                <a:solidFill>
                  <a:schemeClr val="tx1"/>
                </a:solidFill>
                <a:latin typeface="Times New Roman" pitchFamily="18" charset="0"/>
                <a:cs typeface="Times New Roman" pitchFamily="18" charset="0"/>
              </a:rPr>
              <a:t>Internamento</a:t>
            </a:r>
            <a:endParaRPr lang="fr-FR" sz="1200" b="1" dirty="0">
              <a:solidFill>
                <a:schemeClr val="tx1"/>
              </a:solidFill>
              <a:latin typeface="Times New Roman" pitchFamily="18" charset="0"/>
              <a:cs typeface="Times New Roman" pitchFamily="18" charset="0"/>
            </a:endParaRPr>
          </a:p>
          <a:p>
            <a:pPr algn="ctr" eaLnBrk="0" hangingPunct="0">
              <a:defRPr/>
            </a:pPr>
            <a:r>
              <a:rPr lang="fr-FR" sz="1200" b="1" dirty="0">
                <a:solidFill>
                  <a:schemeClr val="tx1"/>
                </a:solidFill>
                <a:latin typeface="Times New Roman" pitchFamily="18" charset="0"/>
                <a:cs typeface="Times New Roman" pitchFamily="18" charset="0"/>
              </a:rPr>
              <a:t> (1/</a:t>
            </a:r>
            <a:r>
              <a:rPr lang="fr-FR" sz="1200" b="1" dirty="0" err="1">
                <a:solidFill>
                  <a:schemeClr val="tx1"/>
                </a:solidFill>
                <a:latin typeface="Times New Roman" pitchFamily="18" charset="0"/>
                <a:cs typeface="Times New Roman" pitchFamily="18" charset="0"/>
              </a:rPr>
              <a:t>cada</a:t>
            </a:r>
            <a:r>
              <a:rPr lang="fr-FR" sz="1200" b="1" dirty="0">
                <a:solidFill>
                  <a:schemeClr val="tx1"/>
                </a:solidFill>
                <a:latin typeface="Times New Roman" pitchFamily="18" charset="0"/>
                <a:cs typeface="Times New Roman" pitchFamily="18" charset="0"/>
              </a:rPr>
              <a:t> </a:t>
            </a:r>
            <a:r>
              <a:rPr lang="fr-FR" sz="1200" b="1" dirty="0" err="1" smtClean="0">
                <a:solidFill>
                  <a:schemeClr val="tx1"/>
                </a:solidFill>
                <a:latin typeface="Times New Roman" pitchFamily="18" charset="0"/>
                <a:cs typeface="Times New Roman" pitchFamily="18" charset="0"/>
              </a:rPr>
              <a:t>Município</a:t>
            </a:r>
            <a:r>
              <a:rPr lang="fr-FR" sz="1200" b="1" dirty="0" smtClean="0">
                <a:solidFill>
                  <a:schemeClr val="tx1"/>
                </a:solidFill>
                <a:latin typeface="Times New Roman" pitchFamily="18" charset="0"/>
                <a:cs typeface="Times New Roman" pitchFamily="18" charset="0"/>
              </a:rPr>
              <a:t>)</a:t>
            </a:r>
            <a:endParaRPr lang="fr-FR" sz="1200" b="1" dirty="0">
              <a:solidFill>
                <a:schemeClr val="tx1"/>
              </a:solidFill>
              <a:latin typeface="Times New Roman" pitchFamily="18" charset="0"/>
            </a:endParaRPr>
          </a:p>
        </p:txBody>
      </p:sp>
      <p:sp>
        <p:nvSpPr>
          <p:cNvPr id="33801" name="Text Box 27"/>
          <p:cNvSpPr txBox="1">
            <a:spLocks noChangeArrowheads="1"/>
          </p:cNvSpPr>
          <p:nvPr/>
        </p:nvSpPr>
        <p:spPr bwMode="auto">
          <a:xfrm>
            <a:off x="679244" y="4287764"/>
            <a:ext cx="3096344" cy="607432"/>
          </a:xfrm>
          <a:prstGeom prst="rect">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a:lstStyle/>
          <a:p>
            <a:pPr algn="ctr" eaLnBrk="0" hangingPunct="0">
              <a:defRPr/>
            </a:pPr>
            <a:r>
              <a:rPr lang="fr-FR" sz="1200" b="1" dirty="0" smtClean="0">
                <a:solidFill>
                  <a:schemeClr val="tx1"/>
                </a:solidFill>
                <a:latin typeface="Times New Roman" pitchFamily="18" charset="0"/>
                <a:cs typeface="Times New Roman" pitchFamily="18" charset="0"/>
              </a:rPr>
              <a:t>Centro de </a:t>
            </a:r>
            <a:r>
              <a:rPr lang="fr-FR" sz="1200" b="1" dirty="0" err="1" smtClean="0">
                <a:solidFill>
                  <a:schemeClr val="tx1"/>
                </a:solidFill>
                <a:latin typeface="Times New Roman" pitchFamily="18" charset="0"/>
                <a:cs typeface="Times New Roman" pitchFamily="18" charset="0"/>
              </a:rPr>
              <a:t>Saúde</a:t>
            </a:r>
            <a:r>
              <a:rPr lang="fr-FR" sz="1200" b="1" dirty="0" smtClean="0">
                <a:solidFill>
                  <a:schemeClr val="tx1"/>
                </a:solidFill>
                <a:latin typeface="Times New Roman" pitchFamily="18" charset="0"/>
                <a:cs typeface="Times New Roman" pitchFamily="18" charset="0"/>
              </a:rPr>
              <a:t> </a:t>
            </a:r>
            <a:r>
              <a:rPr lang="fr-FR" sz="1200" b="1" dirty="0" err="1" smtClean="0">
                <a:solidFill>
                  <a:schemeClr val="tx1"/>
                </a:solidFill>
                <a:latin typeface="Times New Roman" pitchFamily="18" charset="0"/>
                <a:cs typeface="Times New Roman" pitchFamily="18" charset="0"/>
              </a:rPr>
              <a:t>Comunitário</a:t>
            </a:r>
            <a:endParaRPr lang="fr-FR" sz="1200" b="1" dirty="0">
              <a:solidFill>
                <a:schemeClr val="tx1"/>
              </a:solidFill>
              <a:latin typeface="Times New Roman" pitchFamily="18" charset="0"/>
            </a:endParaRPr>
          </a:p>
          <a:p>
            <a:pPr algn="ctr" eaLnBrk="0" hangingPunct="0">
              <a:defRPr/>
            </a:pPr>
            <a:r>
              <a:rPr lang="fr-FR" sz="1200" b="1" dirty="0">
                <a:solidFill>
                  <a:schemeClr val="tx1"/>
                </a:solidFill>
                <a:latin typeface="Times New Roman" pitchFamily="18" charset="0"/>
                <a:cs typeface="Times New Roman" pitchFamily="18" charset="0"/>
              </a:rPr>
              <a:t>(1 </a:t>
            </a:r>
            <a:r>
              <a:rPr lang="fr-FR" sz="1200" b="1" dirty="0" err="1">
                <a:solidFill>
                  <a:schemeClr val="tx1"/>
                </a:solidFill>
                <a:latin typeface="Times New Roman" pitchFamily="18" charset="0"/>
                <a:cs typeface="Times New Roman" pitchFamily="18" charset="0"/>
              </a:rPr>
              <a:t>cada</a:t>
            </a:r>
            <a:r>
              <a:rPr lang="fr-FR" sz="1200" b="1" dirty="0">
                <a:solidFill>
                  <a:schemeClr val="tx1"/>
                </a:solidFill>
                <a:latin typeface="Times New Roman" pitchFamily="18" charset="0"/>
                <a:cs typeface="Times New Roman" pitchFamily="18" charset="0"/>
              </a:rPr>
              <a:t> </a:t>
            </a:r>
            <a:r>
              <a:rPr lang="fr-FR" sz="1200" b="1" dirty="0" err="1" smtClean="0">
                <a:solidFill>
                  <a:schemeClr val="tx1"/>
                </a:solidFill>
                <a:latin typeface="Times New Roman" pitchFamily="18" charset="0"/>
                <a:cs typeface="Times New Roman" pitchFamily="18" charset="0"/>
              </a:rPr>
              <a:t>Sub-districto</a:t>
            </a:r>
            <a:r>
              <a:rPr lang="fr-FR" sz="1200" b="1" dirty="0" smtClean="0">
                <a:solidFill>
                  <a:schemeClr val="tx1"/>
                </a:solidFill>
                <a:latin typeface="Times New Roman" pitchFamily="18" charset="0"/>
                <a:cs typeface="Times New Roman" pitchFamily="18" charset="0"/>
              </a:rPr>
              <a:t>)</a:t>
            </a:r>
            <a:endParaRPr lang="fr-FR" sz="1200" b="1" dirty="0">
              <a:solidFill>
                <a:schemeClr val="tx1"/>
              </a:solidFill>
              <a:latin typeface="Times New Roman" pitchFamily="18" charset="0"/>
            </a:endParaRPr>
          </a:p>
        </p:txBody>
      </p:sp>
      <p:sp>
        <p:nvSpPr>
          <p:cNvPr id="33802" name="Text Box 26"/>
          <p:cNvSpPr txBox="1">
            <a:spLocks noChangeArrowheads="1"/>
          </p:cNvSpPr>
          <p:nvPr/>
        </p:nvSpPr>
        <p:spPr bwMode="auto">
          <a:xfrm>
            <a:off x="592126" y="5286374"/>
            <a:ext cx="1643074" cy="539344"/>
          </a:xfrm>
          <a:prstGeom prst="rect">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lnRef>
          <a:fillRef idx="1">
            <a:schemeClr val="lt1"/>
          </a:fillRef>
          <a:effectRef idx="0">
            <a:schemeClr val="accent5"/>
          </a:effectRef>
          <a:fontRef idx="minor">
            <a:schemeClr val="dk1"/>
          </a:fontRef>
        </p:style>
        <p:txBody>
          <a:bodyPr/>
          <a:lstStyle/>
          <a:p>
            <a:pPr algn="ctr" eaLnBrk="0" hangingPunct="0">
              <a:defRPr/>
            </a:pPr>
            <a:r>
              <a:rPr lang="fr-FR" sz="1100" b="1" dirty="0" err="1" smtClean="0">
                <a:solidFill>
                  <a:schemeClr val="tx1"/>
                </a:solidFill>
                <a:latin typeface="Times New Roman" pitchFamily="18" charset="0"/>
                <a:cs typeface="Times New Roman" pitchFamily="18" charset="0"/>
              </a:rPr>
              <a:t>Posto</a:t>
            </a:r>
            <a:r>
              <a:rPr lang="fr-FR" sz="1100" b="1" dirty="0" smtClean="0">
                <a:solidFill>
                  <a:schemeClr val="tx1"/>
                </a:solidFill>
                <a:latin typeface="Times New Roman" pitchFamily="18" charset="0"/>
                <a:cs typeface="Times New Roman" pitchFamily="18" charset="0"/>
              </a:rPr>
              <a:t> </a:t>
            </a:r>
            <a:r>
              <a:rPr lang="fr-FR" sz="1100" b="1" dirty="0">
                <a:solidFill>
                  <a:schemeClr val="tx1"/>
                </a:solidFill>
                <a:latin typeface="Times New Roman" pitchFamily="18" charset="0"/>
                <a:cs typeface="Times New Roman" pitchFamily="18" charset="0"/>
              </a:rPr>
              <a:t>de </a:t>
            </a:r>
            <a:r>
              <a:rPr lang="fr-FR" sz="1100" b="1" dirty="0" err="1" smtClean="0">
                <a:solidFill>
                  <a:schemeClr val="tx1"/>
                </a:solidFill>
                <a:latin typeface="Times New Roman" pitchFamily="18" charset="0"/>
                <a:cs typeface="Times New Roman" pitchFamily="18" charset="0"/>
              </a:rPr>
              <a:t>Saúde</a:t>
            </a:r>
            <a:r>
              <a:rPr lang="fr-FR" sz="1100" b="1" dirty="0" smtClean="0">
                <a:solidFill>
                  <a:schemeClr val="tx1"/>
                </a:solidFill>
                <a:latin typeface="Times New Roman" pitchFamily="18" charset="0"/>
                <a:cs typeface="Times New Roman" pitchFamily="18" charset="0"/>
              </a:rPr>
              <a:t> </a:t>
            </a:r>
          </a:p>
          <a:p>
            <a:pPr algn="ctr" eaLnBrk="0" hangingPunct="0">
              <a:defRPr/>
            </a:pPr>
            <a:r>
              <a:rPr lang="fr-FR" sz="1100" b="1" dirty="0" smtClean="0">
                <a:solidFill>
                  <a:schemeClr val="tx1"/>
                </a:solidFill>
                <a:latin typeface="Times New Roman" pitchFamily="18" charset="0"/>
                <a:cs typeface="Times New Roman" pitchFamily="18" charset="0"/>
              </a:rPr>
              <a:t>(a </a:t>
            </a:r>
            <a:r>
              <a:rPr lang="fr-FR" sz="1100" b="1" dirty="0" err="1">
                <a:solidFill>
                  <a:schemeClr val="tx1"/>
                </a:solidFill>
                <a:latin typeface="Times New Roman" pitchFamily="18" charset="0"/>
                <a:cs typeface="Times New Roman" pitchFamily="18" charset="0"/>
              </a:rPr>
              <a:t>nível</a:t>
            </a:r>
            <a:r>
              <a:rPr lang="fr-FR" sz="1100" b="1" dirty="0">
                <a:solidFill>
                  <a:schemeClr val="tx1"/>
                </a:solidFill>
                <a:latin typeface="Times New Roman" pitchFamily="18" charset="0"/>
                <a:cs typeface="Times New Roman" pitchFamily="18" charset="0"/>
              </a:rPr>
              <a:t> dos </a:t>
            </a:r>
            <a:r>
              <a:rPr lang="fr-FR" sz="1100" b="1" dirty="0" err="1" smtClean="0">
                <a:solidFill>
                  <a:schemeClr val="tx1"/>
                </a:solidFill>
                <a:latin typeface="Times New Roman" pitchFamily="18" charset="0"/>
                <a:cs typeface="Times New Roman" pitchFamily="18" charset="0"/>
              </a:rPr>
              <a:t>Sucos</a:t>
            </a:r>
            <a:r>
              <a:rPr lang="fr-FR" sz="1100" b="1" dirty="0" smtClean="0">
                <a:solidFill>
                  <a:schemeClr val="tx1"/>
                </a:solidFill>
                <a:latin typeface="Times New Roman" pitchFamily="18" charset="0"/>
                <a:cs typeface="Times New Roman" pitchFamily="18" charset="0"/>
              </a:rPr>
              <a:t>)</a:t>
            </a:r>
            <a:endParaRPr lang="fr-FR" sz="1100" b="1" dirty="0">
              <a:solidFill>
                <a:schemeClr val="tx1"/>
              </a:solidFill>
              <a:latin typeface="Times New Roman" pitchFamily="18" charset="0"/>
            </a:endParaRPr>
          </a:p>
          <a:p>
            <a:pPr algn="ctr" eaLnBrk="0" hangingPunct="0">
              <a:defRPr/>
            </a:pPr>
            <a:endParaRPr lang="fr-FR" sz="1100" b="1" dirty="0">
              <a:solidFill>
                <a:schemeClr val="tx1"/>
              </a:solidFill>
              <a:latin typeface="Times New Roman" pitchFamily="18" charset="0"/>
            </a:endParaRPr>
          </a:p>
        </p:txBody>
      </p:sp>
      <p:sp>
        <p:nvSpPr>
          <p:cNvPr id="33803" name="Text Box 25"/>
          <p:cNvSpPr txBox="1">
            <a:spLocks noChangeArrowheads="1"/>
          </p:cNvSpPr>
          <p:nvPr/>
        </p:nvSpPr>
        <p:spPr bwMode="auto">
          <a:xfrm>
            <a:off x="2458658" y="5242597"/>
            <a:ext cx="1581298" cy="583121"/>
          </a:xfrm>
          <a:prstGeom prst="rect">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lnRef>
          <a:fillRef idx="1">
            <a:schemeClr val="lt1"/>
          </a:fillRef>
          <a:effectRef idx="0">
            <a:schemeClr val="accent5"/>
          </a:effectRef>
          <a:fontRef idx="minor">
            <a:schemeClr val="dk1"/>
          </a:fontRef>
        </p:style>
        <p:txBody>
          <a:bodyPr/>
          <a:lstStyle/>
          <a:p>
            <a:pPr algn="ctr" eaLnBrk="0" hangingPunct="0">
              <a:defRPr/>
            </a:pPr>
            <a:r>
              <a:rPr lang="fr-FR" sz="1100" b="1" dirty="0" err="1" smtClean="0">
                <a:solidFill>
                  <a:schemeClr val="tx1"/>
                </a:solidFill>
                <a:latin typeface="Times New Roman" pitchFamily="18" charset="0"/>
                <a:cs typeface="Times New Roman" pitchFamily="18" charset="0"/>
              </a:rPr>
              <a:t>Posto</a:t>
            </a:r>
            <a:r>
              <a:rPr lang="fr-FR" sz="1100" b="1" dirty="0" smtClean="0">
                <a:solidFill>
                  <a:schemeClr val="tx1"/>
                </a:solidFill>
                <a:latin typeface="Times New Roman" pitchFamily="18" charset="0"/>
                <a:cs typeface="Times New Roman" pitchFamily="18" charset="0"/>
              </a:rPr>
              <a:t> de </a:t>
            </a:r>
            <a:r>
              <a:rPr lang="fr-FR" sz="1100" b="1" dirty="0" err="1" smtClean="0">
                <a:solidFill>
                  <a:schemeClr val="tx1"/>
                </a:solidFill>
                <a:latin typeface="Times New Roman" pitchFamily="18" charset="0"/>
                <a:cs typeface="Times New Roman" pitchFamily="18" charset="0"/>
              </a:rPr>
              <a:t>Atendimento</a:t>
            </a:r>
            <a:endParaRPr lang="fr-FR" sz="1100" b="1" dirty="0" smtClean="0">
              <a:solidFill>
                <a:schemeClr val="tx1"/>
              </a:solidFill>
              <a:latin typeface="Times New Roman" pitchFamily="18" charset="0"/>
              <a:cs typeface="Times New Roman" pitchFamily="18" charset="0"/>
            </a:endParaRPr>
          </a:p>
          <a:p>
            <a:pPr algn="ctr" eaLnBrk="0" hangingPunct="0">
              <a:defRPr/>
            </a:pPr>
            <a:r>
              <a:rPr lang="fr-FR" sz="1100" b="1" dirty="0" smtClean="0">
                <a:solidFill>
                  <a:schemeClr val="tx1"/>
                </a:solidFill>
                <a:latin typeface="Times New Roman" pitchFamily="18" charset="0"/>
                <a:cs typeface="Times New Roman" pitchFamily="18" charset="0"/>
              </a:rPr>
              <a:t>(a </a:t>
            </a:r>
            <a:r>
              <a:rPr lang="fr-FR" sz="1100" b="1" dirty="0" err="1" smtClean="0">
                <a:solidFill>
                  <a:schemeClr val="tx1"/>
                </a:solidFill>
                <a:latin typeface="Times New Roman" pitchFamily="18" charset="0"/>
                <a:cs typeface="Times New Roman" pitchFamily="18" charset="0"/>
              </a:rPr>
              <a:t>nível</a:t>
            </a:r>
            <a:r>
              <a:rPr lang="fr-FR" sz="1100" b="1" dirty="0" smtClean="0">
                <a:solidFill>
                  <a:schemeClr val="tx1"/>
                </a:solidFill>
                <a:latin typeface="Times New Roman" pitchFamily="18" charset="0"/>
                <a:cs typeface="Times New Roman" pitchFamily="18" charset="0"/>
              </a:rPr>
              <a:t> </a:t>
            </a:r>
            <a:r>
              <a:rPr lang="fr-FR" sz="1100" b="1" dirty="0" err="1" smtClean="0">
                <a:solidFill>
                  <a:schemeClr val="tx1"/>
                </a:solidFill>
                <a:latin typeface="Times New Roman" pitchFamily="18" charset="0"/>
                <a:cs typeface="Times New Roman" pitchFamily="18" charset="0"/>
              </a:rPr>
              <a:t>das</a:t>
            </a:r>
            <a:r>
              <a:rPr lang="fr-FR" sz="1100" b="1" dirty="0" smtClean="0">
                <a:solidFill>
                  <a:schemeClr val="tx1"/>
                </a:solidFill>
                <a:latin typeface="Times New Roman" pitchFamily="18" charset="0"/>
                <a:cs typeface="Times New Roman" pitchFamily="18" charset="0"/>
              </a:rPr>
              <a:t> </a:t>
            </a:r>
            <a:r>
              <a:rPr lang="fr-FR" sz="1100" b="1" dirty="0" err="1" smtClean="0">
                <a:solidFill>
                  <a:schemeClr val="tx1"/>
                </a:solidFill>
                <a:latin typeface="Times New Roman" pitchFamily="18" charset="0"/>
                <a:cs typeface="Times New Roman" pitchFamily="18" charset="0"/>
              </a:rPr>
              <a:t>Aldeias</a:t>
            </a:r>
            <a:r>
              <a:rPr lang="fr-FR" sz="1100" b="1" dirty="0" smtClean="0">
                <a:solidFill>
                  <a:schemeClr val="tx1"/>
                </a:solidFill>
                <a:latin typeface="Times New Roman" pitchFamily="18" charset="0"/>
                <a:cs typeface="Times New Roman" pitchFamily="18" charset="0"/>
              </a:rPr>
              <a:t>)</a:t>
            </a:r>
            <a:endParaRPr lang="fr-FR" sz="1100" b="1" dirty="0">
              <a:solidFill>
                <a:schemeClr val="tx1"/>
              </a:solidFill>
              <a:latin typeface="Times New Roman" pitchFamily="18" charset="0"/>
            </a:endParaRPr>
          </a:p>
        </p:txBody>
      </p:sp>
      <p:sp>
        <p:nvSpPr>
          <p:cNvPr id="33804" name="Text Box 32"/>
          <p:cNvSpPr txBox="1">
            <a:spLocks noChangeArrowheads="1"/>
          </p:cNvSpPr>
          <p:nvPr/>
        </p:nvSpPr>
        <p:spPr bwMode="auto">
          <a:xfrm>
            <a:off x="4286250" y="1828801"/>
            <a:ext cx="1357313" cy="4876800"/>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a:lstStyle/>
          <a:p>
            <a:pPr eaLnBrk="0" hangingPunct="0">
              <a:defRPr/>
            </a:pPr>
            <a:endParaRPr lang="pt-PT" sz="12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Times New Roman" pitchFamily="18" charset="0"/>
              <a:cs typeface="Times New Roman" pitchFamily="18" charset="0"/>
            </a:endParaRPr>
          </a:p>
          <a:p>
            <a:pPr eaLnBrk="0" hangingPunct="0">
              <a:defRPr/>
            </a:pPr>
            <a:endParaRPr lang="pt-PT" sz="12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Times New Roman" pitchFamily="18" charset="0"/>
              <a:cs typeface="Times New Roman" pitchFamily="18" charset="0"/>
            </a:endParaRPr>
          </a:p>
          <a:p>
            <a:pPr eaLnBrk="0" hangingPunct="0">
              <a:defRPr/>
            </a:pPr>
            <a:endParaRPr lang="pt-PT" sz="12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Times New Roman" pitchFamily="18" charset="0"/>
              <a:cs typeface="Times New Roman" pitchFamily="18" charset="0"/>
            </a:endParaRPr>
          </a:p>
          <a:p>
            <a:pPr eaLnBrk="0" hangingPunct="0">
              <a:defRPr/>
            </a:pPr>
            <a:endParaRPr lang="pt-PT" sz="12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Times New Roman" pitchFamily="18" charset="0"/>
              <a:cs typeface="Times New Roman" pitchFamily="18" charset="0"/>
            </a:endParaRPr>
          </a:p>
          <a:p>
            <a:pPr eaLnBrk="0" hangingPunct="0">
              <a:defRPr/>
            </a:pPr>
            <a:endParaRPr lang="pt-PT" sz="12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Times New Roman" pitchFamily="18" charset="0"/>
              <a:cs typeface="Times New Roman" pitchFamily="18" charset="0"/>
            </a:endParaRPr>
          </a:p>
          <a:p>
            <a:pPr eaLnBrk="0" hangingPunct="0">
              <a:defRPr/>
            </a:pPr>
            <a:endParaRPr lang="pt-PT" sz="12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Times New Roman" pitchFamily="18" charset="0"/>
              <a:cs typeface="Times New Roman" pitchFamily="18" charset="0"/>
            </a:endParaRPr>
          </a:p>
          <a:p>
            <a:pPr eaLnBrk="0" hangingPunct="0">
              <a:defRPr/>
            </a:pPr>
            <a:endParaRPr lang="pt-PT" sz="12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Times New Roman" pitchFamily="18" charset="0"/>
              <a:cs typeface="Times New Roman" pitchFamily="18" charset="0"/>
            </a:endParaRPr>
          </a:p>
          <a:p>
            <a:pPr eaLnBrk="0" hangingPunct="0">
              <a:defRPr/>
            </a:pPr>
            <a:endParaRPr lang="pt-PT" sz="12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Times New Roman" pitchFamily="18" charset="0"/>
              <a:cs typeface="Times New Roman" pitchFamily="18" charset="0"/>
            </a:endParaRPr>
          </a:p>
          <a:p>
            <a:pPr eaLnBrk="0" hangingPunct="0">
              <a:defRPr/>
            </a:pPr>
            <a:endParaRPr lang="pt-PT" sz="12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Times New Roman" pitchFamily="18" charset="0"/>
              <a:cs typeface="Times New Roman" pitchFamily="18" charset="0"/>
            </a:endParaRPr>
          </a:p>
          <a:p>
            <a:pPr eaLnBrk="0" hangingPunct="0">
              <a:defRPr/>
            </a:pPr>
            <a:endParaRPr lang="pt-PT" sz="12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Times New Roman" pitchFamily="18" charset="0"/>
              <a:cs typeface="Times New Roman" pitchFamily="18" charset="0"/>
            </a:endParaRPr>
          </a:p>
          <a:p>
            <a:pPr eaLnBrk="0" hangingPunct="0">
              <a:defRPr/>
            </a:pPr>
            <a:endParaRPr lang="pt-PT" sz="12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Times New Roman" pitchFamily="18" charset="0"/>
              <a:cs typeface="Times New Roman" pitchFamily="18" charset="0"/>
            </a:endParaRPr>
          </a:p>
          <a:p>
            <a:pPr eaLnBrk="0" hangingPunct="0">
              <a:defRPr/>
            </a:pPr>
            <a:endParaRPr lang="pt-PT" sz="12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Times New Roman" pitchFamily="18" charset="0"/>
              <a:cs typeface="Times New Roman" pitchFamily="18" charset="0"/>
            </a:endParaRPr>
          </a:p>
          <a:p>
            <a:pPr eaLnBrk="0" hangingPunct="0">
              <a:defRPr/>
            </a:pPr>
            <a:endParaRPr lang="pt-PT" sz="12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Times New Roman" pitchFamily="18" charset="0"/>
              <a:cs typeface="Times New Roman" pitchFamily="18" charset="0"/>
            </a:endParaRPr>
          </a:p>
          <a:p>
            <a:pPr eaLnBrk="0" hangingPunct="0">
              <a:defRPr/>
            </a:pPr>
            <a:endParaRPr lang="pt-PT" sz="12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Times New Roman" pitchFamily="18" charset="0"/>
              <a:cs typeface="Times New Roman" pitchFamily="18" charset="0"/>
            </a:endParaRPr>
          </a:p>
          <a:p>
            <a:pPr eaLnBrk="0" hangingPunct="0">
              <a:defRPr/>
            </a:pPr>
            <a:endParaRPr lang="pt-PT" sz="12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Times New Roman" pitchFamily="18" charset="0"/>
              <a:cs typeface="Times New Roman" pitchFamily="18" charset="0"/>
            </a:endParaRPr>
          </a:p>
          <a:p>
            <a:pPr eaLnBrk="0" hangingPunct="0">
              <a:defRPr/>
            </a:pPr>
            <a:endParaRPr lang="pt-PT" sz="12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Times New Roman" pitchFamily="18" charset="0"/>
              <a:cs typeface="Times New Roman" pitchFamily="18" charset="0"/>
            </a:endParaRPr>
          </a:p>
          <a:p>
            <a:pPr eaLnBrk="0" hangingPunct="0">
              <a:defRPr/>
            </a:pPr>
            <a:endParaRPr lang="pt-PT" sz="12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Times New Roman" pitchFamily="18" charset="0"/>
              <a:cs typeface="Times New Roman" pitchFamily="18" charset="0"/>
            </a:endParaRPr>
          </a:p>
          <a:p>
            <a:pPr eaLnBrk="0" hangingPunct="0">
              <a:defRPr/>
            </a:pPr>
            <a:endParaRPr lang="pt-PT" sz="12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Times New Roman" pitchFamily="18" charset="0"/>
              <a:cs typeface="Times New Roman" pitchFamily="18" charset="0"/>
            </a:endParaRPr>
          </a:p>
          <a:p>
            <a:pPr eaLnBrk="0" hangingPunct="0">
              <a:defRPr/>
            </a:pPr>
            <a:endParaRPr lang="pt-PT" sz="12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Times New Roman" pitchFamily="18" charset="0"/>
              <a:cs typeface="Times New Roman" pitchFamily="18" charset="0"/>
            </a:endParaRPr>
          </a:p>
          <a:p>
            <a:pPr eaLnBrk="0" hangingPunct="0">
              <a:defRPr/>
            </a:pPr>
            <a:endParaRPr lang="pt-PT" sz="12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Times New Roman" pitchFamily="18" charset="0"/>
              <a:cs typeface="Times New Roman" pitchFamily="18" charset="0"/>
            </a:endParaRPr>
          </a:p>
          <a:p>
            <a:pPr eaLnBrk="0" hangingPunct="0">
              <a:defRPr/>
            </a:pPr>
            <a:endParaRPr lang="pt-PT" sz="12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Times New Roman" pitchFamily="18" charset="0"/>
              <a:cs typeface="Times New Roman" pitchFamily="18" charset="0"/>
            </a:endParaRPr>
          </a:p>
        </p:txBody>
      </p:sp>
      <p:sp>
        <p:nvSpPr>
          <p:cNvPr id="33805" name="Text Box 34"/>
          <p:cNvSpPr txBox="1">
            <a:spLocks noChangeArrowheads="1"/>
          </p:cNvSpPr>
          <p:nvPr/>
        </p:nvSpPr>
        <p:spPr bwMode="auto">
          <a:xfrm>
            <a:off x="5982523" y="1980237"/>
            <a:ext cx="2643188" cy="785812"/>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a:lstStyle/>
          <a:p>
            <a:pPr algn="ctr" eaLnBrk="0" hangingPunct="0">
              <a:defRPr/>
            </a:pPr>
            <a:endParaRPr lang="pt-PT" sz="1200" b="1" dirty="0">
              <a:latin typeface="Times New Roman" pitchFamily="18" charset="0"/>
              <a:cs typeface="Times New Roman" pitchFamily="18" charset="0"/>
            </a:endParaRPr>
          </a:p>
          <a:p>
            <a:pPr algn="ctr" eaLnBrk="0" hangingPunct="0">
              <a:defRPr/>
            </a:pPr>
            <a:r>
              <a:rPr lang="pt-PT" sz="1200" b="1" dirty="0" smtClean="0">
                <a:latin typeface="Times New Roman" pitchFamily="18" charset="0"/>
                <a:cs typeface="Times New Roman" pitchFamily="18" charset="0"/>
              </a:rPr>
              <a:t>SERVIÇOS </a:t>
            </a:r>
            <a:r>
              <a:rPr lang="pt-PT" sz="1200" b="1" dirty="0">
                <a:latin typeface="Times New Roman" pitchFamily="18" charset="0"/>
                <a:cs typeface="Times New Roman" pitchFamily="18" charset="0"/>
              </a:rPr>
              <a:t>CENTRAIS </a:t>
            </a:r>
            <a:r>
              <a:rPr lang="pt-PT" sz="1200" b="1" dirty="0" smtClean="0">
                <a:latin typeface="Times New Roman" pitchFamily="18" charset="0"/>
                <a:cs typeface="Times New Roman" pitchFamily="18" charset="0"/>
              </a:rPr>
              <a:t>DE SAÚDE &amp; SERVIÇOS PERSONALIZADOS </a:t>
            </a:r>
          </a:p>
        </p:txBody>
      </p:sp>
      <p:sp>
        <p:nvSpPr>
          <p:cNvPr id="33806" name="Text Box 7"/>
          <p:cNvSpPr txBox="1">
            <a:spLocks noChangeArrowheads="1"/>
          </p:cNvSpPr>
          <p:nvPr/>
        </p:nvSpPr>
        <p:spPr bwMode="auto">
          <a:xfrm>
            <a:off x="5982523" y="3398237"/>
            <a:ext cx="2643188" cy="723388"/>
          </a:xfrm>
          <a:prstGeom prst="rect">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a:lstStyle/>
          <a:p>
            <a:pPr algn="ctr" eaLnBrk="0" hangingPunct="0">
              <a:defRPr/>
            </a:pPr>
            <a:endParaRPr lang="pt-PT" sz="1200" b="1" dirty="0">
              <a:solidFill>
                <a:schemeClr val="tx1"/>
              </a:solidFill>
              <a:latin typeface="Times New Roman" pitchFamily="18" charset="0"/>
              <a:cs typeface="Times New Roman" pitchFamily="18" charset="0"/>
            </a:endParaRPr>
          </a:p>
          <a:p>
            <a:pPr algn="ctr" eaLnBrk="0" hangingPunct="0">
              <a:defRPr/>
            </a:pPr>
            <a:r>
              <a:rPr lang="pt-PT" sz="1200" b="1" dirty="0" smtClean="0">
                <a:solidFill>
                  <a:schemeClr val="tx1"/>
                </a:solidFill>
                <a:latin typeface="Times New Roman" pitchFamily="18" charset="0"/>
                <a:cs typeface="Times New Roman" pitchFamily="18" charset="0"/>
              </a:rPr>
              <a:t>SERVICOS REGIONAIS</a:t>
            </a:r>
            <a:r>
              <a:rPr lang="pt-PT" sz="1200" b="1" dirty="0" smtClean="0">
                <a:solidFill>
                  <a:schemeClr val="tx1"/>
                </a:solidFill>
                <a:latin typeface="Times New Roman" pitchFamily="18" charset="0"/>
                <a:cs typeface="Times New Roman" pitchFamily="18" charset="0"/>
              </a:rPr>
              <a:t>                                                                                </a:t>
            </a:r>
            <a:endParaRPr lang="pt-PT" sz="1200" dirty="0">
              <a:solidFill>
                <a:schemeClr val="tx1"/>
              </a:solidFill>
              <a:latin typeface="Times New Roman" pitchFamily="18" charset="0"/>
            </a:endParaRPr>
          </a:p>
        </p:txBody>
      </p:sp>
      <p:sp>
        <p:nvSpPr>
          <p:cNvPr id="33807" name="Text Box 33"/>
          <p:cNvSpPr txBox="1">
            <a:spLocks noChangeArrowheads="1"/>
          </p:cNvSpPr>
          <p:nvPr/>
        </p:nvSpPr>
        <p:spPr bwMode="auto">
          <a:xfrm>
            <a:off x="5982523" y="4867677"/>
            <a:ext cx="2643206" cy="1071564"/>
          </a:xfrm>
          <a:prstGeom prst="rect">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a:lstStyle/>
          <a:p>
            <a:pPr algn="ctr" eaLnBrk="0" hangingPunct="0">
              <a:defRPr/>
            </a:pPr>
            <a:endParaRPr lang="pt-PT" sz="1200" b="1" dirty="0">
              <a:solidFill>
                <a:schemeClr val="tx1"/>
              </a:solidFill>
              <a:latin typeface="Times New Roman" pitchFamily="18" charset="0"/>
              <a:cs typeface="Times New Roman" pitchFamily="18" charset="0"/>
            </a:endParaRPr>
          </a:p>
          <a:p>
            <a:pPr algn="ctr" eaLnBrk="0" hangingPunct="0">
              <a:defRPr/>
            </a:pPr>
            <a:r>
              <a:rPr lang="pt-PT" sz="1200" b="1" dirty="0" smtClean="0">
                <a:solidFill>
                  <a:schemeClr val="tx1"/>
                </a:solidFill>
                <a:latin typeface="Times New Roman" pitchFamily="18" charset="0"/>
                <a:cs typeface="Times New Roman" pitchFamily="18" charset="0"/>
              </a:rPr>
              <a:t>SERVIÇOS </a:t>
            </a:r>
            <a:r>
              <a:rPr lang="pt-PT" sz="1200" b="1" dirty="0" smtClean="0">
                <a:solidFill>
                  <a:schemeClr val="tx1"/>
                </a:solidFill>
                <a:latin typeface="Times New Roman" pitchFamily="18" charset="0"/>
                <a:cs typeface="Times New Roman" pitchFamily="18" charset="0"/>
              </a:rPr>
              <a:t>MUNICIPAIS </a:t>
            </a:r>
            <a:r>
              <a:rPr lang="pt-PT" sz="1200" b="1" dirty="0" smtClean="0">
                <a:solidFill>
                  <a:schemeClr val="tx1"/>
                </a:solidFill>
                <a:latin typeface="Times New Roman" pitchFamily="18" charset="0"/>
                <a:cs typeface="Times New Roman" pitchFamily="18" charset="0"/>
              </a:rPr>
              <a:t>DE SAÚDE</a:t>
            </a:r>
          </a:p>
        </p:txBody>
      </p:sp>
      <p:sp>
        <p:nvSpPr>
          <p:cNvPr id="8223" name="Text Box 31"/>
          <p:cNvSpPr txBox="1">
            <a:spLocks noChangeArrowheads="1"/>
          </p:cNvSpPr>
          <p:nvPr/>
        </p:nvSpPr>
        <p:spPr bwMode="auto">
          <a:xfrm>
            <a:off x="4438112" y="2077964"/>
            <a:ext cx="1071563" cy="4419600"/>
          </a:xfrm>
          <a:prstGeom prst="rect">
            <a:avLst/>
          </a:prstGeom>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4"/>
          </a:lnRef>
          <a:fillRef idx="1">
            <a:schemeClr val="lt1"/>
          </a:fillRef>
          <a:effectRef idx="0">
            <a:schemeClr val="accent4"/>
          </a:effectRef>
          <a:fontRef idx="minor">
            <a:schemeClr val="dk1"/>
          </a:fontRef>
        </p:style>
        <p:txBody>
          <a:bodyPr/>
          <a:lstStyle/>
          <a:p>
            <a:pPr algn="ctr" eaLnBrk="0" hangingPunct="0">
              <a:defRPr/>
            </a:pPr>
            <a:endParaRPr lang="pt-PT" sz="1000" b="1" dirty="0">
              <a:solidFill>
                <a:schemeClr val="tx1"/>
              </a:solidFill>
              <a:effectLst>
                <a:outerShdw blurRad="38100" dist="38100" dir="2700000" algn="tl">
                  <a:srgbClr val="000000">
                    <a:alpha val="43137"/>
                  </a:srgbClr>
                </a:outerShdw>
              </a:effectLst>
              <a:ea typeface="Times New Roman" pitchFamily="18" charset="0"/>
            </a:endParaRPr>
          </a:p>
          <a:p>
            <a:pPr algn="ctr" eaLnBrk="0" hangingPunct="0">
              <a:defRPr/>
            </a:pPr>
            <a:r>
              <a:rPr lang="pt-PT" sz="1000" b="1" dirty="0">
                <a:solidFill>
                  <a:schemeClr val="tx1"/>
                </a:solidFill>
                <a:effectLst>
                  <a:outerShdw blurRad="38100" dist="38100" dir="2700000" algn="tl">
                    <a:srgbClr val="000000">
                      <a:alpha val="43137"/>
                    </a:srgbClr>
                  </a:outerShdw>
                </a:effectLst>
                <a:ea typeface="Times New Roman" pitchFamily="18" charset="0"/>
              </a:rPr>
              <a:t>E</a:t>
            </a:r>
          </a:p>
          <a:p>
            <a:pPr algn="ctr" eaLnBrk="0" hangingPunct="0">
              <a:defRPr/>
            </a:pPr>
            <a:r>
              <a:rPr lang="pt-PT" sz="1000" b="1" dirty="0">
                <a:solidFill>
                  <a:schemeClr val="tx1"/>
                </a:solidFill>
                <a:effectLst>
                  <a:outerShdw blurRad="38100" dist="38100" dir="2700000" algn="tl">
                    <a:srgbClr val="000000">
                      <a:alpha val="43137"/>
                    </a:srgbClr>
                  </a:outerShdw>
                </a:effectLst>
              </a:rPr>
              <a:t>N</a:t>
            </a:r>
          </a:p>
          <a:p>
            <a:pPr algn="ctr" eaLnBrk="0" hangingPunct="0">
              <a:defRPr/>
            </a:pPr>
            <a:r>
              <a:rPr lang="pt-PT" sz="1000" b="1" dirty="0">
                <a:solidFill>
                  <a:schemeClr val="tx1"/>
                </a:solidFill>
                <a:effectLst>
                  <a:outerShdw blurRad="38100" dist="38100" dir="2700000" algn="tl">
                    <a:srgbClr val="000000">
                      <a:alpha val="43137"/>
                    </a:srgbClr>
                  </a:outerShdw>
                </a:effectLst>
              </a:rPr>
              <a:t>C</a:t>
            </a:r>
          </a:p>
          <a:p>
            <a:pPr algn="ctr" eaLnBrk="0" hangingPunct="0">
              <a:defRPr/>
            </a:pPr>
            <a:r>
              <a:rPr lang="pt-PT" sz="1000" b="1" dirty="0">
                <a:solidFill>
                  <a:schemeClr val="tx1"/>
                </a:solidFill>
                <a:effectLst>
                  <a:outerShdw blurRad="38100" dist="38100" dir="2700000" algn="tl">
                    <a:srgbClr val="000000">
                      <a:alpha val="43137"/>
                    </a:srgbClr>
                  </a:outerShdw>
                </a:effectLst>
              </a:rPr>
              <a:t>A</a:t>
            </a:r>
          </a:p>
          <a:p>
            <a:pPr algn="ctr" eaLnBrk="0" hangingPunct="0">
              <a:defRPr/>
            </a:pPr>
            <a:r>
              <a:rPr lang="pt-PT" sz="1000" b="1" dirty="0">
                <a:solidFill>
                  <a:schemeClr val="tx1"/>
                </a:solidFill>
                <a:effectLst>
                  <a:outerShdw blurRad="38100" dist="38100" dir="2700000" algn="tl">
                    <a:srgbClr val="000000">
                      <a:alpha val="43137"/>
                    </a:srgbClr>
                  </a:outerShdw>
                </a:effectLst>
              </a:rPr>
              <a:t>M</a:t>
            </a:r>
          </a:p>
          <a:p>
            <a:pPr algn="ctr" eaLnBrk="0" hangingPunct="0">
              <a:defRPr/>
            </a:pPr>
            <a:r>
              <a:rPr lang="pt-PT" sz="1000" b="1" dirty="0">
                <a:solidFill>
                  <a:schemeClr val="tx1"/>
                </a:solidFill>
                <a:effectLst>
                  <a:outerShdw blurRad="38100" dist="38100" dir="2700000" algn="tl">
                    <a:srgbClr val="000000">
                      <a:alpha val="43137"/>
                    </a:srgbClr>
                  </a:outerShdw>
                </a:effectLst>
              </a:rPr>
              <a:t>I</a:t>
            </a:r>
          </a:p>
          <a:p>
            <a:pPr algn="ctr" eaLnBrk="0" hangingPunct="0">
              <a:defRPr/>
            </a:pPr>
            <a:r>
              <a:rPr lang="pt-PT" sz="1000" b="1" dirty="0">
                <a:solidFill>
                  <a:schemeClr val="tx1"/>
                </a:solidFill>
                <a:effectLst>
                  <a:outerShdw blurRad="38100" dist="38100" dir="2700000" algn="tl">
                    <a:srgbClr val="000000">
                      <a:alpha val="43137"/>
                    </a:srgbClr>
                  </a:outerShdw>
                </a:effectLst>
              </a:rPr>
              <a:t>N</a:t>
            </a:r>
          </a:p>
          <a:p>
            <a:pPr algn="ctr" eaLnBrk="0" hangingPunct="0">
              <a:defRPr/>
            </a:pPr>
            <a:r>
              <a:rPr lang="pt-PT" sz="1000" b="1" dirty="0">
                <a:solidFill>
                  <a:schemeClr val="tx1"/>
                </a:solidFill>
                <a:effectLst>
                  <a:outerShdw blurRad="38100" dist="38100" dir="2700000" algn="tl">
                    <a:srgbClr val="000000">
                      <a:alpha val="43137"/>
                    </a:srgbClr>
                  </a:outerShdw>
                </a:effectLst>
              </a:rPr>
              <a:t>H</a:t>
            </a:r>
          </a:p>
          <a:p>
            <a:pPr algn="ctr" eaLnBrk="0" hangingPunct="0">
              <a:defRPr/>
            </a:pPr>
            <a:r>
              <a:rPr lang="pt-PT" sz="1000" b="1" dirty="0">
                <a:solidFill>
                  <a:schemeClr val="tx1"/>
                </a:solidFill>
                <a:effectLst>
                  <a:outerShdw blurRad="38100" dist="38100" dir="2700000" algn="tl">
                    <a:srgbClr val="000000">
                      <a:alpha val="43137"/>
                    </a:srgbClr>
                  </a:outerShdw>
                </a:effectLst>
              </a:rPr>
              <a:t>A</a:t>
            </a:r>
          </a:p>
          <a:p>
            <a:pPr algn="ctr" eaLnBrk="0" hangingPunct="0">
              <a:defRPr/>
            </a:pPr>
            <a:r>
              <a:rPr lang="pt-PT" sz="1000" b="1" dirty="0">
                <a:solidFill>
                  <a:schemeClr val="tx1"/>
                </a:solidFill>
                <a:effectLst>
                  <a:outerShdw blurRad="38100" dist="38100" dir="2700000" algn="tl">
                    <a:srgbClr val="000000">
                      <a:alpha val="43137"/>
                    </a:srgbClr>
                  </a:outerShdw>
                </a:effectLst>
              </a:rPr>
              <a:t>M</a:t>
            </a:r>
          </a:p>
          <a:p>
            <a:pPr algn="ctr" eaLnBrk="0" hangingPunct="0">
              <a:defRPr/>
            </a:pPr>
            <a:r>
              <a:rPr lang="pt-PT" sz="1000" b="1" dirty="0">
                <a:solidFill>
                  <a:schemeClr val="tx1"/>
                </a:solidFill>
                <a:effectLst>
                  <a:outerShdw blurRad="38100" dist="38100" dir="2700000" algn="tl">
                    <a:srgbClr val="000000">
                      <a:alpha val="43137"/>
                    </a:srgbClr>
                  </a:outerShdw>
                </a:effectLst>
              </a:rPr>
              <a:t>E</a:t>
            </a:r>
          </a:p>
          <a:p>
            <a:pPr algn="ctr" eaLnBrk="0" hangingPunct="0">
              <a:defRPr/>
            </a:pPr>
            <a:r>
              <a:rPr lang="pt-PT" sz="1000" b="1" dirty="0">
                <a:solidFill>
                  <a:schemeClr val="tx1"/>
                </a:solidFill>
                <a:effectLst>
                  <a:outerShdw blurRad="38100" dist="38100" dir="2700000" algn="tl">
                    <a:srgbClr val="000000">
                      <a:alpha val="43137"/>
                    </a:srgbClr>
                  </a:outerShdw>
                </a:effectLst>
              </a:rPr>
              <a:t>N</a:t>
            </a:r>
          </a:p>
          <a:p>
            <a:pPr algn="ctr" eaLnBrk="0" hangingPunct="0">
              <a:defRPr/>
            </a:pPr>
            <a:r>
              <a:rPr lang="pt-PT" sz="1000" b="1" dirty="0">
                <a:solidFill>
                  <a:schemeClr val="tx1"/>
                </a:solidFill>
                <a:effectLst>
                  <a:outerShdw blurRad="38100" dist="38100" dir="2700000" algn="tl">
                    <a:srgbClr val="000000">
                      <a:alpha val="43137"/>
                    </a:srgbClr>
                  </a:outerShdw>
                </a:effectLst>
              </a:rPr>
              <a:t>T</a:t>
            </a:r>
          </a:p>
          <a:p>
            <a:pPr algn="ctr" eaLnBrk="0" hangingPunct="0">
              <a:defRPr/>
            </a:pPr>
            <a:r>
              <a:rPr lang="pt-PT" sz="1000" b="1" dirty="0">
                <a:solidFill>
                  <a:schemeClr val="tx1"/>
                </a:solidFill>
                <a:effectLst>
                  <a:outerShdw blurRad="38100" dist="38100" dir="2700000" algn="tl">
                    <a:srgbClr val="000000">
                      <a:alpha val="43137"/>
                    </a:srgbClr>
                  </a:outerShdw>
                </a:effectLst>
              </a:rPr>
              <a:t>O</a:t>
            </a:r>
          </a:p>
          <a:p>
            <a:pPr algn="ctr" eaLnBrk="0" hangingPunct="0">
              <a:defRPr/>
            </a:pPr>
            <a:endParaRPr lang="fr-FR" sz="1000" b="1" dirty="0">
              <a:solidFill>
                <a:schemeClr val="tx1"/>
              </a:solidFill>
              <a:effectLst>
                <a:outerShdw blurRad="38100" dist="38100" dir="2700000" algn="tl">
                  <a:srgbClr val="000000">
                    <a:alpha val="43137"/>
                  </a:srgbClr>
                </a:outerShdw>
              </a:effectLst>
            </a:endParaRPr>
          </a:p>
          <a:p>
            <a:pPr algn="ctr" eaLnBrk="0" hangingPunct="0">
              <a:defRPr/>
            </a:pPr>
            <a:r>
              <a:rPr lang="fr-FR" sz="1000" b="1" dirty="0">
                <a:solidFill>
                  <a:schemeClr val="tx1"/>
                </a:solidFill>
                <a:effectLst>
                  <a:outerShdw blurRad="38100" dist="38100" dir="2700000" algn="tl">
                    <a:srgbClr val="000000">
                      <a:alpha val="43137"/>
                    </a:srgbClr>
                  </a:outerShdw>
                </a:effectLst>
              </a:rPr>
              <a:t>DE</a:t>
            </a:r>
          </a:p>
          <a:p>
            <a:pPr algn="ctr" eaLnBrk="0" hangingPunct="0">
              <a:defRPr/>
            </a:pPr>
            <a:endParaRPr lang="fr-FR" sz="1000" b="1" dirty="0">
              <a:solidFill>
                <a:schemeClr val="tx1"/>
              </a:solidFill>
              <a:effectLst>
                <a:outerShdw blurRad="38100" dist="38100" dir="2700000" algn="tl">
                  <a:srgbClr val="000000">
                    <a:alpha val="43137"/>
                  </a:srgbClr>
                </a:outerShdw>
              </a:effectLst>
            </a:endParaRPr>
          </a:p>
          <a:p>
            <a:pPr algn="ctr" eaLnBrk="0" hangingPunct="0">
              <a:defRPr/>
            </a:pPr>
            <a:r>
              <a:rPr lang="pt-PT" sz="1000" b="1" dirty="0">
                <a:solidFill>
                  <a:schemeClr val="tx1"/>
                </a:solidFill>
                <a:effectLst>
                  <a:outerShdw blurRad="38100" dist="38100" dir="2700000" algn="tl">
                    <a:srgbClr val="000000">
                      <a:alpha val="43137"/>
                    </a:srgbClr>
                  </a:outerShdw>
                </a:effectLst>
                <a:ea typeface="Times New Roman" pitchFamily="18" charset="0"/>
              </a:rPr>
              <a:t>P</a:t>
            </a:r>
            <a:endParaRPr lang="fr-FR" sz="1000" b="1" dirty="0">
              <a:solidFill>
                <a:schemeClr val="tx1"/>
              </a:solidFill>
              <a:effectLst>
                <a:outerShdw blurRad="38100" dist="38100" dir="2700000" algn="tl">
                  <a:srgbClr val="000000">
                    <a:alpha val="43137"/>
                  </a:srgbClr>
                </a:outerShdw>
              </a:effectLst>
            </a:endParaRPr>
          </a:p>
          <a:p>
            <a:pPr algn="ctr" eaLnBrk="0" hangingPunct="0">
              <a:defRPr/>
            </a:pPr>
            <a:r>
              <a:rPr lang="pt-PT" sz="1000" b="1" dirty="0">
                <a:solidFill>
                  <a:schemeClr val="tx1"/>
                </a:solidFill>
                <a:effectLst>
                  <a:outerShdw blurRad="38100" dist="38100" dir="2700000" algn="tl">
                    <a:srgbClr val="000000">
                      <a:alpha val="43137"/>
                    </a:srgbClr>
                  </a:outerShdw>
                </a:effectLst>
              </a:rPr>
              <a:t>A</a:t>
            </a:r>
          </a:p>
          <a:p>
            <a:pPr algn="ctr" eaLnBrk="0" hangingPunct="0">
              <a:defRPr/>
            </a:pPr>
            <a:r>
              <a:rPr lang="pt-PT" sz="1000" b="1" dirty="0">
                <a:solidFill>
                  <a:schemeClr val="tx1"/>
                </a:solidFill>
                <a:effectLst>
                  <a:outerShdw blurRad="38100" dist="38100" dir="2700000" algn="tl">
                    <a:srgbClr val="000000">
                      <a:alpha val="43137"/>
                    </a:srgbClr>
                  </a:outerShdw>
                </a:effectLst>
              </a:rPr>
              <a:t>C</a:t>
            </a:r>
          </a:p>
          <a:p>
            <a:pPr algn="ctr" eaLnBrk="0" hangingPunct="0">
              <a:defRPr/>
            </a:pPr>
            <a:r>
              <a:rPr lang="pt-PT" sz="1000" b="1" dirty="0">
                <a:solidFill>
                  <a:schemeClr val="tx1"/>
                </a:solidFill>
                <a:effectLst>
                  <a:outerShdw blurRad="38100" dist="38100" dir="2700000" algn="tl">
                    <a:srgbClr val="000000">
                      <a:alpha val="43137"/>
                    </a:srgbClr>
                  </a:outerShdw>
                </a:effectLst>
              </a:rPr>
              <a:t>I</a:t>
            </a:r>
          </a:p>
          <a:p>
            <a:pPr algn="ctr" eaLnBrk="0" hangingPunct="0">
              <a:defRPr/>
            </a:pPr>
            <a:r>
              <a:rPr lang="pt-PT" sz="1000" b="1" dirty="0">
                <a:solidFill>
                  <a:schemeClr val="tx1"/>
                </a:solidFill>
                <a:effectLst>
                  <a:outerShdw blurRad="38100" dist="38100" dir="2700000" algn="tl">
                    <a:srgbClr val="000000">
                      <a:alpha val="43137"/>
                    </a:srgbClr>
                  </a:outerShdw>
                </a:effectLst>
              </a:rPr>
              <a:t>E</a:t>
            </a:r>
          </a:p>
          <a:p>
            <a:pPr algn="ctr" eaLnBrk="0" hangingPunct="0">
              <a:defRPr/>
            </a:pPr>
            <a:r>
              <a:rPr lang="pt-PT" sz="1000" b="1" dirty="0">
                <a:solidFill>
                  <a:schemeClr val="tx1"/>
                </a:solidFill>
                <a:effectLst>
                  <a:outerShdw blurRad="38100" dist="38100" dir="2700000" algn="tl">
                    <a:srgbClr val="000000">
                      <a:alpha val="43137"/>
                    </a:srgbClr>
                  </a:outerShdw>
                </a:effectLst>
              </a:rPr>
              <a:t>N</a:t>
            </a:r>
          </a:p>
          <a:p>
            <a:pPr algn="ctr" eaLnBrk="0" hangingPunct="0">
              <a:defRPr/>
            </a:pPr>
            <a:r>
              <a:rPr lang="pt-PT" sz="1000" b="1" dirty="0">
                <a:solidFill>
                  <a:schemeClr val="tx1"/>
                </a:solidFill>
                <a:effectLst>
                  <a:outerShdw blurRad="38100" dist="38100" dir="2700000" algn="tl">
                    <a:srgbClr val="000000">
                      <a:alpha val="43137"/>
                    </a:srgbClr>
                  </a:outerShdw>
                </a:effectLst>
              </a:rPr>
              <a:t>T</a:t>
            </a:r>
          </a:p>
          <a:p>
            <a:pPr algn="ctr" eaLnBrk="0" hangingPunct="0">
              <a:defRPr/>
            </a:pPr>
            <a:r>
              <a:rPr lang="pt-PT" sz="1000" b="1" dirty="0">
                <a:solidFill>
                  <a:schemeClr val="tx1"/>
                </a:solidFill>
                <a:effectLst>
                  <a:outerShdw blurRad="38100" dist="38100" dir="2700000" algn="tl">
                    <a:srgbClr val="000000">
                      <a:alpha val="43137"/>
                    </a:srgbClr>
                  </a:outerShdw>
                </a:effectLst>
              </a:rPr>
              <a:t>E</a:t>
            </a:r>
          </a:p>
          <a:p>
            <a:pPr algn="ctr" eaLnBrk="0" hangingPunct="0">
              <a:defRPr/>
            </a:pPr>
            <a:r>
              <a:rPr lang="fr-FR" sz="1000" b="1" dirty="0">
                <a:solidFill>
                  <a:schemeClr val="tx1"/>
                </a:solidFill>
                <a:effectLst>
                  <a:outerShdw blurRad="38100" dist="38100" dir="2700000" algn="tl">
                    <a:srgbClr val="000000">
                      <a:alpha val="43137"/>
                    </a:srgbClr>
                  </a:outerShdw>
                </a:effectLst>
              </a:rPr>
              <a:t>S</a:t>
            </a:r>
          </a:p>
          <a:p>
            <a:pPr algn="ctr" eaLnBrk="0" hangingPunct="0">
              <a:defRPr/>
            </a:pPr>
            <a:endParaRPr lang="pt-PT" sz="1000" b="1" dirty="0">
              <a:solidFill>
                <a:schemeClr val="tx1"/>
              </a:solidFill>
              <a:effectLst>
                <a:outerShdw blurRad="38100" dist="38100" dir="2700000" algn="tl">
                  <a:srgbClr val="000000">
                    <a:alpha val="43137"/>
                  </a:srgbClr>
                </a:outerShdw>
              </a:effectLst>
              <a:ea typeface="Times New Roman" pitchFamily="18" charset="0"/>
            </a:endParaRPr>
          </a:p>
          <a:p>
            <a:pPr algn="ctr" eaLnBrk="0" hangingPunct="0">
              <a:defRPr/>
            </a:pPr>
            <a:endParaRPr lang="pt-PT" sz="1000" b="1" dirty="0">
              <a:solidFill>
                <a:schemeClr val="tx1"/>
              </a:solidFill>
              <a:effectLst>
                <a:outerShdw blurRad="38100" dist="38100" dir="2700000" algn="tl">
                  <a:srgbClr val="000000">
                    <a:alpha val="43137"/>
                  </a:srgbClr>
                </a:outerShdw>
              </a:effectLst>
              <a:ea typeface="Times New Roman" pitchFamily="18" charset="0"/>
            </a:endParaRPr>
          </a:p>
        </p:txBody>
      </p:sp>
      <p:sp>
        <p:nvSpPr>
          <p:cNvPr id="13347" name="Line 22"/>
          <p:cNvSpPr>
            <a:spLocks noChangeShapeType="1"/>
          </p:cNvSpPr>
          <p:nvPr/>
        </p:nvSpPr>
        <p:spPr bwMode="auto">
          <a:xfrm>
            <a:off x="3212612" y="4867677"/>
            <a:ext cx="0" cy="344609"/>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49" name="Line 20"/>
          <p:cNvSpPr>
            <a:spLocks noChangeShapeType="1"/>
          </p:cNvSpPr>
          <p:nvPr/>
        </p:nvSpPr>
        <p:spPr bwMode="auto">
          <a:xfrm>
            <a:off x="2247899" y="3137204"/>
            <a:ext cx="0" cy="225425"/>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50" name="Line 19"/>
          <p:cNvSpPr>
            <a:spLocks noChangeShapeType="1"/>
          </p:cNvSpPr>
          <p:nvPr/>
        </p:nvSpPr>
        <p:spPr bwMode="auto">
          <a:xfrm>
            <a:off x="1320285" y="2344026"/>
            <a:ext cx="0" cy="278326"/>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19" name="Text Box 18"/>
          <p:cNvSpPr txBox="1">
            <a:spLocks noChangeArrowheads="1"/>
          </p:cNvSpPr>
          <p:nvPr/>
        </p:nvSpPr>
        <p:spPr bwMode="auto">
          <a:xfrm>
            <a:off x="2398866" y="1699433"/>
            <a:ext cx="1628775" cy="657130"/>
          </a:xfrm>
          <a:prstGeom prst="rect">
            <a:avLst/>
          </a:prstGeom>
          <a:solidFill>
            <a:srgbClr val="FFFFFF"/>
          </a:solidFill>
          <a:ln w="9525">
            <a:noFill/>
            <a:prstDash val="dash"/>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endParaRPr lang="fr-FR" sz="1100" b="1" dirty="0">
              <a:latin typeface="Times New Roman" pitchFamily="18" charset="0"/>
              <a:cs typeface="Times New Roman" pitchFamily="18" charset="0"/>
            </a:endParaRPr>
          </a:p>
          <a:p>
            <a:pPr algn="ctr">
              <a:defRPr/>
            </a:pPr>
            <a:r>
              <a:rPr lang="fr-FR" sz="1100" b="1" dirty="0" err="1">
                <a:latin typeface="Times New Roman" pitchFamily="18" charset="0"/>
                <a:cs typeface="Times New Roman" pitchFamily="18" charset="0"/>
              </a:rPr>
              <a:t>Laboratório</a:t>
            </a:r>
            <a:r>
              <a:rPr lang="fr-FR" sz="1100" b="1" dirty="0">
                <a:latin typeface="Times New Roman" pitchFamily="18" charset="0"/>
                <a:cs typeface="Times New Roman" pitchFamily="18" charset="0"/>
              </a:rPr>
              <a:t> </a:t>
            </a:r>
            <a:r>
              <a:rPr lang="fr-FR" sz="1100" b="1" dirty="0" err="1">
                <a:latin typeface="Times New Roman" pitchFamily="18" charset="0"/>
                <a:cs typeface="Times New Roman" pitchFamily="18" charset="0"/>
              </a:rPr>
              <a:t>Nacional</a:t>
            </a:r>
            <a:r>
              <a:rPr lang="fr-FR" sz="1100" b="1" dirty="0">
                <a:latin typeface="Times New Roman" pitchFamily="18" charset="0"/>
                <a:cs typeface="Times New Roman" pitchFamily="18" charset="0"/>
              </a:rPr>
              <a:t> de </a:t>
            </a:r>
            <a:r>
              <a:rPr lang="fr-FR" sz="1100" b="1" dirty="0" err="1">
                <a:latin typeface="Times New Roman" pitchFamily="18" charset="0"/>
                <a:cs typeface="Times New Roman" pitchFamily="18" charset="0"/>
              </a:rPr>
              <a:t>Saúde</a:t>
            </a:r>
            <a:endParaRPr lang="fr-FR" sz="1100" b="1" dirty="0">
              <a:latin typeface="Times New Roman" pitchFamily="18" charset="0"/>
            </a:endParaRPr>
          </a:p>
        </p:txBody>
      </p:sp>
      <p:sp>
        <p:nvSpPr>
          <p:cNvPr id="13354" name="Line 17"/>
          <p:cNvSpPr>
            <a:spLocks noChangeShapeType="1"/>
          </p:cNvSpPr>
          <p:nvPr/>
        </p:nvSpPr>
        <p:spPr bwMode="auto">
          <a:xfrm flipH="1">
            <a:off x="3067096" y="2359356"/>
            <a:ext cx="6816" cy="302136"/>
          </a:xfrm>
          <a:prstGeom prst="line">
            <a:avLst/>
          </a:prstGeom>
          <a:noFill/>
          <a:ln w="9525">
            <a:solidFill>
              <a:srgbClr val="000000"/>
            </a:solidFill>
            <a:prstDash val="sys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55" name="Line 16"/>
          <p:cNvSpPr>
            <a:spLocks noChangeShapeType="1"/>
          </p:cNvSpPr>
          <p:nvPr/>
        </p:nvSpPr>
        <p:spPr bwMode="auto">
          <a:xfrm>
            <a:off x="2143125" y="1987564"/>
            <a:ext cx="342900" cy="0"/>
          </a:xfrm>
          <a:prstGeom prst="line">
            <a:avLst/>
          </a:prstGeom>
          <a:noFill/>
          <a:ln w="9525">
            <a:solidFill>
              <a:srgbClr val="000000"/>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21" name="Text Box 10"/>
          <p:cNvSpPr txBox="1">
            <a:spLocks noChangeArrowheads="1"/>
          </p:cNvSpPr>
          <p:nvPr/>
        </p:nvSpPr>
        <p:spPr bwMode="auto">
          <a:xfrm>
            <a:off x="457200" y="908720"/>
            <a:ext cx="4947511" cy="567655"/>
          </a:xfrm>
          <a:prstGeom prst="rect">
            <a:avLst/>
          </a:prstGeom>
          <a:solidFill>
            <a:schemeClr val="bg1">
              <a:lumMod val="75000"/>
            </a:schemeClr>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a:lstStyle/>
          <a:p>
            <a:pPr algn="ctr" eaLnBrk="0" hangingPunct="0">
              <a:defRPr/>
            </a:pPr>
            <a:endParaRPr lang="pt-PT" sz="1200" b="1" dirty="0">
              <a:solidFill>
                <a:schemeClr val="tx1"/>
              </a:solidFill>
              <a:latin typeface="Times New Roman" pitchFamily="18" charset="0"/>
              <a:cs typeface="Times New Roman" pitchFamily="18" charset="0"/>
            </a:endParaRPr>
          </a:p>
          <a:p>
            <a:pPr algn="ctr" eaLnBrk="0" hangingPunct="0">
              <a:defRPr/>
            </a:pPr>
            <a:r>
              <a:rPr lang="pt-PT" sz="1200" b="1" dirty="0" smtClean="0">
                <a:solidFill>
                  <a:schemeClr val="tx1"/>
                </a:solidFill>
                <a:latin typeface="Times New Roman" pitchFamily="18" charset="0"/>
                <a:cs typeface="Times New Roman" pitchFamily="18" charset="0"/>
              </a:rPr>
              <a:t>PRESTAÇÃO DE SERVIÇOS </a:t>
            </a:r>
            <a:r>
              <a:rPr lang="pt-PT" sz="1200" b="1" dirty="0">
                <a:solidFill>
                  <a:schemeClr val="tx1"/>
                </a:solidFill>
                <a:latin typeface="Times New Roman" pitchFamily="18" charset="0"/>
                <a:cs typeface="Times New Roman" pitchFamily="18" charset="0"/>
              </a:rPr>
              <a:t>DE </a:t>
            </a:r>
            <a:r>
              <a:rPr lang="pt-PT" sz="1200" b="1" dirty="0" smtClean="0">
                <a:solidFill>
                  <a:schemeClr val="tx1"/>
                </a:solidFill>
                <a:latin typeface="Times New Roman" pitchFamily="18" charset="0"/>
                <a:cs typeface="Times New Roman" pitchFamily="18" charset="0"/>
              </a:rPr>
              <a:t>SAÚDE</a:t>
            </a:r>
            <a:endParaRPr lang="pt-PT" sz="1200" b="1" dirty="0">
              <a:solidFill>
                <a:schemeClr val="tx1"/>
              </a:solidFill>
              <a:latin typeface="Times New Roman" pitchFamily="18" charset="0"/>
            </a:endParaRPr>
          </a:p>
        </p:txBody>
      </p:sp>
      <p:sp>
        <p:nvSpPr>
          <p:cNvPr id="33822" name="Text Box 9"/>
          <p:cNvSpPr txBox="1">
            <a:spLocks noChangeArrowheads="1"/>
          </p:cNvSpPr>
          <p:nvPr/>
        </p:nvSpPr>
        <p:spPr bwMode="auto">
          <a:xfrm>
            <a:off x="5765073" y="897942"/>
            <a:ext cx="3117670" cy="578433"/>
          </a:xfrm>
          <a:prstGeom prst="rect">
            <a:avLst/>
          </a:prstGeom>
          <a:solidFill>
            <a:schemeClr val="bg1">
              <a:lumMod val="75000"/>
            </a:schemeClr>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a:lstStyle/>
          <a:p>
            <a:pPr algn="ctr" eaLnBrk="0" hangingPunct="0">
              <a:defRPr/>
            </a:pPr>
            <a:endParaRPr lang="pt-PT" sz="1200" b="1" dirty="0" smtClean="0">
              <a:solidFill>
                <a:schemeClr val="tx1"/>
              </a:solidFill>
              <a:latin typeface="Times New Roman" pitchFamily="18" charset="0"/>
              <a:cs typeface="Times New Roman" pitchFamily="18" charset="0"/>
            </a:endParaRPr>
          </a:p>
          <a:p>
            <a:pPr algn="ctr" eaLnBrk="0" hangingPunct="0">
              <a:defRPr/>
            </a:pPr>
            <a:r>
              <a:rPr lang="pt-PT" sz="1200" b="1" dirty="0" smtClean="0">
                <a:solidFill>
                  <a:schemeClr val="tx1"/>
                </a:solidFill>
                <a:latin typeface="Times New Roman" pitchFamily="18" charset="0"/>
                <a:cs typeface="Times New Roman" pitchFamily="18" charset="0"/>
              </a:rPr>
              <a:t>GOVERNAÇÃO DO SISTEMA DE SAÚDE</a:t>
            </a:r>
            <a:endParaRPr lang="pt-PT" sz="1200" b="1" dirty="0">
              <a:solidFill>
                <a:schemeClr val="tx1"/>
              </a:solidFill>
              <a:latin typeface="Times New Roman" pitchFamily="18" charset="0"/>
            </a:endParaRPr>
          </a:p>
        </p:txBody>
      </p:sp>
      <p:sp>
        <p:nvSpPr>
          <p:cNvPr id="13366" name="Line 22"/>
          <p:cNvSpPr>
            <a:spLocks noChangeShapeType="1"/>
          </p:cNvSpPr>
          <p:nvPr/>
        </p:nvSpPr>
        <p:spPr bwMode="auto">
          <a:xfrm>
            <a:off x="2314575" y="4025826"/>
            <a:ext cx="0" cy="261938"/>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 name="Line 22"/>
          <p:cNvSpPr>
            <a:spLocks noChangeShapeType="1"/>
          </p:cNvSpPr>
          <p:nvPr/>
        </p:nvSpPr>
        <p:spPr bwMode="auto">
          <a:xfrm>
            <a:off x="1320285" y="4897989"/>
            <a:ext cx="4768" cy="344608"/>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 name="Text Box 25"/>
          <p:cNvSpPr txBox="1">
            <a:spLocks noChangeArrowheads="1"/>
          </p:cNvSpPr>
          <p:nvPr/>
        </p:nvSpPr>
        <p:spPr bwMode="auto">
          <a:xfrm>
            <a:off x="892993" y="6170326"/>
            <a:ext cx="2788420" cy="444709"/>
          </a:xfrm>
          <a:prstGeom prst="rect">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lnRef>
          <a:fillRef idx="1">
            <a:schemeClr val="lt1"/>
          </a:fillRef>
          <a:effectRef idx="0">
            <a:schemeClr val="accent5"/>
          </a:effectRef>
          <a:fontRef idx="minor">
            <a:schemeClr val="dk1"/>
          </a:fontRef>
        </p:style>
        <p:txBody>
          <a:bodyPr/>
          <a:lstStyle/>
          <a:p>
            <a:pPr algn="ctr" eaLnBrk="0" hangingPunct="0">
              <a:defRPr/>
            </a:pPr>
            <a:r>
              <a:rPr lang="fr-FR" sz="1100" b="1" dirty="0" err="1" smtClean="0">
                <a:solidFill>
                  <a:schemeClr val="tx1"/>
                </a:solidFill>
                <a:latin typeface="Times New Roman" pitchFamily="18" charset="0"/>
                <a:cs typeface="Times New Roman" pitchFamily="18" charset="0"/>
              </a:rPr>
              <a:t>Serviços</a:t>
            </a:r>
            <a:r>
              <a:rPr lang="fr-FR" sz="1100" b="1" dirty="0" smtClean="0">
                <a:solidFill>
                  <a:schemeClr val="tx1"/>
                </a:solidFill>
                <a:latin typeface="Times New Roman" pitchFamily="18" charset="0"/>
                <a:cs typeface="Times New Roman" pitchFamily="18" charset="0"/>
              </a:rPr>
              <a:t> </a:t>
            </a:r>
            <a:r>
              <a:rPr lang="fr-FR" sz="1100" b="1" dirty="0" err="1" smtClean="0">
                <a:solidFill>
                  <a:schemeClr val="tx1"/>
                </a:solidFill>
                <a:latin typeface="Times New Roman" pitchFamily="18" charset="0"/>
                <a:cs typeface="Times New Roman" pitchFamily="18" charset="0"/>
              </a:rPr>
              <a:t>Integrados</a:t>
            </a:r>
            <a:r>
              <a:rPr lang="fr-FR" sz="1100" b="1" dirty="0" smtClean="0">
                <a:solidFill>
                  <a:schemeClr val="tx1"/>
                </a:solidFill>
                <a:latin typeface="Times New Roman" pitchFamily="18" charset="0"/>
                <a:cs typeface="Times New Roman" pitchFamily="18" charset="0"/>
              </a:rPr>
              <a:t> de </a:t>
            </a:r>
            <a:r>
              <a:rPr lang="fr-FR" sz="1100" b="1" dirty="0" err="1" smtClean="0">
                <a:solidFill>
                  <a:schemeClr val="tx1"/>
                </a:solidFill>
                <a:latin typeface="Times New Roman" pitchFamily="18" charset="0"/>
                <a:cs typeface="Times New Roman" pitchFamily="18" charset="0"/>
              </a:rPr>
              <a:t>Saúde</a:t>
            </a:r>
            <a:r>
              <a:rPr lang="fr-FR" sz="1100" b="1" dirty="0" smtClean="0">
                <a:solidFill>
                  <a:schemeClr val="tx1"/>
                </a:solidFill>
                <a:latin typeface="Times New Roman" pitchFamily="18" charset="0"/>
                <a:cs typeface="Times New Roman" pitchFamily="18" charset="0"/>
              </a:rPr>
              <a:t> </a:t>
            </a:r>
            <a:r>
              <a:rPr lang="fr-FR" sz="1100" b="1" dirty="0" err="1" smtClean="0">
                <a:solidFill>
                  <a:schemeClr val="tx1"/>
                </a:solidFill>
                <a:latin typeface="Times New Roman" pitchFamily="18" charset="0"/>
                <a:cs typeface="Times New Roman" pitchFamily="18" charset="0"/>
              </a:rPr>
              <a:t>Comunitária</a:t>
            </a:r>
            <a:r>
              <a:rPr lang="fr-FR" sz="1100" b="1" dirty="0" smtClean="0">
                <a:solidFill>
                  <a:schemeClr val="tx1"/>
                </a:solidFill>
                <a:latin typeface="Times New Roman" pitchFamily="18" charset="0"/>
                <a:cs typeface="Times New Roman" pitchFamily="18" charset="0"/>
              </a:rPr>
              <a:t> &amp; Visitas </a:t>
            </a:r>
            <a:r>
              <a:rPr lang="fr-FR" sz="1100" b="1" dirty="0" err="1" smtClean="0">
                <a:solidFill>
                  <a:schemeClr val="tx1"/>
                </a:solidFill>
                <a:latin typeface="Times New Roman" pitchFamily="18" charset="0"/>
                <a:cs typeface="Times New Roman" pitchFamily="18" charset="0"/>
              </a:rPr>
              <a:t>Domiciliárias</a:t>
            </a:r>
            <a:endParaRPr lang="fr-FR" sz="1100" b="1" dirty="0" smtClean="0">
              <a:solidFill>
                <a:schemeClr val="tx1"/>
              </a:solidFill>
              <a:latin typeface="Times New Roman" pitchFamily="18" charset="0"/>
              <a:cs typeface="Times New Roman" pitchFamily="18" charset="0"/>
            </a:endParaRPr>
          </a:p>
        </p:txBody>
      </p:sp>
      <p:sp>
        <p:nvSpPr>
          <p:cNvPr id="28" name="Title 1"/>
          <p:cNvSpPr>
            <a:spLocks noGrp="1"/>
          </p:cNvSpPr>
          <p:nvPr>
            <p:ph type="title"/>
          </p:nvPr>
        </p:nvSpPr>
        <p:spPr>
          <a:xfrm>
            <a:off x="95795" y="134635"/>
            <a:ext cx="8952410" cy="495930"/>
          </a:xfrm>
        </p:spPr>
        <p:txBody>
          <a:bodyPr>
            <a:normAutofit fontScale="90000"/>
          </a:bodyPr>
          <a:lstStyle/>
          <a:p>
            <a:r>
              <a:rPr lang="en-US" sz="3200" dirty="0" smtClean="0">
                <a:solidFill>
                  <a:srgbClr val="7030A0"/>
                </a:solidFill>
                <a:effectLst>
                  <a:outerShdw blurRad="38100" dist="38100" dir="2700000" algn="tl">
                    <a:srgbClr val="000000">
                      <a:alpha val="43137"/>
                    </a:srgbClr>
                  </a:outerShdw>
                </a:effectLst>
              </a:rPr>
              <a:t>CONFIGURAÇÃO DO SERVIÇO NACIONAL DA SAÚDE</a:t>
            </a:r>
            <a:endParaRPr lang="en-US" sz="3200"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76258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6114"/>
          </a:xfrm>
        </p:spPr>
        <p:txBody>
          <a:bodyPr>
            <a:normAutofit fontScale="90000"/>
          </a:bodyPr>
          <a:lstStyle/>
          <a:p>
            <a:r>
              <a:rPr lang="pt-PT" dirty="0" smtClean="0">
                <a:solidFill>
                  <a:srgbClr val="7030A0"/>
                </a:solidFill>
                <a:effectLst>
                  <a:outerShdw blurRad="38100" dist="38100" dir="2700000" algn="tl">
                    <a:srgbClr val="000000">
                      <a:alpha val="43137"/>
                    </a:srgbClr>
                  </a:outerShdw>
                </a:effectLst>
                <a:latin typeface="Helvetica Light"/>
              </a:rPr>
              <a:t>As Infraestruturas do SNS</a:t>
            </a:r>
            <a:endParaRPr lang="en-US" dirty="0">
              <a:solidFill>
                <a:srgbClr val="7030A0"/>
              </a:solidFill>
              <a:effectLst>
                <a:outerShdw blurRad="38100" dist="38100" dir="2700000" algn="tl">
                  <a:srgbClr val="000000">
                    <a:alpha val="43137"/>
                  </a:srgbClr>
                </a:outerShdw>
              </a:effectLst>
              <a:latin typeface="Helvetica Light"/>
            </a:endParaRPr>
          </a:p>
        </p:txBody>
      </p:sp>
      <p:graphicFrame>
        <p:nvGraphicFramePr>
          <p:cNvPr id="6" name="Chart 5"/>
          <p:cNvGraphicFramePr/>
          <p:nvPr>
            <p:extLst>
              <p:ext uri="{D42A27DB-BD31-4B8C-83A1-F6EECF244321}">
                <p14:modId xmlns:p14="http://schemas.microsoft.com/office/powerpoint/2010/main" val="1306124333"/>
              </p:ext>
            </p:extLst>
          </p:nvPr>
        </p:nvGraphicFramePr>
        <p:xfrm>
          <a:off x="457200" y="1146412"/>
          <a:ext cx="8331957" cy="53908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63624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4267200" cy="838200"/>
          </a:xfrm>
        </p:spPr>
        <p:txBody>
          <a:bodyPr>
            <a:normAutofit fontScale="90000"/>
          </a:bodyPr>
          <a:lstStyle/>
          <a:p>
            <a:pPr algn="ctr"/>
            <a:r>
              <a:rPr lang="pt-PT" sz="2000" b="1" dirty="0" smtClean="0">
                <a:solidFill>
                  <a:srgbClr val="7030A0"/>
                </a:solidFill>
              </a:rPr>
              <a:t>PACOTE COMPREENSIVO DOS RECURSOS HUMANOS PARA A PRESTAÇÃO DE CSP</a:t>
            </a:r>
            <a:endParaRPr lang="en-US" sz="2000" b="1" dirty="0">
              <a:solidFill>
                <a:srgbClr val="7030A0"/>
              </a:solidFill>
            </a:endParaRPr>
          </a:p>
        </p:txBody>
      </p:sp>
      <p:sp>
        <p:nvSpPr>
          <p:cNvPr id="3" name="Slide Number Placeholder 2"/>
          <p:cNvSpPr>
            <a:spLocks noGrp="1"/>
          </p:cNvSpPr>
          <p:nvPr>
            <p:ph type="sldNum" sz="quarter" idx="12"/>
          </p:nvPr>
        </p:nvSpPr>
        <p:spPr/>
        <p:txBody>
          <a:bodyPr/>
          <a:lstStyle/>
          <a:p>
            <a:fld id="{6E7759A7-6A68-4956-B64E-A982B306475C}" type="slidenum">
              <a:rPr lang="en-US" smtClean="0"/>
              <a:pPr/>
              <a:t>5</a:t>
            </a:fld>
            <a:endParaRPr lang="en-US" dirty="0"/>
          </a:p>
        </p:txBody>
      </p:sp>
      <p:graphicFrame>
        <p:nvGraphicFramePr>
          <p:cNvPr id="6" name="Table 5"/>
          <p:cNvGraphicFramePr>
            <a:graphicFrameLocks noGrp="1"/>
          </p:cNvGraphicFramePr>
          <p:nvPr>
            <p:extLst/>
          </p:nvPr>
        </p:nvGraphicFramePr>
        <p:xfrm>
          <a:off x="228600" y="1143000"/>
          <a:ext cx="4114800" cy="5356043"/>
        </p:xfrm>
        <a:graphic>
          <a:graphicData uri="http://schemas.openxmlformats.org/drawingml/2006/table">
            <a:tbl>
              <a:tblPr firstRow="1" bandRow="1">
                <a:tableStyleId>{9D7B26C5-4107-4FEC-AEDC-1716B250A1EF}</a:tableStyleId>
              </a:tblPr>
              <a:tblGrid>
                <a:gridCol w="2959768"/>
                <a:gridCol w="1155032"/>
              </a:tblGrid>
              <a:tr h="264448">
                <a:tc>
                  <a:txBody>
                    <a:bodyPr/>
                    <a:lstStyle/>
                    <a:p>
                      <a:pPr algn="ctr"/>
                      <a:r>
                        <a:rPr lang="en-US" sz="1400" baseline="0" dirty="0" smtClean="0"/>
                        <a:t>CSC DO POSTO ADMINISTRATIVO</a:t>
                      </a:r>
                      <a:endParaRPr lang="en-US" sz="1400" dirty="0"/>
                    </a:p>
                  </a:txBody>
                  <a:tcPr/>
                </a:tc>
                <a:tc>
                  <a:txBody>
                    <a:bodyPr/>
                    <a:lstStyle/>
                    <a:p>
                      <a:pPr algn="ctr"/>
                      <a:r>
                        <a:rPr lang="en-US" sz="1400" dirty="0" smtClean="0"/>
                        <a:t>NÚMERO</a:t>
                      </a:r>
                      <a:endParaRPr lang="en-US" sz="1400" dirty="0"/>
                    </a:p>
                  </a:txBody>
                  <a:tcPr/>
                </a:tc>
              </a:tr>
              <a:tr h="364993">
                <a:tc>
                  <a:txBody>
                    <a:bodyPr/>
                    <a:lstStyle/>
                    <a:p>
                      <a:r>
                        <a:rPr lang="en-US" sz="1400" dirty="0" err="1" smtClean="0"/>
                        <a:t>Chefe</a:t>
                      </a:r>
                      <a:r>
                        <a:rPr lang="en-US" sz="1400" baseline="0" dirty="0" smtClean="0"/>
                        <a:t> </a:t>
                      </a:r>
                      <a:endParaRPr lang="en-US" sz="1400" dirty="0"/>
                    </a:p>
                  </a:txBody>
                  <a:tcPr/>
                </a:tc>
                <a:tc>
                  <a:txBody>
                    <a:bodyPr/>
                    <a:lstStyle/>
                    <a:p>
                      <a:pPr algn="ctr"/>
                      <a:r>
                        <a:rPr lang="en-US" sz="1400" dirty="0" smtClean="0"/>
                        <a:t>1</a:t>
                      </a:r>
                      <a:endParaRPr lang="en-US" sz="1400" dirty="0"/>
                    </a:p>
                  </a:txBody>
                  <a:tcPr/>
                </a:tc>
              </a:tr>
              <a:tr h="364993">
                <a:tc>
                  <a:txBody>
                    <a:bodyPr/>
                    <a:lstStyle/>
                    <a:p>
                      <a:r>
                        <a:rPr lang="en-US" sz="1400" dirty="0" err="1" smtClean="0"/>
                        <a:t>Médico</a:t>
                      </a:r>
                      <a:r>
                        <a:rPr lang="en-US" sz="1400" dirty="0" smtClean="0"/>
                        <a:t> </a:t>
                      </a:r>
                      <a:r>
                        <a:rPr lang="en-US" sz="1400" dirty="0" err="1" smtClean="0"/>
                        <a:t>Geral</a:t>
                      </a:r>
                      <a:endParaRPr lang="en-US" sz="1400" dirty="0"/>
                    </a:p>
                  </a:txBody>
                  <a:tcPr/>
                </a:tc>
                <a:tc>
                  <a:txBody>
                    <a:bodyPr/>
                    <a:lstStyle/>
                    <a:p>
                      <a:pPr algn="ctr"/>
                      <a:r>
                        <a:rPr lang="en-US" sz="1400" dirty="0" smtClean="0"/>
                        <a:t>2</a:t>
                      </a:r>
                      <a:endParaRPr lang="en-US" sz="1400" dirty="0"/>
                    </a:p>
                  </a:txBody>
                  <a:tcPr/>
                </a:tc>
              </a:tr>
              <a:tr h="364993">
                <a:tc>
                  <a:txBody>
                    <a:bodyPr/>
                    <a:lstStyle/>
                    <a:p>
                      <a:r>
                        <a:rPr lang="en-US" sz="1400" dirty="0" err="1" smtClean="0"/>
                        <a:t>Médico</a:t>
                      </a:r>
                      <a:r>
                        <a:rPr lang="en-US" sz="1400" dirty="0" smtClean="0"/>
                        <a:t> </a:t>
                      </a:r>
                      <a:r>
                        <a:rPr lang="en-US" sz="1400" dirty="0" err="1" smtClean="0"/>
                        <a:t>Geral</a:t>
                      </a:r>
                      <a:r>
                        <a:rPr lang="en-US" sz="1400" dirty="0" smtClean="0"/>
                        <a:t> </a:t>
                      </a:r>
                      <a:r>
                        <a:rPr lang="en-US" sz="1400" dirty="0" err="1" smtClean="0"/>
                        <a:t>Integrada</a:t>
                      </a:r>
                      <a:r>
                        <a:rPr lang="en-US" sz="1400" dirty="0" smtClean="0"/>
                        <a:t>/de </a:t>
                      </a:r>
                      <a:r>
                        <a:rPr lang="en-US" sz="1400" dirty="0" err="1" smtClean="0"/>
                        <a:t>Familia</a:t>
                      </a:r>
                      <a:endParaRPr lang="en-US" sz="1400" dirty="0"/>
                    </a:p>
                  </a:txBody>
                  <a:tcPr/>
                </a:tc>
                <a:tc>
                  <a:txBody>
                    <a:bodyPr/>
                    <a:lstStyle/>
                    <a:p>
                      <a:pPr algn="ctr"/>
                      <a:r>
                        <a:rPr lang="en-US" sz="1400" dirty="0" smtClean="0"/>
                        <a:t>2</a:t>
                      </a:r>
                      <a:endParaRPr lang="en-US" sz="1400" dirty="0"/>
                    </a:p>
                  </a:txBody>
                  <a:tcPr/>
                </a:tc>
              </a:tr>
              <a:tr h="364993">
                <a:tc>
                  <a:txBody>
                    <a:bodyPr/>
                    <a:lstStyle/>
                    <a:p>
                      <a:r>
                        <a:rPr lang="en-US" sz="1400" dirty="0" err="1" smtClean="0"/>
                        <a:t>Enfermeiro</a:t>
                      </a:r>
                      <a:endParaRPr lang="en-US" sz="1400" dirty="0"/>
                    </a:p>
                  </a:txBody>
                  <a:tcPr/>
                </a:tc>
                <a:tc>
                  <a:txBody>
                    <a:bodyPr/>
                    <a:lstStyle/>
                    <a:p>
                      <a:pPr algn="ctr"/>
                      <a:r>
                        <a:rPr lang="en-US" sz="1400" dirty="0" smtClean="0"/>
                        <a:t>5</a:t>
                      </a:r>
                      <a:endParaRPr lang="en-US" sz="1400" dirty="0"/>
                    </a:p>
                  </a:txBody>
                  <a:tcPr/>
                </a:tc>
              </a:tr>
              <a:tr h="364993">
                <a:tc>
                  <a:txBody>
                    <a:bodyPr/>
                    <a:lstStyle/>
                    <a:p>
                      <a:r>
                        <a:rPr lang="en-US" sz="1400" dirty="0" err="1" smtClean="0"/>
                        <a:t>Enfermeiro</a:t>
                      </a:r>
                      <a:r>
                        <a:rPr lang="en-US" sz="1400" dirty="0" smtClean="0"/>
                        <a:t> </a:t>
                      </a:r>
                      <a:r>
                        <a:rPr lang="en-US" sz="1400" dirty="0" err="1" smtClean="0"/>
                        <a:t>Dentista</a:t>
                      </a:r>
                      <a:endParaRPr lang="en-US" sz="1400" dirty="0"/>
                    </a:p>
                  </a:txBody>
                  <a:tcPr/>
                </a:tc>
                <a:tc>
                  <a:txBody>
                    <a:bodyPr/>
                    <a:lstStyle/>
                    <a:p>
                      <a:pPr algn="ctr"/>
                      <a:r>
                        <a:rPr lang="en-US" sz="1400" dirty="0" smtClean="0"/>
                        <a:t>1</a:t>
                      </a:r>
                      <a:endParaRPr lang="en-US" sz="1400" dirty="0"/>
                    </a:p>
                  </a:txBody>
                  <a:tcPr/>
                </a:tc>
              </a:tr>
              <a:tr h="364993">
                <a:tc>
                  <a:txBody>
                    <a:bodyPr/>
                    <a:lstStyle/>
                    <a:p>
                      <a:r>
                        <a:rPr lang="en-US" sz="1400" dirty="0" err="1" smtClean="0"/>
                        <a:t>Parteira</a:t>
                      </a:r>
                      <a:endParaRPr lang="en-US" sz="1400" dirty="0"/>
                    </a:p>
                  </a:txBody>
                  <a:tcPr/>
                </a:tc>
                <a:tc>
                  <a:txBody>
                    <a:bodyPr/>
                    <a:lstStyle/>
                    <a:p>
                      <a:pPr algn="ctr"/>
                      <a:r>
                        <a:rPr lang="en-US" sz="1400" dirty="0" smtClean="0"/>
                        <a:t>5</a:t>
                      </a:r>
                      <a:endParaRPr lang="en-US" sz="1400" dirty="0"/>
                    </a:p>
                  </a:txBody>
                  <a:tcPr/>
                </a:tc>
              </a:tr>
              <a:tr h="364993">
                <a:tc>
                  <a:txBody>
                    <a:bodyPr/>
                    <a:lstStyle/>
                    <a:p>
                      <a:r>
                        <a:rPr lang="en-US" sz="1400" dirty="0" err="1" smtClean="0"/>
                        <a:t>Técnico</a:t>
                      </a:r>
                      <a:r>
                        <a:rPr lang="en-US" sz="1400" dirty="0" smtClean="0"/>
                        <a:t> de </a:t>
                      </a:r>
                      <a:r>
                        <a:rPr lang="en-US" sz="1400" dirty="0" err="1" smtClean="0"/>
                        <a:t>Laboratório</a:t>
                      </a:r>
                      <a:endParaRPr lang="en-US" sz="1400" dirty="0"/>
                    </a:p>
                  </a:txBody>
                  <a:tcPr/>
                </a:tc>
                <a:tc>
                  <a:txBody>
                    <a:bodyPr/>
                    <a:lstStyle/>
                    <a:p>
                      <a:pPr algn="ctr"/>
                      <a:r>
                        <a:rPr lang="en-US" sz="1400" dirty="0" smtClean="0"/>
                        <a:t>1</a:t>
                      </a:r>
                      <a:endParaRPr lang="en-US" sz="1400" dirty="0"/>
                    </a:p>
                  </a:txBody>
                  <a:tcPr/>
                </a:tc>
              </a:tr>
              <a:tr h="364993">
                <a:tc>
                  <a:txBody>
                    <a:bodyPr/>
                    <a:lstStyle/>
                    <a:p>
                      <a:r>
                        <a:rPr lang="en-US" sz="1400" dirty="0" err="1" smtClean="0"/>
                        <a:t>Técnico</a:t>
                      </a:r>
                      <a:r>
                        <a:rPr lang="en-US" sz="1400" dirty="0" smtClean="0"/>
                        <a:t> de </a:t>
                      </a:r>
                      <a:r>
                        <a:rPr lang="en-US" sz="1400" dirty="0" err="1" smtClean="0"/>
                        <a:t>Farmácia</a:t>
                      </a:r>
                      <a:endParaRPr lang="en-US" sz="1400" dirty="0"/>
                    </a:p>
                  </a:txBody>
                  <a:tcPr/>
                </a:tc>
                <a:tc>
                  <a:txBody>
                    <a:bodyPr/>
                    <a:lstStyle/>
                    <a:p>
                      <a:pPr algn="ctr"/>
                      <a:r>
                        <a:rPr lang="en-US" sz="1400" dirty="0" smtClean="0"/>
                        <a:t>1</a:t>
                      </a:r>
                      <a:endParaRPr lang="en-US" sz="1400" dirty="0"/>
                    </a:p>
                  </a:txBody>
                  <a:tcPr/>
                </a:tc>
              </a:tr>
              <a:tr h="364993">
                <a:tc>
                  <a:txBody>
                    <a:bodyPr/>
                    <a:lstStyle/>
                    <a:p>
                      <a:r>
                        <a:rPr lang="en-US" sz="1400" dirty="0" err="1" smtClean="0"/>
                        <a:t>Técnico</a:t>
                      </a:r>
                      <a:r>
                        <a:rPr lang="en-US" sz="1400" dirty="0" smtClean="0"/>
                        <a:t> de </a:t>
                      </a:r>
                      <a:r>
                        <a:rPr lang="en-US" sz="1400" dirty="0" err="1" smtClean="0"/>
                        <a:t>Radiologia</a:t>
                      </a:r>
                      <a:endParaRPr lang="en-US" sz="1400" dirty="0"/>
                    </a:p>
                  </a:txBody>
                  <a:tcPr/>
                </a:tc>
                <a:tc>
                  <a:txBody>
                    <a:bodyPr/>
                    <a:lstStyle/>
                    <a:p>
                      <a:pPr algn="ctr"/>
                      <a:r>
                        <a:rPr lang="en-US" sz="1400" dirty="0" smtClean="0"/>
                        <a:t>1</a:t>
                      </a:r>
                      <a:endParaRPr lang="en-US" sz="1400" dirty="0"/>
                    </a:p>
                  </a:txBody>
                  <a:tcPr/>
                </a:tc>
              </a:tr>
              <a:tr h="364993">
                <a:tc>
                  <a:txBody>
                    <a:bodyPr/>
                    <a:lstStyle/>
                    <a:p>
                      <a:r>
                        <a:rPr lang="en-US" sz="1400" dirty="0" err="1" smtClean="0"/>
                        <a:t>Técnico</a:t>
                      </a:r>
                      <a:r>
                        <a:rPr lang="en-US" sz="1400" dirty="0" smtClean="0"/>
                        <a:t> de </a:t>
                      </a:r>
                      <a:r>
                        <a:rPr lang="en-US" sz="1400" dirty="0" err="1" smtClean="0"/>
                        <a:t>Oftalmologia</a:t>
                      </a:r>
                      <a:endParaRPr lang="en-US" sz="1400" dirty="0"/>
                    </a:p>
                  </a:txBody>
                  <a:tcPr/>
                </a:tc>
                <a:tc>
                  <a:txBody>
                    <a:bodyPr/>
                    <a:lstStyle/>
                    <a:p>
                      <a:pPr algn="ctr"/>
                      <a:r>
                        <a:rPr lang="en-US" sz="1400" dirty="0" smtClean="0"/>
                        <a:t>1</a:t>
                      </a:r>
                      <a:endParaRPr lang="en-US" sz="1400" dirty="0"/>
                    </a:p>
                  </a:txBody>
                  <a:tcPr/>
                </a:tc>
              </a:tr>
              <a:tr h="364993">
                <a:tc>
                  <a:txBody>
                    <a:bodyPr/>
                    <a:lstStyle/>
                    <a:p>
                      <a:r>
                        <a:rPr lang="en-US" sz="1400" dirty="0" err="1" smtClean="0"/>
                        <a:t>Técnico</a:t>
                      </a:r>
                      <a:r>
                        <a:rPr lang="en-US" sz="1400" dirty="0" smtClean="0"/>
                        <a:t> de </a:t>
                      </a:r>
                      <a:r>
                        <a:rPr lang="en-US" sz="1400" dirty="0" err="1" smtClean="0"/>
                        <a:t>Saúde</a:t>
                      </a:r>
                      <a:r>
                        <a:rPr lang="en-US" sz="1400" dirty="0" smtClean="0"/>
                        <a:t> </a:t>
                      </a:r>
                      <a:r>
                        <a:rPr lang="en-US" sz="1400" dirty="0" err="1" smtClean="0"/>
                        <a:t>Ambiental</a:t>
                      </a:r>
                      <a:r>
                        <a:rPr lang="en-US" sz="1400" dirty="0" smtClean="0"/>
                        <a:t> e</a:t>
                      </a:r>
                      <a:r>
                        <a:rPr lang="en-US" sz="1400" baseline="0" dirty="0" smtClean="0"/>
                        <a:t> </a:t>
                      </a:r>
                      <a:r>
                        <a:rPr lang="en-US" sz="1400" baseline="0" dirty="0" err="1" smtClean="0"/>
                        <a:t>Promoção</a:t>
                      </a:r>
                      <a:r>
                        <a:rPr lang="en-US" sz="1400" baseline="0" dirty="0" smtClean="0"/>
                        <a:t> da </a:t>
                      </a:r>
                      <a:r>
                        <a:rPr lang="en-US" sz="1400" baseline="0" dirty="0" err="1" smtClean="0"/>
                        <a:t>Saúde</a:t>
                      </a:r>
                      <a:endParaRPr lang="en-US" sz="1400" dirty="0"/>
                    </a:p>
                  </a:txBody>
                  <a:tcPr/>
                </a:tc>
                <a:tc>
                  <a:txBody>
                    <a:bodyPr/>
                    <a:lstStyle/>
                    <a:p>
                      <a:pPr algn="ctr"/>
                      <a:r>
                        <a:rPr lang="en-US" sz="1400" dirty="0" smtClean="0"/>
                        <a:t>1</a:t>
                      </a:r>
                      <a:endParaRPr lang="en-US" sz="1400" dirty="0"/>
                    </a:p>
                  </a:txBody>
                  <a:tcPr/>
                </a:tc>
              </a:tr>
              <a:tr h="364993">
                <a:tc>
                  <a:txBody>
                    <a:bodyPr/>
                    <a:lstStyle/>
                    <a:p>
                      <a:r>
                        <a:rPr lang="en-US" sz="1400" dirty="0" err="1" smtClean="0"/>
                        <a:t>Técnico</a:t>
                      </a:r>
                      <a:r>
                        <a:rPr lang="en-US" sz="1400" baseline="0" dirty="0" smtClean="0"/>
                        <a:t> de </a:t>
                      </a:r>
                      <a:r>
                        <a:rPr lang="en-US" sz="1400" baseline="0" dirty="0" err="1" smtClean="0"/>
                        <a:t>Saúde</a:t>
                      </a:r>
                      <a:r>
                        <a:rPr lang="en-US" sz="1400" baseline="0" dirty="0" smtClean="0"/>
                        <a:t> </a:t>
                      </a:r>
                      <a:r>
                        <a:rPr lang="en-US" sz="1400" baseline="0" dirty="0" err="1" smtClean="0"/>
                        <a:t>Pública</a:t>
                      </a:r>
                      <a:r>
                        <a:rPr lang="en-US" sz="1400" baseline="0" dirty="0" smtClean="0"/>
                        <a:t> (p/ CDC; NCDC; MCH; </a:t>
                      </a:r>
                      <a:r>
                        <a:rPr lang="en-US" sz="1400" baseline="0" dirty="0" err="1" smtClean="0"/>
                        <a:t>Nutrição</a:t>
                      </a:r>
                      <a:r>
                        <a:rPr lang="en-US" sz="1400" baseline="0" dirty="0" smtClean="0"/>
                        <a:t> e SIS)</a:t>
                      </a:r>
                      <a:endParaRPr lang="en-US" sz="1400" dirty="0"/>
                    </a:p>
                  </a:txBody>
                  <a:tcPr/>
                </a:tc>
                <a:tc>
                  <a:txBody>
                    <a:bodyPr/>
                    <a:lstStyle/>
                    <a:p>
                      <a:pPr algn="ctr"/>
                      <a:r>
                        <a:rPr lang="pt-PT" sz="1400" dirty="0" smtClean="0"/>
                        <a:t>5</a:t>
                      </a:r>
                      <a:endParaRPr lang="en-US" sz="1400" dirty="0"/>
                    </a:p>
                  </a:txBody>
                  <a:tcPr/>
                </a:tc>
              </a:tr>
              <a:tr h="364993">
                <a:tc>
                  <a:txBody>
                    <a:bodyPr/>
                    <a:lstStyle/>
                    <a:p>
                      <a:pPr algn="ctr"/>
                      <a:r>
                        <a:rPr lang="en-US" sz="1400" b="1" dirty="0" smtClean="0"/>
                        <a:t>TOTAL:</a:t>
                      </a:r>
                      <a:endParaRPr lang="en-US" sz="1400" b="1" dirty="0"/>
                    </a:p>
                  </a:txBody>
                  <a:tcPr/>
                </a:tc>
                <a:tc>
                  <a:txBody>
                    <a:bodyPr/>
                    <a:lstStyle/>
                    <a:p>
                      <a:pPr algn="ctr"/>
                      <a:r>
                        <a:rPr lang="en-US" sz="1400" b="1" dirty="0" smtClean="0"/>
                        <a:t>26</a:t>
                      </a:r>
                      <a:endParaRPr lang="en-US" sz="1400" b="1" dirty="0"/>
                    </a:p>
                  </a:txBody>
                  <a:tcPr/>
                </a:tc>
              </a:tr>
            </a:tbl>
          </a:graphicData>
        </a:graphic>
      </p:graphicFrame>
      <p:graphicFrame>
        <p:nvGraphicFramePr>
          <p:cNvPr id="7" name="Table 6"/>
          <p:cNvGraphicFramePr>
            <a:graphicFrameLocks noGrp="1"/>
          </p:cNvGraphicFramePr>
          <p:nvPr>
            <p:extLst/>
          </p:nvPr>
        </p:nvGraphicFramePr>
        <p:xfrm>
          <a:off x="4495800" y="152400"/>
          <a:ext cx="4191000" cy="6552434"/>
        </p:xfrm>
        <a:graphic>
          <a:graphicData uri="http://schemas.openxmlformats.org/drawingml/2006/table">
            <a:tbl>
              <a:tblPr firstRow="1" bandRow="1">
                <a:tableStyleId>{616DA210-FB5B-4158-B5E0-FEB733F419BA}</a:tableStyleId>
              </a:tblPr>
              <a:tblGrid>
                <a:gridCol w="3014578"/>
                <a:gridCol w="1176422"/>
              </a:tblGrid>
              <a:tr h="406212">
                <a:tc>
                  <a:txBody>
                    <a:bodyPr/>
                    <a:lstStyle/>
                    <a:p>
                      <a:pPr algn="ctr"/>
                      <a:r>
                        <a:rPr lang="en-US" sz="1400" baseline="0" dirty="0" smtClean="0"/>
                        <a:t>CSC DO MUNICÍPIO</a:t>
                      </a:r>
                      <a:endParaRPr lang="en-US" sz="1400" dirty="0"/>
                    </a:p>
                  </a:txBody>
                  <a:tcPr/>
                </a:tc>
                <a:tc>
                  <a:txBody>
                    <a:bodyPr/>
                    <a:lstStyle/>
                    <a:p>
                      <a:pPr algn="ctr"/>
                      <a:r>
                        <a:rPr lang="en-US" sz="1400" dirty="0" smtClean="0"/>
                        <a:t>NÚMERO</a:t>
                      </a:r>
                      <a:endParaRPr lang="en-US" sz="1400" dirty="0"/>
                    </a:p>
                  </a:txBody>
                  <a:tcPr/>
                </a:tc>
              </a:tr>
              <a:tr h="364993">
                <a:tc>
                  <a:txBody>
                    <a:bodyPr/>
                    <a:lstStyle/>
                    <a:p>
                      <a:r>
                        <a:rPr lang="en-US" sz="1400" dirty="0" err="1" smtClean="0"/>
                        <a:t>Chefe</a:t>
                      </a:r>
                      <a:endParaRPr lang="en-US" sz="1400" dirty="0"/>
                    </a:p>
                  </a:txBody>
                  <a:tcPr/>
                </a:tc>
                <a:tc>
                  <a:txBody>
                    <a:bodyPr/>
                    <a:lstStyle/>
                    <a:p>
                      <a:pPr algn="ctr"/>
                      <a:r>
                        <a:rPr lang="en-US" sz="1400" dirty="0" smtClean="0"/>
                        <a:t>1</a:t>
                      </a:r>
                      <a:endParaRPr lang="en-US" sz="1400" dirty="0"/>
                    </a:p>
                  </a:txBody>
                  <a:tcPr/>
                </a:tc>
              </a:tr>
              <a:tr h="364993">
                <a:tc>
                  <a:txBody>
                    <a:bodyPr/>
                    <a:lstStyle/>
                    <a:p>
                      <a:r>
                        <a:rPr lang="en-US" sz="1400" dirty="0" err="1" smtClean="0"/>
                        <a:t>Médico</a:t>
                      </a:r>
                      <a:r>
                        <a:rPr lang="en-US" sz="1400" dirty="0" smtClean="0"/>
                        <a:t> </a:t>
                      </a:r>
                      <a:r>
                        <a:rPr lang="en-US" sz="1400" dirty="0" err="1" smtClean="0"/>
                        <a:t>Geral</a:t>
                      </a:r>
                      <a:endParaRPr lang="en-US" sz="1400" dirty="0"/>
                    </a:p>
                  </a:txBody>
                  <a:tcPr/>
                </a:tc>
                <a:tc>
                  <a:txBody>
                    <a:bodyPr/>
                    <a:lstStyle/>
                    <a:p>
                      <a:pPr algn="ctr"/>
                      <a:r>
                        <a:rPr lang="en-US" sz="1400" dirty="0" smtClean="0"/>
                        <a:t>6</a:t>
                      </a:r>
                      <a:endParaRPr lang="en-US" sz="1400" dirty="0"/>
                    </a:p>
                  </a:txBody>
                  <a:tcPr/>
                </a:tc>
              </a:tr>
              <a:tr h="364993">
                <a:tc>
                  <a:txBody>
                    <a:bodyPr/>
                    <a:lstStyle/>
                    <a:p>
                      <a:r>
                        <a:rPr lang="en-US" sz="1400" dirty="0" err="1" smtClean="0"/>
                        <a:t>Médico</a:t>
                      </a:r>
                      <a:r>
                        <a:rPr lang="en-US" sz="1400" dirty="0" smtClean="0"/>
                        <a:t> </a:t>
                      </a:r>
                      <a:r>
                        <a:rPr lang="en-US" sz="1400" dirty="0" err="1" smtClean="0"/>
                        <a:t>Geral</a:t>
                      </a:r>
                      <a:r>
                        <a:rPr lang="en-US" sz="1400" dirty="0" smtClean="0"/>
                        <a:t> </a:t>
                      </a:r>
                      <a:r>
                        <a:rPr lang="en-US" sz="1400" dirty="0" err="1" smtClean="0"/>
                        <a:t>Integrado</a:t>
                      </a:r>
                      <a:r>
                        <a:rPr lang="en-US" sz="1400" dirty="0" smtClean="0"/>
                        <a:t>/de </a:t>
                      </a:r>
                      <a:r>
                        <a:rPr lang="en-US" sz="1400" dirty="0" err="1" smtClean="0"/>
                        <a:t>Familia</a:t>
                      </a:r>
                      <a:endParaRPr lang="en-US" sz="1400" dirty="0"/>
                    </a:p>
                  </a:txBody>
                  <a:tcPr/>
                </a:tc>
                <a:tc>
                  <a:txBody>
                    <a:bodyPr/>
                    <a:lstStyle/>
                    <a:p>
                      <a:pPr algn="ctr"/>
                      <a:r>
                        <a:rPr lang="en-US" sz="1400" dirty="0" smtClean="0"/>
                        <a:t>2</a:t>
                      </a:r>
                      <a:endParaRPr lang="en-US" sz="1400" dirty="0"/>
                    </a:p>
                  </a:txBody>
                  <a:tcPr/>
                </a:tc>
              </a:tr>
              <a:tr h="364993">
                <a:tc>
                  <a:txBody>
                    <a:bodyPr/>
                    <a:lstStyle/>
                    <a:p>
                      <a:r>
                        <a:rPr lang="en-US" sz="1400" dirty="0" err="1" smtClean="0"/>
                        <a:t>Médico</a:t>
                      </a:r>
                      <a:r>
                        <a:rPr lang="en-US" sz="1400" baseline="0" dirty="0" smtClean="0"/>
                        <a:t> </a:t>
                      </a:r>
                      <a:r>
                        <a:rPr lang="en-US" sz="1400" baseline="0" dirty="0" err="1" smtClean="0"/>
                        <a:t>Dentista</a:t>
                      </a:r>
                      <a:endParaRPr lang="en-US" sz="1400" dirty="0"/>
                    </a:p>
                  </a:txBody>
                  <a:tcPr/>
                </a:tc>
                <a:tc>
                  <a:txBody>
                    <a:bodyPr/>
                    <a:lstStyle/>
                    <a:p>
                      <a:pPr algn="ctr"/>
                      <a:r>
                        <a:rPr lang="en-US" sz="1400" dirty="0" smtClean="0"/>
                        <a:t>1</a:t>
                      </a:r>
                      <a:endParaRPr lang="en-US" sz="1400" dirty="0"/>
                    </a:p>
                  </a:txBody>
                  <a:tcPr/>
                </a:tc>
              </a:tr>
              <a:tr h="364993">
                <a:tc>
                  <a:txBody>
                    <a:bodyPr/>
                    <a:lstStyle/>
                    <a:p>
                      <a:r>
                        <a:rPr lang="en-US" sz="1400" dirty="0" err="1" smtClean="0"/>
                        <a:t>Enfermeiro</a:t>
                      </a:r>
                      <a:r>
                        <a:rPr lang="en-US" sz="1400" dirty="0" smtClean="0"/>
                        <a:t> </a:t>
                      </a:r>
                      <a:endParaRPr lang="en-US" sz="1400" dirty="0"/>
                    </a:p>
                  </a:txBody>
                  <a:tcPr/>
                </a:tc>
                <a:tc>
                  <a:txBody>
                    <a:bodyPr/>
                    <a:lstStyle/>
                    <a:p>
                      <a:pPr algn="ctr"/>
                      <a:r>
                        <a:rPr lang="en-US" sz="1400" dirty="0" smtClean="0"/>
                        <a:t>6</a:t>
                      </a:r>
                      <a:endParaRPr lang="en-US" sz="1400" dirty="0"/>
                    </a:p>
                  </a:txBody>
                  <a:tcPr/>
                </a:tc>
              </a:tr>
              <a:tr h="364993">
                <a:tc>
                  <a:txBody>
                    <a:bodyPr/>
                    <a:lstStyle/>
                    <a:p>
                      <a:r>
                        <a:rPr lang="en-US" sz="1400" dirty="0" err="1" smtClean="0"/>
                        <a:t>Enfermeiro</a:t>
                      </a:r>
                      <a:r>
                        <a:rPr lang="en-US" sz="1400" dirty="0" smtClean="0"/>
                        <a:t> de</a:t>
                      </a:r>
                      <a:r>
                        <a:rPr lang="en-US" sz="1400" baseline="0" dirty="0" smtClean="0"/>
                        <a:t> </a:t>
                      </a:r>
                      <a:r>
                        <a:rPr lang="en-US" sz="1400" baseline="0" dirty="0" err="1" smtClean="0"/>
                        <a:t>Saúde</a:t>
                      </a:r>
                      <a:r>
                        <a:rPr lang="en-US" sz="1400" baseline="0" dirty="0" smtClean="0"/>
                        <a:t> Mental</a:t>
                      </a:r>
                      <a:endParaRPr lang="en-US" sz="1400" dirty="0"/>
                    </a:p>
                  </a:txBody>
                  <a:tcPr/>
                </a:tc>
                <a:tc>
                  <a:txBody>
                    <a:bodyPr/>
                    <a:lstStyle/>
                    <a:p>
                      <a:pPr algn="ctr"/>
                      <a:r>
                        <a:rPr lang="en-US" sz="1400" dirty="0" smtClean="0"/>
                        <a:t>1</a:t>
                      </a:r>
                      <a:endParaRPr lang="en-US" sz="1400" dirty="0"/>
                    </a:p>
                  </a:txBody>
                  <a:tcPr/>
                </a:tc>
              </a:tr>
              <a:tr h="364993">
                <a:tc>
                  <a:txBody>
                    <a:bodyPr/>
                    <a:lstStyle/>
                    <a:p>
                      <a:r>
                        <a:rPr lang="en-US" sz="1400" dirty="0" err="1" smtClean="0"/>
                        <a:t>Enfermeiro</a:t>
                      </a:r>
                      <a:r>
                        <a:rPr lang="en-US" sz="1400" dirty="0" smtClean="0"/>
                        <a:t> de </a:t>
                      </a:r>
                      <a:r>
                        <a:rPr lang="en-US" sz="1400" dirty="0" err="1" smtClean="0"/>
                        <a:t>Saúde</a:t>
                      </a:r>
                      <a:r>
                        <a:rPr lang="en-US" sz="1400" baseline="0" dirty="0" smtClean="0"/>
                        <a:t> Oral</a:t>
                      </a:r>
                      <a:endParaRPr lang="en-US" sz="1400" dirty="0"/>
                    </a:p>
                  </a:txBody>
                  <a:tcPr/>
                </a:tc>
                <a:tc>
                  <a:txBody>
                    <a:bodyPr/>
                    <a:lstStyle/>
                    <a:p>
                      <a:pPr algn="ctr"/>
                      <a:r>
                        <a:rPr lang="en-US" sz="1400" dirty="0" smtClean="0"/>
                        <a:t>1</a:t>
                      </a:r>
                      <a:endParaRPr lang="en-US" sz="1400" dirty="0"/>
                    </a:p>
                  </a:txBody>
                  <a:tcPr/>
                </a:tc>
              </a:tr>
              <a:tr h="364993">
                <a:tc>
                  <a:txBody>
                    <a:bodyPr/>
                    <a:lstStyle/>
                    <a:p>
                      <a:r>
                        <a:rPr lang="en-US" sz="1400" dirty="0" err="1" smtClean="0"/>
                        <a:t>Enfermeiro</a:t>
                      </a:r>
                      <a:r>
                        <a:rPr lang="en-US" sz="1400" dirty="0" smtClean="0"/>
                        <a:t> de </a:t>
                      </a:r>
                      <a:r>
                        <a:rPr lang="en-US" sz="1400" dirty="0" err="1" smtClean="0"/>
                        <a:t>Saúde</a:t>
                      </a:r>
                      <a:r>
                        <a:rPr lang="en-US" sz="1400" dirty="0" smtClean="0"/>
                        <a:t> da Vista</a:t>
                      </a:r>
                      <a:endParaRPr lang="en-US" sz="1400" dirty="0"/>
                    </a:p>
                  </a:txBody>
                  <a:tcPr/>
                </a:tc>
                <a:tc>
                  <a:txBody>
                    <a:bodyPr/>
                    <a:lstStyle/>
                    <a:p>
                      <a:pPr algn="ctr"/>
                      <a:r>
                        <a:rPr lang="en-US" sz="1400" dirty="0" smtClean="0"/>
                        <a:t>1</a:t>
                      </a:r>
                      <a:endParaRPr lang="en-US" sz="1400" dirty="0"/>
                    </a:p>
                  </a:txBody>
                  <a:tcPr/>
                </a:tc>
              </a:tr>
              <a:tr h="364993">
                <a:tc>
                  <a:txBody>
                    <a:bodyPr/>
                    <a:lstStyle/>
                    <a:p>
                      <a:r>
                        <a:rPr lang="en-US" sz="1400" dirty="0" err="1" smtClean="0"/>
                        <a:t>Parteira</a:t>
                      </a:r>
                      <a:endParaRPr lang="en-US" sz="1400" dirty="0"/>
                    </a:p>
                  </a:txBody>
                  <a:tcPr/>
                </a:tc>
                <a:tc>
                  <a:txBody>
                    <a:bodyPr/>
                    <a:lstStyle/>
                    <a:p>
                      <a:pPr algn="ctr"/>
                      <a:r>
                        <a:rPr lang="en-US" sz="1400" dirty="0" smtClean="0"/>
                        <a:t>6</a:t>
                      </a:r>
                      <a:endParaRPr lang="en-US" sz="1400" dirty="0"/>
                    </a:p>
                  </a:txBody>
                  <a:tcPr/>
                </a:tc>
              </a:tr>
              <a:tr h="364993">
                <a:tc>
                  <a:txBody>
                    <a:bodyPr/>
                    <a:lstStyle/>
                    <a:p>
                      <a:r>
                        <a:rPr lang="en-US" sz="1400" dirty="0" err="1" smtClean="0"/>
                        <a:t>Técnico</a:t>
                      </a:r>
                      <a:r>
                        <a:rPr lang="en-US" sz="1400" dirty="0" smtClean="0"/>
                        <a:t> de </a:t>
                      </a:r>
                      <a:r>
                        <a:rPr lang="en-US" sz="1400" dirty="0" err="1" smtClean="0"/>
                        <a:t>Laboratório</a:t>
                      </a:r>
                      <a:endParaRPr lang="en-US" sz="1400" dirty="0"/>
                    </a:p>
                  </a:txBody>
                  <a:tcPr/>
                </a:tc>
                <a:tc>
                  <a:txBody>
                    <a:bodyPr/>
                    <a:lstStyle/>
                    <a:p>
                      <a:pPr algn="ctr"/>
                      <a:r>
                        <a:rPr lang="en-US" sz="1400" dirty="0" smtClean="0"/>
                        <a:t>2</a:t>
                      </a:r>
                      <a:endParaRPr lang="en-US" sz="1400" dirty="0"/>
                    </a:p>
                  </a:txBody>
                  <a:tcPr/>
                </a:tc>
              </a:tr>
              <a:tr h="364993">
                <a:tc>
                  <a:txBody>
                    <a:bodyPr/>
                    <a:lstStyle/>
                    <a:p>
                      <a:r>
                        <a:rPr lang="en-US" sz="1400" dirty="0" err="1" smtClean="0"/>
                        <a:t>Técnico</a:t>
                      </a:r>
                      <a:r>
                        <a:rPr lang="en-US" sz="1400" dirty="0" smtClean="0"/>
                        <a:t> de </a:t>
                      </a:r>
                      <a:r>
                        <a:rPr lang="en-US" sz="1400" dirty="0" err="1" smtClean="0"/>
                        <a:t>Farmácia</a:t>
                      </a:r>
                      <a:endParaRPr lang="en-US" sz="1400" dirty="0"/>
                    </a:p>
                  </a:txBody>
                  <a:tcPr/>
                </a:tc>
                <a:tc>
                  <a:txBody>
                    <a:bodyPr/>
                    <a:lstStyle/>
                    <a:p>
                      <a:pPr algn="ctr"/>
                      <a:r>
                        <a:rPr lang="en-US" sz="1400" dirty="0" smtClean="0"/>
                        <a:t>2</a:t>
                      </a:r>
                      <a:endParaRPr lang="en-US" sz="1400" dirty="0"/>
                    </a:p>
                  </a:txBody>
                  <a:tcPr/>
                </a:tc>
              </a:tr>
              <a:tr h="364993">
                <a:tc>
                  <a:txBody>
                    <a:bodyPr/>
                    <a:lstStyle/>
                    <a:p>
                      <a:r>
                        <a:rPr lang="en-US" sz="1400" dirty="0" err="1" smtClean="0"/>
                        <a:t>Técnico</a:t>
                      </a:r>
                      <a:r>
                        <a:rPr lang="en-US" sz="1400" dirty="0" smtClean="0"/>
                        <a:t> de </a:t>
                      </a:r>
                      <a:r>
                        <a:rPr lang="en-US" sz="1400" dirty="0" err="1" smtClean="0"/>
                        <a:t>Radiologia</a:t>
                      </a:r>
                      <a:endParaRPr lang="en-US" sz="1400" dirty="0"/>
                    </a:p>
                  </a:txBody>
                  <a:tcPr/>
                </a:tc>
                <a:tc>
                  <a:txBody>
                    <a:bodyPr/>
                    <a:lstStyle/>
                    <a:p>
                      <a:pPr algn="ctr"/>
                      <a:r>
                        <a:rPr lang="en-US" sz="1400" dirty="0" smtClean="0"/>
                        <a:t>1</a:t>
                      </a:r>
                      <a:endParaRPr lang="en-US" sz="1400" dirty="0"/>
                    </a:p>
                  </a:txBody>
                  <a:tcPr/>
                </a:tc>
              </a:tr>
              <a:tr h="364993">
                <a:tc>
                  <a:txBody>
                    <a:bodyPr/>
                    <a:lstStyle/>
                    <a:p>
                      <a:r>
                        <a:rPr lang="en-US" sz="1400" dirty="0" err="1" smtClean="0"/>
                        <a:t>Técnico</a:t>
                      </a:r>
                      <a:r>
                        <a:rPr lang="en-US" sz="1400" dirty="0" smtClean="0"/>
                        <a:t> de </a:t>
                      </a:r>
                      <a:r>
                        <a:rPr lang="en-US" sz="1400" dirty="0" err="1" smtClean="0"/>
                        <a:t>Oftalmologia</a:t>
                      </a:r>
                      <a:endParaRPr lang="en-US" sz="1400" dirty="0"/>
                    </a:p>
                  </a:txBody>
                  <a:tcPr/>
                </a:tc>
                <a:tc>
                  <a:txBody>
                    <a:bodyPr/>
                    <a:lstStyle/>
                    <a:p>
                      <a:pPr algn="ctr"/>
                      <a:r>
                        <a:rPr lang="en-US" sz="1400" dirty="0" smtClean="0"/>
                        <a:t>1</a:t>
                      </a:r>
                      <a:endParaRPr lang="en-US" sz="1400" dirty="0"/>
                    </a:p>
                  </a:txBody>
                  <a:tcPr/>
                </a:tc>
              </a:tr>
              <a:tr h="364993">
                <a:tc>
                  <a:txBody>
                    <a:bodyPr/>
                    <a:lstStyle/>
                    <a:p>
                      <a:r>
                        <a:rPr lang="en-US" sz="1400" dirty="0" err="1" smtClean="0"/>
                        <a:t>Técnico</a:t>
                      </a:r>
                      <a:r>
                        <a:rPr lang="en-US" sz="1400" dirty="0" smtClean="0"/>
                        <a:t> de </a:t>
                      </a:r>
                      <a:r>
                        <a:rPr lang="en-US" sz="1400" dirty="0" err="1" smtClean="0"/>
                        <a:t>Saúde</a:t>
                      </a:r>
                      <a:r>
                        <a:rPr lang="en-US" sz="1400" dirty="0" smtClean="0"/>
                        <a:t> </a:t>
                      </a:r>
                      <a:r>
                        <a:rPr lang="en-US" sz="1400" dirty="0" err="1" smtClean="0"/>
                        <a:t>Ambiental</a:t>
                      </a:r>
                      <a:r>
                        <a:rPr lang="en-US" sz="1400" dirty="0" smtClean="0"/>
                        <a:t> e</a:t>
                      </a:r>
                      <a:r>
                        <a:rPr lang="en-US" sz="1400" baseline="0" dirty="0" smtClean="0"/>
                        <a:t> </a:t>
                      </a:r>
                      <a:r>
                        <a:rPr lang="en-US" sz="1400" baseline="0" dirty="0" err="1" smtClean="0"/>
                        <a:t>Promoção</a:t>
                      </a:r>
                      <a:r>
                        <a:rPr lang="en-US" sz="1400" baseline="0" dirty="0" smtClean="0"/>
                        <a:t> da </a:t>
                      </a:r>
                      <a:r>
                        <a:rPr lang="en-US" sz="1400" baseline="0" dirty="0" err="1" smtClean="0"/>
                        <a:t>Saúde</a:t>
                      </a:r>
                      <a:endParaRPr lang="en-US" sz="1400" dirty="0"/>
                    </a:p>
                  </a:txBody>
                  <a:tcPr/>
                </a:tc>
                <a:tc>
                  <a:txBody>
                    <a:bodyPr/>
                    <a:lstStyle/>
                    <a:p>
                      <a:pPr algn="ctr"/>
                      <a:r>
                        <a:rPr lang="en-US" sz="1400" dirty="0" smtClean="0"/>
                        <a:t>1</a:t>
                      </a:r>
                      <a:endParaRPr lang="en-US" sz="1400" dirty="0"/>
                    </a:p>
                  </a:txBody>
                  <a:tcPr/>
                </a:tc>
              </a:tr>
              <a:tr h="364993">
                <a:tc>
                  <a:txBody>
                    <a:bodyPr/>
                    <a:lstStyle/>
                    <a:p>
                      <a:r>
                        <a:rPr lang="en-US" sz="1400" dirty="0" err="1" smtClean="0"/>
                        <a:t>Técnico</a:t>
                      </a:r>
                      <a:r>
                        <a:rPr lang="en-US" sz="1400" baseline="0" dirty="0" smtClean="0"/>
                        <a:t> de </a:t>
                      </a:r>
                      <a:r>
                        <a:rPr lang="en-US" sz="1400" baseline="0" dirty="0" err="1" smtClean="0"/>
                        <a:t>Saúde</a:t>
                      </a:r>
                      <a:r>
                        <a:rPr lang="en-US" sz="1400" baseline="0" dirty="0" smtClean="0"/>
                        <a:t> </a:t>
                      </a:r>
                      <a:r>
                        <a:rPr lang="en-US" sz="1400" baseline="0" dirty="0" err="1" smtClean="0"/>
                        <a:t>Pública</a:t>
                      </a:r>
                      <a:r>
                        <a:rPr lang="en-US" sz="1400" baseline="0" dirty="0" smtClean="0"/>
                        <a:t> (p/ CDC; NCDC; MCH; </a:t>
                      </a:r>
                      <a:r>
                        <a:rPr lang="en-US" sz="1400" baseline="0" dirty="0" err="1" smtClean="0"/>
                        <a:t>Nutrição</a:t>
                      </a:r>
                      <a:r>
                        <a:rPr lang="en-US" sz="1400" baseline="0" dirty="0" smtClean="0"/>
                        <a:t> e SIS)</a:t>
                      </a:r>
                      <a:endParaRPr lang="en-US" sz="1400" dirty="0"/>
                    </a:p>
                  </a:txBody>
                  <a:tcPr/>
                </a:tc>
                <a:tc>
                  <a:txBody>
                    <a:bodyPr/>
                    <a:lstStyle/>
                    <a:p>
                      <a:pPr algn="ctr"/>
                      <a:r>
                        <a:rPr lang="pt-PT" sz="1400" dirty="0" smtClean="0"/>
                        <a:t>5</a:t>
                      </a:r>
                      <a:endParaRPr lang="en-US" sz="1400" dirty="0"/>
                    </a:p>
                  </a:txBody>
                  <a:tcPr/>
                </a:tc>
              </a:tr>
              <a:tr h="364993">
                <a:tc>
                  <a:txBody>
                    <a:bodyPr/>
                    <a:lstStyle/>
                    <a:p>
                      <a:pPr algn="ctr"/>
                      <a:r>
                        <a:rPr lang="en-US" sz="1400" b="1" dirty="0" smtClean="0"/>
                        <a:t>TOTAL:</a:t>
                      </a:r>
                      <a:endParaRPr lang="en-US" sz="1400" b="1" dirty="0"/>
                    </a:p>
                  </a:txBody>
                  <a:tcPr/>
                </a:tc>
                <a:tc>
                  <a:txBody>
                    <a:bodyPr/>
                    <a:lstStyle/>
                    <a:p>
                      <a:pPr algn="ctr"/>
                      <a:r>
                        <a:rPr lang="en-US" sz="1400" b="1" dirty="0" smtClean="0"/>
                        <a:t>37</a:t>
                      </a:r>
                      <a:endParaRPr lang="en-US" sz="1400" b="1" dirty="0"/>
                    </a:p>
                  </a:txBody>
                  <a:tcPr/>
                </a:tc>
              </a:tr>
            </a:tbl>
          </a:graphicData>
        </a:graphic>
      </p:graphicFrame>
    </p:spTree>
    <p:extLst>
      <p:ext uri="{BB962C8B-B14F-4D97-AF65-F5344CB8AC3E}">
        <p14:creationId xmlns:p14="http://schemas.microsoft.com/office/powerpoint/2010/main" val="2912632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26" y="527187"/>
            <a:ext cx="5386251" cy="572430"/>
          </a:xfrm>
        </p:spPr>
        <p:txBody>
          <a:bodyPr>
            <a:noAutofit/>
          </a:bodyPr>
          <a:lstStyle/>
          <a:p>
            <a:r>
              <a:rPr lang="pt-PT" sz="2000" dirty="0" smtClean="0">
                <a:solidFill>
                  <a:srgbClr val="7030A0"/>
                </a:solidFill>
                <a:effectLst>
                  <a:outerShdw blurRad="38100" dist="38100" dir="2700000" algn="tl">
                    <a:srgbClr val="000000">
                      <a:alpha val="43137"/>
                    </a:srgbClr>
                  </a:outerShdw>
                </a:effectLst>
                <a:latin typeface="Helvetica Light"/>
              </a:rPr>
              <a:t>DESENVOLVIMENTO DOS RECURSOS HUMANOS EM SAÚDE</a:t>
            </a:r>
            <a:endParaRPr lang="en-US" sz="2000" dirty="0">
              <a:solidFill>
                <a:srgbClr val="7030A0"/>
              </a:solidFill>
              <a:effectLst>
                <a:outerShdw blurRad="38100" dist="38100" dir="2700000" algn="tl">
                  <a:srgbClr val="000000">
                    <a:alpha val="43137"/>
                  </a:srgbClr>
                </a:outerShdw>
              </a:effectLst>
              <a:latin typeface="Helvetica Light"/>
            </a:endParaRPr>
          </a:p>
        </p:txBody>
      </p:sp>
      <p:graphicFrame>
        <p:nvGraphicFramePr>
          <p:cNvPr id="4" name="Table 3"/>
          <p:cNvGraphicFramePr>
            <a:graphicFrameLocks noGrp="1"/>
          </p:cNvGraphicFramePr>
          <p:nvPr>
            <p:extLst>
              <p:ext uri="{D42A27DB-BD31-4B8C-83A1-F6EECF244321}">
                <p14:modId xmlns:p14="http://schemas.microsoft.com/office/powerpoint/2010/main" val="2543125848"/>
              </p:ext>
            </p:extLst>
          </p:nvPr>
        </p:nvGraphicFramePr>
        <p:xfrm>
          <a:off x="795834" y="1378051"/>
          <a:ext cx="4151633" cy="5280327"/>
        </p:xfrm>
        <a:graphic>
          <a:graphicData uri="http://schemas.openxmlformats.org/drawingml/2006/table">
            <a:tbl>
              <a:tblPr firstRow="1" firstCol="1" bandRow="1">
                <a:tableStyleId>{17292A2E-F333-43FB-9621-5CBBE7FDCDCB}</a:tableStyleId>
              </a:tblPr>
              <a:tblGrid>
                <a:gridCol w="2620094"/>
                <a:gridCol w="1531539"/>
              </a:tblGrid>
              <a:tr h="793933">
                <a:tc>
                  <a:txBody>
                    <a:bodyPr/>
                    <a:lstStyle/>
                    <a:p>
                      <a:pPr marL="0" marR="0" algn="ctr">
                        <a:lnSpc>
                          <a:spcPct val="115000"/>
                        </a:lnSpc>
                        <a:spcBef>
                          <a:spcPts val="500"/>
                        </a:spcBef>
                        <a:spcAft>
                          <a:spcPts val="0"/>
                        </a:spcAft>
                      </a:pPr>
                      <a:r>
                        <a:rPr lang="pt-PT" sz="1200" dirty="0">
                          <a:effectLst/>
                        </a:rPr>
                        <a:t> </a:t>
                      </a:r>
                      <a:r>
                        <a:rPr lang="pt-PT" sz="1200" dirty="0" smtClean="0">
                          <a:effectLst/>
                        </a:rPr>
                        <a:t>OFERTA DE BOLSAS DE ESTUDOS(2011-2017)</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ctr" defTabSz="457200" rtl="0" eaLnBrk="1" fontAlgn="auto" latinLnBrk="0" hangingPunct="1">
                        <a:lnSpc>
                          <a:spcPct val="115000"/>
                        </a:lnSpc>
                        <a:spcBef>
                          <a:spcPts val="500"/>
                        </a:spcBef>
                        <a:spcAft>
                          <a:spcPts val="0"/>
                        </a:spcAft>
                        <a:buClrTx/>
                        <a:buSzTx/>
                        <a:buFontTx/>
                        <a:buNone/>
                        <a:tabLst/>
                        <a:defRPr/>
                      </a:pPr>
                      <a:r>
                        <a:rPr lang="pt-PT" sz="1200" dirty="0" smtClean="0">
                          <a:effectLst/>
                        </a:rPr>
                        <a:t>TOTAL ENTRE</a:t>
                      </a:r>
                      <a:r>
                        <a:rPr lang="pt-PT" sz="1200" baseline="0" dirty="0" smtClean="0">
                          <a:effectLst/>
                        </a:rPr>
                        <a:t> </a:t>
                      </a:r>
                      <a:r>
                        <a:rPr lang="pt-PT" sz="1200" dirty="0" smtClean="0">
                          <a:effectLst/>
                        </a:rPr>
                        <a:t>2011</a:t>
                      </a:r>
                      <a:r>
                        <a:rPr lang="pt-PT" sz="1200" baseline="0" dirty="0" smtClean="0">
                          <a:effectLst/>
                        </a:rPr>
                        <a:t> A </a:t>
                      </a:r>
                      <a:r>
                        <a:rPr lang="pt-PT" sz="1200" dirty="0" smtClean="0">
                          <a:effectLst/>
                        </a:rPr>
                        <a:t>2017</a:t>
                      </a:r>
                      <a:endParaRPr lang="en-US" sz="1200" dirty="0" smtClean="0">
                        <a:effectLst/>
                      </a:endParaRPr>
                    </a:p>
                    <a:p>
                      <a:pPr marL="0" marR="0" algn="ctr">
                        <a:lnSpc>
                          <a:spcPct val="115000"/>
                        </a:lnSpc>
                        <a:spcBef>
                          <a:spcPts val="500"/>
                        </a:spcBef>
                        <a:spcAft>
                          <a:spcPts val="0"/>
                        </a:spcAft>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36126">
                <a:tc>
                  <a:txBody>
                    <a:bodyPr/>
                    <a:lstStyle/>
                    <a:p>
                      <a:pPr marL="0" marR="0">
                        <a:lnSpc>
                          <a:spcPct val="115000"/>
                        </a:lnSpc>
                        <a:spcBef>
                          <a:spcPts val="500"/>
                        </a:spcBef>
                        <a:spcAft>
                          <a:spcPts val="0"/>
                        </a:spcAft>
                      </a:pPr>
                      <a:r>
                        <a:rPr lang="pt-PT" sz="1200" dirty="0">
                          <a:effectLst/>
                        </a:rPr>
                        <a:t>Doutoramento</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500"/>
                        </a:spcBef>
                        <a:spcAft>
                          <a:spcPts val="0"/>
                        </a:spcAft>
                      </a:pPr>
                      <a:r>
                        <a:rPr lang="pt-PT" sz="1200" dirty="0">
                          <a:effectLst/>
                        </a:rPr>
                        <a:t>2</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36126">
                <a:tc>
                  <a:txBody>
                    <a:bodyPr/>
                    <a:lstStyle/>
                    <a:p>
                      <a:pPr marL="0" marR="0">
                        <a:lnSpc>
                          <a:spcPct val="115000"/>
                        </a:lnSpc>
                        <a:spcBef>
                          <a:spcPts val="500"/>
                        </a:spcBef>
                        <a:spcAft>
                          <a:spcPts val="0"/>
                        </a:spcAft>
                      </a:pPr>
                      <a:r>
                        <a:rPr lang="pt-PT" sz="1200">
                          <a:effectLst/>
                        </a:rPr>
                        <a:t>Mestrado em Saúde Pública</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500"/>
                        </a:spcBef>
                        <a:spcAft>
                          <a:spcPts val="0"/>
                        </a:spcAft>
                      </a:pPr>
                      <a:r>
                        <a:rPr lang="pt-PT" sz="1200" dirty="0">
                          <a:effectLst/>
                        </a:rPr>
                        <a:t>4</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36126">
                <a:tc>
                  <a:txBody>
                    <a:bodyPr/>
                    <a:lstStyle/>
                    <a:p>
                      <a:pPr marL="0" marR="0">
                        <a:lnSpc>
                          <a:spcPct val="115000"/>
                        </a:lnSpc>
                        <a:spcBef>
                          <a:spcPts val="500"/>
                        </a:spcBef>
                        <a:spcAft>
                          <a:spcPts val="0"/>
                        </a:spcAft>
                      </a:pPr>
                      <a:r>
                        <a:rPr lang="pt-PT" sz="1200" dirty="0">
                          <a:effectLst/>
                        </a:rPr>
                        <a:t>Especialização Médica</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500"/>
                        </a:spcBef>
                        <a:spcAft>
                          <a:spcPts val="0"/>
                        </a:spcAft>
                      </a:pPr>
                      <a:r>
                        <a:rPr lang="pt-PT" sz="1200" dirty="0" smtClean="0">
                          <a:effectLst/>
                        </a:rPr>
                        <a:t>50</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36126">
                <a:tc>
                  <a:txBody>
                    <a:bodyPr/>
                    <a:lstStyle/>
                    <a:p>
                      <a:pPr marL="0" marR="0">
                        <a:lnSpc>
                          <a:spcPct val="115000"/>
                        </a:lnSpc>
                        <a:spcBef>
                          <a:spcPts val="500"/>
                        </a:spcBef>
                        <a:spcAft>
                          <a:spcPts val="0"/>
                        </a:spcAft>
                      </a:pPr>
                      <a:r>
                        <a:rPr lang="pt-PT" sz="1200" dirty="0">
                          <a:effectLst/>
                        </a:rPr>
                        <a:t>Medicina Dentária</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500"/>
                        </a:spcBef>
                        <a:spcAft>
                          <a:spcPts val="0"/>
                        </a:spcAft>
                      </a:pPr>
                      <a:r>
                        <a:rPr lang="pt-PT" sz="1200" dirty="0" smtClean="0">
                          <a:effectLst/>
                        </a:rPr>
                        <a:t>4</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36126">
                <a:tc>
                  <a:txBody>
                    <a:bodyPr/>
                    <a:lstStyle/>
                    <a:p>
                      <a:pPr marL="0" marR="0">
                        <a:lnSpc>
                          <a:spcPct val="115000"/>
                        </a:lnSpc>
                        <a:spcBef>
                          <a:spcPts val="500"/>
                        </a:spcBef>
                        <a:spcAft>
                          <a:spcPts val="0"/>
                        </a:spcAft>
                      </a:pPr>
                      <a:r>
                        <a:rPr lang="pt-PT" sz="1200" dirty="0">
                          <a:effectLst/>
                        </a:rPr>
                        <a:t>Medicina Geral</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500"/>
                        </a:spcBef>
                        <a:spcAft>
                          <a:spcPts val="0"/>
                        </a:spcAft>
                      </a:pPr>
                      <a:r>
                        <a:rPr lang="pt-PT" sz="1200" dirty="0">
                          <a:effectLst/>
                        </a:rPr>
                        <a:t>282</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36126">
                <a:tc>
                  <a:txBody>
                    <a:bodyPr/>
                    <a:lstStyle/>
                    <a:p>
                      <a:pPr marL="0" marR="0">
                        <a:lnSpc>
                          <a:spcPct val="115000"/>
                        </a:lnSpc>
                        <a:spcBef>
                          <a:spcPts val="500"/>
                        </a:spcBef>
                        <a:spcAft>
                          <a:spcPts val="0"/>
                        </a:spcAft>
                      </a:pPr>
                      <a:r>
                        <a:rPr lang="pt-PT" sz="1200" dirty="0">
                          <a:effectLst/>
                        </a:rPr>
                        <a:t>Licenciatura em Enfermagem</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500"/>
                        </a:spcBef>
                        <a:spcAft>
                          <a:spcPts val="0"/>
                        </a:spcAft>
                      </a:pPr>
                      <a:r>
                        <a:rPr lang="pt-PT" sz="1200" dirty="0">
                          <a:effectLst/>
                        </a:rPr>
                        <a:t>209</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36126">
                <a:tc>
                  <a:txBody>
                    <a:bodyPr/>
                    <a:lstStyle/>
                    <a:p>
                      <a:pPr marL="0" marR="0">
                        <a:lnSpc>
                          <a:spcPct val="115000"/>
                        </a:lnSpc>
                        <a:spcBef>
                          <a:spcPts val="500"/>
                        </a:spcBef>
                        <a:spcAft>
                          <a:spcPts val="0"/>
                        </a:spcAft>
                      </a:pPr>
                      <a:r>
                        <a:rPr lang="pt-PT" sz="1200" dirty="0">
                          <a:effectLst/>
                        </a:rPr>
                        <a:t>Licenciatura em Parteira</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500"/>
                        </a:spcBef>
                        <a:spcAft>
                          <a:spcPts val="0"/>
                        </a:spcAft>
                      </a:pPr>
                      <a:r>
                        <a:rPr lang="pt-PT" sz="1200" dirty="0">
                          <a:effectLst/>
                        </a:rPr>
                        <a:t>146</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36126">
                <a:tc>
                  <a:txBody>
                    <a:bodyPr/>
                    <a:lstStyle/>
                    <a:p>
                      <a:pPr marL="0" marR="0">
                        <a:lnSpc>
                          <a:spcPct val="115000"/>
                        </a:lnSpc>
                        <a:spcBef>
                          <a:spcPts val="500"/>
                        </a:spcBef>
                        <a:spcAft>
                          <a:spcPts val="0"/>
                        </a:spcAft>
                      </a:pPr>
                      <a:r>
                        <a:rPr lang="pt-PT" sz="1200" dirty="0">
                          <a:effectLst/>
                        </a:rPr>
                        <a:t>Licenciatura em Farmácia</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500"/>
                        </a:spcBef>
                        <a:spcAft>
                          <a:spcPts val="0"/>
                        </a:spcAft>
                      </a:pPr>
                      <a:r>
                        <a:rPr lang="pt-PT" sz="1200" dirty="0">
                          <a:effectLst/>
                        </a:rPr>
                        <a:t>4</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36126">
                <a:tc>
                  <a:txBody>
                    <a:bodyPr/>
                    <a:lstStyle/>
                    <a:p>
                      <a:pPr marL="0" marR="0">
                        <a:lnSpc>
                          <a:spcPct val="115000"/>
                        </a:lnSpc>
                        <a:spcBef>
                          <a:spcPts val="500"/>
                        </a:spcBef>
                        <a:spcAft>
                          <a:spcPts val="0"/>
                        </a:spcAft>
                      </a:pPr>
                      <a:r>
                        <a:rPr lang="pt-PT" sz="1200" dirty="0">
                          <a:effectLst/>
                        </a:rPr>
                        <a:t>Diploma IV Analista</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500"/>
                        </a:spcBef>
                        <a:spcAft>
                          <a:spcPts val="0"/>
                        </a:spcAft>
                      </a:pPr>
                      <a:r>
                        <a:rPr lang="pt-PT" sz="1200" dirty="0">
                          <a:effectLst/>
                        </a:rPr>
                        <a:t>10</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36126">
                <a:tc>
                  <a:txBody>
                    <a:bodyPr/>
                    <a:lstStyle/>
                    <a:p>
                      <a:pPr marL="0" marR="0">
                        <a:lnSpc>
                          <a:spcPct val="115000"/>
                        </a:lnSpc>
                        <a:spcBef>
                          <a:spcPts val="500"/>
                        </a:spcBef>
                        <a:spcAft>
                          <a:spcPts val="0"/>
                        </a:spcAft>
                      </a:pPr>
                      <a:r>
                        <a:rPr lang="pt-PT" sz="1200" dirty="0">
                          <a:effectLst/>
                        </a:rPr>
                        <a:t>Bacharelato em Enfermagem Dentária</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500"/>
                        </a:spcBef>
                        <a:spcAft>
                          <a:spcPts val="0"/>
                        </a:spcAft>
                      </a:pPr>
                      <a:r>
                        <a:rPr lang="pt-PT" sz="1200" dirty="0">
                          <a:effectLst/>
                        </a:rPr>
                        <a:t>120</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36126">
                <a:tc>
                  <a:txBody>
                    <a:bodyPr/>
                    <a:lstStyle/>
                    <a:p>
                      <a:pPr marL="0" marR="0">
                        <a:lnSpc>
                          <a:spcPct val="115000"/>
                        </a:lnSpc>
                        <a:spcBef>
                          <a:spcPts val="500"/>
                        </a:spcBef>
                        <a:spcAft>
                          <a:spcPts val="0"/>
                        </a:spcAft>
                      </a:pPr>
                      <a:r>
                        <a:rPr lang="pt-PT" sz="1200" dirty="0">
                          <a:effectLst/>
                        </a:rPr>
                        <a:t>Bacharelato em Enfermagem Geral</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500"/>
                        </a:spcBef>
                        <a:spcAft>
                          <a:spcPts val="0"/>
                        </a:spcAft>
                      </a:pPr>
                      <a:r>
                        <a:rPr lang="pt-PT" sz="1200" dirty="0">
                          <a:effectLst/>
                        </a:rPr>
                        <a:t>256</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36126">
                <a:tc>
                  <a:txBody>
                    <a:bodyPr/>
                    <a:lstStyle/>
                    <a:p>
                      <a:pPr marL="0" marR="0">
                        <a:lnSpc>
                          <a:spcPct val="115000"/>
                        </a:lnSpc>
                        <a:spcBef>
                          <a:spcPts val="500"/>
                        </a:spcBef>
                        <a:spcAft>
                          <a:spcPts val="0"/>
                        </a:spcAft>
                      </a:pPr>
                      <a:r>
                        <a:rPr lang="pt-PT" sz="1200" dirty="0">
                          <a:effectLst/>
                        </a:rPr>
                        <a:t>Bacharelato em Parteira</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500"/>
                        </a:spcBef>
                        <a:spcAft>
                          <a:spcPts val="0"/>
                        </a:spcAft>
                      </a:pPr>
                      <a:r>
                        <a:rPr lang="pt-PT" sz="1200" dirty="0">
                          <a:effectLst/>
                        </a:rPr>
                        <a:t>261</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36126">
                <a:tc>
                  <a:txBody>
                    <a:bodyPr/>
                    <a:lstStyle/>
                    <a:p>
                      <a:pPr marL="0" marR="0">
                        <a:lnSpc>
                          <a:spcPct val="115000"/>
                        </a:lnSpc>
                        <a:spcBef>
                          <a:spcPts val="500"/>
                        </a:spcBef>
                        <a:spcAft>
                          <a:spcPts val="0"/>
                        </a:spcAft>
                      </a:pPr>
                      <a:r>
                        <a:rPr lang="pt-PT" sz="1200" dirty="0">
                          <a:effectLst/>
                        </a:rPr>
                        <a:t>Bacharelato em Farmácia</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500"/>
                        </a:spcBef>
                        <a:spcAft>
                          <a:spcPts val="0"/>
                        </a:spcAft>
                      </a:pPr>
                      <a:r>
                        <a:rPr lang="pt-PT" sz="1200" dirty="0">
                          <a:effectLst/>
                        </a:rPr>
                        <a:t>122</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36126">
                <a:tc>
                  <a:txBody>
                    <a:bodyPr/>
                    <a:lstStyle/>
                    <a:p>
                      <a:pPr marL="0" marR="0">
                        <a:lnSpc>
                          <a:spcPct val="115000"/>
                        </a:lnSpc>
                        <a:spcBef>
                          <a:spcPts val="500"/>
                        </a:spcBef>
                        <a:spcAft>
                          <a:spcPts val="0"/>
                        </a:spcAft>
                      </a:pPr>
                      <a:r>
                        <a:rPr lang="pt-PT" sz="1200" dirty="0">
                          <a:effectLst/>
                        </a:rPr>
                        <a:t>Bacharelato em Análises Clínicas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500"/>
                        </a:spcBef>
                        <a:spcAft>
                          <a:spcPts val="0"/>
                        </a:spcAft>
                      </a:pPr>
                      <a:r>
                        <a:rPr lang="pt-PT" sz="1200" dirty="0">
                          <a:effectLst/>
                        </a:rPr>
                        <a:t>123</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36126">
                <a:tc>
                  <a:txBody>
                    <a:bodyPr/>
                    <a:lstStyle/>
                    <a:p>
                      <a:pPr marL="0" marR="0">
                        <a:lnSpc>
                          <a:spcPct val="115000"/>
                        </a:lnSpc>
                        <a:spcBef>
                          <a:spcPts val="500"/>
                        </a:spcBef>
                        <a:spcAft>
                          <a:spcPts val="0"/>
                        </a:spcAft>
                      </a:pPr>
                      <a:r>
                        <a:rPr lang="pt-PT" sz="1200" dirty="0">
                          <a:effectLst/>
                        </a:rPr>
                        <a:t>Bacharelato em Fisioterapia</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500"/>
                        </a:spcBef>
                        <a:spcAft>
                          <a:spcPts val="0"/>
                        </a:spcAft>
                      </a:pPr>
                      <a:r>
                        <a:rPr lang="pt-PT" sz="1200" dirty="0">
                          <a:effectLst/>
                        </a:rPr>
                        <a:t>20</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36126">
                <a:tc>
                  <a:txBody>
                    <a:bodyPr/>
                    <a:lstStyle/>
                    <a:p>
                      <a:pPr marL="0" marR="0">
                        <a:lnSpc>
                          <a:spcPct val="115000"/>
                        </a:lnSpc>
                        <a:spcBef>
                          <a:spcPts val="500"/>
                        </a:spcBef>
                        <a:spcAft>
                          <a:spcPts val="0"/>
                        </a:spcAft>
                      </a:pPr>
                      <a:r>
                        <a:rPr lang="pt-PT" sz="1200" dirty="0">
                          <a:effectLst/>
                        </a:rPr>
                        <a:t>Bacharelato em Radiologia</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500"/>
                        </a:spcBef>
                        <a:spcAft>
                          <a:spcPts val="0"/>
                        </a:spcAft>
                      </a:pPr>
                      <a:r>
                        <a:rPr lang="pt-PT" sz="1200">
                          <a:effectLst/>
                        </a:rPr>
                        <a:t>40</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36126">
                <a:tc>
                  <a:txBody>
                    <a:bodyPr/>
                    <a:lstStyle/>
                    <a:p>
                      <a:pPr marL="0" marR="0">
                        <a:lnSpc>
                          <a:spcPct val="115000"/>
                        </a:lnSpc>
                        <a:spcBef>
                          <a:spcPts val="500"/>
                        </a:spcBef>
                        <a:spcAft>
                          <a:spcPts val="0"/>
                        </a:spcAft>
                      </a:pPr>
                      <a:r>
                        <a:rPr lang="pt-PT" sz="1200" dirty="0">
                          <a:effectLst/>
                        </a:rPr>
                        <a:t>Bacharelato em Engª Electromédico</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500"/>
                        </a:spcBef>
                        <a:spcAft>
                          <a:spcPts val="0"/>
                        </a:spcAft>
                      </a:pPr>
                      <a:r>
                        <a:rPr lang="pt-PT" sz="1200" dirty="0">
                          <a:effectLst/>
                        </a:rPr>
                        <a:t>20</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36126">
                <a:tc>
                  <a:txBody>
                    <a:bodyPr/>
                    <a:lstStyle/>
                    <a:p>
                      <a:pPr marL="0" marR="0">
                        <a:lnSpc>
                          <a:spcPct val="115000"/>
                        </a:lnSpc>
                        <a:spcBef>
                          <a:spcPts val="500"/>
                        </a:spcBef>
                        <a:spcAft>
                          <a:spcPts val="0"/>
                        </a:spcAft>
                      </a:pPr>
                      <a:r>
                        <a:rPr lang="pt-PT" sz="1200" dirty="0">
                          <a:effectLst/>
                        </a:rPr>
                        <a:t>Bacharelato em Oftalmologia</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500"/>
                        </a:spcBef>
                        <a:spcAft>
                          <a:spcPts val="0"/>
                        </a:spcAft>
                      </a:pPr>
                      <a:r>
                        <a:rPr lang="pt-PT" sz="1200" dirty="0">
                          <a:effectLst/>
                        </a:rPr>
                        <a:t>3</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36126">
                <a:tc>
                  <a:txBody>
                    <a:bodyPr/>
                    <a:lstStyle/>
                    <a:p>
                      <a:pPr marL="0" marR="0" algn="r">
                        <a:lnSpc>
                          <a:spcPct val="115000"/>
                        </a:lnSpc>
                        <a:spcBef>
                          <a:spcPts val="500"/>
                        </a:spcBef>
                        <a:spcAft>
                          <a:spcPts val="0"/>
                        </a:spcAft>
                      </a:pPr>
                      <a:r>
                        <a:rPr lang="pt-PT" sz="1200" dirty="0">
                          <a:effectLst/>
                        </a:rPr>
                        <a:t>TOTAL:</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500"/>
                        </a:spcBef>
                        <a:spcAft>
                          <a:spcPts val="0"/>
                        </a:spcAft>
                      </a:pPr>
                      <a:r>
                        <a:rPr lang="pt-PT" sz="1200" dirty="0" smtClean="0">
                          <a:effectLst/>
                        </a:rPr>
                        <a:t>1668</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66856" y="1"/>
            <a:ext cx="2177144" cy="1802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j0321057.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66856" y="1802674"/>
            <a:ext cx="2177144" cy="1619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6856" y="3422469"/>
            <a:ext cx="2177144" cy="1802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6856" y="5225142"/>
            <a:ext cx="2177144" cy="1632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006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251" y="274638"/>
            <a:ext cx="8386549" cy="1008252"/>
          </a:xfrm>
        </p:spPr>
        <p:txBody>
          <a:bodyPr>
            <a:normAutofit fontScale="90000"/>
          </a:bodyPr>
          <a:lstStyle/>
          <a:p>
            <a:r>
              <a:rPr lang="pt-PT" dirty="0" smtClean="0"/>
              <a:t>Percurso de Recrutamento de Funcionários</a:t>
            </a:r>
            <a:endParaRPr lang="en-US" dirty="0"/>
          </a:p>
        </p:txBody>
      </p:sp>
      <p:graphicFrame>
        <p:nvGraphicFramePr>
          <p:cNvPr id="4" name="Chart 3"/>
          <p:cNvGraphicFramePr/>
          <p:nvPr>
            <p:extLst>
              <p:ext uri="{D42A27DB-BD31-4B8C-83A1-F6EECF244321}">
                <p14:modId xmlns:p14="http://schemas.microsoft.com/office/powerpoint/2010/main" val="3538141602"/>
              </p:ext>
            </p:extLst>
          </p:nvPr>
        </p:nvGraphicFramePr>
        <p:xfrm>
          <a:off x="139888" y="1815152"/>
          <a:ext cx="4312693" cy="50428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2446906635"/>
              </p:ext>
            </p:extLst>
          </p:nvPr>
        </p:nvGraphicFramePr>
        <p:xfrm>
          <a:off x="4493525" y="1815153"/>
          <a:ext cx="4808431" cy="49440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1283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924800" cy="381000"/>
          </a:xfrm>
        </p:spPr>
        <p:txBody>
          <a:bodyPr>
            <a:noAutofit/>
          </a:bodyPr>
          <a:lstStyle/>
          <a:p>
            <a:pPr algn="ctr"/>
            <a:r>
              <a:rPr lang="en-US" sz="1600" b="1" dirty="0" smtClean="0">
                <a:solidFill>
                  <a:srgbClr val="7030A0"/>
                </a:solidFill>
              </a:rPr>
              <a:t>TOTAL DAS VAGAS INCLUINDO OS PROFISSIONAIS EM REGIME DE INTERNATO </a:t>
            </a:r>
            <a:endParaRPr lang="en-US" sz="1600" b="1" dirty="0">
              <a:solidFill>
                <a:srgbClr val="7030A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027651476"/>
              </p:ext>
            </p:extLst>
          </p:nvPr>
        </p:nvGraphicFramePr>
        <p:xfrm>
          <a:off x="293130" y="685800"/>
          <a:ext cx="8710140" cy="5882640"/>
        </p:xfrm>
        <a:graphic>
          <a:graphicData uri="http://schemas.openxmlformats.org/drawingml/2006/table">
            <a:tbl>
              <a:tblPr firstRow="1" bandRow="1">
                <a:tableStyleId>{616DA210-FB5B-4158-B5E0-FEB733F419BA}</a:tableStyleId>
              </a:tblPr>
              <a:tblGrid>
                <a:gridCol w="836930"/>
                <a:gridCol w="748030"/>
                <a:gridCol w="1054418"/>
                <a:gridCol w="951231"/>
                <a:gridCol w="522989"/>
                <a:gridCol w="578102"/>
                <a:gridCol w="541994"/>
                <a:gridCol w="574300"/>
                <a:gridCol w="541994"/>
                <a:gridCol w="857459"/>
                <a:gridCol w="789305"/>
                <a:gridCol w="713388"/>
              </a:tblGrid>
              <a:tr h="370840">
                <a:tc>
                  <a:txBody>
                    <a:bodyPr/>
                    <a:lstStyle/>
                    <a:p>
                      <a:pPr algn="ctr"/>
                      <a:r>
                        <a:rPr lang="en-US" sz="1000" dirty="0" smtClean="0"/>
                        <a:t>SMS</a:t>
                      </a:r>
                      <a:endParaRPr lang="en-US" sz="1000" dirty="0"/>
                    </a:p>
                  </a:txBody>
                  <a:tcPr/>
                </a:tc>
                <a:tc>
                  <a:txBody>
                    <a:bodyPr/>
                    <a:lstStyle/>
                    <a:p>
                      <a:pPr algn="ctr"/>
                      <a:r>
                        <a:rPr lang="pt-PT" sz="1000" dirty="0" smtClean="0"/>
                        <a:t>Total</a:t>
                      </a:r>
                      <a:r>
                        <a:rPr lang="pt-PT" sz="1000" baseline="0" dirty="0" smtClean="0"/>
                        <a:t> Pop.</a:t>
                      </a:r>
                      <a:endParaRPr lang="en-US" sz="1000" dirty="0"/>
                    </a:p>
                  </a:txBody>
                  <a:tcPr/>
                </a:tc>
                <a:tc>
                  <a:txBody>
                    <a:bodyPr/>
                    <a:lstStyle/>
                    <a:p>
                      <a:pPr algn="ctr"/>
                      <a:r>
                        <a:rPr lang="pt-PT" sz="1000" dirty="0" smtClean="0"/>
                        <a:t>Médico</a:t>
                      </a:r>
                    </a:p>
                    <a:p>
                      <a:pPr algn="ctr"/>
                      <a:r>
                        <a:rPr lang="pt-PT" sz="1000" dirty="0" smtClean="0"/>
                        <a:t>Geral/Integrada</a:t>
                      </a:r>
                      <a:endParaRPr lang="en-US" sz="1000" dirty="0"/>
                    </a:p>
                  </a:txBody>
                  <a:tcPr/>
                </a:tc>
                <a:tc>
                  <a:txBody>
                    <a:bodyPr/>
                    <a:lstStyle/>
                    <a:p>
                      <a:pPr algn="ctr"/>
                      <a:r>
                        <a:rPr lang="pt-PT" sz="1000" dirty="0" smtClean="0"/>
                        <a:t>Médico</a:t>
                      </a:r>
                      <a:r>
                        <a:rPr lang="pt-PT" sz="1000" baseline="0" dirty="0" smtClean="0"/>
                        <a:t> </a:t>
                      </a:r>
                    </a:p>
                    <a:p>
                      <a:pPr algn="ctr"/>
                      <a:r>
                        <a:rPr lang="pt-PT" sz="1000" baseline="0" dirty="0" smtClean="0"/>
                        <a:t>Dentista</a:t>
                      </a:r>
                      <a:endParaRPr lang="en-US" sz="1000" dirty="0"/>
                    </a:p>
                  </a:txBody>
                  <a:tcPr/>
                </a:tc>
                <a:tc>
                  <a:txBody>
                    <a:bodyPr/>
                    <a:lstStyle/>
                    <a:p>
                      <a:pPr algn="ctr"/>
                      <a:r>
                        <a:rPr lang="pt-PT" sz="1000" dirty="0" smtClean="0"/>
                        <a:t>Enfº</a:t>
                      </a:r>
                      <a:endParaRPr lang="en-US" sz="1000" dirty="0"/>
                    </a:p>
                  </a:txBody>
                  <a:tcPr/>
                </a:tc>
                <a:tc>
                  <a:txBody>
                    <a:bodyPr/>
                    <a:lstStyle/>
                    <a:p>
                      <a:pPr algn="ctr"/>
                      <a:r>
                        <a:rPr lang="pt-PT" sz="1000" dirty="0" smtClean="0"/>
                        <a:t>Partª</a:t>
                      </a:r>
                      <a:endParaRPr lang="en-US" sz="1000" dirty="0"/>
                    </a:p>
                  </a:txBody>
                  <a:tcPr/>
                </a:tc>
                <a:tc>
                  <a:txBody>
                    <a:bodyPr/>
                    <a:lstStyle/>
                    <a:p>
                      <a:pPr algn="ctr"/>
                      <a:r>
                        <a:rPr lang="pt-PT" sz="1000" dirty="0" smtClean="0"/>
                        <a:t>Téc. </a:t>
                      </a:r>
                    </a:p>
                    <a:p>
                      <a:pPr algn="ctr"/>
                      <a:r>
                        <a:rPr lang="pt-PT" sz="1000" dirty="0" smtClean="0"/>
                        <a:t>Lab</a:t>
                      </a:r>
                      <a:endParaRPr lang="en-US" sz="1000" dirty="0"/>
                    </a:p>
                  </a:txBody>
                  <a:tcPr/>
                </a:tc>
                <a:tc>
                  <a:txBody>
                    <a:bodyPr/>
                    <a:lstStyle/>
                    <a:p>
                      <a:pPr algn="ctr"/>
                      <a:r>
                        <a:rPr lang="pt-PT" sz="1000" dirty="0" smtClean="0"/>
                        <a:t>Téc.</a:t>
                      </a:r>
                    </a:p>
                    <a:p>
                      <a:pPr algn="ctr"/>
                      <a:r>
                        <a:rPr lang="pt-PT" sz="1000" dirty="0" smtClean="0"/>
                        <a:t>Farm</a:t>
                      </a:r>
                      <a:endParaRPr lang="en-US" sz="1000" dirty="0"/>
                    </a:p>
                  </a:txBody>
                  <a:tcPr/>
                </a:tc>
                <a:tc>
                  <a:txBody>
                    <a:bodyPr/>
                    <a:lstStyle/>
                    <a:p>
                      <a:pPr algn="ctr"/>
                      <a:r>
                        <a:rPr lang="pt-PT" sz="1000" dirty="0" smtClean="0"/>
                        <a:t>Téc. </a:t>
                      </a:r>
                    </a:p>
                    <a:p>
                      <a:pPr algn="ctr"/>
                      <a:r>
                        <a:rPr lang="pt-PT" sz="1000" dirty="0" smtClean="0"/>
                        <a:t>Rad</a:t>
                      </a:r>
                      <a:endParaRPr lang="en-US" sz="1000" dirty="0"/>
                    </a:p>
                  </a:txBody>
                  <a:tcPr/>
                </a:tc>
                <a:tc>
                  <a:txBody>
                    <a:bodyPr/>
                    <a:lstStyle/>
                    <a:p>
                      <a:pPr algn="ctr"/>
                      <a:r>
                        <a:rPr lang="pt-PT" sz="1000" dirty="0" smtClean="0"/>
                        <a:t>Téc. </a:t>
                      </a:r>
                    </a:p>
                    <a:p>
                      <a:pPr algn="ctr"/>
                      <a:r>
                        <a:rPr lang="pt-PT" sz="1000" dirty="0" smtClean="0"/>
                        <a:t>Oftal</a:t>
                      </a:r>
                      <a:endParaRPr lang="en-US" sz="1000" dirty="0"/>
                    </a:p>
                  </a:txBody>
                  <a:tcPr/>
                </a:tc>
                <a:tc>
                  <a:txBody>
                    <a:bodyPr/>
                    <a:lstStyle/>
                    <a:p>
                      <a:pPr algn="ctr"/>
                      <a:r>
                        <a:rPr lang="pt-PT" sz="1000" dirty="0" smtClean="0"/>
                        <a:t>Téc. S</a:t>
                      </a:r>
                    </a:p>
                    <a:p>
                      <a:pPr algn="ctr"/>
                      <a:r>
                        <a:rPr lang="pt-PT" sz="1000" dirty="0" smtClean="0"/>
                        <a:t>Ambiental</a:t>
                      </a:r>
                      <a:endParaRPr lang="en-US" sz="1000" dirty="0"/>
                    </a:p>
                  </a:txBody>
                  <a:tcPr/>
                </a:tc>
                <a:tc>
                  <a:txBody>
                    <a:bodyPr/>
                    <a:lstStyle/>
                    <a:p>
                      <a:pPr algn="ctr"/>
                      <a:r>
                        <a:rPr lang="pt-PT" sz="1000" dirty="0" smtClean="0"/>
                        <a:t>Téc. S</a:t>
                      </a:r>
                      <a:r>
                        <a:rPr lang="pt-PT" sz="1000" baseline="0" dirty="0" smtClean="0"/>
                        <a:t> </a:t>
                      </a:r>
                    </a:p>
                    <a:p>
                      <a:pPr algn="ctr"/>
                      <a:r>
                        <a:rPr lang="pt-PT" sz="1000" baseline="0" dirty="0" smtClean="0"/>
                        <a:t>Pública</a:t>
                      </a:r>
                      <a:endParaRPr lang="en-US" sz="1000" dirty="0"/>
                    </a:p>
                  </a:txBody>
                  <a:tcPr/>
                </a:tc>
              </a:tr>
              <a:tr h="370840">
                <a:tc>
                  <a:txBody>
                    <a:bodyPr/>
                    <a:lstStyle/>
                    <a:p>
                      <a:r>
                        <a:rPr lang="pt-PT" sz="1000" b="1" dirty="0" smtClean="0"/>
                        <a:t>AILEU</a:t>
                      </a:r>
                      <a:endParaRPr lang="en-US" sz="1000" b="1" dirty="0"/>
                    </a:p>
                  </a:txBody>
                  <a:tcPr/>
                </a:tc>
                <a:tc>
                  <a:txBody>
                    <a:bodyPr/>
                    <a:lstStyle/>
                    <a:p>
                      <a:pPr algn="ctr"/>
                      <a:r>
                        <a:rPr lang="pt-PT" sz="1000" dirty="0" smtClean="0"/>
                        <a:t>48,837</a:t>
                      </a:r>
                      <a:endParaRPr lang="en-US" sz="1000" dirty="0"/>
                    </a:p>
                  </a:txBody>
                  <a:tcPr/>
                </a:tc>
                <a:tc>
                  <a:txBody>
                    <a:bodyPr/>
                    <a:lstStyle/>
                    <a:p>
                      <a:pPr algn="ctr"/>
                      <a:r>
                        <a:rPr lang="pt-PT" sz="1000" dirty="0" smtClean="0"/>
                        <a:t>0</a:t>
                      </a:r>
                    </a:p>
                  </a:txBody>
                  <a:tcPr/>
                </a:tc>
                <a:tc>
                  <a:txBody>
                    <a:bodyPr/>
                    <a:lstStyle/>
                    <a:p>
                      <a:pPr algn="ctr"/>
                      <a:r>
                        <a:rPr lang="pt-PT" sz="1000" dirty="0" smtClean="0"/>
                        <a:t>-1 Médico</a:t>
                      </a:r>
                    </a:p>
                    <a:p>
                      <a:pPr algn="ctr"/>
                      <a:endParaRPr lang="en-US" sz="1000" dirty="0"/>
                    </a:p>
                  </a:txBody>
                  <a:tcPr/>
                </a:tc>
                <a:tc>
                  <a:txBody>
                    <a:bodyPr/>
                    <a:lstStyle/>
                    <a:p>
                      <a:pPr algn="ctr"/>
                      <a:r>
                        <a:rPr lang="pt-PT" sz="1000" dirty="0" smtClean="0"/>
                        <a:t>-9</a:t>
                      </a:r>
                      <a:endParaRPr lang="en-US" sz="1000" dirty="0"/>
                    </a:p>
                  </a:txBody>
                  <a:tcPr/>
                </a:tc>
                <a:tc>
                  <a:txBody>
                    <a:bodyPr/>
                    <a:lstStyle/>
                    <a:p>
                      <a:pPr algn="ctr"/>
                      <a:r>
                        <a:rPr lang="pt-PT" sz="1000" dirty="0" smtClean="0"/>
                        <a:t>-24</a:t>
                      </a:r>
                      <a:endParaRPr lang="en-US" sz="1000" dirty="0"/>
                    </a:p>
                  </a:txBody>
                  <a:tcPr/>
                </a:tc>
                <a:tc>
                  <a:txBody>
                    <a:bodyPr/>
                    <a:lstStyle/>
                    <a:p>
                      <a:pPr algn="ctr"/>
                      <a:r>
                        <a:rPr lang="pt-PT" sz="1000" dirty="0" smtClean="0"/>
                        <a:t>+6</a:t>
                      </a:r>
                      <a:endParaRPr lang="en-US" sz="1000" dirty="0"/>
                    </a:p>
                  </a:txBody>
                  <a:tcPr/>
                </a:tc>
                <a:tc>
                  <a:txBody>
                    <a:bodyPr/>
                    <a:lstStyle/>
                    <a:p>
                      <a:pPr algn="ctr"/>
                      <a:r>
                        <a:rPr lang="pt-PT" sz="1000" dirty="0" smtClean="0"/>
                        <a:t>+6</a:t>
                      </a:r>
                      <a:endParaRPr lang="en-US" sz="1000" dirty="0"/>
                    </a:p>
                  </a:txBody>
                  <a:tcPr/>
                </a:tc>
                <a:tc>
                  <a:txBody>
                    <a:bodyPr/>
                    <a:lstStyle/>
                    <a:p>
                      <a:pPr algn="ctr"/>
                      <a:r>
                        <a:rPr lang="pt-PT" sz="1000" dirty="0" smtClean="0"/>
                        <a:t>-4</a:t>
                      </a:r>
                      <a:endParaRPr lang="en-US" sz="1000" dirty="0"/>
                    </a:p>
                  </a:txBody>
                  <a:tcPr/>
                </a:tc>
                <a:tc>
                  <a:txBody>
                    <a:bodyPr/>
                    <a:lstStyle/>
                    <a:p>
                      <a:pPr algn="ctr"/>
                      <a:r>
                        <a:rPr lang="pt-PT" sz="1000" dirty="0" smtClean="0"/>
                        <a:t>-4</a:t>
                      </a:r>
                      <a:endParaRPr lang="en-US" sz="1000" dirty="0"/>
                    </a:p>
                  </a:txBody>
                  <a:tcPr/>
                </a:tc>
                <a:tc>
                  <a:txBody>
                    <a:bodyPr/>
                    <a:lstStyle/>
                    <a:p>
                      <a:pPr algn="ctr"/>
                      <a:r>
                        <a:rPr lang="pt-PT" sz="1000" dirty="0" smtClean="0"/>
                        <a:t>-2</a:t>
                      </a:r>
                      <a:endParaRPr lang="en-US" sz="1000" dirty="0"/>
                    </a:p>
                  </a:txBody>
                  <a:tcPr/>
                </a:tc>
                <a:tc>
                  <a:txBody>
                    <a:bodyPr/>
                    <a:lstStyle/>
                    <a:p>
                      <a:pPr algn="ctr"/>
                      <a:r>
                        <a:rPr lang="pt-PT" sz="1000" dirty="0" smtClean="0"/>
                        <a:t>-2</a:t>
                      </a:r>
                      <a:endParaRPr lang="en-US" sz="1000" dirty="0"/>
                    </a:p>
                  </a:txBody>
                  <a:tcPr/>
                </a:tc>
              </a:tr>
              <a:tr h="370840">
                <a:tc>
                  <a:txBody>
                    <a:bodyPr/>
                    <a:lstStyle/>
                    <a:p>
                      <a:r>
                        <a:rPr lang="pt-PT" sz="1000" b="1" dirty="0" smtClean="0"/>
                        <a:t>AINARO</a:t>
                      </a:r>
                      <a:endParaRPr lang="en-US" sz="1000" b="1" dirty="0"/>
                    </a:p>
                  </a:txBody>
                  <a:tcPr/>
                </a:tc>
                <a:tc>
                  <a:txBody>
                    <a:bodyPr/>
                    <a:lstStyle/>
                    <a:p>
                      <a:pPr algn="ctr"/>
                      <a:r>
                        <a:rPr lang="pt-PT" sz="1000" dirty="0" smtClean="0"/>
                        <a:t>63,136</a:t>
                      </a:r>
                      <a:endParaRPr lang="en-US" sz="1000" dirty="0"/>
                    </a:p>
                  </a:txBody>
                  <a:tcPr/>
                </a:tc>
                <a:tc>
                  <a:txBody>
                    <a:bodyPr/>
                    <a:lstStyle/>
                    <a:p>
                      <a:pPr algn="ctr"/>
                      <a:r>
                        <a:rPr lang="pt-PT" sz="1000" dirty="0" smtClean="0"/>
                        <a:t>-9</a:t>
                      </a:r>
                    </a:p>
                  </a:txBody>
                  <a:tcPr/>
                </a:tc>
                <a:tc>
                  <a:txBody>
                    <a:bodyPr/>
                    <a:lstStyle/>
                    <a:p>
                      <a:pPr algn="ctr"/>
                      <a:r>
                        <a:rPr lang="pt-PT" sz="1000" dirty="0" smtClean="0"/>
                        <a:t>-1 Médico</a:t>
                      </a:r>
                    </a:p>
                    <a:p>
                      <a:pPr algn="ctr"/>
                      <a:r>
                        <a:rPr lang="pt-PT" sz="1000" dirty="0" smtClean="0"/>
                        <a:t>-3 Téc./ Enfº</a:t>
                      </a:r>
                      <a:endParaRPr lang="en-US" sz="1000" dirty="0"/>
                    </a:p>
                  </a:txBody>
                  <a:tcPr/>
                </a:tc>
                <a:tc>
                  <a:txBody>
                    <a:bodyPr/>
                    <a:lstStyle/>
                    <a:p>
                      <a:pPr algn="ctr"/>
                      <a:r>
                        <a:rPr lang="pt-PT" sz="1000" dirty="0" smtClean="0"/>
                        <a:t>-5</a:t>
                      </a:r>
                      <a:endParaRPr lang="en-US" sz="1000" dirty="0"/>
                    </a:p>
                  </a:txBody>
                  <a:tcPr/>
                </a:tc>
                <a:tc>
                  <a:txBody>
                    <a:bodyPr/>
                    <a:lstStyle/>
                    <a:p>
                      <a:pPr algn="ctr"/>
                      <a:r>
                        <a:rPr lang="pt-PT" sz="1000" dirty="0" smtClean="0"/>
                        <a:t>-9</a:t>
                      </a:r>
                      <a:endParaRPr lang="en-US" sz="1000" dirty="0"/>
                    </a:p>
                  </a:txBody>
                  <a:tcPr/>
                </a:tc>
                <a:tc>
                  <a:txBody>
                    <a:bodyPr/>
                    <a:lstStyle/>
                    <a:p>
                      <a:pPr algn="ctr"/>
                      <a:r>
                        <a:rPr lang="pt-PT" sz="1000" dirty="0" smtClean="0"/>
                        <a:t>+3</a:t>
                      </a:r>
                      <a:endParaRPr lang="en-US" sz="1000" dirty="0"/>
                    </a:p>
                  </a:txBody>
                  <a:tcPr/>
                </a:tc>
                <a:tc>
                  <a:txBody>
                    <a:bodyPr/>
                    <a:lstStyle/>
                    <a:p>
                      <a:pPr algn="ctr"/>
                      <a:r>
                        <a:rPr lang="pt-PT" sz="1000" dirty="0" smtClean="0"/>
                        <a:t>+3</a:t>
                      </a:r>
                      <a:endParaRPr lang="en-US" sz="1000" dirty="0"/>
                    </a:p>
                  </a:txBody>
                  <a:tcPr/>
                </a:tc>
                <a:tc>
                  <a:txBody>
                    <a:bodyPr/>
                    <a:lstStyle/>
                    <a:p>
                      <a:pPr algn="ctr"/>
                      <a:r>
                        <a:rPr lang="pt-PT" sz="1000" dirty="0" smtClean="0"/>
                        <a:t>-4</a:t>
                      </a:r>
                      <a:endParaRPr lang="en-US" sz="1000" dirty="0"/>
                    </a:p>
                  </a:txBody>
                  <a:tcPr/>
                </a:tc>
                <a:tc>
                  <a:txBody>
                    <a:bodyPr/>
                    <a:lstStyle/>
                    <a:p>
                      <a:pPr algn="ctr"/>
                      <a:r>
                        <a:rPr lang="pt-PT" sz="1000" dirty="0" smtClean="0"/>
                        <a:t>-4</a:t>
                      </a:r>
                      <a:endParaRPr lang="en-US" sz="1000" dirty="0"/>
                    </a:p>
                  </a:txBody>
                  <a:tcPr/>
                </a:tc>
                <a:tc>
                  <a:txBody>
                    <a:bodyPr/>
                    <a:lstStyle/>
                    <a:p>
                      <a:pPr algn="ctr"/>
                      <a:r>
                        <a:rPr lang="pt-PT" sz="1000" dirty="0" smtClean="0"/>
                        <a:t>-3</a:t>
                      </a:r>
                      <a:endParaRPr lang="en-US" sz="1000" dirty="0"/>
                    </a:p>
                  </a:txBody>
                  <a:tcPr/>
                </a:tc>
                <a:tc>
                  <a:txBody>
                    <a:bodyPr/>
                    <a:lstStyle/>
                    <a:p>
                      <a:pPr algn="ctr"/>
                      <a:r>
                        <a:rPr lang="pt-PT" sz="1000" dirty="0" smtClean="0"/>
                        <a:t>-4</a:t>
                      </a:r>
                      <a:endParaRPr lang="en-US" sz="1000" dirty="0"/>
                    </a:p>
                  </a:txBody>
                  <a:tcPr/>
                </a:tc>
              </a:tr>
              <a:tr h="370840">
                <a:tc>
                  <a:txBody>
                    <a:bodyPr/>
                    <a:lstStyle/>
                    <a:p>
                      <a:r>
                        <a:rPr lang="pt-PT" sz="1000" b="1" dirty="0" smtClean="0"/>
                        <a:t>BAUCAU</a:t>
                      </a:r>
                      <a:endParaRPr lang="en-US" sz="1000" b="1" dirty="0"/>
                    </a:p>
                  </a:txBody>
                  <a:tcPr/>
                </a:tc>
                <a:tc>
                  <a:txBody>
                    <a:bodyPr/>
                    <a:lstStyle/>
                    <a:p>
                      <a:pPr algn="ctr"/>
                      <a:r>
                        <a:rPr lang="pt-PT" sz="1000" dirty="0" smtClean="0"/>
                        <a:t>123,203</a:t>
                      </a:r>
                      <a:endParaRPr lang="en-US" sz="1000" dirty="0"/>
                    </a:p>
                  </a:txBody>
                  <a:tcPr/>
                </a:tc>
                <a:tc>
                  <a:txBody>
                    <a:bodyPr/>
                    <a:lstStyle/>
                    <a:p>
                      <a:pPr algn="ctr"/>
                      <a:r>
                        <a:rPr lang="pt-PT" sz="1000" dirty="0" smtClean="0"/>
                        <a:t>-6</a:t>
                      </a:r>
                      <a:endParaRPr lang="en-US" sz="1000" dirty="0"/>
                    </a:p>
                  </a:txBody>
                  <a:tcPr/>
                </a:tc>
                <a:tc>
                  <a:txBody>
                    <a:bodyPr/>
                    <a:lstStyle/>
                    <a:p>
                      <a:pPr algn="ctr"/>
                      <a:r>
                        <a:rPr lang="pt-PT" sz="1000" dirty="0" smtClean="0"/>
                        <a:t>-3 MédicoS</a:t>
                      </a:r>
                    </a:p>
                    <a:p>
                      <a:pPr algn="ctr"/>
                      <a:r>
                        <a:rPr lang="pt-PT" sz="1000" dirty="0" smtClean="0"/>
                        <a:t>-1</a:t>
                      </a:r>
                      <a:r>
                        <a:rPr lang="pt-PT" sz="1000" baseline="0" dirty="0" smtClean="0"/>
                        <a:t> Téc./Enfº</a:t>
                      </a:r>
                      <a:endParaRPr lang="en-US" sz="1000" dirty="0"/>
                    </a:p>
                  </a:txBody>
                  <a:tcPr/>
                </a:tc>
                <a:tc>
                  <a:txBody>
                    <a:bodyPr/>
                    <a:lstStyle/>
                    <a:p>
                      <a:pPr algn="ctr"/>
                      <a:r>
                        <a:rPr lang="pt-PT" sz="1000" dirty="0" smtClean="0"/>
                        <a:t>+19</a:t>
                      </a:r>
                      <a:endParaRPr lang="en-US" sz="1000" dirty="0"/>
                    </a:p>
                  </a:txBody>
                  <a:tcPr/>
                </a:tc>
                <a:tc>
                  <a:txBody>
                    <a:bodyPr/>
                    <a:lstStyle/>
                    <a:p>
                      <a:pPr algn="ctr"/>
                      <a:r>
                        <a:rPr lang="pt-PT" sz="1000" dirty="0" smtClean="0"/>
                        <a:t>-18</a:t>
                      </a:r>
                      <a:endParaRPr lang="en-US" sz="1000" dirty="0"/>
                    </a:p>
                  </a:txBody>
                  <a:tcPr/>
                </a:tc>
                <a:tc>
                  <a:txBody>
                    <a:bodyPr/>
                    <a:lstStyle/>
                    <a:p>
                      <a:pPr algn="ctr"/>
                      <a:r>
                        <a:rPr lang="pt-PT" sz="1000" dirty="0" smtClean="0"/>
                        <a:t>-</a:t>
                      </a:r>
                      <a:r>
                        <a:rPr lang="en-US" sz="1000" dirty="0" smtClean="0"/>
                        <a:t>1</a:t>
                      </a:r>
                      <a:endParaRPr lang="en-US" sz="1000" dirty="0"/>
                    </a:p>
                  </a:txBody>
                  <a:tcPr/>
                </a:tc>
                <a:tc>
                  <a:txBody>
                    <a:bodyPr/>
                    <a:lstStyle/>
                    <a:p>
                      <a:pPr algn="ctr"/>
                      <a:r>
                        <a:rPr lang="pt-PT" sz="1000" dirty="0" smtClean="0"/>
                        <a:t>+6</a:t>
                      </a:r>
                      <a:endParaRPr lang="en-US" sz="1000" dirty="0"/>
                    </a:p>
                  </a:txBody>
                  <a:tcPr/>
                </a:tc>
                <a:tc>
                  <a:txBody>
                    <a:bodyPr/>
                    <a:lstStyle/>
                    <a:p>
                      <a:pPr algn="ctr"/>
                      <a:r>
                        <a:rPr lang="pt-PT" sz="1000" dirty="0" smtClean="0"/>
                        <a:t>-8</a:t>
                      </a:r>
                      <a:endParaRPr lang="en-US" sz="1000" dirty="0"/>
                    </a:p>
                  </a:txBody>
                  <a:tcPr/>
                </a:tc>
                <a:tc>
                  <a:txBody>
                    <a:bodyPr/>
                    <a:lstStyle/>
                    <a:p>
                      <a:pPr algn="ctr"/>
                      <a:r>
                        <a:rPr lang="pt-PT" sz="1000" dirty="0" smtClean="0"/>
                        <a:t>-8</a:t>
                      </a:r>
                      <a:endParaRPr lang="en-US" sz="1000" dirty="0"/>
                    </a:p>
                  </a:txBody>
                  <a:tcPr/>
                </a:tc>
                <a:tc>
                  <a:txBody>
                    <a:bodyPr/>
                    <a:lstStyle/>
                    <a:p>
                      <a:pPr algn="ctr"/>
                      <a:r>
                        <a:rPr lang="pt-PT" sz="1000" dirty="0" smtClean="0"/>
                        <a:t>-5</a:t>
                      </a:r>
                      <a:endParaRPr lang="en-US" sz="1000" dirty="0"/>
                    </a:p>
                  </a:txBody>
                  <a:tcPr/>
                </a:tc>
                <a:tc>
                  <a:txBody>
                    <a:bodyPr/>
                    <a:lstStyle/>
                    <a:p>
                      <a:pPr algn="ctr"/>
                      <a:r>
                        <a:rPr lang="pt-PT" sz="1000" dirty="0" smtClean="0"/>
                        <a:t>-6</a:t>
                      </a:r>
                      <a:endParaRPr lang="en-US" sz="1000" dirty="0"/>
                    </a:p>
                  </a:txBody>
                  <a:tcPr/>
                </a:tc>
              </a:tr>
              <a:tr h="370840">
                <a:tc>
                  <a:txBody>
                    <a:bodyPr/>
                    <a:lstStyle/>
                    <a:p>
                      <a:r>
                        <a:rPr lang="pt-PT" sz="1000" b="1" dirty="0" smtClean="0"/>
                        <a:t>BOBONARO</a:t>
                      </a:r>
                      <a:endParaRPr lang="en-US" sz="1000" b="1" dirty="0"/>
                    </a:p>
                  </a:txBody>
                  <a:tcPr/>
                </a:tc>
                <a:tc>
                  <a:txBody>
                    <a:bodyPr/>
                    <a:lstStyle/>
                    <a:p>
                      <a:pPr algn="ctr"/>
                      <a:r>
                        <a:rPr lang="pt-PT" sz="1000" dirty="0" smtClean="0"/>
                        <a:t>97,762</a:t>
                      </a:r>
                      <a:endParaRPr lang="en-US" sz="1000" dirty="0"/>
                    </a:p>
                  </a:txBody>
                  <a:tcPr/>
                </a:tc>
                <a:tc>
                  <a:txBody>
                    <a:bodyPr/>
                    <a:lstStyle/>
                    <a:p>
                      <a:pPr algn="ctr"/>
                      <a:r>
                        <a:rPr lang="pt-PT" sz="1000" dirty="0" smtClean="0"/>
                        <a:t>-15</a:t>
                      </a:r>
                      <a:endParaRPr lang="en-US" sz="1000" dirty="0"/>
                    </a:p>
                  </a:txBody>
                  <a:tcPr/>
                </a:tc>
                <a:tc>
                  <a:txBody>
                    <a:bodyPr/>
                    <a:lstStyle/>
                    <a:p>
                      <a:pPr algn="ctr"/>
                      <a:r>
                        <a:rPr lang="pt-PT" sz="1000" dirty="0" smtClean="0"/>
                        <a:t>-3 MédicoS</a:t>
                      </a:r>
                    </a:p>
                    <a:p>
                      <a:pPr algn="ctr"/>
                      <a:r>
                        <a:rPr lang="pt-PT" sz="1000" dirty="0" smtClean="0"/>
                        <a:t>-4 Téc./Enfº</a:t>
                      </a:r>
                      <a:endParaRPr lang="en-US" sz="1000" dirty="0"/>
                    </a:p>
                  </a:txBody>
                  <a:tcPr/>
                </a:tc>
                <a:tc>
                  <a:txBody>
                    <a:bodyPr/>
                    <a:lstStyle/>
                    <a:p>
                      <a:pPr algn="ctr"/>
                      <a:r>
                        <a:rPr lang="pt-PT" sz="1000" dirty="0" smtClean="0"/>
                        <a:t>-6</a:t>
                      </a:r>
                      <a:endParaRPr lang="en-US" sz="1000" dirty="0"/>
                    </a:p>
                  </a:txBody>
                  <a:tcPr/>
                </a:tc>
                <a:tc>
                  <a:txBody>
                    <a:bodyPr/>
                    <a:lstStyle/>
                    <a:p>
                      <a:pPr algn="ctr"/>
                      <a:r>
                        <a:rPr lang="pt-PT" sz="1000" dirty="0" smtClean="0"/>
                        <a:t>-32</a:t>
                      </a:r>
                      <a:endParaRPr lang="en-US" sz="1000" dirty="0"/>
                    </a:p>
                  </a:txBody>
                  <a:tcPr/>
                </a:tc>
                <a:tc>
                  <a:txBody>
                    <a:bodyPr/>
                    <a:lstStyle/>
                    <a:p>
                      <a:pPr algn="ctr"/>
                      <a:r>
                        <a:rPr lang="pt-PT" sz="1000" dirty="0" smtClean="0"/>
                        <a:t>+1</a:t>
                      </a:r>
                      <a:endParaRPr lang="en-US" sz="1000" dirty="0"/>
                    </a:p>
                  </a:txBody>
                  <a:tcPr/>
                </a:tc>
                <a:tc>
                  <a:txBody>
                    <a:bodyPr/>
                    <a:lstStyle/>
                    <a:p>
                      <a:pPr algn="ctr"/>
                      <a:r>
                        <a:rPr lang="pt-PT" sz="1000" dirty="0" smtClean="0"/>
                        <a:t>+1</a:t>
                      </a:r>
                      <a:endParaRPr lang="en-US" sz="1000" dirty="0"/>
                    </a:p>
                  </a:txBody>
                  <a:tcPr/>
                </a:tc>
                <a:tc>
                  <a:txBody>
                    <a:bodyPr/>
                    <a:lstStyle/>
                    <a:p>
                      <a:pPr algn="ctr"/>
                      <a:r>
                        <a:rPr lang="pt-PT" sz="1000" dirty="0" smtClean="0"/>
                        <a:t>-7</a:t>
                      </a:r>
                      <a:endParaRPr lang="en-US" sz="1000" dirty="0"/>
                    </a:p>
                  </a:txBody>
                  <a:tcPr/>
                </a:tc>
                <a:tc>
                  <a:txBody>
                    <a:bodyPr/>
                    <a:lstStyle/>
                    <a:p>
                      <a:pPr algn="ctr"/>
                      <a:r>
                        <a:rPr lang="pt-PT" sz="1000" dirty="0" smtClean="0"/>
                        <a:t>-7</a:t>
                      </a:r>
                      <a:endParaRPr lang="en-US" sz="1000" dirty="0"/>
                    </a:p>
                  </a:txBody>
                  <a:tcPr/>
                </a:tc>
                <a:tc>
                  <a:txBody>
                    <a:bodyPr/>
                    <a:lstStyle/>
                    <a:p>
                      <a:pPr algn="ctr"/>
                      <a:r>
                        <a:rPr lang="pt-PT" sz="1000" dirty="0" smtClean="0"/>
                        <a:t>-7</a:t>
                      </a:r>
                      <a:endParaRPr lang="en-US" sz="1000" dirty="0"/>
                    </a:p>
                  </a:txBody>
                  <a:tcPr/>
                </a:tc>
                <a:tc>
                  <a:txBody>
                    <a:bodyPr/>
                    <a:lstStyle/>
                    <a:p>
                      <a:pPr algn="ctr"/>
                      <a:r>
                        <a:rPr lang="pt-PT" sz="1000" dirty="0" smtClean="0"/>
                        <a:t>-7</a:t>
                      </a:r>
                      <a:endParaRPr lang="en-US" sz="1000" dirty="0"/>
                    </a:p>
                  </a:txBody>
                  <a:tcPr/>
                </a:tc>
              </a:tr>
              <a:tr h="370840">
                <a:tc>
                  <a:txBody>
                    <a:bodyPr/>
                    <a:lstStyle/>
                    <a:p>
                      <a:r>
                        <a:rPr lang="pt-PT" sz="1000" b="1" dirty="0" smtClean="0"/>
                        <a:t>COVALIMA</a:t>
                      </a:r>
                      <a:endParaRPr lang="en-US" sz="1000" b="1" dirty="0"/>
                    </a:p>
                  </a:txBody>
                  <a:tcPr/>
                </a:tc>
                <a:tc>
                  <a:txBody>
                    <a:bodyPr/>
                    <a:lstStyle/>
                    <a:p>
                      <a:pPr algn="ctr"/>
                      <a:r>
                        <a:rPr lang="pt-PT" sz="1000" dirty="0" smtClean="0"/>
                        <a:t>65,301</a:t>
                      </a:r>
                      <a:endParaRPr lang="en-US" sz="1000" dirty="0"/>
                    </a:p>
                  </a:txBody>
                  <a:tcPr/>
                </a:tc>
                <a:tc>
                  <a:txBody>
                    <a:bodyPr/>
                    <a:lstStyle/>
                    <a:p>
                      <a:pPr algn="ctr"/>
                      <a:r>
                        <a:rPr lang="pt-PT" sz="1000" dirty="0" smtClean="0"/>
                        <a:t>-16</a:t>
                      </a:r>
                      <a:endParaRPr lang="en-US" sz="1000" dirty="0"/>
                    </a:p>
                  </a:txBody>
                  <a:tcPr/>
                </a:tc>
                <a:tc>
                  <a:txBody>
                    <a:bodyPr/>
                    <a:lstStyle/>
                    <a:p>
                      <a:pPr algn="ctr"/>
                      <a:r>
                        <a:rPr lang="pt-PT" sz="1000" dirty="0" smtClean="0"/>
                        <a:t>-2 MédicoS</a:t>
                      </a:r>
                    </a:p>
                    <a:p>
                      <a:pPr algn="ctr"/>
                      <a:r>
                        <a:rPr lang="pt-PT" sz="1000" dirty="0" smtClean="0"/>
                        <a:t>-5</a:t>
                      </a:r>
                      <a:r>
                        <a:rPr lang="pt-PT" sz="1000" baseline="0" dirty="0" smtClean="0"/>
                        <a:t> Téc./ Enfº</a:t>
                      </a:r>
                      <a:endParaRPr lang="en-US" sz="1000" dirty="0"/>
                    </a:p>
                  </a:txBody>
                  <a:tcPr/>
                </a:tc>
                <a:tc>
                  <a:txBody>
                    <a:bodyPr/>
                    <a:lstStyle/>
                    <a:p>
                      <a:pPr algn="ctr"/>
                      <a:r>
                        <a:rPr lang="pt-PT" sz="1000" dirty="0" smtClean="0"/>
                        <a:t>+6</a:t>
                      </a:r>
                      <a:endParaRPr lang="en-US" sz="1000" dirty="0"/>
                    </a:p>
                  </a:txBody>
                  <a:tcPr/>
                </a:tc>
                <a:tc>
                  <a:txBody>
                    <a:bodyPr/>
                    <a:lstStyle/>
                    <a:p>
                      <a:pPr algn="ctr"/>
                      <a:r>
                        <a:rPr lang="pt-PT" sz="1000" dirty="0" smtClean="0"/>
                        <a:t>-32</a:t>
                      </a:r>
                      <a:endParaRPr lang="en-US" sz="1000" dirty="0"/>
                    </a:p>
                  </a:txBody>
                  <a:tcPr/>
                </a:tc>
                <a:tc>
                  <a:txBody>
                    <a:bodyPr/>
                    <a:lstStyle/>
                    <a:p>
                      <a:pPr algn="ctr"/>
                      <a:r>
                        <a:rPr lang="pt-PT" sz="1000" dirty="0" smtClean="0"/>
                        <a:t>+2</a:t>
                      </a:r>
                      <a:endParaRPr lang="en-US" sz="1000" dirty="0"/>
                    </a:p>
                  </a:txBody>
                  <a:tcPr/>
                </a:tc>
                <a:tc>
                  <a:txBody>
                    <a:bodyPr/>
                    <a:lstStyle/>
                    <a:p>
                      <a:pPr algn="ctr"/>
                      <a:r>
                        <a:rPr lang="pt-PT" sz="1000" dirty="0" smtClean="0"/>
                        <a:t>+1</a:t>
                      </a:r>
                      <a:endParaRPr lang="en-US" sz="1000" dirty="0"/>
                    </a:p>
                  </a:txBody>
                  <a:tcPr/>
                </a:tc>
                <a:tc>
                  <a:txBody>
                    <a:bodyPr/>
                    <a:lstStyle/>
                    <a:p>
                      <a:pPr algn="ctr"/>
                      <a:r>
                        <a:rPr lang="pt-PT" sz="1000" dirty="0" smtClean="0"/>
                        <a:t>-7</a:t>
                      </a:r>
                      <a:endParaRPr lang="en-US" sz="1000" dirty="0"/>
                    </a:p>
                  </a:txBody>
                  <a:tcPr/>
                </a:tc>
                <a:tc>
                  <a:txBody>
                    <a:bodyPr/>
                    <a:lstStyle/>
                    <a:p>
                      <a:pPr algn="ctr"/>
                      <a:r>
                        <a:rPr lang="pt-PT" sz="1000" dirty="0" smtClean="0"/>
                        <a:t>-7</a:t>
                      </a:r>
                      <a:endParaRPr lang="en-US" sz="1000" dirty="0"/>
                    </a:p>
                  </a:txBody>
                  <a:tcPr/>
                </a:tc>
                <a:tc>
                  <a:txBody>
                    <a:bodyPr/>
                    <a:lstStyle/>
                    <a:p>
                      <a:pPr algn="ctr"/>
                      <a:r>
                        <a:rPr lang="pt-PT" sz="1000" dirty="0" smtClean="0"/>
                        <a:t>-7</a:t>
                      </a:r>
                      <a:endParaRPr lang="en-US" sz="1000" dirty="0"/>
                    </a:p>
                  </a:txBody>
                  <a:tcPr/>
                </a:tc>
                <a:tc>
                  <a:txBody>
                    <a:bodyPr/>
                    <a:lstStyle/>
                    <a:p>
                      <a:pPr algn="ctr"/>
                      <a:r>
                        <a:rPr lang="pt-PT" sz="1000" dirty="0" smtClean="0"/>
                        <a:t>-6</a:t>
                      </a:r>
                      <a:endParaRPr lang="en-US" sz="1000" dirty="0"/>
                    </a:p>
                  </a:txBody>
                  <a:tcPr/>
                </a:tc>
              </a:tr>
              <a:tr h="370840">
                <a:tc>
                  <a:txBody>
                    <a:bodyPr/>
                    <a:lstStyle/>
                    <a:p>
                      <a:r>
                        <a:rPr lang="pt-PT" sz="1000" b="1" dirty="0" smtClean="0"/>
                        <a:t>DILI</a:t>
                      </a:r>
                      <a:endParaRPr lang="en-US" sz="1000" b="1" dirty="0"/>
                    </a:p>
                  </a:txBody>
                  <a:tcPr/>
                </a:tc>
                <a:tc>
                  <a:txBody>
                    <a:bodyPr/>
                    <a:lstStyle/>
                    <a:p>
                      <a:pPr algn="ctr"/>
                      <a:r>
                        <a:rPr lang="pt-PT" sz="1000" dirty="0" smtClean="0"/>
                        <a:t>277,279</a:t>
                      </a:r>
                      <a:endParaRPr lang="en-US" sz="1000" dirty="0"/>
                    </a:p>
                  </a:txBody>
                  <a:tcPr/>
                </a:tc>
                <a:tc>
                  <a:txBody>
                    <a:bodyPr/>
                    <a:lstStyle/>
                    <a:p>
                      <a:pPr algn="ctr"/>
                      <a:r>
                        <a:rPr lang="pt-PT" sz="1000" dirty="0" smtClean="0"/>
                        <a:t>+49</a:t>
                      </a:r>
                      <a:endParaRPr lang="en-US" sz="1000" dirty="0"/>
                    </a:p>
                  </a:txBody>
                  <a:tcPr/>
                </a:tc>
                <a:tc>
                  <a:txBody>
                    <a:bodyPr/>
                    <a:lstStyle/>
                    <a:p>
                      <a:pPr algn="ctr"/>
                      <a:r>
                        <a:rPr lang="pt-PT" sz="1000" dirty="0" smtClean="0"/>
                        <a:t>-4 MédicoS</a:t>
                      </a:r>
                    </a:p>
                    <a:p>
                      <a:pPr algn="ctr"/>
                      <a:r>
                        <a:rPr lang="pt-PT" sz="1000" dirty="0" smtClean="0"/>
                        <a:t>-3</a:t>
                      </a:r>
                      <a:r>
                        <a:rPr lang="pt-PT" sz="1000" baseline="0" dirty="0" smtClean="0"/>
                        <a:t> Téc./</a:t>
                      </a:r>
                      <a:r>
                        <a:rPr lang="pt-PT" sz="1000" dirty="0" smtClean="0"/>
                        <a:t> Enfº</a:t>
                      </a:r>
                      <a:endParaRPr lang="en-US" sz="1000" dirty="0"/>
                    </a:p>
                  </a:txBody>
                  <a:tcPr/>
                </a:tc>
                <a:tc>
                  <a:txBody>
                    <a:bodyPr/>
                    <a:lstStyle/>
                    <a:p>
                      <a:pPr algn="ctr"/>
                      <a:r>
                        <a:rPr lang="pt-PT" sz="1000" dirty="0" smtClean="0"/>
                        <a:t>+43</a:t>
                      </a:r>
                      <a:endParaRPr lang="en-US" sz="1000" dirty="0"/>
                    </a:p>
                  </a:txBody>
                  <a:tcPr/>
                </a:tc>
                <a:tc>
                  <a:txBody>
                    <a:bodyPr/>
                    <a:lstStyle/>
                    <a:p>
                      <a:pPr algn="ctr"/>
                      <a:r>
                        <a:rPr lang="pt-PT" sz="1000" dirty="0" smtClean="0"/>
                        <a:t>+34</a:t>
                      </a:r>
                      <a:endParaRPr lang="en-US" sz="1000" dirty="0"/>
                    </a:p>
                  </a:txBody>
                  <a:tcPr/>
                </a:tc>
                <a:tc>
                  <a:txBody>
                    <a:bodyPr/>
                    <a:lstStyle/>
                    <a:p>
                      <a:pPr algn="ctr"/>
                      <a:r>
                        <a:rPr lang="pt-PT" sz="1000" dirty="0" smtClean="0"/>
                        <a:t>+4</a:t>
                      </a:r>
                      <a:endParaRPr lang="en-US" sz="1000" dirty="0"/>
                    </a:p>
                  </a:txBody>
                  <a:tcPr/>
                </a:tc>
                <a:tc>
                  <a:txBody>
                    <a:bodyPr/>
                    <a:lstStyle/>
                    <a:p>
                      <a:pPr algn="ctr"/>
                      <a:r>
                        <a:rPr lang="pt-PT" sz="1000" dirty="0" smtClean="0"/>
                        <a:t>+1</a:t>
                      </a:r>
                      <a:endParaRPr lang="en-US" sz="1000" dirty="0"/>
                    </a:p>
                  </a:txBody>
                  <a:tcPr/>
                </a:tc>
                <a:tc>
                  <a:txBody>
                    <a:bodyPr/>
                    <a:lstStyle/>
                    <a:p>
                      <a:pPr algn="ctr"/>
                      <a:r>
                        <a:rPr lang="pt-PT" sz="1000" dirty="0" smtClean="0"/>
                        <a:t>-6</a:t>
                      </a:r>
                      <a:endParaRPr lang="en-US" sz="1000" dirty="0"/>
                    </a:p>
                  </a:txBody>
                  <a:tcPr/>
                </a:tc>
                <a:tc>
                  <a:txBody>
                    <a:bodyPr/>
                    <a:lstStyle/>
                    <a:p>
                      <a:pPr algn="ctr"/>
                      <a:r>
                        <a:rPr lang="pt-PT" sz="1000" dirty="0" smtClean="0"/>
                        <a:t>-6</a:t>
                      </a:r>
                      <a:endParaRPr lang="en-US" sz="1000" dirty="0"/>
                    </a:p>
                  </a:txBody>
                  <a:tcPr/>
                </a:tc>
                <a:tc>
                  <a:txBody>
                    <a:bodyPr/>
                    <a:lstStyle/>
                    <a:p>
                      <a:pPr algn="ctr"/>
                      <a:r>
                        <a:rPr lang="pt-PT" sz="1000" dirty="0" smtClean="0"/>
                        <a:t>-3</a:t>
                      </a:r>
                      <a:endParaRPr lang="en-US" sz="1000" dirty="0"/>
                    </a:p>
                  </a:txBody>
                  <a:tcPr/>
                </a:tc>
                <a:tc>
                  <a:txBody>
                    <a:bodyPr/>
                    <a:lstStyle/>
                    <a:p>
                      <a:pPr algn="ctr"/>
                      <a:r>
                        <a:rPr lang="pt-PT" sz="1000" dirty="0" smtClean="0"/>
                        <a:t>-3</a:t>
                      </a:r>
                      <a:endParaRPr lang="en-US" sz="1000" dirty="0"/>
                    </a:p>
                  </a:txBody>
                  <a:tcPr/>
                </a:tc>
              </a:tr>
              <a:tr h="370840">
                <a:tc>
                  <a:txBody>
                    <a:bodyPr/>
                    <a:lstStyle/>
                    <a:p>
                      <a:r>
                        <a:rPr lang="pt-PT" sz="1000" b="1" dirty="0" smtClean="0"/>
                        <a:t>ERMERA</a:t>
                      </a:r>
                      <a:endParaRPr lang="en-US" sz="1000" b="1" dirty="0"/>
                    </a:p>
                  </a:txBody>
                  <a:tcPr/>
                </a:tc>
                <a:tc>
                  <a:txBody>
                    <a:bodyPr/>
                    <a:lstStyle/>
                    <a:p>
                      <a:pPr algn="ctr"/>
                      <a:r>
                        <a:rPr lang="pt-PT" sz="1000" dirty="0" smtClean="0"/>
                        <a:t>125,702</a:t>
                      </a:r>
                      <a:endParaRPr lang="en-US" sz="1000" dirty="0"/>
                    </a:p>
                  </a:txBody>
                  <a:tcPr/>
                </a:tc>
                <a:tc>
                  <a:txBody>
                    <a:bodyPr/>
                    <a:lstStyle/>
                    <a:p>
                      <a:pPr algn="ctr"/>
                      <a:r>
                        <a:rPr lang="pt-PT" sz="1000" dirty="0" smtClean="0"/>
                        <a:t>-29</a:t>
                      </a:r>
                      <a:endParaRPr lang="en-US" sz="1000" dirty="0"/>
                    </a:p>
                  </a:txBody>
                  <a:tcPr/>
                </a:tc>
                <a:tc>
                  <a:txBody>
                    <a:bodyPr/>
                    <a:lstStyle/>
                    <a:p>
                      <a:pPr algn="ctr"/>
                      <a:r>
                        <a:rPr lang="pt-PT" sz="1000" dirty="0" smtClean="0"/>
                        <a:t>-5 MédicoS</a:t>
                      </a:r>
                    </a:p>
                    <a:p>
                      <a:pPr algn="ctr"/>
                      <a:r>
                        <a:rPr lang="pt-PT" sz="1000" dirty="0" smtClean="0"/>
                        <a:t>-4</a:t>
                      </a:r>
                      <a:r>
                        <a:rPr lang="pt-PT" sz="1000" baseline="0" dirty="0" smtClean="0"/>
                        <a:t> Téc./</a:t>
                      </a:r>
                      <a:r>
                        <a:rPr lang="pt-PT" sz="1000" dirty="0" smtClean="0"/>
                        <a:t> Enfº</a:t>
                      </a:r>
                      <a:endParaRPr lang="en-US" sz="1000" dirty="0"/>
                    </a:p>
                  </a:txBody>
                  <a:tcPr/>
                </a:tc>
                <a:tc>
                  <a:txBody>
                    <a:bodyPr/>
                    <a:lstStyle/>
                    <a:p>
                      <a:pPr algn="ctr"/>
                      <a:r>
                        <a:rPr lang="pt-PT" sz="1000" dirty="0" smtClean="0"/>
                        <a:t>-25</a:t>
                      </a:r>
                      <a:endParaRPr lang="en-US" sz="1000" dirty="0"/>
                    </a:p>
                  </a:txBody>
                  <a:tcPr/>
                </a:tc>
                <a:tc>
                  <a:txBody>
                    <a:bodyPr/>
                    <a:lstStyle/>
                    <a:p>
                      <a:pPr algn="ctr"/>
                      <a:r>
                        <a:rPr lang="pt-PT" sz="1000" dirty="0" smtClean="0"/>
                        <a:t>-53</a:t>
                      </a:r>
                      <a:endParaRPr lang="en-US" sz="1000" dirty="0"/>
                    </a:p>
                  </a:txBody>
                  <a:tcPr/>
                </a:tc>
                <a:tc>
                  <a:txBody>
                    <a:bodyPr/>
                    <a:lstStyle/>
                    <a:p>
                      <a:pPr algn="ctr"/>
                      <a:r>
                        <a:rPr lang="pt-PT" sz="1000" dirty="0" smtClean="0"/>
                        <a:t>-2</a:t>
                      </a:r>
                      <a:endParaRPr lang="en-US" sz="1000" dirty="0"/>
                    </a:p>
                  </a:txBody>
                  <a:tcPr/>
                </a:tc>
                <a:tc>
                  <a:txBody>
                    <a:bodyPr/>
                    <a:lstStyle/>
                    <a:p>
                      <a:pPr algn="ctr"/>
                      <a:r>
                        <a:rPr lang="pt-PT" sz="1000" dirty="0" smtClean="0"/>
                        <a:t>-5</a:t>
                      </a:r>
                      <a:endParaRPr lang="en-US" sz="1000" dirty="0"/>
                    </a:p>
                  </a:txBody>
                  <a:tcPr/>
                </a:tc>
                <a:tc>
                  <a:txBody>
                    <a:bodyPr/>
                    <a:lstStyle/>
                    <a:p>
                      <a:pPr algn="ctr"/>
                      <a:r>
                        <a:rPr lang="pt-PT" sz="1000" dirty="0" smtClean="0"/>
                        <a:t>-6</a:t>
                      </a:r>
                      <a:endParaRPr lang="en-US" sz="1000" dirty="0"/>
                    </a:p>
                  </a:txBody>
                  <a:tcPr/>
                </a:tc>
                <a:tc>
                  <a:txBody>
                    <a:bodyPr/>
                    <a:lstStyle/>
                    <a:p>
                      <a:pPr algn="ctr"/>
                      <a:r>
                        <a:rPr lang="pt-PT" sz="1000" dirty="0" smtClean="0"/>
                        <a:t>-5</a:t>
                      </a:r>
                      <a:endParaRPr lang="en-US" sz="1000" dirty="0"/>
                    </a:p>
                  </a:txBody>
                  <a:tcPr/>
                </a:tc>
                <a:tc>
                  <a:txBody>
                    <a:bodyPr/>
                    <a:lstStyle/>
                    <a:p>
                      <a:pPr algn="ctr"/>
                      <a:r>
                        <a:rPr lang="pt-PT" sz="1000" dirty="0" smtClean="0"/>
                        <a:t>-6</a:t>
                      </a:r>
                      <a:endParaRPr lang="en-US" sz="1000" dirty="0"/>
                    </a:p>
                  </a:txBody>
                  <a:tcPr/>
                </a:tc>
                <a:tc>
                  <a:txBody>
                    <a:bodyPr/>
                    <a:lstStyle/>
                    <a:p>
                      <a:pPr algn="ctr"/>
                      <a:r>
                        <a:rPr lang="pt-PT" sz="1000" dirty="0" smtClean="0"/>
                        <a:t>-6</a:t>
                      </a:r>
                      <a:endParaRPr lang="en-US" sz="1000" dirty="0"/>
                    </a:p>
                  </a:txBody>
                  <a:tcPr/>
                </a:tc>
              </a:tr>
              <a:tr h="370840">
                <a:tc>
                  <a:txBody>
                    <a:bodyPr/>
                    <a:lstStyle/>
                    <a:p>
                      <a:r>
                        <a:rPr lang="pt-PT" sz="1000" b="1" dirty="0" smtClean="0"/>
                        <a:t>LAUTEM</a:t>
                      </a:r>
                      <a:endParaRPr lang="en-US" sz="1000" b="1" dirty="0"/>
                    </a:p>
                  </a:txBody>
                  <a:tcPr/>
                </a:tc>
                <a:tc>
                  <a:txBody>
                    <a:bodyPr/>
                    <a:lstStyle/>
                    <a:p>
                      <a:pPr algn="ctr"/>
                      <a:r>
                        <a:rPr lang="pt-PT" sz="1000" dirty="0" smtClean="0"/>
                        <a:t>65,240</a:t>
                      </a:r>
                      <a:endParaRPr lang="en-US" sz="1000" dirty="0"/>
                    </a:p>
                  </a:txBody>
                  <a:tcPr/>
                </a:tc>
                <a:tc>
                  <a:txBody>
                    <a:bodyPr/>
                    <a:lstStyle/>
                    <a:p>
                      <a:pPr algn="ctr"/>
                      <a:r>
                        <a:rPr lang="pt-PT" sz="1000" dirty="0" smtClean="0"/>
                        <a:t>-1</a:t>
                      </a:r>
                      <a:endParaRPr lang="en-US" sz="1000" dirty="0"/>
                    </a:p>
                  </a:txBody>
                  <a:tcPr/>
                </a:tc>
                <a:tc>
                  <a:txBody>
                    <a:bodyPr/>
                    <a:lstStyle/>
                    <a:p>
                      <a:pPr algn="ctr"/>
                      <a:r>
                        <a:rPr lang="pt-PT" sz="1000" dirty="0" smtClean="0"/>
                        <a:t>-2 MédicoS</a:t>
                      </a:r>
                    </a:p>
                    <a:p>
                      <a:pPr algn="ctr"/>
                      <a:r>
                        <a:rPr lang="pt-PT" sz="1000" dirty="0" smtClean="0"/>
                        <a:t>-5 Téc./ Enfº</a:t>
                      </a:r>
                      <a:endParaRPr lang="en-US" sz="1000" dirty="0"/>
                    </a:p>
                  </a:txBody>
                  <a:tcPr/>
                </a:tc>
                <a:tc>
                  <a:txBody>
                    <a:bodyPr/>
                    <a:lstStyle/>
                    <a:p>
                      <a:pPr algn="ctr"/>
                      <a:r>
                        <a:rPr lang="pt-PT" sz="1000" dirty="0" smtClean="0"/>
                        <a:t>+9</a:t>
                      </a:r>
                      <a:endParaRPr lang="en-US" sz="1000" dirty="0"/>
                    </a:p>
                  </a:txBody>
                  <a:tcPr/>
                </a:tc>
                <a:tc>
                  <a:txBody>
                    <a:bodyPr/>
                    <a:lstStyle/>
                    <a:p>
                      <a:pPr algn="ctr"/>
                      <a:r>
                        <a:rPr lang="pt-PT" sz="1000" dirty="0" smtClean="0"/>
                        <a:t>-32</a:t>
                      </a:r>
                      <a:endParaRPr lang="en-US" sz="1000" dirty="0"/>
                    </a:p>
                  </a:txBody>
                  <a:tcPr/>
                </a:tc>
                <a:tc>
                  <a:txBody>
                    <a:bodyPr/>
                    <a:lstStyle/>
                    <a:p>
                      <a:pPr algn="ctr"/>
                      <a:r>
                        <a:rPr lang="pt-PT" sz="1000" dirty="0" smtClean="0"/>
                        <a:t>+5</a:t>
                      </a:r>
                      <a:endParaRPr lang="en-US" sz="1000" dirty="0"/>
                    </a:p>
                  </a:txBody>
                  <a:tcPr/>
                </a:tc>
                <a:tc>
                  <a:txBody>
                    <a:bodyPr/>
                    <a:lstStyle/>
                    <a:p>
                      <a:pPr algn="ctr"/>
                      <a:r>
                        <a:rPr lang="pt-PT" sz="1000" dirty="0" smtClean="0"/>
                        <a:t>+6</a:t>
                      </a:r>
                      <a:endParaRPr lang="en-US" sz="1000" dirty="0"/>
                    </a:p>
                  </a:txBody>
                  <a:tcPr/>
                </a:tc>
                <a:tc>
                  <a:txBody>
                    <a:bodyPr/>
                    <a:lstStyle/>
                    <a:p>
                      <a:pPr algn="ctr"/>
                      <a:r>
                        <a:rPr lang="pt-PT" sz="1000" dirty="0" smtClean="0"/>
                        <a:t>-5</a:t>
                      </a:r>
                      <a:endParaRPr lang="en-US" sz="1000" dirty="0"/>
                    </a:p>
                  </a:txBody>
                  <a:tcPr/>
                </a:tc>
                <a:tc>
                  <a:txBody>
                    <a:bodyPr/>
                    <a:lstStyle/>
                    <a:p>
                      <a:pPr algn="ctr"/>
                      <a:r>
                        <a:rPr lang="pt-PT" sz="1000" dirty="0" smtClean="0"/>
                        <a:t>-5</a:t>
                      </a:r>
                      <a:endParaRPr lang="en-US" sz="1000" dirty="0"/>
                    </a:p>
                  </a:txBody>
                  <a:tcPr/>
                </a:tc>
                <a:tc>
                  <a:txBody>
                    <a:bodyPr/>
                    <a:lstStyle/>
                    <a:p>
                      <a:pPr algn="ctr"/>
                      <a:r>
                        <a:rPr lang="pt-PT" sz="1000" dirty="0" smtClean="0"/>
                        <a:t>-5</a:t>
                      </a:r>
                      <a:endParaRPr lang="en-US" sz="1000" dirty="0"/>
                    </a:p>
                  </a:txBody>
                  <a:tcPr/>
                </a:tc>
                <a:tc>
                  <a:txBody>
                    <a:bodyPr/>
                    <a:lstStyle/>
                    <a:p>
                      <a:pPr algn="ctr"/>
                      <a:r>
                        <a:rPr lang="pt-PT" sz="1000" dirty="0" smtClean="0"/>
                        <a:t>-4</a:t>
                      </a:r>
                      <a:endParaRPr lang="en-US" sz="1000" dirty="0"/>
                    </a:p>
                  </a:txBody>
                  <a:tcPr/>
                </a:tc>
              </a:tr>
              <a:tr h="370840">
                <a:tc>
                  <a:txBody>
                    <a:bodyPr/>
                    <a:lstStyle/>
                    <a:p>
                      <a:r>
                        <a:rPr lang="pt-PT" sz="1000" b="1" dirty="0" smtClean="0"/>
                        <a:t>LIQUIÇA</a:t>
                      </a:r>
                      <a:endParaRPr lang="en-US" sz="1000" b="1" dirty="0"/>
                    </a:p>
                  </a:txBody>
                  <a:tcPr/>
                </a:tc>
                <a:tc>
                  <a:txBody>
                    <a:bodyPr/>
                    <a:lstStyle/>
                    <a:p>
                      <a:pPr algn="ctr"/>
                      <a:r>
                        <a:rPr lang="pt-PT" sz="1000" dirty="0" smtClean="0"/>
                        <a:t>71,927</a:t>
                      </a:r>
                      <a:endParaRPr lang="en-US" sz="1000" dirty="0"/>
                    </a:p>
                  </a:txBody>
                  <a:tcPr/>
                </a:tc>
                <a:tc>
                  <a:txBody>
                    <a:bodyPr/>
                    <a:lstStyle/>
                    <a:p>
                      <a:pPr algn="ctr"/>
                      <a:r>
                        <a:rPr lang="pt-PT" sz="1000" dirty="0" smtClean="0"/>
                        <a:t>-7</a:t>
                      </a:r>
                      <a:endParaRPr lang="en-US" sz="1000" dirty="0"/>
                    </a:p>
                  </a:txBody>
                  <a:tcPr/>
                </a:tc>
                <a:tc>
                  <a:txBody>
                    <a:bodyPr/>
                    <a:lstStyle/>
                    <a:p>
                      <a:pPr algn="ctr"/>
                      <a:r>
                        <a:rPr lang="pt-PT" sz="1000" dirty="0" smtClean="0"/>
                        <a:t>-3</a:t>
                      </a:r>
                      <a:r>
                        <a:rPr lang="pt-PT" sz="1000" baseline="0" dirty="0" smtClean="0"/>
                        <a:t> MédicoS</a:t>
                      </a:r>
                    </a:p>
                    <a:p>
                      <a:pPr algn="ctr"/>
                      <a:r>
                        <a:rPr lang="pt-PT" sz="1000" baseline="0" dirty="0" smtClean="0"/>
                        <a:t>-2 Téc./ Enfº</a:t>
                      </a:r>
                      <a:endParaRPr lang="en-US" sz="1000" dirty="0"/>
                    </a:p>
                  </a:txBody>
                  <a:tcPr/>
                </a:tc>
                <a:tc>
                  <a:txBody>
                    <a:bodyPr/>
                    <a:lstStyle/>
                    <a:p>
                      <a:pPr algn="ctr"/>
                      <a:r>
                        <a:rPr lang="pt-PT" sz="1000" dirty="0" smtClean="0"/>
                        <a:t>-1</a:t>
                      </a:r>
                      <a:endParaRPr lang="en-US" sz="1000" dirty="0"/>
                    </a:p>
                  </a:txBody>
                  <a:tcPr/>
                </a:tc>
                <a:tc>
                  <a:txBody>
                    <a:bodyPr/>
                    <a:lstStyle/>
                    <a:p>
                      <a:pPr algn="ctr"/>
                      <a:r>
                        <a:rPr lang="pt-PT" sz="1000" dirty="0" smtClean="0"/>
                        <a:t>-16</a:t>
                      </a:r>
                      <a:endParaRPr lang="en-US" sz="1000" dirty="0"/>
                    </a:p>
                  </a:txBody>
                  <a:tcPr/>
                </a:tc>
                <a:tc>
                  <a:txBody>
                    <a:bodyPr/>
                    <a:lstStyle/>
                    <a:p>
                      <a:pPr algn="ctr"/>
                      <a:r>
                        <a:rPr lang="pt-PT" sz="1000" dirty="0" smtClean="0"/>
                        <a:t>+1</a:t>
                      </a:r>
                      <a:endParaRPr lang="en-US" sz="1000" dirty="0"/>
                    </a:p>
                  </a:txBody>
                  <a:tcPr/>
                </a:tc>
                <a:tc>
                  <a:txBody>
                    <a:bodyPr/>
                    <a:lstStyle/>
                    <a:p>
                      <a:pPr algn="ctr"/>
                      <a:r>
                        <a:rPr lang="pt-PT" sz="1000" dirty="0" smtClean="0"/>
                        <a:t>+1</a:t>
                      </a:r>
                      <a:endParaRPr lang="en-US" sz="1000" dirty="0"/>
                    </a:p>
                  </a:txBody>
                  <a:tcPr/>
                </a:tc>
                <a:tc>
                  <a:txBody>
                    <a:bodyPr/>
                    <a:lstStyle/>
                    <a:p>
                      <a:pPr algn="ctr"/>
                      <a:r>
                        <a:rPr lang="pt-PT" sz="1000" dirty="0" smtClean="0"/>
                        <a:t>-3</a:t>
                      </a:r>
                      <a:endParaRPr lang="en-US" sz="1000" dirty="0"/>
                    </a:p>
                  </a:txBody>
                  <a:tcPr/>
                </a:tc>
                <a:tc>
                  <a:txBody>
                    <a:bodyPr/>
                    <a:lstStyle/>
                    <a:p>
                      <a:pPr algn="ctr"/>
                      <a:r>
                        <a:rPr lang="pt-PT" sz="1000" dirty="0" smtClean="0"/>
                        <a:t>-3</a:t>
                      </a:r>
                      <a:endParaRPr lang="en-US" sz="1000" dirty="0"/>
                    </a:p>
                  </a:txBody>
                  <a:tcPr/>
                </a:tc>
                <a:tc>
                  <a:txBody>
                    <a:bodyPr/>
                    <a:lstStyle/>
                    <a:p>
                      <a:pPr algn="ctr"/>
                      <a:r>
                        <a:rPr lang="pt-PT" sz="1000" dirty="0" smtClean="0"/>
                        <a:t>-3</a:t>
                      </a:r>
                      <a:endParaRPr lang="en-US" sz="1000" dirty="0"/>
                    </a:p>
                  </a:txBody>
                  <a:tcPr/>
                </a:tc>
                <a:tc>
                  <a:txBody>
                    <a:bodyPr/>
                    <a:lstStyle/>
                    <a:p>
                      <a:pPr algn="ctr"/>
                      <a:r>
                        <a:rPr lang="pt-PT" sz="1000" dirty="0" smtClean="0"/>
                        <a:t>-2</a:t>
                      </a:r>
                      <a:endParaRPr lang="en-US" sz="1000" dirty="0"/>
                    </a:p>
                  </a:txBody>
                  <a:tcPr/>
                </a:tc>
              </a:tr>
              <a:tr h="370840">
                <a:tc>
                  <a:txBody>
                    <a:bodyPr/>
                    <a:lstStyle/>
                    <a:p>
                      <a:r>
                        <a:rPr lang="pt-PT" sz="1000" b="1" dirty="0" smtClean="0"/>
                        <a:t>MANATUTO</a:t>
                      </a:r>
                      <a:endParaRPr lang="en-US" sz="1000" b="1" dirty="0"/>
                    </a:p>
                  </a:txBody>
                  <a:tcPr/>
                </a:tc>
                <a:tc>
                  <a:txBody>
                    <a:bodyPr/>
                    <a:lstStyle/>
                    <a:p>
                      <a:pPr algn="ctr"/>
                      <a:r>
                        <a:rPr lang="pt-PT" sz="1000" dirty="0" smtClean="0"/>
                        <a:t>46,619</a:t>
                      </a:r>
                      <a:endParaRPr lang="en-US" sz="1000" dirty="0"/>
                    </a:p>
                  </a:txBody>
                  <a:tcPr/>
                </a:tc>
                <a:tc>
                  <a:txBody>
                    <a:bodyPr/>
                    <a:lstStyle/>
                    <a:p>
                      <a:pPr algn="ctr"/>
                      <a:r>
                        <a:rPr lang="pt-PT" sz="1000" dirty="0" smtClean="0"/>
                        <a:t>+6</a:t>
                      </a:r>
                      <a:endParaRPr lang="en-US" sz="1000" dirty="0"/>
                    </a:p>
                  </a:txBody>
                  <a:tcPr/>
                </a:tc>
                <a:tc>
                  <a:txBody>
                    <a:bodyPr/>
                    <a:lstStyle/>
                    <a:p>
                      <a:pPr algn="ctr"/>
                      <a:r>
                        <a:rPr lang="pt-PT" sz="1000" dirty="0" smtClean="0"/>
                        <a:t>-2 Médicos</a:t>
                      </a:r>
                    </a:p>
                    <a:p>
                      <a:pPr algn="ctr"/>
                      <a:r>
                        <a:rPr lang="pt-PT" sz="1000" dirty="0" smtClean="0"/>
                        <a:t>-4</a:t>
                      </a:r>
                      <a:r>
                        <a:rPr lang="pt-PT" sz="1000" baseline="0" dirty="0" smtClean="0"/>
                        <a:t> Téc./</a:t>
                      </a:r>
                      <a:r>
                        <a:rPr lang="pt-PT" sz="1000" dirty="0" smtClean="0"/>
                        <a:t> Enfº</a:t>
                      </a:r>
                      <a:endParaRPr lang="en-US" sz="1000" dirty="0"/>
                    </a:p>
                  </a:txBody>
                  <a:tcPr/>
                </a:tc>
                <a:tc>
                  <a:txBody>
                    <a:bodyPr/>
                    <a:lstStyle/>
                    <a:p>
                      <a:pPr algn="ctr"/>
                      <a:r>
                        <a:rPr lang="pt-PT" sz="1000" dirty="0" smtClean="0"/>
                        <a:t>+19</a:t>
                      </a:r>
                      <a:endParaRPr lang="en-US" sz="1000" dirty="0"/>
                    </a:p>
                  </a:txBody>
                  <a:tcPr/>
                </a:tc>
                <a:tc>
                  <a:txBody>
                    <a:bodyPr/>
                    <a:lstStyle/>
                    <a:p>
                      <a:pPr algn="ctr"/>
                      <a:r>
                        <a:rPr lang="pt-PT" sz="1000" dirty="0" smtClean="0"/>
                        <a:t>-14</a:t>
                      </a:r>
                      <a:endParaRPr lang="en-US" sz="1000" dirty="0"/>
                    </a:p>
                  </a:txBody>
                  <a:tcPr/>
                </a:tc>
                <a:tc>
                  <a:txBody>
                    <a:bodyPr/>
                    <a:lstStyle/>
                    <a:p>
                      <a:pPr algn="ctr"/>
                      <a:r>
                        <a:rPr lang="pt-PT" sz="1000" dirty="0" smtClean="0"/>
                        <a:t>+6</a:t>
                      </a:r>
                      <a:endParaRPr lang="en-US" sz="1000" dirty="0"/>
                    </a:p>
                  </a:txBody>
                  <a:tcPr/>
                </a:tc>
                <a:tc>
                  <a:txBody>
                    <a:bodyPr/>
                    <a:lstStyle/>
                    <a:p>
                      <a:pPr algn="ctr"/>
                      <a:r>
                        <a:rPr lang="pt-PT" sz="1000" dirty="0" smtClean="0"/>
                        <a:t>+3</a:t>
                      </a:r>
                      <a:endParaRPr lang="en-US" sz="1000" dirty="0"/>
                    </a:p>
                  </a:txBody>
                  <a:tcPr/>
                </a:tc>
                <a:tc>
                  <a:txBody>
                    <a:bodyPr/>
                    <a:lstStyle/>
                    <a:p>
                      <a:pPr algn="ctr"/>
                      <a:r>
                        <a:rPr lang="pt-PT" sz="1000" dirty="0" smtClean="0"/>
                        <a:t>-6</a:t>
                      </a:r>
                      <a:endParaRPr lang="en-US" sz="1000" dirty="0"/>
                    </a:p>
                  </a:txBody>
                  <a:tcPr/>
                </a:tc>
                <a:tc>
                  <a:txBody>
                    <a:bodyPr/>
                    <a:lstStyle/>
                    <a:p>
                      <a:pPr algn="ctr"/>
                      <a:r>
                        <a:rPr lang="pt-PT" sz="1000" dirty="0" smtClean="0"/>
                        <a:t>-5</a:t>
                      </a:r>
                      <a:endParaRPr lang="en-US" sz="1000" dirty="0"/>
                    </a:p>
                  </a:txBody>
                  <a:tcPr/>
                </a:tc>
                <a:tc>
                  <a:txBody>
                    <a:bodyPr/>
                    <a:lstStyle/>
                    <a:p>
                      <a:pPr algn="ctr"/>
                      <a:r>
                        <a:rPr lang="pt-PT" sz="1000" dirty="0" smtClean="0"/>
                        <a:t>-3</a:t>
                      </a:r>
                      <a:endParaRPr lang="en-US" sz="1000" dirty="0"/>
                    </a:p>
                  </a:txBody>
                  <a:tcPr/>
                </a:tc>
                <a:tc>
                  <a:txBody>
                    <a:bodyPr/>
                    <a:lstStyle/>
                    <a:p>
                      <a:pPr algn="ctr"/>
                      <a:r>
                        <a:rPr lang="pt-PT" sz="1000" dirty="0" smtClean="0"/>
                        <a:t>-3</a:t>
                      </a:r>
                      <a:endParaRPr lang="en-US" sz="1000" dirty="0"/>
                    </a:p>
                  </a:txBody>
                  <a:tcPr/>
                </a:tc>
              </a:tr>
              <a:tr h="370840">
                <a:tc>
                  <a:txBody>
                    <a:bodyPr/>
                    <a:lstStyle/>
                    <a:p>
                      <a:r>
                        <a:rPr lang="pt-PT" sz="1000" b="1" dirty="0" smtClean="0"/>
                        <a:t>MANUFAHI</a:t>
                      </a:r>
                      <a:endParaRPr lang="en-US" sz="1000" b="1" dirty="0"/>
                    </a:p>
                  </a:txBody>
                  <a:tcPr/>
                </a:tc>
                <a:tc>
                  <a:txBody>
                    <a:bodyPr/>
                    <a:lstStyle/>
                    <a:p>
                      <a:pPr algn="ctr"/>
                      <a:r>
                        <a:rPr lang="pt-PT" sz="1000" dirty="0" smtClean="0"/>
                        <a:t>53,691</a:t>
                      </a:r>
                      <a:endParaRPr lang="en-US" sz="1000" dirty="0"/>
                    </a:p>
                  </a:txBody>
                  <a:tcPr/>
                </a:tc>
                <a:tc>
                  <a:txBody>
                    <a:bodyPr/>
                    <a:lstStyle/>
                    <a:p>
                      <a:pPr algn="ctr"/>
                      <a:r>
                        <a:rPr lang="pt-PT" sz="1000" dirty="0" smtClean="0"/>
                        <a:t>0</a:t>
                      </a:r>
                      <a:endParaRPr lang="en-US" sz="1000" dirty="0"/>
                    </a:p>
                  </a:txBody>
                  <a:tcPr/>
                </a:tc>
                <a:tc>
                  <a:txBody>
                    <a:bodyPr/>
                    <a:lstStyle/>
                    <a:p>
                      <a:pPr algn="ctr"/>
                      <a:r>
                        <a:rPr lang="pt-PT" sz="1000" dirty="0" smtClean="0"/>
                        <a:t>-1 Médico</a:t>
                      </a:r>
                    </a:p>
                    <a:p>
                      <a:pPr algn="ctr"/>
                      <a:r>
                        <a:rPr lang="pt-PT" sz="1000" dirty="0" smtClean="0"/>
                        <a:t>+1</a:t>
                      </a:r>
                      <a:r>
                        <a:rPr lang="pt-PT" sz="1000" baseline="0" dirty="0" smtClean="0"/>
                        <a:t> Téc./</a:t>
                      </a:r>
                      <a:r>
                        <a:rPr lang="pt-PT" sz="1000" dirty="0" smtClean="0"/>
                        <a:t>Enfº</a:t>
                      </a:r>
                      <a:endParaRPr lang="en-US" sz="1000" dirty="0"/>
                    </a:p>
                  </a:txBody>
                  <a:tcPr/>
                </a:tc>
                <a:tc>
                  <a:txBody>
                    <a:bodyPr/>
                    <a:lstStyle/>
                    <a:p>
                      <a:pPr algn="ctr"/>
                      <a:r>
                        <a:rPr lang="pt-PT" sz="1000" dirty="0" smtClean="0"/>
                        <a:t>+9</a:t>
                      </a:r>
                      <a:endParaRPr lang="en-US" sz="1000" dirty="0"/>
                    </a:p>
                  </a:txBody>
                  <a:tcPr/>
                </a:tc>
                <a:tc>
                  <a:txBody>
                    <a:bodyPr/>
                    <a:lstStyle/>
                    <a:p>
                      <a:pPr algn="ctr"/>
                      <a:r>
                        <a:rPr lang="pt-PT" sz="1000" dirty="0" smtClean="0"/>
                        <a:t>-14</a:t>
                      </a:r>
                      <a:endParaRPr lang="en-US" sz="1000" dirty="0"/>
                    </a:p>
                  </a:txBody>
                  <a:tcPr/>
                </a:tc>
                <a:tc>
                  <a:txBody>
                    <a:bodyPr/>
                    <a:lstStyle/>
                    <a:p>
                      <a:pPr algn="ctr"/>
                      <a:r>
                        <a:rPr lang="pt-PT" sz="1000" dirty="0" smtClean="0"/>
                        <a:t>+5</a:t>
                      </a:r>
                      <a:endParaRPr lang="en-US" sz="1000" dirty="0"/>
                    </a:p>
                  </a:txBody>
                  <a:tcPr/>
                </a:tc>
                <a:tc>
                  <a:txBody>
                    <a:bodyPr/>
                    <a:lstStyle/>
                    <a:p>
                      <a:pPr algn="ctr"/>
                      <a:r>
                        <a:rPr lang="pt-PT" sz="1000" dirty="0" smtClean="0"/>
                        <a:t>+8</a:t>
                      </a:r>
                      <a:endParaRPr lang="en-US" sz="1000" dirty="0"/>
                    </a:p>
                  </a:txBody>
                  <a:tcPr/>
                </a:tc>
                <a:tc>
                  <a:txBody>
                    <a:bodyPr/>
                    <a:lstStyle/>
                    <a:p>
                      <a:pPr algn="ctr"/>
                      <a:r>
                        <a:rPr lang="pt-PT" sz="1000" dirty="0" smtClean="0"/>
                        <a:t>-4</a:t>
                      </a:r>
                      <a:endParaRPr lang="en-US" sz="1000" dirty="0"/>
                    </a:p>
                  </a:txBody>
                  <a:tcPr/>
                </a:tc>
                <a:tc>
                  <a:txBody>
                    <a:bodyPr/>
                    <a:lstStyle/>
                    <a:p>
                      <a:pPr algn="ctr"/>
                      <a:r>
                        <a:rPr lang="pt-PT" sz="1000" dirty="0" smtClean="0"/>
                        <a:t>-4</a:t>
                      </a:r>
                      <a:endParaRPr lang="en-US" sz="1000" dirty="0"/>
                    </a:p>
                  </a:txBody>
                  <a:tcPr/>
                </a:tc>
                <a:tc>
                  <a:txBody>
                    <a:bodyPr/>
                    <a:lstStyle/>
                    <a:p>
                      <a:pPr algn="ctr"/>
                      <a:r>
                        <a:rPr lang="pt-PT" sz="1000" dirty="0" smtClean="0"/>
                        <a:t>-3</a:t>
                      </a:r>
                      <a:endParaRPr lang="en-US" sz="1000" dirty="0"/>
                    </a:p>
                  </a:txBody>
                  <a:tcPr/>
                </a:tc>
                <a:tc>
                  <a:txBody>
                    <a:bodyPr/>
                    <a:lstStyle/>
                    <a:p>
                      <a:pPr algn="ctr"/>
                      <a:r>
                        <a:rPr lang="pt-PT" sz="1000" dirty="0" smtClean="0"/>
                        <a:t>-4</a:t>
                      </a:r>
                      <a:endParaRPr lang="en-US" sz="1000" dirty="0"/>
                    </a:p>
                  </a:txBody>
                  <a:tcPr/>
                </a:tc>
              </a:tr>
              <a:tr h="370840">
                <a:tc>
                  <a:txBody>
                    <a:bodyPr/>
                    <a:lstStyle/>
                    <a:p>
                      <a:r>
                        <a:rPr lang="pt-PT" sz="1000" b="1" dirty="0" smtClean="0"/>
                        <a:t>VIQUEQUE</a:t>
                      </a:r>
                      <a:endParaRPr lang="en-US" sz="1000" b="1" dirty="0"/>
                    </a:p>
                  </a:txBody>
                  <a:tcPr/>
                </a:tc>
                <a:tc>
                  <a:txBody>
                    <a:bodyPr/>
                    <a:lstStyle/>
                    <a:p>
                      <a:pPr algn="ctr"/>
                      <a:r>
                        <a:rPr lang="pt-PT" sz="1000" dirty="0" smtClean="0"/>
                        <a:t>76,033</a:t>
                      </a:r>
                      <a:endParaRPr lang="en-US" sz="1000" dirty="0"/>
                    </a:p>
                  </a:txBody>
                  <a:tcPr/>
                </a:tc>
                <a:tc>
                  <a:txBody>
                    <a:bodyPr/>
                    <a:lstStyle/>
                    <a:p>
                      <a:pPr algn="ctr"/>
                      <a:r>
                        <a:rPr lang="pt-PT" sz="1000" dirty="0" smtClean="0"/>
                        <a:t>-14</a:t>
                      </a:r>
                      <a:endParaRPr lang="en-US" sz="1000" dirty="0"/>
                    </a:p>
                  </a:txBody>
                  <a:tcPr/>
                </a:tc>
                <a:tc>
                  <a:txBody>
                    <a:bodyPr/>
                    <a:lstStyle/>
                    <a:p>
                      <a:pPr algn="ctr"/>
                      <a:r>
                        <a:rPr lang="pt-PT" sz="1000" dirty="0" smtClean="0"/>
                        <a:t>-3</a:t>
                      </a:r>
                      <a:r>
                        <a:rPr lang="pt-PT" sz="1000" baseline="0" dirty="0" smtClean="0"/>
                        <a:t> Médicos</a:t>
                      </a:r>
                    </a:p>
                    <a:p>
                      <a:pPr algn="ctr"/>
                      <a:r>
                        <a:rPr lang="pt-PT" sz="1000" baseline="0" dirty="0" smtClean="0"/>
                        <a:t>-5 Téc./ Enfº</a:t>
                      </a:r>
                      <a:endParaRPr lang="en-US" sz="1000" dirty="0"/>
                    </a:p>
                  </a:txBody>
                  <a:tcPr/>
                </a:tc>
                <a:tc>
                  <a:txBody>
                    <a:bodyPr/>
                    <a:lstStyle/>
                    <a:p>
                      <a:pPr algn="ctr"/>
                      <a:r>
                        <a:rPr lang="pt-PT" sz="1000" dirty="0" smtClean="0"/>
                        <a:t>+29</a:t>
                      </a:r>
                      <a:endParaRPr lang="en-US" sz="1000" dirty="0"/>
                    </a:p>
                  </a:txBody>
                  <a:tcPr/>
                </a:tc>
                <a:tc>
                  <a:txBody>
                    <a:bodyPr/>
                    <a:lstStyle/>
                    <a:p>
                      <a:pPr algn="ctr"/>
                      <a:r>
                        <a:rPr lang="pt-PT" sz="1000" dirty="0" smtClean="0"/>
                        <a:t>-37</a:t>
                      </a:r>
                      <a:endParaRPr lang="en-US" sz="1000" dirty="0"/>
                    </a:p>
                  </a:txBody>
                  <a:tcPr/>
                </a:tc>
                <a:tc>
                  <a:txBody>
                    <a:bodyPr/>
                    <a:lstStyle/>
                    <a:p>
                      <a:pPr algn="ctr"/>
                      <a:r>
                        <a:rPr lang="pt-PT" sz="1000" dirty="0" smtClean="0"/>
                        <a:t>+3</a:t>
                      </a:r>
                      <a:endParaRPr lang="en-US" sz="1000" dirty="0"/>
                    </a:p>
                  </a:txBody>
                  <a:tcPr/>
                </a:tc>
                <a:tc>
                  <a:txBody>
                    <a:bodyPr/>
                    <a:lstStyle/>
                    <a:p>
                      <a:pPr algn="ctr"/>
                      <a:r>
                        <a:rPr lang="pt-PT" sz="1000" dirty="0" smtClean="0"/>
                        <a:t>+</a:t>
                      </a:r>
                      <a:r>
                        <a:rPr lang="en-US" sz="1000" dirty="0" smtClean="0"/>
                        <a:t>3</a:t>
                      </a:r>
                      <a:endParaRPr lang="en-US" sz="1000" dirty="0"/>
                    </a:p>
                  </a:txBody>
                  <a:tcPr/>
                </a:tc>
                <a:tc>
                  <a:txBody>
                    <a:bodyPr/>
                    <a:lstStyle/>
                    <a:p>
                      <a:pPr algn="ctr"/>
                      <a:r>
                        <a:rPr lang="pt-PT" sz="1000" dirty="0" smtClean="0"/>
                        <a:t>-5</a:t>
                      </a:r>
                      <a:endParaRPr lang="en-US" sz="1000" dirty="0"/>
                    </a:p>
                  </a:txBody>
                  <a:tcPr/>
                </a:tc>
                <a:tc>
                  <a:txBody>
                    <a:bodyPr/>
                    <a:lstStyle/>
                    <a:p>
                      <a:pPr algn="ctr"/>
                      <a:r>
                        <a:rPr lang="pt-PT" sz="1000" dirty="0" smtClean="0"/>
                        <a:t>-5</a:t>
                      </a:r>
                      <a:endParaRPr lang="en-US" sz="1000" dirty="0"/>
                    </a:p>
                  </a:txBody>
                  <a:tcPr/>
                </a:tc>
                <a:tc>
                  <a:txBody>
                    <a:bodyPr/>
                    <a:lstStyle/>
                    <a:p>
                      <a:pPr algn="ctr"/>
                      <a:r>
                        <a:rPr lang="pt-PT" sz="1000" dirty="0" smtClean="0"/>
                        <a:t>-4</a:t>
                      </a:r>
                      <a:endParaRPr lang="en-US" sz="1000" dirty="0"/>
                    </a:p>
                  </a:txBody>
                  <a:tcPr/>
                </a:tc>
                <a:tc>
                  <a:txBody>
                    <a:bodyPr/>
                    <a:lstStyle/>
                    <a:p>
                      <a:pPr algn="ctr"/>
                      <a:r>
                        <a:rPr lang="pt-PT" sz="1000" dirty="0" smtClean="0"/>
                        <a:t>-3</a:t>
                      </a:r>
                      <a:endParaRPr lang="en-US" sz="1000" dirty="0"/>
                    </a:p>
                  </a:txBody>
                  <a:tcPr/>
                </a:tc>
              </a:tr>
              <a:tr h="335280">
                <a:tc gridSpan="12">
                  <a:txBody>
                    <a:bodyPr/>
                    <a:lstStyle/>
                    <a:p>
                      <a:endParaRPr lang="en-US" sz="1000" b="1" dirty="0"/>
                    </a:p>
                  </a:txBody>
                  <a:tcPr/>
                </a:tc>
                <a:tc hMerge="1">
                  <a:txBody>
                    <a:bodyPr/>
                    <a:lstStyle/>
                    <a:p>
                      <a:pPr algn="ctr"/>
                      <a:endParaRPr lang="en-US" sz="1000" dirty="0"/>
                    </a:p>
                  </a:txBody>
                  <a:tcPr/>
                </a:tc>
                <a:tc hMerge="1">
                  <a:txBody>
                    <a:bodyPr/>
                    <a:lstStyle/>
                    <a:p>
                      <a:pPr algn="ctr"/>
                      <a:endParaRPr lang="en-US" sz="1000" dirty="0"/>
                    </a:p>
                  </a:txBody>
                  <a:tcPr/>
                </a:tc>
                <a:tc hMerge="1">
                  <a:txBody>
                    <a:bodyPr/>
                    <a:lstStyle/>
                    <a:p>
                      <a:pPr algn="ctr"/>
                      <a:endParaRPr lang="en-US" sz="1000" dirty="0"/>
                    </a:p>
                  </a:txBody>
                  <a:tcPr/>
                </a:tc>
                <a:tc hMerge="1">
                  <a:txBody>
                    <a:bodyPr/>
                    <a:lstStyle/>
                    <a:p>
                      <a:pPr algn="ctr"/>
                      <a:endParaRPr lang="en-US" sz="1000" dirty="0"/>
                    </a:p>
                  </a:txBody>
                  <a:tcPr/>
                </a:tc>
                <a:tc hMerge="1">
                  <a:txBody>
                    <a:bodyPr/>
                    <a:lstStyle/>
                    <a:p>
                      <a:pPr algn="ctr"/>
                      <a:endParaRPr lang="en-US" sz="1000" dirty="0"/>
                    </a:p>
                  </a:txBody>
                  <a:tcPr/>
                </a:tc>
                <a:tc hMerge="1">
                  <a:txBody>
                    <a:bodyPr/>
                    <a:lstStyle/>
                    <a:p>
                      <a:pPr algn="ctr"/>
                      <a:endParaRPr lang="en-US" sz="1000" dirty="0"/>
                    </a:p>
                  </a:txBody>
                  <a:tcPr/>
                </a:tc>
                <a:tc hMerge="1">
                  <a:txBody>
                    <a:bodyPr/>
                    <a:lstStyle/>
                    <a:p>
                      <a:pPr algn="ctr"/>
                      <a:endParaRPr lang="en-US" sz="1000" dirty="0"/>
                    </a:p>
                  </a:txBody>
                  <a:tcPr/>
                </a:tc>
                <a:tc hMerge="1">
                  <a:txBody>
                    <a:bodyPr/>
                    <a:lstStyle/>
                    <a:p>
                      <a:pPr algn="ctr"/>
                      <a:endParaRPr lang="en-US" sz="1000" dirty="0"/>
                    </a:p>
                  </a:txBody>
                  <a:tcPr/>
                </a:tc>
                <a:tc hMerge="1">
                  <a:txBody>
                    <a:bodyPr/>
                    <a:lstStyle/>
                    <a:p>
                      <a:pPr algn="ctr"/>
                      <a:endParaRPr lang="en-US" sz="1000" dirty="0"/>
                    </a:p>
                  </a:txBody>
                  <a:tcPr/>
                </a:tc>
                <a:tc hMerge="1">
                  <a:txBody>
                    <a:bodyPr/>
                    <a:lstStyle/>
                    <a:p>
                      <a:pPr algn="ctr"/>
                      <a:endParaRPr lang="en-US" sz="1000" dirty="0"/>
                    </a:p>
                  </a:txBody>
                  <a:tcPr/>
                </a:tc>
                <a:tc hMerge="1">
                  <a:txBody>
                    <a:bodyPr/>
                    <a:lstStyle/>
                    <a:p>
                      <a:pPr algn="ctr"/>
                      <a:endParaRPr lang="en-US" sz="1000" dirty="0"/>
                    </a:p>
                  </a:txBody>
                  <a:tcPr/>
                </a:tc>
              </a:tr>
              <a:tr h="370840">
                <a:tc>
                  <a:txBody>
                    <a:bodyPr/>
                    <a:lstStyle/>
                    <a:p>
                      <a:pPr algn="r"/>
                      <a:r>
                        <a:rPr lang="pt-PT" sz="1000" b="1" dirty="0" smtClean="0"/>
                        <a:t>TOTAL:</a:t>
                      </a:r>
                      <a:endParaRPr lang="en-US" sz="1000" b="1" dirty="0"/>
                    </a:p>
                  </a:txBody>
                  <a:tcPr/>
                </a:tc>
                <a:tc>
                  <a:txBody>
                    <a:bodyPr/>
                    <a:lstStyle/>
                    <a:p>
                      <a:pPr algn="ctr"/>
                      <a:r>
                        <a:rPr lang="pt-PT" sz="1000" b="1" dirty="0" smtClean="0"/>
                        <a:t>1,183,643</a:t>
                      </a:r>
                      <a:endParaRPr lang="en-US" sz="1000" b="1" dirty="0"/>
                    </a:p>
                  </a:txBody>
                  <a:tcPr/>
                </a:tc>
                <a:tc>
                  <a:txBody>
                    <a:bodyPr/>
                    <a:lstStyle/>
                    <a:p>
                      <a:pPr algn="ctr"/>
                      <a:r>
                        <a:rPr lang="pt-PT" sz="1000" b="1" dirty="0" smtClean="0"/>
                        <a:t>-42</a:t>
                      </a:r>
                      <a:endParaRPr lang="en-US" sz="1000" b="1" dirty="0"/>
                    </a:p>
                  </a:txBody>
                  <a:tcPr/>
                </a:tc>
                <a:tc>
                  <a:txBody>
                    <a:bodyPr/>
                    <a:lstStyle/>
                    <a:p>
                      <a:pPr algn="ctr"/>
                      <a:r>
                        <a:rPr lang="pt-PT" sz="1000" b="1" dirty="0" smtClean="0"/>
                        <a:t>-30 Médicos; </a:t>
                      </a:r>
                    </a:p>
                    <a:p>
                      <a:pPr algn="ctr"/>
                      <a:r>
                        <a:rPr lang="pt-PT" sz="1000" b="1" dirty="0" smtClean="0"/>
                        <a:t>-35 Téc./Enfº</a:t>
                      </a:r>
                      <a:endParaRPr lang="en-US" sz="1000" b="1" dirty="0"/>
                    </a:p>
                  </a:txBody>
                  <a:tcPr/>
                </a:tc>
                <a:tc>
                  <a:txBody>
                    <a:bodyPr/>
                    <a:lstStyle/>
                    <a:p>
                      <a:pPr algn="ctr"/>
                      <a:r>
                        <a:rPr lang="pt-PT" sz="1000" b="1" dirty="0" smtClean="0"/>
                        <a:t>+81</a:t>
                      </a:r>
                      <a:endParaRPr lang="en-US" sz="1000" b="1" dirty="0"/>
                    </a:p>
                  </a:txBody>
                  <a:tcPr/>
                </a:tc>
                <a:tc>
                  <a:txBody>
                    <a:bodyPr/>
                    <a:lstStyle/>
                    <a:p>
                      <a:pPr algn="ctr"/>
                      <a:r>
                        <a:rPr lang="pt-PT" sz="1000" b="1" dirty="0" smtClean="0"/>
                        <a:t>--247</a:t>
                      </a:r>
                      <a:endParaRPr lang="en-US" sz="1000" b="1" dirty="0"/>
                    </a:p>
                  </a:txBody>
                  <a:tcPr/>
                </a:tc>
                <a:tc>
                  <a:txBody>
                    <a:bodyPr/>
                    <a:lstStyle/>
                    <a:p>
                      <a:pPr algn="ctr"/>
                      <a:r>
                        <a:rPr lang="pt-PT" sz="1000" b="1" dirty="0" smtClean="0"/>
                        <a:t>+33</a:t>
                      </a:r>
                      <a:endParaRPr lang="en-US" sz="1000" b="1" dirty="0"/>
                    </a:p>
                  </a:txBody>
                  <a:tcPr/>
                </a:tc>
                <a:tc>
                  <a:txBody>
                    <a:bodyPr/>
                    <a:lstStyle/>
                    <a:p>
                      <a:pPr algn="ctr"/>
                      <a:r>
                        <a:rPr lang="pt-PT" sz="1000" b="1" dirty="0" smtClean="0"/>
                        <a:t>+29</a:t>
                      </a:r>
                      <a:endParaRPr lang="en-US" sz="1000" b="1" dirty="0"/>
                    </a:p>
                  </a:txBody>
                  <a:tcPr/>
                </a:tc>
                <a:tc>
                  <a:txBody>
                    <a:bodyPr/>
                    <a:lstStyle/>
                    <a:p>
                      <a:pPr algn="ctr"/>
                      <a:r>
                        <a:rPr lang="pt-PT" sz="1000" b="1" dirty="0" smtClean="0"/>
                        <a:t>-65</a:t>
                      </a:r>
                      <a:endParaRPr lang="en-US" sz="1000" b="1" dirty="0"/>
                    </a:p>
                  </a:txBody>
                  <a:tcPr/>
                </a:tc>
                <a:tc>
                  <a:txBody>
                    <a:bodyPr/>
                    <a:lstStyle/>
                    <a:p>
                      <a:pPr algn="ctr"/>
                      <a:r>
                        <a:rPr lang="pt-PT" sz="1000" b="1" dirty="0" smtClean="0"/>
                        <a:t>-64</a:t>
                      </a:r>
                      <a:endParaRPr lang="en-US" sz="1000" b="1" dirty="0"/>
                    </a:p>
                  </a:txBody>
                  <a:tcPr/>
                </a:tc>
                <a:tc>
                  <a:txBody>
                    <a:bodyPr/>
                    <a:lstStyle/>
                    <a:p>
                      <a:pPr algn="ctr"/>
                      <a:r>
                        <a:rPr lang="pt-PT" sz="1000" b="1" dirty="0" smtClean="0"/>
                        <a:t>-51</a:t>
                      </a:r>
                      <a:endParaRPr lang="en-US" sz="1000" b="1" dirty="0"/>
                    </a:p>
                  </a:txBody>
                  <a:tcPr/>
                </a:tc>
                <a:tc>
                  <a:txBody>
                    <a:bodyPr/>
                    <a:lstStyle/>
                    <a:p>
                      <a:pPr algn="ctr"/>
                      <a:r>
                        <a:rPr lang="pt-PT" sz="1000" b="1" dirty="0" smtClean="0"/>
                        <a:t>-52</a:t>
                      </a:r>
                      <a:endParaRPr lang="en-US" sz="1000" b="1" dirty="0"/>
                    </a:p>
                  </a:txBody>
                  <a:tcPr/>
                </a:tc>
              </a:tr>
            </a:tbl>
          </a:graphicData>
        </a:graphic>
      </p:graphicFrame>
    </p:spTree>
    <p:extLst>
      <p:ext uri="{BB962C8B-B14F-4D97-AF65-F5344CB8AC3E}">
        <p14:creationId xmlns:p14="http://schemas.microsoft.com/office/powerpoint/2010/main" val="372494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78399"/>
          </a:xfrm>
        </p:spPr>
        <p:txBody>
          <a:bodyPr>
            <a:normAutofit fontScale="90000"/>
          </a:bodyPr>
          <a:lstStyle/>
          <a:p>
            <a:r>
              <a:rPr lang="en-US" sz="4000" dirty="0" err="1" smtClean="0">
                <a:solidFill>
                  <a:srgbClr val="7030A0"/>
                </a:solidFill>
                <a:effectLst>
                  <a:outerShdw blurRad="38100" dist="38100" dir="2700000" algn="tl">
                    <a:srgbClr val="000000">
                      <a:alpha val="43137"/>
                    </a:srgbClr>
                  </a:outerShdw>
                </a:effectLst>
                <a:latin typeface="Helvetica Light"/>
              </a:rPr>
              <a:t>Cooperação</a:t>
            </a:r>
            <a:r>
              <a:rPr lang="en-US" sz="4000" dirty="0" smtClean="0">
                <a:solidFill>
                  <a:srgbClr val="7030A0"/>
                </a:solidFill>
                <a:effectLst>
                  <a:outerShdw blurRad="38100" dist="38100" dir="2700000" algn="tl">
                    <a:srgbClr val="000000">
                      <a:alpha val="43137"/>
                    </a:srgbClr>
                  </a:outerShdw>
                </a:effectLst>
                <a:latin typeface="Helvetica Light"/>
              </a:rPr>
              <a:t> </a:t>
            </a:r>
            <a:r>
              <a:rPr lang="en-US" sz="4000" dirty="0">
                <a:solidFill>
                  <a:srgbClr val="7030A0"/>
                </a:solidFill>
                <a:effectLst>
                  <a:outerShdw blurRad="38100" dist="38100" dir="2700000" algn="tl">
                    <a:srgbClr val="000000">
                      <a:alpha val="43137"/>
                    </a:srgbClr>
                  </a:outerShdw>
                </a:effectLst>
                <a:latin typeface="Helvetica Light"/>
              </a:rPr>
              <a:t>e </a:t>
            </a:r>
            <a:r>
              <a:rPr lang="en-US" sz="4000" dirty="0" err="1" smtClean="0">
                <a:solidFill>
                  <a:srgbClr val="7030A0"/>
                </a:solidFill>
                <a:effectLst>
                  <a:outerShdw blurRad="38100" dist="38100" dir="2700000" algn="tl">
                    <a:srgbClr val="000000">
                      <a:alpha val="43137"/>
                    </a:srgbClr>
                  </a:outerShdw>
                </a:effectLst>
                <a:latin typeface="Helvetica Light"/>
              </a:rPr>
              <a:t>Parceria</a:t>
            </a:r>
            <a:endParaRPr lang="en-US" sz="4000" dirty="0">
              <a:solidFill>
                <a:srgbClr val="7030A0"/>
              </a:solidFill>
              <a:effectLst>
                <a:outerShdw blurRad="38100" dist="38100" dir="2700000" algn="tl">
                  <a:srgbClr val="000000">
                    <a:alpha val="43137"/>
                  </a:srgbClr>
                </a:outerShdw>
              </a:effectLst>
              <a:latin typeface="Helvetica Light"/>
            </a:endParaRPr>
          </a:p>
        </p:txBody>
      </p:sp>
      <p:sp>
        <p:nvSpPr>
          <p:cNvPr id="3" name="Content Placeholder 2"/>
          <p:cNvSpPr>
            <a:spLocks noGrp="1"/>
          </p:cNvSpPr>
          <p:nvPr>
            <p:ph idx="1"/>
          </p:nvPr>
        </p:nvSpPr>
        <p:spPr>
          <a:xfrm>
            <a:off x="136478" y="678398"/>
            <a:ext cx="8741708" cy="6009005"/>
          </a:xfrm>
        </p:spPr>
        <p:txBody>
          <a:bodyPr>
            <a:noAutofit/>
          </a:bodyPr>
          <a:lstStyle/>
          <a:p>
            <a:pPr marL="0" indent="0" algn="just">
              <a:buNone/>
            </a:pPr>
            <a:endParaRPr lang="pt-PT" sz="1600" b="1" dirty="0" smtClean="0"/>
          </a:p>
          <a:p>
            <a:pPr marL="0" indent="0" algn="just">
              <a:buNone/>
            </a:pPr>
            <a:r>
              <a:rPr lang="pt-PT" sz="1600" b="1" dirty="0" smtClean="0"/>
              <a:t>PRINCIPAIS INICIATIVAS ESTRATÉGICAS:</a:t>
            </a:r>
          </a:p>
          <a:p>
            <a:pPr marL="228600" indent="-228600" algn="just">
              <a:buFont typeface="+mj-lt"/>
              <a:buAutoNum type="arabicPeriod"/>
            </a:pPr>
            <a:r>
              <a:rPr lang="pt-PT" sz="1600" dirty="0"/>
              <a:t>Estabelecimento de uma Comissão Nacional para a definição de Currículos Nacionais e Padrões de Competência para os Profissionais de </a:t>
            </a:r>
            <a:r>
              <a:rPr lang="pt-PT" sz="1600" dirty="0" smtClean="0"/>
              <a:t>Saúde - em </a:t>
            </a:r>
            <a:r>
              <a:rPr lang="pt-PT" sz="1600" dirty="0"/>
              <a:t>colaboração com o Ministério do Ensino </a:t>
            </a:r>
            <a:r>
              <a:rPr lang="pt-PT" sz="1600" dirty="0" smtClean="0"/>
              <a:t>Superior, a Faculdade de Medicina e Ciências de Saúde e a Agência Nacional de Acreditação e Avaliação Académica;</a:t>
            </a:r>
          </a:p>
          <a:p>
            <a:pPr marL="228600" indent="-228600" algn="just">
              <a:buFont typeface="+mj-lt"/>
              <a:buAutoNum type="arabicPeriod"/>
            </a:pPr>
            <a:r>
              <a:rPr lang="pt-PT" sz="1600" dirty="0" smtClean="0"/>
              <a:t>Definição de uma Política de Exames de Competência e Internato Profissional de Saúde para fazer face ao elevado número de profissionais de saúde </a:t>
            </a:r>
            <a:r>
              <a:rPr lang="pt-PT" sz="1600" dirty="0" smtClean="0"/>
              <a:t>recém-graduados e </a:t>
            </a:r>
            <a:r>
              <a:rPr lang="pt-PT" sz="1600" dirty="0" smtClean="0"/>
              <a:t>– em cooperação com AS Associações Profissionais de Saúde de Timor-Leste e o </a:t>
            </a:r>
            <a:r>
              <a:rPr lang="pt-PT" sz="1600" dirty="0" smtClean="0"/>
              <a:t>Conselho das Profissões de Saúde </a:t>
            </a:r>
            <a:r>
              <a:rPr lang="pt-PT" sz="1600" dirty="0" smtClean="0"/>
              <a:t> de RETS.</a:t>
            </a:r>
            <a:endParaRPr lang="pt-PT" sz="1600" dirty="0" smtClean="0"/>
          </a:p>
          <a:p>
            <a:pPr marL="228600" indent="-228600" algn="just">
              <a:buFont typeface="+mj-lt"/>
              <a:buAutoNum type="arabicPeriod"/>
            </a:pPr>
            <a:r>
              <a:rPr lang="pt-PT" sz="1600" dirty="0" smtClean="0"/>
              <a:t>Definição da Estratégia Nacional de Desenvolvimento dos Recursos Humanos em Saúde – em cooperação com a OMS</a:t>
            </a:r>
          </a:p>
          <a:p>
            <a:pPr marL="228600" indent="-228600" algn="just">
              <a:buFont typeface="+mj-lt"/>
              <a:buAutoNum type="arabicPeriod"/>
            </a:pPr>
            <a:endParaRPr lang="pt-PT" sz="1600" dirty="0"/>
          </a:p>
          <a:p>
            <a:pPr marL="0" indent="0" algn="just">
              <a:buNone/>
            </a:pPr>
            <a:endParaRPr lang="pt-PT" sz="1600" dirty="0" smtClean="0"/>
          </a:p>
          <a:p>
            <a:pPr marL="0" indent="0" algn="just">
              <a:buNone/>
            </a:pPr>
            <a:r>
              <a:rPr lang="pt-PT" sz="1600" b="1" dirty="0" smtClean="0"/>
              <a:t>PRINCIPAIS DESAFIOS E/OU OBSTÁCULOS ENFRENTADOS:</a:t>
            </a:r>
          </a:p>
          <a:p>
            <a:pPr marL="228600" lvl="0" indent="-228600" algn="just">
              <a:buFont typeface="+mj-lt"/>
              <a:buAutoNum type="arabicPeriod"/>
            </a:pPr>
            <a:r>
              <a:rPr lang="pt-PT" sz="1600" dirty="0" smtClean="0"/>
              <a:t>Falta de Formadores e Pessoal Docente qualificado;</a:t>
            </a:r>
          </a:p>
          <a:p>
            <a:pPr marL="228600" lvl="0" indent="-228600" algn="just">
              <a:buFont typeface="+mj-lt"/>
              <a:buAutoNum type="arabicPeriod"/>
            </a:pPr>
            <a:r>
              <a:rPr lang="pt-PT" sz="1600" dirty="0" smtClean="0"/>
              <a:t>Falta de Infraestruturas Materiais (laboratórios e materiais de ensino) e Físicas (bibliotecas, salas de aula e unidades de saúde) adequadas para as ações de formação e ensino em saúde;</a:t>
            </a:r>
          </a:p>
          <a:p>
            <a:pPr marL="228600" lvl="0" indent="-228600" algn="just">
              <a:buFont typeface="+mj-lt"/>
              <a:buAutoNum type="arabicPeriod"/>
            </a:pPr>
            <a:r>
              <a:rPr lang="pt-PT" sz="1600" dirty="0" smtClean="0"/>
              <a:t>Inexistência de  Currículos reconhecidos para efeitos de equivalências ou equiparação profissional e emissões de cédulas profissionais;</a:t>
            </a:r>
            <a:endParaRPr lang="pt-PT" sz="1600" dirty="0"/>
          </a:p>
          <a:p>
            <a:pPr marL="228600" lvl="0" indent="-228600" algn="just">
              <a:buFont typeface="+mj-lt"/>
              <a:buAutoNum type="arabicPeriod"/>
            </a:pPr>
            <a:r>
              <a:rPr lang="pt-PT" sz="1600" dirty="0" smtClean="0"/>
              <a:t>As ações de formação contínua focam maioritariamente nos médicos, enfermeiros e parteiras, suportadas pelos parceiros de desenvolvimento que apoiam os programas chaves de saúde </a:t>
            </a:r>
          </a:p>
        </p:txBody>
      </p:sp>
    </p:spTree>
    <p:extLst>
      <p:ext uri="{BB962C8B-B14F-4D97-AF65-F5344CB8AC3E}">
        <p14:creationId xmlns:p14="http://schemas.microsoft.com/office/powerpoint/2010/main" val="367537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2276</TotalTime>
  <Words>1550</Words>
  <Application>Microsoft Office PowerPoint</Application>
  <PresentationFormat>On-screen Show (4:3)</PresentationFormat>
  <Paragraphs>412</Paragraphs>
  <Slides>10</Slides>
  <Notes>7</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IV Reunião Geral da Rede de Escolas Técnicas de Saúde (RETS) &amp; IV Reunião Ordinária da Rede de Escolas Técnicas de Saúde da CPLP (RDTS-CPLP)</vt:lpstr>
      <vt:lpstr>PowerPoint Presentation</vt:lpstr>
      <vt:lpstr>CONFIGURAÇÃO DO SERVIÇO NACIONAL DA SAÚDE</vt:lpstr>
      <vt:lpstr>As Infraestruturas do SNS</vt:lpstr>
      <vt:lpstr>PACOTE COMPREENSIVO DOS RECURSOS HUMANOS PARA A PRESTAÇÃO DE CSP</vt:lpstr>
      <vt:lpstr>DESENVOLVIMENTO DOS RECURSOS HUMANOS EM SAÚDE</vt:lpstr>
      <vt:lpstr>Percurso de Recrutamento de Funcionários</vt:lpstr>
      <vt:lpstr>TOTAL DAS VAGAS INCLUINDO OS PROFISSIONAIS EM REGIME DE INTERNATO </vt:lpstr>
      <vt:lpstr>Cooperação e Parceria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Murali Krishna</dc:creator>
  <cp:lastModifiedBy>DE INS</cp:lastModifiedBy>
  <cp:revision>384</cp:revision>
  <cp:lastPrinted>2015-09-25T10:47:22Z</cp:lastPrinted>
  <dcterms:created xsi:type="dcterms:W3CDTF">2013-08-05T05:46:32Z</dcterms:created>
  <dcterms:modified xsi:type="dcterms:W3CDTF">2018-11-05T16:07:16Z</dcterms:modified>
</cp:coreProperties>
</file>