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40" r:id="rId2"/>
  </p:sldMasterIdLst>
  <p:notesMasterIdLst>
    <p:notesMasterId r:id="rId11"/>
  </p:notesMasterIdLst>
  <p:sldIdLst>
    <p:sldId id="256" r:id="rId3"/>
    <p:sldId id="315" r:id="rId4"/>
    <p:sldId id="318" r:id="rId5"/>
    <p:sldId id="311" r:id="rId6"/>
    <p:sldId id="314" r:id="rId7"/>
    <p:sldId id="313" r:id="rId8"/>
    <p:sldId id="320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1" d="100"/>
          <a:sy n="61" d="100"/>
        </p:scale>
        <p:origin x="1428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Folha1!$G$135</c:f>
              <c:strCache>
                <c:ptCount val="1"/>
                <c:pt idx="0">
                  <c:v>Apoio Operacional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Folha1!$F$136:$F$144</c:f>
              <c:strCache>
                <c:ptCount val="9"/>
                <c:pt idx="0">
                  <c:v>Santo Antão</c:v>
                </c:pt>
                <c:pt idx="1">
                  <c:v>São Vicente</c:v>
                </c:pt>
                <c:pt idx="2">
                  <c:v>Sal</c:v>
                </c:pt>
                <c:pt idx="3">
                  <c:v>São Nicolau</c:v>
                </c:pt>
                <c:pt idx="4">
                  <c:v>Boavista</c:v>
                </c:pt>
                <c:pt idx="5">
                  <c:v>Maio</c:v>
                </c:pt>
                <c:pt idx="6">
                  <c:v>Santiago</c:v>
                </c:pt>
                <c:pt idx="7">
                  <c:v>Fogo </c:v>
                </c:pt>
                <c:pt idx="8">
                  <c:v>Brava</c:v>
                </c:pt>
              </c:strCache>
            </c:strRef>
          </c:cat>
          <c:val>
            <c:numRef>
              <c:f>Folha1!$G$136:$G$144</c:f>
              <c:numCache>
                <c:formatCode>General</c:formatCode>
                <c:ptCount val="9"/>
                <c:pt idx="0">
                  <c:v>114</c:v>
                </c:pt>
                <c:pt idx="1">
                  <c:v>134</c:v>
                </c:pt>
                <c:pt idx="2">
                  <c:v>45</c:v>
                </c:pt>
                <c:pt idx="3">
                  <c:v>36</c:v>
                </c:pt>
                <c:pt idx="4">
                  <c:v>24</c:v>
                </c:pt>
                <c:pt idx="5">
                  <c:v>30</c:v>
                </c:pt>
                <c:pt idx="6">
                  <c:v>568</c:v>
                </c:pt>
                <c:pt idx="7">
                  <c:v>79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3-46F2-BEA3-2CEB1A968D49}"/>
            </c:ext>
          </c:extLst>
        </c:ser>
        <c:ser>
          <c:idx val="1"/>
          <c:order val="1"/>
          <c:tx>
            <c:strRef>
              <c:f>Folha1!$H$135</c:f>
              <c:strCache>
                <c:ptCount val="1"/>
                <c:pt idx="0">
                  <c:v>Assistente Técnico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Folha1!$F$136:$F$144</c:f>
              <c:strCache>
                <c:ptCount val="9"/>
                <c:pt idx="0">
                  <c:v>Santo Antão</c:v>
                </c:pt>
                <c:pt idx="1">
                  <c:v>São Vicente</c:v>
                </c:pt>
                <c:pt idx="2">
                  <c:v>Sal</c:v>
                </c:pt>
                <c:pt idx="3">
                  <c:v>São Nicolau</c:v>
                </c:pt>
                <c:pt idx="4">
                  <c:v>Boavista</c:v>
                </c:pt>
                <c:pt idx="5">
                  <c:v>Maio</c:v>
                </c:pt>
                <c:pt idx="6">
                  <c:v>Santiago</c:v>
                </c:pt>
                <c:pt idx="7">
                  <c:v>Fogo </c:v>
                </c:pt>
                <c:pt idx="8">
                  <c:v>Brava</c:v>
                </c:pt>
              </c:strCache>
            </c:strRef>
          </c:cat>
          <c:val>
            <c:numRef>
              <c:f>Folha1!$H$136:$H$144</c:f>
              <c:numCache>
                <c:formatCode>General</c:formatCode>
                <c:ptCount val="9"/>
                <c:pt idx="0">
                  <c:v>7</c:v>
                </c:pt>
                <c:pt idx="1">
                  <c:v>22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43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83-46F2-BEA3-2CEB1A968D49}"/>
            </c:ext>
          </c:extLst>
        </c:ser>
        <c:ser>
          <c:idx val="2"/>
          <c:order val="2"/>
          <c:tx>
            <c:strRef>
              <c:f>Folha1!$I$135</c:f>
              <c:strCache>
                <c:ptCount val="1"/>
                <c:pt idx="0">
                  <c:v>Tecnico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Folha1!$F$136:$F$144</c:f>
              <c:strCache>
                <c:ptCount val="9"/>
                <c:pt idx="0">
                  <c:v>Santo Antão</c:v>
                </c:pt>
                <c:pt idx="1">
                  <c:v>São Vicente</c:v>
                </c:pt>
                <c:pt idx="2">
                  <c:v>Sal</c:v>
                </c:pt>
                <c:pt idx="3">
                  <c:v>São Nicolau</c:v>
                </c:pt>
                <c:pt idx="4">
                  <c:v>Boavista</c:v>
                </c:pt>
                <c:pt idx="5">
                  <c:v>Maio</c:v>
                </c:pt>
                <c:pt idx="6">
                  <c:v>Santiago</c:v>
                </c:pt>
                <c:pt idx="7">
                  <c:v>Fogo </c:v>
                </c:pt>
                <c:pt idx="8">
                  <c:v>Brava</c:v>
                </c:pt>
              </c:strCache>
            </c:strRef>
          </c:cat>
          <c:val>
            <c:numRef>
              <c:f>Folha1!$I$136:$I$144</c:f>
              <c:numCache>
                <c:formatCode>General</c:formatCode>
                <c:ptCount val="9"/>
                <c:pt idx="0">
                  <c:v>15</c:v>
                </c:pt>
                <c:pt idx="1">
                  <c:v>51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128</c:v>
                </c:pt>
                <c:pt idx="7">
                  <c:v>10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83-46F2-BEA3-2CEB1A968D49}"/>
            </c:ext>
          </c:extLst>
        </c:ser>
        <c:ser>
          <c:idx val="3"/>
          <c:order val="3"/>
          <c:tx>
            <c:strRef>
              <c:f>Folha1!$J$135</c:f>
              <c:strCache>
                <c:ptCount val="1"/>
                <c:pt idx="0">
                  <c:v>Enfermeiro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accent6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Folha1!$F$136:$F$144</c:f>
              <c:strCache>
                <c:ptCount val="9"/>
                <c:pt idx="0">
                  <c:v>Santo Antão</c:v>
                </c:pt>
                <c:pt idx="1">
                  <c:v>São Vicente</c:v>
                </c:pt>
                <c:pt idx="2">
                  <c:v>Sal</c:v>
                </c:pt>
                <c:pt idx="3">
                  <c:v>São Nicolau</c:v>
                </c:pt>
                <c:pt idx="4">
                  <c:v>Boavista</c:v>
                </c:pt>
                <c:pt idx="5">
                  <c:v>Maio</c:v>
                </c:pt>
                <c:pt idx="6">
                  <c:v>Santiago</c:v>
                </c:pt>
                <c:pt idx="7">
                  <c:v>Fogo </c:v>
                </c:pt>
                <c:pt idx="8">
                  <c:v>Brava</c:v>
                </c:pt>
              </c:strCache>
            </c:strRef>
          </c:cat>
          <c:val>
            <c:numRef>
              <c:f>Folha1!$J$136:$J$144</c:f>
              <c:numCache>
                <c:formatCode>#,##0</c:formatCode>
                <c:ptCount val="9"/>
                <c:pt idx="0">
                  <c:v>66</c:v>
                </c:pt>
                <c:pt idx="1">
                  <c:v>174</c:v>
                </c:pt>
                <c:pt idx="2">
                  <c:v>26</c:v>
                </c:pt>
                <c:pt idx="3">
                  <c:v>20</c:v>
                </c:pt>
                <c:pt idx="4">
                  <c:v>12</c:v>
                </c:pt>
                <c:pt idx="5">
                  <c:v>9</c:v>
                </c:pt>
                <c:pt idx="6">
                  <c:v>364.00125846230458</c:v>
                </c:pt>
                <c:pt idx="7">
                  <c:v>44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83-46F2-BEA3-2CEB1A968D49}"/>
            </c:ext>
          </c:extLst>
        </c:ser>
        <c:ser>
          <c:idx val="4"/>
          <c:order val="4"/>
          <c:tx>
            <c:strRef>
              <c:f>Folha1!$K$135</c:f>
              <c:strCache>
                <c:ptCount val="1"/>
                <c:pt idx="0">
                  <c:v>Médico</c:v>
                </c:pt>
              </c:strCache>
            </c:strRef>
          </c:tx>
          <c:spPr>
            <a:solidFill>
              <a:schemeClr val="accent5">
                <a:lumMod val="60000"/>
                <a:alpha val="85000"/>
              </a:schemeClr>
            </a:solidFill>
            <a:ln w="9525" cap="flat" cmpd="sng" algn="ctr">
              <a:solidFill>
                <a:schemeClr val="accent5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Folha1!$F$136:$F$144</c:f>
              <c:strCache>
                <c:ptCount val="9"/>
                <c:pt idx="0">
                  <c:v>Santo Antão</c:v>
                </c:pt>
                <c:pt idx="1">
                  <c:v>São Vicente</c:v>
                </c:pt>
                <c:pt idx="2">
                  <c:v>Sal</c:v>
                </c:pt>
                <c:pt idx="3">
                  <c:v>São Nicolau</c:v>
                </c:pt>
                <c:pt idx="4">
                  <c:v>Boavista</c:v>
                </c:pt>
                <c:pt idx="5">
                  <c:v>Maio</c:v>
                </c:pt>
                <c:pt idx="6">
                  <c:v>Santiago</c:v>
                </c:pt>
                <c:pt idx="7">
                  <c:v>Fogo </c:v>
                </c:pt>
                <c:pt idx="8">
                  <c:v>Brava</c:v>
                </c:pt>
              </c:strCache>
            </c:strRef>
          </c:cat>
          <c:val>
            <c:numRef>
              <c:f>Folha1!$K$136:$K$144</c:f>
              <c:numCache>
                <c:formatCode>General</c:formatCode>
                <c:ptCount val="9"/>
                <c:pt idx="0">
                  <c:v>21</c:v>
                </c:pt>
                <c:pt idx="1">
                  <c:v>80</c:v>
                </c:pt>
                <c:pt idx="2">
                  <c:v>13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  <c:pt idx="6">
                  <c:v>199</c:v>
                </c:pt>
                <c:pt idx="7">
                  <c:v>19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83-46F2-BEA3-2CEB1A968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8425327"/>
        <c:axId val="1738428655"/>
        <c:axId val="0"/>
      </c:bar3DChart>
      <c:catAx>
        <c:axId val="173842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738428655"/>
        <c:crosses val="autoZero"/>
        <c:auto val="1"/>
        <c:lblAlgn val="ctr"/>
        <c:lblOffset val="100"/>
        <c:noMultiLvlLbl val="0"/>
      </c:catAx>
      <c:valAx>
        <c:axId val="173842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/>
                  <a:t>Número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73842532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13688-AE89-4D2C-95DB-7F23BED8C71E}" type="doc">
      <dgm:prSet loTypeId="urn:microsoft.com/office/officeart/2005/8/layout/radial6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4AA98FA0-B9D7-4F4F-91AC-16766F08A441}">
      <dgm:prSet phldrT="[Texto]" custT="1"/>
      <dgm:spPr/>
      <dgm:t>
        <a:bodyPr/>
        <a:lstStyle/>
        <a:p>
          <a:r>
            <a:rPr lang="pt-PT" sz="18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Rede pública de cuidados de saúde é composta por:</a:t>
          </a:r>
          <a:endParaRPr lang="pt-PT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C047CC-E761-4D9E-9BE6-A347FF960B31}" type="parTrans" cxnId="{6F5AF952-EC1F-4A09-8DD3-5D3E4DF12A4B}">
      <dgm:prSet/>
      <dgm:spPr/>
      <dgm:t>
        <a:bodyPr/>
        <a:lstStyle/>
        <a:p>
          <a:endParaRPr lang="pt-PT"/>
        </a:p>
      </dgm:t>
    </dgm:pt>
    <dgm:pt modelId="{6A353A31-F500-4BF0-8CB1-208BD77FC6A1}" type="sibTrans" cxnId="{6F5AF952-EC1F-4A09-8DD3-5D3E4DF12A4B}">
      <dgm:prSet/>
      <dgm:spPr/>
      <dgm:t>
        <a:bodyPr/>
        <a:lstStyle/>
        <a:p>
          <a:endParaRPr lang="pt-PT"/>
        </a:p>
      </dgm:t>
    </dgm:pt>
    <dgm:pt modelId="{E2024AF4-450F-442C-99EA-EF6B16726185}">
      <dgm:prSet phldrT="[Texto]" phldr="1"/>
      <dgm:spPr/>
      <dgm:t>
        <a:bodyPr/>
        <a:lstStyle/>
        <a:p>
          <a:endParaRPr lang="pt-PT"/>
        </a:p>
      </dgm:t>
    </dgm:pt>
    <dgm:pt modelId="{9D32AF97-E7B4-417C-9028-017607FC9BF3}" type="parTrans" cxnId="{DB838C1F-A129-4CBE-AB15-2BADFCDEE7EE}">
      <dgm:prSet/>
      <dgm:spPr/>
      <dgm:t>
        <a:bodyPr/>
        <a:lstStyle/>
        <a:p>
          <a:endParaRPr lang="pt-PT"/>
        </a:p>
      </dgm:t>
    </dgm:pt>
    <dgm:pt modelId="{FA4F2389-FABD-463D-84C9-3169FE61FFB6}" type="sibTrans" cxnId="{DB838C1F-A129-4CBE-AB15-2BADFCDEE7EE}">
      <dgm:prSet/>
      <dgm:spPr/>
      <dgm:t>
        <a:bodyPr/>
        <a:lstStyle/>
        <a:p>
          <a:endParaRPr lang="pt-PT"/>
        </a:p>
      </dgm:t>
    </dgm:pt>
    <dgm:pt modelId="{B92B126A-DA41-4A19-B7F1-02EC381D7795}">
      <dgm:prSet phldrT="[Texto]" phldr="1"/>
      <dgm:spPr/>
      <dgm:t>
        <a:bodyPr/>
        <a:lstStyle/>
        <a:p>
          <a:endParaRPr lang="pt-PT"/>
        </a:p>
      </dgm:t>
    </dgm:pt>
    <dgm:pt modelId="{65F40449-474B-4B9F-929B-E2E2BF462A99}" type="parTrans" cxnId="{2FFD8BBD-F396-412B-93B8-FFD13B583F1B}">
      <dgm:prSet/>
      <dgm:spPr/>
      <dgm:t>
        <a:bodyPr/>
        <a:lstStyle/>
        <a:p>
          <a:endParaRPr lang="pt-PT"/>
        </a:p>
      </dgm:t>
    </dgm:pt>
    <dgm:pt modelId="{8912A4FF-3FFA-4FFB-9772-688B7B549AB0}" type="sibTrans" cxnId="{2FFD8BBD-F396-412B-93B8-FFD13B583F1B}">
      <dgm:prSet/>
      <dgm:spPr/>
      <dgm:t>
        <a:bodyPr/>
        <a:lstStyle/>
        <a:p>
          <a:endParaRPr lang="pt-PT"/>
        </a:p>
      </dgm:t>
    </dgm:pt>
    <dgm:pt modelId="{A5B0DF13-54F5-4326-ABA4-1A98F1644FD8}">
      <dgm:prSet phldrT="[Texto]" phldr="1"/>
      <dgm:spPr/>
      <dgm:t>
        <a:bodyPr/>
        <a:lstStyle/>
        <a:p>
          <a:endParaRPr lang="pt-PT"/>
        </a:p>
      </dgm:t>
    </dgm:pt>
    <dgm:pt modelId="{2FB4FE63-D019-47C9-85ED-0C2E28F7A064}" type="parTrans" cxnId="{605E248B-9057-4535-AC7F-B335D998DF0A}">
      <dgm:prSet/>
      <dgm:spPr/>
      <dgm:t>
        <a:bodyPr/>
        <a:lstStyle/>
        <a:p>
          <a:endParaRPr lang="pt-PT"/>
        </a:p>
      </dgm:t>
    </dgm:pt>
    <dgm:pt modelId="{26DD7DDF-295C-46CF-ABF2-C34A22F92744}" type="sibTrans" cxnId="{605E248B-9057-4535-AC7F-B335D998DF0A}">
      <dgm:prSet/>
      <dgm:spPr/>
      <dgm:t>
        <a:bodyPr/>
        <a:lstStyle/>
        <a:p>
          <a:endParaRPr lang="pt-PT"/>
        </a:p>
      </dgm:t>
    </dgm:pt>
    <dgm:pt modelId="{7A42A1ED-99C1-4912-86C7-786F6B9C05E1}">
      <dgm:prSet custT="1"/>
      <dgm:spPr/>
      <dgm:t>
        <a:bodyPr/>
        <a:lstStyle/>
        <a:p>
          <a:r>
            <a:rPr lang="pt-P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 Hospitais Centrais</a:t>
          </a:r>
        </a:p>
      </dgm:t>
    </dgm:pt>
    <dgm:pt modelId="{A378770F-4B97-4F60-8DA8-C5ED363CB6AC}" type="parTrans" cxnId="{A85A4D4C-F880-43C5-B318-FDBFD664457A}">
      <dgm:prSet/>
      <dgm:spPr/>
      <dgm:t>
        <a:bodyPr/>
        <a:lstStyle/>
        <a:p>
          <a:endParaRPr lang="pt-PT"/>
        </a:p>
      </dgm:t>
    </dgm:pt>
    <dgm:pt modelId="{596BB416-6CEE-4DEE-B4A2-DB9649298826}" type="sibTrans" cxnId="{A85A4D4C-F880-43C5-B318-FDBFD664457A}">
      <dgm:prSet/>
      <dgm:spPr/>
      <dgm:t>
        <a:bodyPr/>
        <a:lstStyle/>
        <a:p>
          <a:endParaRPr lang="pt-PT"/>
        </a:p>
      </dgm:t>
    </dgm:pt>
    <dgm:pt modelId="{B038C125-C6EE-48C4-BF28-68B29440B26F}">
      <dgm:prSet custT="1"/>
      <dgm:spPr/>
      <dgm:t>
        <a:bodyPr/>
        <a:lstStyle/>
        <a:p>
          <a:r>
            <a:rPr lang="pt-P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 Hospitais Regionais</a:t>
          </a:r>
        </a:p>
      </dgm:t>
    </dgm:pt>
    <dgm:pt modelId="{E2633D95-F3A9-467E-8BA2-3A76A1457C71}" type="parTrans" cxnId="{468387D2-4584-4DA7-9477-CBAA0F921D23}">
      <dgm:prSet/>
      <dgm:spPr/>
      <dgm:t>
        <a:bodyPr/>
        <a:lstStyle/>
        <a:p>
          <a:endParaRPr lang="pt-PT"/>
        </a:p>
      </dgm:t>
    </dgm:pt>
    <dgm:pt modelId="{F40E0967-9D5A-4CAB-8AAD-6E62ED2084DC}" type="sibTrans" cxnId="{468387D2-4584-4DA7-9477-CBAA0F921D23}">
      <dgm:prSet/>
      <dgm:spPr/>
      <dgm:t>
        <a:bodyPr/>
        <a:lstStyle/>
        <a:p>
          <a:endParaRPr lang="pt-PT"/>
        </a:p>
      </dgm:t>
    </dgm:pt>
    <dgm:pt modelId="{053C34C4-E547-4B87-839F-2AE4DA383F82}">
      <dgm:prSet custT="1"/>
      <dgm:spPr/>
      <dgm:t>
        <a:bodyPr/>
        <a:lstStyle/>
        <a:p>
          <a:r>
            <a:rPr lang="pt-P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35 Centros de Saúde </a:t>
          </a:r>
        </a:p>
      </dgm:t>
    </dgm:pt>
    <dgm:pt modelId="{71A222DA-A2CA-4204-8933-DBC79112DCC0}" type="parTrans" cxnId="{206F967A-B39A-4246-A86D-2D58D268B2E2}">
      <dgm:prSet/>
      <dgm:spPr/>
      <dgm:t>
        <a:bodyPr/>
        <a:lstStyle/>
        <a:p>
          <a:endParaRPr lang="pt-PT"/>
        </a:p>
      </dgm:t>
    </dgm:pt>
    <dgm:pt modelId="{14538FAB-E2B3-4B5E-93A6-1D52834A5057}" type="sibTrans" cxnId="{206F967A-B39A-4246-A86D-2D58D268B2E2}">
      <dgm:prSet/>
      <dgm:spPr/>
      <dgm:t>
        <a:bodyPr/>
        <a:lstStyle/>
        <a:p>
          <a:endParaRPr lang="pt-PT"/>
        </a:p>
      </dgm:t>
    </dgm:pt>
    <dgm:pt modelId="{A7323005-02E6-4422-AEDB-6974081D13A1}">
      <dgm:prSet custT="1"/>
      <dgm:spPr/>
      <dgm:t>
        <a:bodyPr/>
        <a:lstStyle/>
        <a:p>
          <a:r>
            <a:rPr lang="pt-P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34 Postos Sanitários </a:t>
          </a:r>
          <a:r>
            <a:rPr lang="pt-PT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PT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D207B-F65F-4B4F-89EB-E0EAC7CA94BF}" type="parTrans" cxnId="{8DC788A7-3BAF-4A87-9F7D-554D0367C670}">
      <dgm:prSet/>
      <dgm:spPr/>
      <dgm:t>
        <a:bodyPr/>
        <a:lstStyle/>
        <a:p>
          <a:endParaRPr lang="pt-PT"/>
        </a:p>
      </dgm:t>
    </dgm:pt>
    <dgm:pt modelId="{75D57E37-5DCD-4A0B-89F4-D69EB1201574}" type="sibTrans" cxnId="{8DC788A7-3BAF-4A87-9F7D-554D0367C670}">
      <dgm:prSet/>
      <dgm:spPr/>
      <dgm:t>
        <a:bodyPr/>
        <a:lstStyle/>
        <a:p>
          <a:endParaRPr lang="pt-PT"/>
        </a:p>
      </dgm:t>
    </dgm:pt>
    <dgm:pt modelId="{CD2EACF8-9AB8-4BFC-A939-FFA0CC7269D1}">
      <dgm:prSet custT="1"/>
      <dgm:spPr/>
      <dgm:t>
        <a:bodyPr/>
        <a:lstStyle/>
        <a:p>
          <a:r>
            <a:rPr lang="pt-P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112  Unidades Sanitárias de Base</a:t>
          </a:r>
        </a:p>
      </dgm:t>
    </dgm:pt>
    <dgm:pt modelId="{B7F1F8B7-92A3-4882-BB13-40A58550F18C}" type="parTrans" cxnId="{8A48D09C-8471-41DA-93AC-D26ABA486A2D}">
      <dgm:prSet/>
      <dgm:spPr/>
      <dgm:t>
        <a:bodyPr/>
        <a:lstStyle/>
        <a:p>
          <a:endParaRPr lang="pt-PT"/>
        </a:p>
      </dgm:t>
    </dgm:pt>
    <dgm:pt modelId="{ECE0C9B5-DB62-40F3-B3C1-A7A8F01DBDEB}" type="sibTrans" cxnId="{8A48D09C-8471-41DA-93AC-D26ABA486A2D}">
      <dgm:prSet/>
      <dgm:spPr/>
      <dgm:t>
        <a:bodyPr/>
        <a:lstStyle/>
        <a:p>
          <a:endParaRPr lang="pt-PT"/>
        </a:p>
      </dgm:t>
    </dgm:pt>
    <dgm:pt modelId="{17F07E3E-59A6-46FC-B79F-F373E5946092}" type="pres">
      <dgm:prSet presAssocID="{B1313688-AE89-4D2C-95DB-7F23BED8C7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DE5BF1C-3B27-44D4-BDBA-3E50DDE6B1AB}" type="pres">
      <dgm:prSet presAssocID="{4AA98FA0-B9D7-4F4F-91AC-16766F08A441}" presName="centerShape" presStyleLbl="node0" presStyleIdx="0" presStyleCnt="1" custScaleX="118751"/>
      <dgm:spPr/>
      <dgm:t>
        <a:bodyPr/>
        <a:lstStyle/>
        <a:p>
          <a:endParaRPr lang="pt-PT"/>
        </a:p>
      </dgm:t>
    </dgm:pt>
    <dgm:pt modelId="{D8B27447-B00E-46D0-9A7D-37264EE8FA6C}" type="pres">
      <dgm:prSet presAssocID="{7A42A1ED-99C1-4912-86C7-786F6B9C05E1}" presName="node" presStyleLbl="node1" presStyleIdx="0" presStyleCnt="5" custScaleX="14145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FA37147-64B2-4A53-AE63-83A4D831DA8D}" type="pres">
      <dgm:prSet presAssocID="{7A42A1ED-99C1-4912-86C7-786F6B9C05E1}" presName="dummy" presStyleCnt="0"/>
      <dgm:spPr/>
      <dgm:t>
        <a:bodyPr/>
        <a:lstStyle/>
        <a:p>
          <a:endParaRPr lang="pt-PT"/>
        </a:p>
      </dgm:t>
    </dgm:pt>
    <dgm:pt modelId="{3B4EC40F-D4F2-4B29-9223-FC1301F52A46}" type="pres">
      <dgm:prSet presAssocID="{596BB416-6CEE-4DEE-B4A2-DB9649298826}" presName="sibTrans" presStyleLbl="sibTrans2D1" presStyleIdx="0" presStyleCnt="5"/>
      <dgm:spPr/>
      <dgm:t>
        <a:bodyPr/>
        <a:lstStyle/>
        <a:p>
          <a:endParaRPr lang="pt-PT"/>
        </a:p>
      </dgm:t>
    </dgm:pt>
    <dgm:pt modelId="{C1F6ACC1-A9E7-4EEA-BF76-E617AD6498D4}" type="pres">
      <dgm:prSet presAssocID="{B038C125-C6EE-48C4-BF28-68B29440B26F}" presName="node" presStyleLbl="node1" presStyleIdx="1" presStyleCnt="5" custScaleX="12657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36E1860-BE8E-4C4C-ADD4-F1DF185869C7}" type="pres">
      <dgm:prSet presAssocID="{B038C125-C6EE-48C4-BF28-68B29440B26F}" presName="dummy" presStyleCnt="0"/>
      <dgm:spPr/>
      <dgm:t>
        <a:bodyPr/>
        <a:lstStyle/>
        <a:p>
          <a:endParaRPr lang="pt-PT"/>
        </a:p>
      </dgm:t>
    </dgm:pt>
    <dgm:pt modelId="{F3984154-315F-4751-B79D-F3774393F044}" type="pres">
      <dgm:prSet presAssocID="{F40E0967-9D5A-4CAB-8AAD-6E62ED2084DC}" presName="sibTrans" presStyleLbl="sibTrans2D1" presStyleIdx="1" presStyleCnt="5"/>
      <dgm:spPr/>
      <dgm:t>
        <a:bodyPr/>
        <a:lstStyle/>
        <a:p>
          <a:endParaRPr lang="pt-PT"/>
        </a:p>
      </dgm:t>
    </dgm:pt>
    <dgm:pt modelId="{80018E98-25B9-46DF-AB41-4C2CC5785C36}" type="pres">
      <dgm:prSet presAssocID="{053C34C4-E547-4B87-839F-2AE4DA383F82}" presName="node" presStyleLbl="node1" presStyleIdx="2" presStyleCnt="5" custScaleX="152847" custScaleY="7120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20CF2CB-2A9F-4D0E-B921-AC6EBE0ECCB9}" type="pres">
      <dgm:prSet presAssocID="{053C34C4-E547-4B87-839F-2AE4DA383F82}" presName="dummy" presStyleCnt="0"/>
      <dgm:spPr/>
      <dgm:t>
        <a:bodyPr/>
        <a:lstStyle/>
        <a:p>
          <a:endParaRPr lang="pt-PT"/>
        </a:p>
      </dgm:t>
    </dgm:pt>
    <dgm:pt modelId="{A4E43F62-1666-4E9B-A77F-6A6F663E7C3B}" type="pres">
      <dgm:prSet presAssocID="{14538FAB-E2B3-4B5E-93A6-1D52834A5057}" presName="sibTrans" presStyleLbl="sibTrans2D1" presStyleIdx="2" presStyleCnt="5"/>
      <dgm:spPr/>
      <dgm:t>
        <a:bodyPr/>
        <a:lstStyle/>
        <a:p>
          <a:endParaRPr lang="pt-PT"/>
        </a:p>
      </dgm:t>
    </dgm:pt>
    <dgm:pt modelId="{6B11E562-B68A-4ABE-A97B-BA46920F657C}" type="pres">
      <dgm:prSet presAssocID="{A7323005-02E6-4422-AEDB-6974081D13A1}" presName="node" presStyleLbl="node1" presStyleIdx="3" presStyleCnt="5" custScaleX="143518" custScaleY="7723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9A594CF-551B-4FC1-8E64-E6A723D6808A}" type="pres">
      <dgm:prSet presAssocID="{A7323005-02E6-4422-AEDB-6974081D13A1}" presName="dummy" presStyleCnt="0"/>
      <dgm:spPr/>
      <dgm:t>
        <a:bodyPr/>
        <a:lstStyle/>
        <a:p>
          <a:endParaRPr lang="pt-PT"/>
        </a:p>
      </dgm:t>
    </dgm:pt>
    <dgm:pt modelId="{5520315D-0955-49BE-A278-A3DF846D779E}" type="pres">
      <dgm:prSet presAssocID="{75D57E37-5DCD-4A0B-89F4-D69EB1201574}" presName="sibTrans" presStyleLbl="sibTrans2D1" presStyleIdx="3" presStyleCnt="5"/>
      <dgm:spPr/>
      <dgm:t>
        <a:bodyPr/>
        <a:lstStyle/>
        <a:p>
          <a:endParaRPr lang="pt-PT"/>
        </a:p>
      </dgm:t>
    </dgm:pt>
    <dgm:pt modelId="{16032846-ECBB-4465-AE6D-7EF34699B8A3}" type="pres">
      <dgm:prSet presAssocID="{CD2EACF8-9AB8-4BFC-A939-FFA0CC7269D1}" presName="node" presStyleLbl="node1" presStyleIdx="4" presStyleCnt="5" custScaleX="126135" custScaleY="9257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73069C0-C9A8-41B9-A0E3-13B9FEFAAF32}" type="pres">
      <dgm:prSet presAssocID="{CD2EACF8-9AB8-4BFC-A939-FFA0CC7269D1}" presName="dummy" presStyleCnt="0"/>
      <dgm:spPr/>
      <dgm:t>
        <a:bodyPr/>
        <a:lstStyle/>
        <a:p>
          <a:endParaRPr lang="pt-PT"/>
        </a:p>
      </dgm:t>
    </dgm:pt>
    <dgm:pt modelId="{18103A28-40DD-4E84-9FD4-D4A4F4F79CB9}" type="pres">
      <dgm:prSet presAssocID="{ECE0C9B5-DB62-40F3-B3C1-A7A8F01DBDEB}" presName="sibTrans" presStyleLbl="sibTrans2D1" presStyleIdx="4" presStyleCnt="5"/>
      <dgm:spPr/>
      <dgm:t>
        <a:bodyPr/>
        <a:lstStyle/>
        <a:p>
          <a:endParaRPr lang="pt-PT"/>
        </a:p>
      </dgm:t>
    </dgm:pt>
  </dgm:ptLst>
  <dgm:cxnLst>
    <dgm:cxn modelId="{6F5AF952-EC1F-4A09-8DD3-5D3E4DF12A4B}" srcId="{B1313688-AE89-4D2C-95DB-7F23BED8C71E}" destId="{4AA98FA0-B9D7-4F4F-91AC-16766F08A441}" srcOrd="0" destOrd="0" parTransId="{B1C047CC-E761-4D9E-9BE6-A347FF960B31}" sibTransId="{6A353A31-F500-4BF0-8CB1-208BD77FC6A1}"/>
    <dgm:cxn modelId="{EF00C6CD-5153-4588-8F2D-951BDB22E5D7}" type="presOf" srcId="{CD2EACF8-9AB8-4BFC-A939-FFA0CC7269D1}" destId="{16032846-ECBB-4465-AE6D-7EF34699B8A3}" srcOrd="0" destOrd="0" presId="urn:microsoft.com/office/officeart/2005/8/layout/radial6"/>
    <dgm:cxn modelId="{A0A464E5-AA0E-4D08-A95F-CCBF40CD5CDD}" type="presOf" srcId="{B038C125-C6EE-48C4-BF28-68B29440B26F}" destId="{C1F6ACC1-A9E7-4EEA-BF76-E617AD6498D4}" srcOrd="0" destOrd="0" presId="urn:microsoft.com/office/officeart/2005/8/layout/radial6"/>
    <dgm:cxn modelId="{635BD8B3-91D5-4316-B0E6-72287D65A856}" type="presOf" srcId="{4AA98FA0-B9D7-4F4F-91AC-16766F08A441}" destId="{4DE5BF1C-3B27-44D4-BDBA-3E50DDE6B1AB}" srcOrd="0" destOrd="0" presId="urn:microsoft.com/office/officeart/2005/8/layout/radial6"/>
    <dgm:cxn modelId="{206F967A-B39A-4246-A86D-2D58D268B2E2}" srcId="{4AA98FA0-B9D7-4F4F-91AC-16766F08A441}" destId="{053C34C4-E547-4B87-839F-2AE4DA383F82}" srcOrd="2" destOrd="0" parTransId="{71A222DA-A2CA-4204-8933-DBC79112DCC0}" sibTransId="{14538FAB-E2B3-4B5E-93A6-1D52834A5057}"/>
    <dgm:cxn modelId="{D9EC946F-90D1-4D47-84A2-5F9799973051}" type="presOf" srcId="{ECE0C9B5-DB62-40F3-B3C1-A7A8F01DBDEB}" destId="{18103A28-40DD-4E84-9FD4-D4A4F4F79CB9}" srcOrd="0" destOrd="0" presId="urn:microsoft.com/office/officeart/2005/8/layout/radial6"/>
    <dgm:cxn modelId="{9A860219-E85E-4B77-BF11-5566A1C800DB}" type="presOf" srcId="{F40E0967-9D5A-4CAB-8AAD-6E62ED2084DC}" destId="{F3984154-315F-4751-B79D-F3774393F044}" srcOrd="0" destOrd="0" presId="urn:microsoft.com/office/officeart/2005/8/layout/radial6"/>
    <dgm:cxn modelId="{46A162A8-F135-4FF4-B580-239416B66F4F}" type="presOf" srcId="{B1313688-AE89-4D2C-95DB-7F23BED8C71E}" destId="{17F07E3E-59A6-46FC-B79F-F373E5946092}" srcOrd="0" destOrd="0" presId="urn:microsoft.com/office/officeart/2005/8/layout/radial6"/>
    <dgm:cxn modelId="{F849EF77-C01A-4449-99E1-1EADEA95BED4}" type="presOf" srcId="{596BB416-6CEE-4DEE-B4A2-DB9649298826}" destId="{3B4EC40F-D4F2-4B29-9223-FC1301F52A46}" srcOrd="0" destOrd="0" presId="urn:microsoft.com/office/officeart/2005/8/layout/radial6"/>
    <dgm:cxn modelId="{A85A4D4C-F880-43C5-B318-FDBFD664457A}" srcId="{4AA98FA0-B9D7-4F4F-91AC-16766F08A441}" destId="{7A42A1ED-99C1-4912-86C7-786F6B9C05E1}" srcOrd="0" destOrd="0" parTransId="{A378770F-4B97-4F60-8DA8-C5ED363CB6AC}" sibTransId="{596BB416-6CEE-4DEE-B4A2-DB9649298826}"/>
    <dgm:cxn modelId="{605E248B-9057-4535-AC7F-B335D998DF0A}" srcId="{E2024AF4-450F-442C-99EA-EF6B16726185}" destId="{A5B0DF13-54F5-4326-ABA4-1A98F1644FD8}" srcOrd="1" destOrd="0" parTransId="{2FB4FE63-D019-47C9-85ED-0C2E28F7A064}" sibTransId="{26DD7DDF-295C-46CF-ABF2-C34A22F92744}"/>
    <dgm:cxn modelId="{885506DD-1602-4411-8D02-785D8C222EAF}" type="presOf" srcId="{75D57E37-5DCD-4A0B-89F4-D69EB1201574}" destId="{5520315D-0955-49BE-A278-A3DF846D779E}" srcOrd="0" destOrd="0" presId="urn:microsoft.com/office/officeart/2005/8/layout/radial6"/>
    <dgm:cxn modelId="{15674558-53A9-4F1C-A0ED-AC905B15B198}" type="presOf" srcId="{14538FAB-E2B3-4B5E-93A6-1D52834A5057}" destId="{A4E43F62-1666-4E9B-A77F-6A6F663E7C3B}" srcOrd="0" destOrd="0" presId="urn:microsoft.com/office/officeart/2005/8/layout/radial6"/>
    <dgm:cxn modelId="{DB838C1F-A129-4CBE-AB15-2BADFCDEE7EE}" srcId="{B1313688-AE89-4D2C-95DB-7F23BED8C71E}" destId="{E2024AF4-450F-442C-99EA-EF6B16726185}" srcOrd="1" destOrd="0" parTransId="{9D32AF97-E7B4-417C-9028-017607FC9BF3}" sibTransId="{FA4F2389-FABD-463D-84C9-3169FE61FFB6}"/>
    <dgm:cxn modelId="{2FFD8BBD-F396-412B-93B8-FFD13B583F1B}" srcId="{E2024AF4-450F-442C-99EA-EF6B16726185}" destId="{B92B126A-DA41-4A19-B7F1-02EC381D7795}" srcOrd="0" destOrd="0" parTransId="{65F40449-474B-4B9F-929B-E2E2BF462A99}" sibTransId="{8912A4FF-3FFA-4FFB-9772-688B7B549AB0}"/>
    <dgm:cxn modelId="{468387D2-4584-4DA7-9477-CBAA0F921D23}" srcId="{4AA98FA0-B9D7-4F4F-91AC-16766F08A441}" destId="{B038C125-C6EE-48C4-BF28-68B29440B26F}" srcOrd="1" destOrd="0" parTransId="{E2633D95-F3A9-467E-8BA2-3A76A1457C71}" sibTransId="{F40E0967-9D5A-4CAB-8AAD-6E62ED2084DC}"/>
    <dgm:cxn modelId="{8DC788A7-3BAF-4A87-9F7D-554D0367C670}" srcId="{4AA98FA0-B9D7-4F4F-91AC-16766F08A441}" destId="{A7323005-02E6-4422-AEDB-6974081D13A1}" srcOrd="3" destOrd="0" parTransId="{D3ED207B-F65F-4B4F-89EB-E0EAC7CA94BF}" sibTransId="{75D57E37-5DCD-4A0B-89F4-D69EB1201574}"/>
    <dgm:cxn modelId="{D496A98B-6ECC-4125-B2FA-BDFC0110E9D8}" type="presOf" srcId="{053C34C4-E547-4B87-839F-2AE4DA383F82}" destId="{80018E98-25B9-46DF-AB41-4C2CC5785C36}" srcOrd="0" destOrd="0" presId="urn:microsoft.com/office/officeart/2005/8/layout/radial6"/>
    <dgm:cxn modelId="{47064AD7-62BB-4FAF-8457-0E5DB411F52A}" type="presOf" srcId="{A7323005-02E6-4422-AEDB-6974081D13A1}" destId="{6B11E562-B68A-4ABE-A97B-BA46920F657C}" srcOrd="0" destOrd="0" presId="urn:microsoft.com/office/officeart/2005/8/layout/radial6"/>
    <dgm:cxn modelId="{31E9CF2B-81AC-45C6-A22F-B6113EB0F78E}" type="presOf" srcId="{7A42A1ED-99C1-4912-86C7-786F6B9C05E1}" destId="{D8B27447-B00E-46D0-9A7D-37264EE8FA6C}" srcOrd="0" destOrd="0" presId="urn:microsoft.com/office/officeart/2005/8/layout/radial6"/>
    <dgm:cxn modelId="{8A48D09C-8471-41DA-93AC-D26ABA486A2D}" srcId="{4AA98FA0-B9D7-4F4F-91AC-16766F08A441}" destId="{CD2EACF8-9AB8-4BFC-A939-FFA0CC7269D1}" srcOrd="4" destOrd="0" parTransId="{B7F1F8B7-92A3-4882-BB13-40A58550F18C}" sibTransId="{ECE0C9B5-DB62-40F3-B3C1-A7A8F01DBDEB}"/>
    <dgm:cxn modelId="{EA787BBE-3935-4E2F-B21D-CD0C49C2AE7A}" type="presParOf" srcId="{17F07E3E-59A6-46FC-B79F-F373E5946092}" destId="{4DE5BF1C-3B27-44D4-BDBA-3E50DDE6B1AB}" srcOrd="0" destOrd="0" presId="urn:microsoft.com/office/officeart/2005/8/layout/radial6"/>
    <dgm:cxn modelId="{F227FB69-6633-49C3-BBEE-08052FC53038}" type="presParOf" srcId="{17F07E3E-59A6-46FC-B79F-F373E5946092}" destId="{D8B27447-B00E-46D0-9A7D-37264EE8FA6C}" srcOrd="1" destOrd="0" presId="urn:microsoft.com/office/officeart/2005/8/layout/radial6"/>
    <dgm:cxn modelId="{CA9914DE-988C-41FC-8329-1910338F9318}" type="presParOf" srcId="{17F07E3E-59A6-46FC-B79F-F373E5946092}" destId="{0FA37147-64B2-4A53-AE63-83A4D831DA8D}" srcOrd="2" destOrd="0" presId="urn:microsoft.com/office/officeart/2005/8/layout/radial6"/>
    <dgm:cxn modelId="{D1D729A5-F2B8-4792-8A3F-31EE0AECDF44}" type="presParOf" srcId="{17F07E3E-59A6-46FC-B79F-F373E5946092}" destId="{3B4EC40F-D4F2-4B29-9223-FC1301F52A46}" srcOrd="3" destOrd="0" presId="urn:microsoft.com/office/officeart/2005/8/layout/radial6"/>
    <dgm:cxn modelId="{372930BE-B41A-4D95-9032-1B95223A9003}" type="presParOf" srcId="{17F07E3E-59A6-46FC-B79F-F373E5946092}" destId="{C1F6ACC1-A9E7-4EEA-BF76-E617AD6498D4}" srcOrd="4" destOrd="0" presId="urn:microsoft.com/office/officeart/2005/8/layout/radial6"/>
    <dgm:cxn modelId="{99D29255-400F-4157-80C2-CBC4170B11B3}" type="presParOf" srcId="{17F07E3E-59A6-46FC-B79F-F373E5946092}" destId="{F36E1860-BE8E-4C4C-ADD4-F1DF185869C7}" srcOrd="5" destOrd="0" presId="urn:microsoft.com/office/officeart/2005/8/layout/radial6"/>
    <dgm:cxn modelId="{368FD44B-CC8A-4282-9B15-C0E2EC2366E9}" type="presParOf" srcId="{17F07E3E-59A6-46FC-B79F-F373E5946092}" destId="{F3984154-315F-4751-B79D-F3774393F044}" srcOrd="6" destOrd="0" presId="urn:microsoft.com/office/officeart/2005/8/layout/radial6"/>
    <dgm:cxn modelId="{B0482F3B-15F3-454B-A3EC-4C446B799D61}" type="presParOf" srcId="{17F07E3E-59A6-46FC-B79F-F373E5946092}" destId="{80018E98-25B9-46DF-AB41-4C2CC5785C36}" srcOrd="7" destOrd="0" presId="urn:microsoft.com/office/officeart/2005/8/layout/radial6"/>
    <dgm:cxn modelId="{4539A956-7A54-4E1C-81B4-C6E3812A5C48}" type="presParOf" srcId="{17F07E3E-59A6-46FC-B79F-F373E5946092}" destId="{F20CF2CB-2A9F-4D0E-B921-AC6EBE0ECCB9}" srcOrd="8" destOrd="0" presId="urn:microsoft.com/office/officeart/2005/8/layout/radial6"/>
    <dgm:cxn modelId="{DEB637AB-1DFA-4934-8602-E28CC78542D0}" type="presParOf" srcId="{17F07E3E-59A6-46FC-B79F-F373E5946092}" destId="{A4E43F62-1666-4E9B-A77F-6A6F663E7C3B}" srcOrd="9" destOrd="0" presId="urn:microsoft.com/office/officeart/2005/8/layout/radial6"/>
    <dgm:cxn modelId="{E287AC23-FA1E-4E6E-9E83-EA19DCA4A24D}" type="presParOf" srcId="{17F07E3E-59A6-46FC-B79F-F373E5946092}" destId="{6B11E562-B68A-4ABE-A97B-BA46920F657C}" srcOrd="10" destOrd="0" presId="urn:microsoft.com/office/officeart/2005/8/layout/radial6"/>
    <dgm:cxn modelId="{AFAEC2FF-AC0A-4B07-9763-5AD837A49641}" type="presParOf" srcId="{17F07E3E-59A6-46FC-B79F-F373E5946092}" destId="{C9A594CF-551B-4FC1-8E64-E6A723D6808A}" srcOrd="11" destOrd="0" presId="urn:microsoft.com/office/officeart/2005/8/layout/radial6"/>
    <dgm:cxn modelId="{8224BB1D-976E-4286-A860-4F7CED1F1021}" type="presParOf" srcId="{17F07E3E-59A6-46FC-B79F-F373E5946092}" destId="{5520315D-0955-49BE-A278-A3DF846D779E}" srcOrd="12" destOrd="0" presId="urn:microsoft.com/office/officeart/2005/8/layout/radial6"/>
    <dgm:cxn modelId="{0435EAE6-12ED-4CA2-8986-586D45D1E59F}" type="presParOf" srcId="{17F07E3E-59A6-46FC-B79F-F373E5946092}" destId="{16032846-ECBB-4465-AE6D-7EF34699B8A3}" srcOrd="13" destOrd="0" presId="urn:microsoft.com/office/officeart/2005/8/layout/radial6"/>
    <dgm:cxn modelId="{A90E5125-9526-482F-9355-04F36E29AA0E}" type="presParOf" srcId="{17F07E3E-59A6-46FC-B79F-F373E5946092}" destId="{973069C0-C9A8-41B9-A0E3-13B9FEFAAF32}" srcOrd="14" destOrd="0" presId="urn:microsoft.com/office/officeart/2005/8/layout/radial6"/>
    <dgm:cxn modelId="{78014BDC-1233-4CBF-8D86-D1F9809F3579}" type="presParOf" srcId="{17F07E3E-59A6-46FC-B79F-F373E5946092}" destId="{18103A28-40DD-4E84-9FD4-D4A4F4F79CB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03A28-40DD-4E84-9FD4-D4A4F4F79CB9}">
      <dsp:nvSpPr>
        <dsp:cNvPr id="0" name=""/>
        <dsp:cNvSpPr/>
      </dsp:nvSpPr>
      <dsp:spPr>
        <a:xfrm>
          <a:off x="2172307" y="640029"/>
          <a:ext cx="4262994" cy="4262994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20315D-0955-49BE-A278-A3DF846D779E}">
      <dsp:nvSpPr>
        <dsp:cNvPr id="0" name=""/>
        <dsp:cNvSpPr/>
      </dsp:nvSpPr>
      <dsp:spPr>
        <a:xfrm>
          <a:off x="2172307" y="640029"/>
          <a:ext cx="4262994" cy="4262994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E43F62-1666-4E9B-A77F-6A6F663E7C3B}">
      <dsp:nvSpPr>
        <dsp:cNvPr id="0" name=""/>
        <dsp:cNvSpPr/>
      </dsp:nvSpPr>
      <dsp:spPr>
        <a:xfrm>
          <a:off x="2172307" y="640029"/>
          <a:ext cx="4262994" cy="4262994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984154-315F-4751-B79D-F3774393F044}">
      <dsp:nvSpPr>
        <dsp:cNvPr id="0" name=""/>
        <dsp:cNvSpPr/>
      </dsp:nvSpPr>
      <dsp:spPr>
        <a:xfrm>
          <a:off x="2172307" y="640029"/>
          <a:ext cx="4262994" cy="4262994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4EC40F-D4F2-4B29-9223-FC1301F52A46}">
      <dsp:nvSpPr>
        <dsp:cNvPr id="0" name=""/>
        <dsp:cNvSpPr/>
      </dsp:nvSpPr>
      <dsp:spPr>
        <a:xfrm>
          <a:off x="2172307" y="640029"/>
          <a:ext cx="4262994" cy="4262994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E5BF1C-3B27-44D4-BDBA-3E50DDE6B1AB}">
      <dsp:nvSpPr>
        <dsp:cNvPr id="0" name=""/>
        <dsp:cNvSpPr/>
      </dsp:nvSpPr>
      <dsp:spPr>
        <a:xfrm>
          <a:off x="3137995" y="1789800"/>
          <a:ext cx="2331618" cy="19634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Rede pública de cuidados de saúde é composta por:</a:t>
          </a:r>
          <a:endParaRPr lang="pt-PT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79453" y="2077341"/>
        <a:ext cx="1648702" cy="1388370"/>
      </dsp:txXfrm>
    </dsp:sp>
    <dsp:sp modelId="{D8B27447-B00E-46D0-9A7D-37264EE8FA6C}">
      <dsp:nvSpPr>
        <dsp:cNvPr id="0" name=""/>
        <dsp:cNvSpPr/>
      </dsp:nvSpPr>
      <dsp:spPr>
        <a:xfrm>
          <a:off x="3331707" y="2300"/>
          <a:ext cx="1944194" cy="137441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 Hospitais Centrais</a:t>
          </a:r>
        </a:p>
      </dsp:txBody>
      <dsp:txXfrm>
        <a:off x="3616428" y="203579"/>
        <a:ext cx="1374752" cy="971858"/>
      </dsp:txXfrm>
    </dsp:sp>
    <dsp:sp modelId="{C1F6ACC1-A9E7-4EEA-BF76-E617AD6498D4}">
      <dsp:nvSpPr>
        <dsp:cNvPr id="0" name=""/>
        <dsp:cNvSpPr/>
      </dsp:nvSpPr>
      <dsp:spPr>
        <a:xfrm>
          <a:off x="5414122" y="1440939"/>
          <a:ext cx="1739598" cy="1374416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 Hospitais Regionais</a:t>
          </a:r>
        </a:p>
      </dsp:txBody>
      <dsp:txXfrm>
        <a:off x="5668880" y="1642218"/>
        <a:ext cx="1230082" cy="971858"/>
      </dsp:txXfrm>
    </dsp:sp>
    <dsp:sp modelId="{80018E98-25B9-46DF-AB41-4C2CC5785C36}">
      <dsp:nvSpPr>
        <dsp:cNvPr id="0" name=""/>
        <dsp:cNvSpPr/>
      </dsp:nvSpPr>
      <dsp:spPr>
        <a:xfrm>
          <a:off x="4477207" y="3966615"/>
          <a:ext cx="2100754" cy="978598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35 Centros de Saúde </a:t>
          </a:r>
        </a:p>
      </dsp:txBody>
      <dsp:txXfrm>
        <a:off x="4784855" y="4109927"/>
        <a:ext cx="1485458" cy="691974"/>
      </dsp:txXfrm>
    </dsp:sp>
    <dsp:sp modelId="{6B11E562-B68A-4ABE-A97B-BA46920F657C}">
      <dsp:nvSpPr>
        <dsp:cNvPr id="0" name=""/>
        <dsp:cNvSpPr/>
      </dsp:nvSpPr>
      <dsp:spPr>
        <a:xfrm>
          <a:off x="2093757" y="3925135"/>
          <a:ext cx="1972534" cy="1061558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34 Postos Sanitários </a:t>
          </a:r>
          <a:r>
            <a:rPr lang="pt-PT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PT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2628" y="4080597"/>
        <a:ext cx="1394792" cy="750634"/>
      </dsp:txXfrm>
    </dsp:sp>
    <dsp:sp modelId="{16032846-ECBB-4465-AE6D-7EF34699B8A3}">
      <dsp:nvSpPr>
        <dsp:cNvPr id="0" name=""/>
        <dsp:cNvSpPr/>
      </dsp:nvSpPr>
      <dsp:spPr>
        <a:xfrm>
          <a:off x="1456877" y="1491971"/>
          <a:ext cx="1733620" cy="1272352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112  Unidades Sanitárias de Base</a:t>
          </a:r>
        </a:p>
      </dsp:txBody>
      <dsp:txXfrm>
        <a:off x="1710760" y="1678303"/>
        <a:ext cx="1225854" cy="899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D9759-00D5-4A45-B2EB-64259A8A376E}" type="datetimeFigureOut">
              <a:rPr lang="pt-PT" smtClean="0"/>
              <a:t>11/11/2018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21BE-6740-4144-87EE-784D017A0B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563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721BE-6740-4144-87EE-784D017A0B13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657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400" y="2139369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00" y="38146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12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9912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912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706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5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72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66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272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9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56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0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33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39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37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37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968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968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9968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49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56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6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6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44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1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706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5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55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72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66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272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29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48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0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22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1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37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37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968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968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9968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4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4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56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6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6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8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1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2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706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5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5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72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66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272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30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05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0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16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400" y="2139369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00" y="38146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12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9912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912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424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348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52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37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37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968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968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9968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7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465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37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37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968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968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9968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886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56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6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6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7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5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936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706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5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36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72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66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272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60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50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0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65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831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37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37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968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968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9968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360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6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95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56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6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6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892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28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27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706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5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191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72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66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272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5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248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0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593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105542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6" y="1726238"/>
            <a:ext cx="8229600" cy="4543677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52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37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37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968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968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9968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439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5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8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49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56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6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6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382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514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056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5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706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85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38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72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66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272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06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609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se PowerPoint novo logosGov_ppt2_Body cop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0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56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6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6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1856" y="6356350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8856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67856" y="6356350"/>
            <a:ext cx="2133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se PowerPoint novo logosGov_ppt2_Body copy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6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g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26" Type="http://schemas.openxmlformats.org/officeDocument/2006/relationships/slideLayout" Target="../slideLayouts/slideLayout59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34" Type="http://schemas.openxmlformats.org/officeDocument/2006/relationships/theme" Target="../theme/theme2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slideLayout" Target="../slideLayouts/slideLayout58.xml"/><Relationship Id="rId3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29" Type="http://schemas.openxmlformats.org/officeDocument/2006/relationships/slideLayout" Target="../slideLayouts/slideLayout62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slideLayout" Target="../slideLayouts/slideLayout57.xml"/><Relationship Id="rId32" Type="http://schemas.openxmlformats.org/officeDocument/2006/relationships/slideLayout" Target="../slideLayouts/slideLayout65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56.xml"/><Relationship Id="rId28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31" Type="http://schemas.openxmlformats.org/officeDocument/2006/relationships/slideLayout" Target="../slideLayouts/slideLayout6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Relationship Id="rId27" Type="http://schemas.openxmlformats.org/officeDocument/2006/relationships/slideLayout" Target="../slideLayouts/slideLayout60.xml"/><Relationship Id="rId30" Type="http://schemas.openxmlformats.org/officeDocument/2006/relationships/slideLayout" Target="../slideLayouts/slideLayout63.xml"/><Relationship Id="rId35" Type="http://schemas.openxmlformats.org/officeDocument/2006/relationships/image" Target="../media/image1.jpg"/><Relationship Id="rId8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6"/>
            <a:ext cx="9144000" cy="68484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1856" y="518766"/>
            <a:ext cx="8229600" cy="898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788849"/>
            <a:ext cx="8229600" cy="4454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8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7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  <p:sldLayoutId id="2147483726" r:id="rId20"/>
    <p:sldLayoutId id="2147483727" r:id="rId21"/>
    <p:sldLayoutId id="2147483728" r:id="rId22"/>
    <p:sldLayoutId id="2147483729" r:id="rId23"/>
    <p:sldLayoutId id="2147483730" r:id="rId24"/>
    <p:sldLayoutId id="2147483731" r:id="rId25"/>
    <p:sldLayoutId id="2147483732" r:id="rId26"/>
    <p:sldLayoutId id="2147483733" r:id="rId27"/>
    <p:sldLayoutId id="2147483734" r:id="rId28"/>
    <p:sldLayoutId id="2147483735" r:id="rId29"/>
    <p:sldLayoutId id="2147483736" r:id="rId30"/>
    <p:sldLayoutId id="2147483737" r:id="rId31"/>
    <p:sldLayoutId id="2147483738" r:id="rId32"/>
    <p:sldLayoutId id="2147483739" r:id="rId3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1B2D7B"/>
          </a:solidFill>
          <a:latin typeface="TextaNarrow-Regular"/>
          <a:ea typeface="+mj-ea"/>
          <a:cs typeface="TextaNarrow-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B2D7B"/>
        </a:buClr>
        <a:buFont typeface="Arial"/>
        <a:buChar char="•"/>
        <a:defRPr sz="3200" kern="1200">
          <a:solidFill>
            <a:schemeClr val="tx1"/>
          </a:solidFill>
          <a:latin typeface="TextaNarrow-Light"/>
          <a:ea typeface="+mn-ea"/>
          <a:cs typeface="TextaNarrow-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extaNarrow-Light"/>
          <a:ea typeface="+mn-ea"/>
          <a:cs typeface="TextaNarrow-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TextaNarrow-Light"/>
          <a:ea typeface="+mn-ea"/>
          <a:cs typeface="TextaNarrow-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extaNarrow-Light"/>
          <a:ea typeface="+mn-ea"/>
          <a:cs typeface="TextaNarrow-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B2D7B"/>
        </a:buClr>
        <a:buFont typeface="Arial"/>
        <a:buChar char="»"/>
        <a:defRPr sz="2000" kern="1200">
          <a:solidFill>
            <a:schemeClr val="tx1"/>
          </a:solidFill>
          <a:latin typeface="TextaNarrow-Light"/>
          <a:ea typeface="+mn-ea"/>
          <a:cs typeface="TextaNarrow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6"/>
            <a:ext cx="9144000" cy="68484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1856" y="518766"/>
            <a:ext cx="8229600" cy="898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856" y="1788849"/>
            <a:ext cx="8229600" cy="4454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8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7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4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69" r:id="rId29"/>
    <p:sldLayoutId id="2147483770" r:id="rId30"/>
    <p:sldLayoutId id="2147483771" r:id="rId31"/>
    <p:sldLayoutId id="2147483772" r:id="rId32"/>
    <p:sldLayoutId id="2147483773" r:id="rId3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1B2D7B"/>
          </a:solidFill>
          <a:latin typeface="TextaNarrow-Regular"/>
          <a:ea typeface="+mj-ea"/>
          <a:cs typeface="TextaNarrow-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B2D7B"/>
        </a:buClr>
        <a:buFont typeface="Arial"/>
        <a:buChar char="•"/>
        <a:defRPr sz="3200" kern="1200">
          <a:solidFill>
            <a:schemeClr val="tx1"/>
          </a:solidFill>
          <a:latin typeface="TextaNarrow-Light"/>
          <a:ea typeface="+mn-ea"/>
          <a:cs typeface="TextaNarrow-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extaNarrow-Light"/>
          <a:ea typeface="+mn-ea"/>
          <a:cs typeface="TextaNarrow-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TextaNarrow-Light"/>
          <a:ea typeface="+mn-ea"/>
          <a:cs typeface="TextaNarrow-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extaNarrow-Light"/>
          <a:ea typeface="+mn-ea"/>
          <a:cs typeface="TextaNarrow-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B2D7B"/>
        </a:buClr>
        <a:buFont typeface="Arial"/>
        <a:buChar char="»"/>
        <a:defRPr sz="2000" kern="1200">
          <a:solidFill>
            <a:schemeClr val="tx1"/>
          </a:solidFill>
          <a:latin typeface="TextaNarrow-Light"/>
          <a:ea typeface="+mn-ea"/>
          <a:cs typeface="TextaNarrow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2133510"/>
            <a:ext cx="7772400" cy="1927225"/>
          </a:xfrm>
        </p:spPr>
        <p:txBody>
          <a:bodyPr>
            <a:noAutofit/>
          </a:bodyPr>
          <a:lstStyle/>
          <a:p>
            <a:pPr algn="ctr"/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sz="4000" dirty="0" smtClean="0"/>
              <a:t>Serviço Nacional de Saúde </a:t>
            </a:r>
            <a:r>
              <a:rPr lang="pt-PT" sz="4000" b="1" dirty="0" smtClean="0"/>
              <a:t>Cabo Verde (APS)</a:t>
            </a:r>
            <a:endParaRPr lang="pt-PT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53000" y="4851400"/>
            <a:ext cx="3886200" cy="1066801"/>
          </a:xfrm>
        </p:spPr>
        <p:txBody>
          <a:bodyPr>
            <a:normAutofit fontScale="25000" lnSpcReduction="20000"/>
          </a:bodyPr>
          <a:lstStyle/>
          <a:p>
            <a:endParaRPr lang="pt-PT" b="1" dirty="0" smtClean="0"/>
          </a:p>
          <a:p>
            <a:endParaRPr lang="pt-PT" b="1" dirty="0" smtClean="0"/>
          </a:p>
          <a:p>
            <a:pPr algn="r"/>
            <a:endParaRPr lang="pt-PT" b="1" dirty="0" smtClean="0"/>
          </a:p>
          <a:p>
            <a:pPr algn="r"/>
            <a:r>
              <a:rPr lang="pt-PT" sz="11200" dirty="0" smtClean="0"/>
              <a:t>RETS – 12 a 14/11/18</a:t>
            </a:r>
            <a:r>
              <a:rPr lang="pt-PT" sz="6200" dirty="0" smtClean="0"/>
              <a:t/>
            </a:r>
            <a:br>
              <a:rPr lang="pt-PT" sz="6200" dirty="0" smtClean="0"/>
            </a:br>
            <a:endParaRPr lang="pt-PT" sz="6200" dirty="0"/>
          </a:p>
        </p:txBody>
      </p:sp>
      <p:pic>
        <p:nvPicPr>
          <p:cNvPr id="5" name="Imagem 1" descr="Branding Governo de Cabo Verde_Saúde S S (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1"/>
            <a:ext cx="3048000" cy="80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742573"/>
            <a:ext cx="4149029" cy="61154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pt-PT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pt-PT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APS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: CS porta de entrada para o SNS</a:t>
            </a:r>
          </a:p>
          <a:p>
            <a:pPr algn="just">
              <a:lnSpc>
                <a:spcPct val="80000"/>
              </a:lnSpc>
            </a:pP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Proximidade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com a população e USB – comunidade</a:t>
            </a:r>
          </a:p>
          <a:p>
            <a:pPr algn="just">
              <a:lnSpc>
                <a:spcPct val="80000"/>
              </a:lnSpc>
            </a:pP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APS faz a </a:t>
            </a: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promoção da Saúde e prevenção da doença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e garante articulação com os demais intervenientes responsáveis pelos </a:t>
            </a: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determinantes de </a:t>
            </a:r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endParaRPr lang="pt-PT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Acesso</a:t>
            </a: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O SNS é solidário e </a:t>
            </a: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financiado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maioritariamente </a:t>
            </a: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pelo </a:t>
            </a:r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</a:p>
          <a:p>
            <a:pPr algn="just"/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Mais de 85%da população vive a menos de 30 minutos de uma estrutura de saúde</a:t>
            </a:r>
            <a:endParaRPr lang="pt-PT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Isenção de grupos especiais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(grávidas, deficientes, portadores de doenças crónicas,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crianças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&lt; 5 anos, beneficiários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SNPS não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contributivo).</a:t>
            </a:r>
            <a:endParaRPr lang="pt-PT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600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2"/>
          </p:nvPr>
        </p:nvSpPr>
        <p:spPr>
          <a:xfrm>
            <a:off x="4686219" y="776574"/>
            <a:ext cx="4376952" cy="35676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Social: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 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do INPS – população 42%  - até 2021 - 57% (prestações diferidas e Doença maternidade e medicamento);</a:t>
            </a: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Existência de algumas iniciativas de Seguro privado de saúde;</a:t>
            </a: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Mutualidades de saúde em desenvolvimento - cobre 5%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voltadas 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para APS;</a:t>
            </a: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Cobertura trabalhadores de Saúde 100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  <a:endParaRPr lang="pt-P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Seguro Obrigatório de Acidente de trabalho 100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  <a:endParaRPr lang="pt-P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Comparticipação do INPS nos cuidados de saúde cerca de 9% do orçamento de funcionamento do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MS.</a:t>
            </a:r>
            <a:endParaRPr lang="pt-PT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2686" y="15427"/>
            <a:ext cx="8229600" cy="727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B2D7B"/>
                </a:solidFill>
                <a:latin typeface="TextaNarrow-Regular"/>
                <a:ea typeface="+mj-ea"/>
                <a:cs typeface="TextaNarrow-Regular"/>
              </a:defRPr>
            </a:lvl1pPr>
          </a:lstStyle>
          <a:p>
            <a:r>
              <a:rPr lang="pt-PT" sz="2000" dirty="0" smtClean="0"/>
              <a:t>APS </a:t>
            </a:r>
            <a:r>
              <a:rPr lang="pt-PT" sz="2000" dirty="0" smtClean="0"/>
              <a:t>na política de Saúde e o papel dos seguros e planos de saúde na prestação de serviços da APS</a:t>
            </a:r>
            <a:endParaRPr lang="pt-PT" sz="2000" dirty="0"/>
          </a:p>
        </p:txBody>
      </p:sp>
      <p:cxnSp>
        <p:nvCxnSpPr>
          <p:cNvPr id="8" name="Conexão reta unidirecional 7"/>
          <p:cNvCxnSpPr/>
          <p:nvPr/>
        </p:nvCxnSpPr>
        <p:spPr>
          <a:xfrm flipV="1">
            <a:off x="1629996" y="1430185"/>
            <a:ext cx="381000" cy="196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ta unidirecional 8"/>
          <p:cNvCxnSpPr/>
          <p:nvPr/>
        </p:nvCxnSpPr>
        <p:spPr>
          <a:xfrm>
            <a:off x="1607491" y="1643611"/>
            <a:ext cx="381000" cy="269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2094439" y="1159128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APS - </a:t>
            </a:r>
            <a:r>
              <a:rPr lang="pt-PT" b="1" dirty="0" smtClean="0"/>
              <a:t>CS, PS e </a:t>
            </a:r>
            <a:r>
              <a:rPr lang="pt-PT" b="1" dirty="0" err="1" smtClean="0"/>
              <a:t>USB´s</a:t>
            </a:r>
            <a:endParaRPr lang="pt-PT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024009" y="1760349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A</a:t>
            </a:r>
            <a:r>
              <a:rPr lang="pt-PT" b="1" dirty="0" smtClean="0"/>
              <a:t> H</a:t>
            </a:r>
            <a:endParaRPr lang="pt-PT" b="1" dirty="0"/>
          </a:p>
        </p:txBody>
      </p:sp>
      <p:cxnSp>
        <p:nvCxnSpPr>
          <p:cNvPr id="16" name="Conexão reta unidirecional 15"/>
          <p:cNvCxnSpPr/>
          <p:nvPr/>
        </p:nvCxnSpPr>
        <p:spPr>
          <a:xfrm flipV="1">
            <a:off x="2629972" y="1811002"/>
            <a:ext cx="381000" cy="196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046483" y="164361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Secundários </a:t>
            </a:r>
            <a:endParaRPr lang="pt-PT" dirty="0"/>
          </a:p>
        </p:txBody>
      </p:sp>
      <p:cxnSp>
        <p:nvCxnSpPr>
          <p:cNvPr id="18" name="Conexão reta unidirecional 17"/>
          <p:cNvCxnSpPr/>
          <p:nvPr/>
        </p:nvCxnSpPr>
        <p:spPr>
          <a:xfrm>
            <a:off x="2612634" y="2020147"/>
            <a:ext cx="381000" cy="269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990414" y="2130979"/>
            <a:ext cx="112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Terciários </a:t>
            </a:r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613" y="4028788"/>
            <a:ext cx="4057673" cy="3144600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793905" y="17288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04110" y="1469719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SNS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856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142" y="228600"/>
            <a:ext cx="8229600" cy="826822"/>
          </a:xfrm>
        </p:spPr>
        <p:txBody>
          <a:bodyPr>
            <a:normAutofit/>
          </a:bodyPr>
          <a:lstStyle/>
          <a:p>
            <a:r>
              <a:rPr lang="pt-PT" sz="2800" dirty="0" smtClean="0"/>
              <a:t>Rede </a:t>
            </a:r>
            <a:r>
              <a:rPr lang="pt-PT" sz="2800" dirty="0" smtClean="0"/>
              <a:t>pública de </a:t>
            </a:r>
            <a:r>
              <a:rPr lang="pt-PT" sz="2800" dirty="0" smtClean="0"/>
              <a:t>cuidados de saúde</a:t>
            </a:r>
            <a:endParaRPr lang="pt-PT" sz="2800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AE99254E-23C9-4731-B82D-A10CE02DBD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78618"/>
              </p:ext>
            </p:extLst>
          </p:nvPr>
        </p:nvGraphicFramePr>
        <p:xfrm>
          <a:off x="533400" y="1219200"/>
          <a:ext cx="8610599" cy="518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3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9113" y="171125"/>
            <a:ext cx="8229600" cy="625481"/>
          </a:xfrm>
        </p:spPr>
        <p:txBody>
          <a:bodyPr>
            <a:noAutofit/>
          </a:bodyPr>
          <a:lstStyle/>
          <a:p>
            <a:r>
              <a:rPr lang="pt-PT" sz="2000" dirty="0" smtClean="0"/>
              <a:t>Força </a:t>
            </a:r>
            <a:r>
              <a:rPr lang="pt-PT" sz="2000" dirty="0" smtClean="0"/>
              <a:t>de trabalho na APS: formação e trabalho dos técnicos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687" y="767298"/>
            <a:ext cx="8600113" cy="631930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sz="2000" dirty="0" smtClean="0"/>
              <a:t>Existência do PEDRHS que prevê equipas tipo por estrutura de </a:t>
            </a:r>
            <a:r>
              <a:rPr lang="pt-PT" sz="2000" dirty="0" smtClean="0"/>
              <a:t>APS </a:t>
            </a:r>
          </a:p>
          <a:p>
            <a:endParaRPr lang="pt-PT" sz="2000" dirty="0" smtClean="0"/>
          </a:p>
          <a:p>
            <a:endParaRPr lang="pt-PT" sz="2000" dirty="0"/>
          </a:p>
          <a:p>
            <a:endParaRPr lang="pt-PT" sz="2000" dirty="0" smtClean="0"/>
          </a:p>
          <a:p>
            <a:endParaRPr lang="pt-PT" sz="2000" dirty="0"/>
          </a:p>
          <a:p>
            <a:endParaRPr lang="pt-PT" sz="2000" dirty="0" smtClean="0"/>
          </a:p>
          <a:p>
            <a:endParaRPr lang="pt-PT" sz="2000" dirty="0"/>
          </a:p>
          <a:p>
            <a:endParaRPr lang="pt-PT" sz="2000" dirty="0" smtClean="0"/>
          </a:p>
          <a:p>
            <a:endParaRPr lang="pt-PT" sz="2000" dirty="0"/>
          </a:p>
          <a:p>
            <a:endParaRPr lang="pt-PT" sz="2000" dirty="0" smtClean="0"/>
          </a:p>
          <a:p>
            <a:endParaRPr lang="pt-PT" sz="2000" dirty="0"/>
          </a:p>
          <a:p>
            <a:endParaRPr lang="pt-PT" sz="2000" dirty="0" smtClean="0"/>
          </a:p>
          <a:p>
            <a:endParaRPr lang="pt-PT" sz="2000" dirty="0"/>
          </a:p>
          <a:p>
            <a:pPr marL="0" indent="0">
              <a:buNone/>
            </a:pPr>
            <a:endParaRPr lang="pt-PT" sz="1200" dirty="0" smtClean="0"/>
          </a:p>
          <a:p>
            <a:pPr marL="0" indent="0">
              <a:buNone/>
            </a:pPr>
            <a:endParaRPr lang="pt-PT" sz="1200" dirty="0" smtClean="0"/>
          </a:p>
          <a:p>
            <a:pPr marL="0" indent="0" algn="just">
              <a:buNone/>
            </a:pPr>
            <a:endParaRPr lang="pt-PT" sz="1800" dirty="0" smtClean="0"/>
          </a:p>
          <a:p>
            <a:pPr marL="0" indent="0" algn="just">
              <a:buNone/>
            </a:pPr>
            <a:endParaRPr lang="pt-PT" sz="1800" dirty="0" smtClean="0"/>
          </a:p>
          <a:p>
            <a:pPr marL="0" indent="0" algn="just">
              <a:buNone/>
            </a:pPr>
            <a:r>
              <a:rPr lang="pt-PT" sz="1800" dirty="0" smtClean="0"/>
              <a:t>Existência </a:t>
            </a:r>
            <a:r>
              <a:rPr lang="pt-PT" sz="1800" dirty="0" smtClean="0"/>
              <a:t>de</a:t>
            </a:r>
            <a:r>
              <a:rPr lang="pt-PT" sz="1800" b="1" dirty="0" smtClean="0"/>
              <a:t> </a:t>
            </a:r>
            <a:r>
              <a:rPr lang="pt-PT" sz="1800" dirty="0" smtClean="0"/>
              <a:t>outros </a:t>
            </a:r>
            <a:r>
              <a:rPr lang="pt-PT" sz="1800" b="1" dirty="0" smtClean="0"/>
              <a:t>documentos </a:t>
            </a:r>
            <a:r>
              <a:rPr lang="pt-PT" sz="1800" b="1" dirty="0" smtClean="0"/>
              <a:t>estratégicos </a:t>
            </a:r>
            <a:r>
              <a:rPr lang="pt-PT" sz="1800" dirty="0" smtClean="0"/>
              <a:t>nomeadamente: </a:t>
            </a:r>
            <a:r>
              <a:rPr lang="pt-PT" sz="1800" dirty="0" smtClean="0"/>
              <a:t>Plano </a:t>
            </a:r>
            <a:r>
              <a:rPr lang="pt-PT" sz="1800" dirty="0" smtClean="0"/>
              <a:t>de Formação de RHS, </a:t>
            </a:r>
            <a:r>
              <a:rPr lang="pt-PT" sz="1800" dirty="0" smtClean="0"/>
              <a:t>Manual </a:t>
            </a:r>
            <a:r>
              <a:rPr lang="pt-PT" sz="1800" dirty="0"/>
              <a:t>de </a:t>
            </a:r>
            <a:r>
              <a:rPr lang="pt-PT" sz="1800" dirty="0" smtClean="0"/>
              <a:t>Procedimentos </a:t>
            </a:r>
            <a:r>
              <a:rPr lang="pt-PT" sz="1800" dirty="0"/>
              <a:t>de Gestão de Recursos </a:t>
            </a:r>
            <a:r>
              <a:rPr lang="pt-PT" sz="1800" dirty="0" smtClean="0"/>
              <a:t>Humanos, </a:t>
            </a:r>
            <a:r>
              <a:rPr lang="pt-PT" sz="1800" dirty="0">
                <a:solidFill>
                  <a:prstClr val="black"/>
                </a:solidFill>
              </a:rPr>
              <a:t>Descrição de Funções, </a:t>
            </a:r>
            <a:r>
              <a:rPr lang="pt-PT" sz="1800" dirty="0" smtClean="0"/>
              <a:t>Definição </a:t>
            </a:r>
            <a:r>
              <a:rPr lang="pt-PT" sz="1800" dirty="0" smtClean="0"/>
              <a:t>do Perfil </a:t>
            </a:r>
            <a:r>
              <a:rPr lang="pt-PT" sz="1800" dirty="0" smtClean="0"/>
              <a:t>de Competências, Manual e Guia de  Acolhimento e integração.</a:t>
            </a:r>
            <a:endParaRPr lang="pt-PT" sz="1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35593"/>
              </p:ext>
            </p:extLst>
          </p:nvPr>
        </p:nvGraphicFramePr>
        <p:xfrm>
          <a:off x="533406" y="1604131"/>
          <a:ext cx="3741601" cy="3909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329">
                  <a:extLst>
                    <a:ext uri="{9D8B030D-6E8A-4147-A177-3AD203B41FA5}">
                      <a16:colId xmlns:a16="http://schemas.microsoft.com/office/drawing/2014/main" val="2346240531"/>
                    </a:ext>
                  </a:extLst>
                </a:gridCol>
                <a:gridCol w="697272">
                  <a:extLst>
                    <a:ext uri="{9D8B030D-6E8A-4147-A177-3AD203B41FA5}">
                      <a16:colId xmlns:a16="http://schemas.microsoft.com/office/drawing/2014/main" val="387768026"/>
                    </a:ext>
                  </a:extLst>
                </a:gridCol>
              </a:tblGrid>
              <a:tr h="297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Especialidade Técnica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N.º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024292"/>
                  </a:ext>
                </a:extLst>
              </a:tr>
              <a:tr h="608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Médico Especialista em Saúde Pública/Familiar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5482028"/>
                  </a:ext>
                </a:extLst>
              </a:tr>
              <a:tr h="297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Administrador de Saúde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2310530"/>
                  </a:ext>
                </a:extLst>
              </a:tr>
              <a:tr h="297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Assistente Social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15590"/>
                  </a:ext>
                </a:extLst>
              </a:tr>
              <a:tr h="297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Psicólogo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430304"/>
                  </a:ext>
                </a:extLst>
              </a:tr>
              <a:tr h="297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Fisioterapeuta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709700"/>
                  </a:ext>
                </a:extLst>
              </a:tr>
              <a:tr h="297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Nutricionista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351571"/>
                  </a:ext>
                </a:extLst>
              </a:tr>
              <a:tr h="297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Farmacêutico</a:t>
                      </a:r>
                      <a:endParaRPr lang="pt-P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223698"/>
                  </a:ext>
                </a:extLst>
              </a:tr>
              <a:tr h="608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Enfermeiro Pública/Familiar ou Comunitária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556675"/>
                  </a:ext>
                </a:extLst>
              </a:tr>
              <a:tr h="608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Técnico de Estatística e epidemiologia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r>
                        <a:rPr lang="pt-PT" sz="1800" dirty="0" smtClean="0">
                          <a:effectLst/>
                        </a:rPr>
                        <a:t>1</a:t>
                      </a:r>
                      <a:endParaRPr lang="pt-P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97730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54219"/>
              </p:ext>
            </p:extLst>
          </p:nvPr>
        </p:nvGraphicFramePr>
        <p:xfrm>
          <a:off x="4495800" y="3333676"/>
          <a:ext cx="4495799" cy="1309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7551">
                  <a:extLst>
                    <a:ext uri="{9D8B030D-6E8A-4147-A177-3AD203B41FA5}">
                      <a16:colId xmlns:a16="http://schemas.microsoft.com/office/drawing/2014/main" val="4258849600"/>
                    </a:ext>
                  </a:extLst>
                </a:gridCol>
                <a:gridCol w="888248">
                  <a:extLst>
                    <a:ext uri="{9D8B030D-6E8A-4147-A177-3AD203B41FA5}">
                      <a16:colId xmlns:a16="http://schemas.microsoft.com/office/drawing/2014/main" val="2161358638"/>
                    </a:ext>
                  </a:extLst>
                </a:gridCol>
              </a:tblGrid>
              <a:tr h="327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Especialidade Técnica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N.º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2582355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Enfermeiro  Comunitária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pt-P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673238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Agente Sanitário/Comunitário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1</a:t>
                      </a:r>
                      <a:endParaRPr lang="pt-P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340663"/>
                  </a:ext>
                </a:extLst>
              </a:tr>
              <a:tr h="32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Auxiliar de Serviços Gerais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125812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63241"/>
              </p:ext>
            </p:extLst>
          </p:nvPr>
        </p:nvGraphicFramePr>
        <p:xfrm>
          <a:off x="4495799" y="5020763"/>
          <a:ext cx="4495799" cy="782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9966">
                  <a:extLst>
                    <a:ext uri="{9D8B030D-6E8A-4147-A177-3AD203B41FA5}">
                      <a16:colId xmlns:a16="http://schemas.microsoft.com/office/drawing/2014/main" val="2459563415"/>
                    </a:ext>
                  </a:extLst>
                </a:gridCol>
                <a:gridCol w="785833">
                  <a:extLst>
                    <a:ext uri="{9D8B030D-6E8A-4147-A177-3AD203B41FA5}">
                      <a16:colId xmlns:a16="http://schemas.microsoft.com/office/drawing/2014/main" val="460745870"/>
                    </a:ext>
                  </a:extLst>
                </a:gridCol>
              </a:tblGrid>
              <a:tr h="259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Especialidade Técnica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N.º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6352789"/>
                  </a:ext>
                </a:extLst>
              </a:tr>
              <a:tr h="25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Agente Sanitário/Comunitário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1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65456"/>
                  </a:ext>
                </a:extLst>
              </a:tr>
              <a:tr h="25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Auxiliar de Serviços Gerais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0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641219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495799" y="3670013"/>
            <a:ext cx="4572001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altLang="pt-PT" sz="16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PT" altLang="pt-P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Equipa tipo USB</a:t>
            </a:r>
            <a:r>
              <a:rPr lang="pt-PT" altLang="pt-PT" b="1" dirty="0" smtClean="0">
                <a:solidFill>
                  <a:prstClr val="black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(1,000 </a:t>
            </a:r>
            <a:r>
              <a:rPr lang="pt-PT" altLang="pt-PT" b="1" dirty="0" err="1">
                <a:solidFill>
                  <a:prstClr val="black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</a:t>
            </a:r>
            <a:r>
              <a:rPr lang="pt-PT" altLang="pt-PT" b="1" dirty="0">
                <a:solidFill>
                  <a:prstClr val="black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pt-PT" altLang="pt-PT" sz="2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049964"/>
              </p:ext>
            </p:extLst>
          </p:nvPr>
        </p:nvGraphicFramePr>
        <p:xfrm>
          <a:off x="4495799" y="1604127"/>
          <a:ext cx="4495800" cy="1352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9964">
                  <a:extLst>
                    <a:ext uri="{9D8B030D-6E8A-4147-A177-3AD203B41FA5}">
                      <a16:colId xmlns:a16="http://schemas.microsoft.com/office/drawing/2014/main" val="1561121729"/>
                    </a:ext>
                  </a:extLst>
                </a:gridCol>
                <a:gridCol w="785836">
                  <a:extLst>
                    <a:ext uri="{9D8B030D-6E8A-4147-A177-3AD203B41FA5}">
                      <a16:colId xmlns:a16="http://schemas.microsoft.com/office/drawing/2014/main" val="2814040694"/>
                    </a:ext>
                  </a:extLst>
                </a:gridCol>
              </a:tblGrid>
              <a:tr h="270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Especialidade Técnica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N.º</a:t>
                      </a:r>
                      <a:endParaRPr lang="pt-P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154456"/>
                  </a:ext>
                </a:extLst>
              </a:tr>
              <a:tr h="270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Médico Especialista em Saúde Familiar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1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505514"/>
                  </a:ext>
                </a:extLst>
              </a:tr>
              <a:tr h="270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Enfermeiro de saúde Comunitária</a:t>
                      </a:r>
                      <a:endParaRPr lang="pt-P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2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062127"/>
                  </a:ext>
                </a:extLst>
              </a:tr>
              <a:tr h="26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Auxiliar de Enfermagem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757286"/>
                  </a:ext>
                </a:extLst>
              </a:tr>
              <a:tr h="270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Agentes Comunitários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3</a:t>
                      </a:r>
                      <a:endParaRPr lang="pt-P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0038204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756790" y="1234794"/>
            <a:ext cx="42348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Equipa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Centro de Sa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(5,000 </a:t>
            </a:r>
            <a:r>
              <a:rPr kumimoji="0" lang="pt-PT" alt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kumimoji="0" lang="pt-PT" alt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702495" y="2979733"/>
            <a:ext cx="42891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Equipa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 Sanitário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(2,000 </a:t>
            </a:r>
            <a:r>
              <a:rPr kumimoji="0" lang="pt-PT" alt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kumimoji="0" lang="pt-PT" alt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7687" y="1195814"/>
            <a:ext cx="42348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Equipa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Delegacia de Sa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pt-PT" alt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endParaRPr kumimoji="0" lang="pt-PT" alt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371600"/>
            <a:ext cx="8291856" cy="4953000"/>
          </a:xfrm>
        </p:spPr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34656" cy="533400"/>
          </a:xfrm>
        </p:spPr>
        <p:txBody>
          <a:bodyPr>
            <a:normAutofit/>
          </a:bodyPr>
          <a:lstStyle/>
          <a:p>
            <a:r>
              <a:rPr lang="pt-PT" sz="2800" dirty="0" smtClean="0"/>
              <a:t>Distribuição de trabalhadores </a:t>
            </a:r>
            <a:endParaRPr lang="pt-PT" sz="28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013848"/>
              </p:ext>
            </p:extLst>
          </p:nvPr>
        </p:nvGraphicFramePr>
        <p:xfrm>
          <a:off x="533401" y="685799"/>
          <a:ext cx="8458200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95" y="5257800"/>
            <a:ext cx="825469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C. Cooperação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1856" y="1529466"/>
            <a:ext cx="8229600" cy="4740449"/>
          </a:xfrm>
        </p:spPr>
        <p:txBody>
          <a:bodyPr>
            <a:normAutofit/>
          </a:bodyPr>
          <a:lstStyle/>
          <a:p>
            <a:pPr algn="just"/>
            <a:r>
              <a:rPr lang="pt-PT" sz="2400" dirty="0" smtClean="0"/>
              <a:t>Projetos </a:t>
            </a:r>
            <a:r>
              <a:rPr lang="pt-PT" sz="2400" dirty="0" smtClean="0"/>
              <a:t>de Formação </a:t>
            </a:r>
            <a:r>
              <a:rPr lang="pt-PT" sz="2400" dirty="0" smtClean="0"/>
              <a:t>Especializada com apoio (UFC, Ceará, IMIP, Universidade de Coimbra e OOAS;</a:t>
            </a:r>
          </a:p>
          <a:p>
            <a:pPr algn="just"/>
            <a:r>
              <a:rPr lang="pt-PT" sz="2400" dirty="0" smtClean="0"/>
              <a:t>Projetos Formação Continua;</a:t>
            </a:r>
          </a:p>
          <a:p>
            <a:pPr algn="just"/>
            <a:r>
              <a:rPr lang="pt-PT" sz="2400" dirty="0" smtClean="0"/>
              <a:t>Protocolos com universidades e outras instituições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PT" sz="2400" dirty="0" smtClean="0"/>
              <a:t> Especialidade Médica em Medicina Familiar;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PT" sz="2400" dirty="0" smtClean="0"/>
              <a:t> Especialidade de Enfermagem em Saúde Comunitária e Materno Infantil;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PT" sz="2400" dirty="0" smtClean="0"/>
              <a:t>Complemento de licenciatura em enfermagem e outras áreas – todas as ilhas;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PT" sz="2400" dirty="0" smtClean="0"/>
              <a:t>Mestrado em </a:t>
            </a:r>
            <a:r>
              <a:rPr lang="pt-PT" sz="2400" dirty="0" smtClean="0"/>
              <a:t>Gestão e </a:t>
            </a:r>
            <a:r>
              <a:rPr lang="pt-PT" sz="2400" dirty="0" smtClean="0"/>
              <a:t>Economia </a:t>
            </a:r>
            <a:r>
              <a:rPr lang="pt-PT" sz="2400" dirty="0"/>
              <a:t>dos </a:t>
            </a:r>
            <a:r>
              <a:rPr lang="pt-PT" sz="2400" dirty="0" smtClean="0"/>
              <a:t>Serviços de Saúde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00709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56" y="474044"/>
            <a:ext cx="8229600" cy="592756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Cooperação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1856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2800" b="1" dirty="0" smtClean="0"/>
              <a:t>Constrangimentos:</a:t>
            </a:r>
          </a:p>
          <a:p>
            <a:pPr algn="just"/>
            <a:r>
              <a:rPr lang="pt-PT" sz="2400" dirty="0" smtClean="0"/>
              <a:t>Inexistência no País de </a:t>
            </a:r>
            <a:r>
              <a:rPr lang="pt-PT" sz="2400" dirty="0" smtClean="0"/>
              <a:t>instituições para </a:t>
            </a:r>
            <a:r>
              <a:rPr lang="pt-PT" sz="2400" dirty="0" smtClean="0"/>
              <a:t>Formação especializada em Saúde;</a:t>
            </a:r>
          </a:p>
          <a:p>
            <a:pPr algn="just"/>
            <a:r>
              <a:rPr lang="pt-PT" sz="2400" dirty="0" smtClean="0"/>
              <a:t>Nº insuficiente de técnicos em diversas áreas para </a:t>
            </a:r>
            <a:r>
              <a:rPr lang="pt-PT" sz="2400" dirty="0" smtClean="0"/>
              <a:t>substituição </a:t>
            </a:r>
            <a:r>
              <a:rPr lang="pt-PT" sz="2400" dirty="0" smtClean="0"/>
              <a:t>durante o período </a:t>
            </a:r>
            <a:r>
              <a:rPr lang="pt-PT" sz="2400" dirty="0"/>
              <a:t>de </a:t>
            </a:r>
            <a:r>
              <a:rPr lang="pt-PT" sz="2400" dirty="0" smtClean="0"/>
              <a:t>formação; </a:t>
            </a:r>
          </a:p>
          <a:p>
            <a:pPr algn="just"/>
            <a:r>
              <a:rPr lang="pt-PT" sz="2400" dirty="0" smtClean="0"/>
              <a:t>Custos diretos e indiretos para formação dos técnicos de saúde no </a:t>
            </a:r>
            <a:r>
              <a:rPr lang="pt-PT" sz="2400" dirty="0" smtClean="0"/>
              <a:t>exterior.</a:t>
            </a:r>
            <a:endParaRPr lang="pt-PT" sz="2400" dirty="0" smtClean="0"/>
          </a:p>
          <a:p>
            <a:pPr marL="0" indent="0" algn="just">
              <a:buNone/>
            </a:pPr>
            <a:r>
              <a:rPr lang="pt-PT" sz="2400" b="1" dirty="0" smtClean="0"/>
              <a:t>Oportunidade</a:t>
            </a:r>
            <a:r>
              <a:rPr lang="pt-PT" sz="2400" dirty="0" smtClean="0"/>
              <a:t> </a:t>
            </a:r>
          </a:p>
          <a:p>
            <a:pPr algn="just"/>
            <a:r>
              <a:rPr lang="pt-PT" sz="2400" dirty="0" smtClean="0"/>
              <a:t>Parcerias </a:t>
            </a:r>
            <a:r>
              <a:rPr lang="pt-PT" sz="2400" dirty="0" smtClean="0"/>
              <a:t>estratégicas </a:t>
            </a:r>
            <a:r>
              <a:rPr lang="pt-PT" sz="2400" dirty="0"/>
              <a:t>na área de Formação Continua e Especializada</a:t>
            </a:r>
            <a:r>
              <a:rPr lang="pt-PT" sz="2400" dirty="0" smtClean="0"/>
              <a:t>;</a:t>
            </a:r>
          </a:p>
          <a:p>
            <a:pPr algn="just"/>
            <a:r>
              <a:rPr lang="pt-PT" sz="2400" dirty="0" smtClean="0"/>
              <a:t>Formalização de protocolos na área de formação continua e especializada;</a:t>
            </a:r>
          </a:p>
          <a:p>
            <a:pPr algn="just"/>
            <a:r>
              <a:rPr lang="pt-PT" sz="2400" dirty="0" smtClean="0"/>
              <a:t>Uma integração mais efetiva dos membros da RETS, numa perspetiva de cooperação técnica e financeira. </a:t>
            </a:r>
            <a:endParaRPr lang="pt-PT" sz="2400" dirty="0"/>
          </a:p>
          <a:p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4413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pt-PT" sz="6600" dirty="0" smtClean="0"/>
              <a:t>            </a:t>
            </a:r>
          </a:p>
          <a:p>
            <a:pPr algn="ctr">
              <a:buNone/>
            </a:pPr>
            <a:r>
              <a:rPr lang="pt-PT" sz="4000" dirty="0" smtClean="0">
                <a:solidFill>
                  <a:schemeClr val="accent1">
                    <a:lumMod val="75000"/>
                  </a:schemeClr>
                </a:solidFill>
              </a:rPr>
              <a:t>OBRIGADA</a:t>
            </a:r>
          </a:p>
        </p:txBody>
      </p:sp>
      <p:pic>
        <p:nvPicPr>
          <p:cNvPr id="6" name="Imagem 1" descr="Branding Governo de Cabo Verde_Saúde S S (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1"/>
            <a:ext cx="2590800" cy="67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OV NewLogo Templat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GOV NewLogo Templat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novo slid MSSS</Template>
  <TotalTime>3441</TotalTime>
  <Words>578</Words>
  <Application>Microsoft Office PowerPoint</Application>
  <PresentationFormat>Apresentação no Ecrã (4:3)</PresentationFormat>
  <Paragraphs>135</Paragraphs>
  <Slides>8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TextaNarrow-Light</vt:lpstr>
      <vt:lpstr>TextaNarrow-Regular</vt:lpstr>
      <vt:lpstr>Times New Roman</vt:lpstr>
      <vt:lpstr>Wingdings</vt:lpstr>
      <vt:lpstr>1_GOV NewLogo Template PPT</vt:lpstr>
      <vt:lpstr>2_GOV NewLogo Template PPT</vt:lpstr>
      <vt:lpstr> Serviço Nacional de Saúde Cabo Verde (APS)</vt:lpstr>
      <vt:lpstr>Apresentação do PowerPoint</vt:lpstr>
      <vt:lpstr>Rede pública de cuidados de saúde</vt:lpstr>
      <vt:lpstr>Força de trabalho na APS: formação e trabalho dos técnicos</vt:lpstr>
      <vt:lpstr>Distribuição de trabalhadores </vt:lpstr>
      <vt:lpstr>C. Cooperação</vt:lpstr>
      <vt:lpstr>Cooperação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DIREÇÃO GERAL DO PLANEAMENTO, ORÇAMENTO E GESTÃO</dc:title>
  <dc:creator>Analino</dc:creator>
  <cp:lastModifiedBy>Serafina Alves</cp:lastModifiedBy>
  <cp:revision>172</cp:revision>
  <dcterms:created xsi:type="dcterms:W3CDTF">2015-09-19T20:24:17Z</dcterms:created>
  <dcterms:modified xsi:type="dcterms:W3CDTF">2018-11-11T19:01:18Z</dcterms:modified>
</cp:coreProperties>
</file>