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7" r:id="rId3"/>
    <p:sldId id="282" r:id="rId4"/>
    <p:sldId id="281" r:id="rId5"/>
    <p:sldId id="260" r:id="rId6"/>
    <p:sldId id="261" r:id="rId7"/>
    <p:sldId id="264" r:id="rId8"/>
    <p:sldId id="265" r:id="rId9"/>
    <p:sldId id="268" r:id="rId10"/>
    <p:sldId id="266" r:id="rId11"/>
    <p:sldId id="284" r:id="rId12"/>
    <p:sldId id="271" r:id="rId13"/>
    <p:sldId id="272" r:id="rId14"/>
    <p:sldId id="286" r:id="rId15"/>
    <p:sldId id="304" r:id="rId16"/>
    <p:sldId id="278" r:id="rId17"/>
    <p:sldId id="283" r:id="rId18"/>
    <p:sldId id="305" r:id="rId19"/>
    <p:sldId id="279" r:id="rId20"/>
  </p:sldIdLst>
  <p:sldSz cx="9144000" cy="5143500" type="screen16x9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94713" autoAdjust="0"/>
  </p:normalViewPr>
  <p:slideViewPr>
    <p:cSldViewPr>
      <p:cViewPr varScale="1">
        <p:scale>
          <a:sx n="97" d="100"/>
          <a:sy n="97" d="100"/>
        </p:scale>
        <p:origin x="25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04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Presentación sintética acerca de la RETS y evaluación del último plan de trabajo de la RETS-</a:t>
          </a:r>
          <a:r>
            <a:rPr lang="es-ES" sz="1600" b="1" i="0" baseline="0" noProof="0" dirty="0" err="1">
              <a:solidFill>
                <a:schemeClr val="accent3">
                  <a:lumMod val="20000"/>
                  <a:lumOff val="80000"/>
                </a:schemeClr>
              </a:solidFill>
            </a:rPr>
            <a:t>Unasur</a:t>
          </a:r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.</a:t>
          </a:r>
        </a:p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Informe acerca de la fundación de la subred en Centro América.</a:t>
          </a:r>
          <a:endParaRPr lang="es-ES" sz="1600" b="1" noProof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56C7540-1838-4CE7-9B6D-57E9E571A2DD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s-ES" sz="1600" b="1" noProof="0" dirty="0"/>
            <a:t>Presentación de cada país sobre la formación y el trabajo de los trabajadores técnicos en salud (énfasis en la APS), sobre la base de un guión enviado para los miembros.</a:t>
          </a:r>
          <a:endParaRPr lang="es-ES" sz="1600" b="1" noProof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27C78A-F6DC-4191-8977-CB79DE47AC9E}" type="parTrans" cxnId="{E8B59A01-3222-458F-8943-FFA459858653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B07626A-B0C3-4BFC-B220-8C2F1A49D0A0}" type="sibTrans" cxnId="{E8B59A01-3222-458F-8943-FFA459858653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09AB087-80F7-4FFF-85E1-2FB96DC962B3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 anchor="ctr"/>
        <a:lstStyle/>
        <a:p>
          <a:pPr rtl="0"/>
          <a:endParaRPr lang="es-ES" sz="1600" b="1" noProof="0" dirty="0"/>
        </a:p>
        <a:p>
          <a:pPr rtl="0"/>
          <a:r>
            <a:rPr lang="es-ES" sz="1600" b="1" noProof="0" dirty="0"/>
            <a:t>Reflexiones sobre los desafíos y posibilidades para el trabajo en la red.</a:t>
          </a:r>
        </a:p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	</a:t>
          </a:r>
        </a:p>
      </dgm:t>
    </dgm:pt>
    <dgm:pt modelId="{7278053F-C982-48B2-B780-4DE4660B11D0}" type="parTrans" cxnId="{41C0833E-8324-4CEE-84A9-6024A02B524B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3917181-FA62-4759-9243-168610F2B7BA}" type="sibTrans" cxnId="{41C0833E-8324-4CEE-84A9-6024A02B524B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2388261-3202-41B5-B707-0D854E6C520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Estructuración de un plan de acciones regionalizadas.</a:t>
          </a:r>
        </a:p>
      </dgm:t>
    </dgm:pt>
    <dgm:pt modelId="{0404769F-6855-4820-9305-8D8D5548DE8F}" type="sibTrans" cxnId="{13468115-F550-4AF5-A680-24EBDED7D142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209F086-50B0-4C7C-A9D6-4922ECA55C7D}" type="parTrans" cxnId="{13468115-F550-4AF5-A680-24EBDED7D142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</dgm:pt>
    <dgm:pt modelId="{EDF042B5-773B-44E9-892C-EFDB1E6BFDAC}" type="pres">
      <dgm:prSet presAssocID="{C721FD46-574E-4D73-BDCC-F3DE3AA2FE9E}" presName="parentText" presStyleLbl="node1" presStyleIdx="0" presStyleCnt="4" custLinFactY="-112644" custLinFactNeighborY="-200000">
        <dgm:presLayoutVars>
          <dgm:chMax val="0"/>
          <dgm:bulletEnabled val="1"/>
        </dgm:presLayoutVars>
      </dgm:prSet>
      <dgm:spPr/>
    </dgm:pt>
    <dgm:pt modelId="{38ADDE91-F3BB-4DB1-93F2-29F577E053AF}" type="pres">
      <dgm:prSet presAssocID="{976D0D4B-5C0A-4442-986B-783DF5CB8903}" presName="spacer" presStyleCnt="0"/>
      <dgm:spPr/>
    </dgm:pt>
    <dgm:pt modelId="{3184C882-D55B-4207-8A59-961D78D139F7}" type="pres">
      <dgm:prSet presAssocID="{856C7540-1838-4CE7-9B6D-57E9E571A2DD}" presName="parentText" presStyleLbl="node1" presStyleIdx="1" presStyleCnt="4" custLinFactY="-388" custLinFactNeighborY="-100000">
        <dgm:presLayoutVars>
          <dgm:chMax val="0"/>
          <dgm:bulletEnabled val="1"/>
        </dgm:presLayoutVars>
      </dgm:prSet>
      <dgm:spPr/>
    </dgm:pt>
    <dgm:pt modelId="{A21EA5C7-018F-4577-AAE9-E897DA8A7025}" type="pres">
      <dgm:prSet presAssocID="{AB07626A-B0C3-4BFC-B220-8C2F1A49D0A0}" presName="spacer" presStyleCnt="0"/>
      <dgm:spPr/>
    </dgm:pt>
    <dgm:pt modelId="{E4DE0854-D404-430C-AB12-0E436C58DE57}" type="pres">
      <dgm:prSet presAssocID="{909AB087-80F7-4FFF-85E1-2FB96DC962B3}" presName="parentText" presStyleLbl="node1" presStyleIdx="2" presStyleCnt="4" custScaleY="45437" custLinFactY="-14165" custLinFactNeighborY="-100000">
        <dgm:presLayoutVars>
          <dgm:chMax val="0"/>
          <dgm:bulletEnabled val="1"/>
        </dgm:presLayoutVars>
      </dgm:prSet>
      <dgm:spPr/>
    </dgm:pt>
    <dgm:pt modelId="{075D12D3-D14C-41E9-A388-54B858F29C74}" type="pres">
      <dgm:prSet presAssocID="{83917181-FA62-4759-9243-168610F2B7BA}" presName="spacer" presStyleCnt="0"/>
      <dgm:spPr/>
    </dgm:pt>
    <dgm:pt modelId="{0C3C1BDA-E6AC-444E-A039-AAB65CF2B397}" type="pres">
      <dgm:prSet presAssocID="{62388261-3202-41B5-B707-0D854E6C520E}" presName="parentText" presStyleLbl="node1" presStyleIdx="3" presStyleCnt="4" custScaleY="61756" custLinFactY="-27659" custLinFactNeighborY="-100000">
        <dgm:presLayoutVars>
          <dgm:chMax val="0"/>
          <dgm:bulletEnabled val="1"/>
        </dgm:presLayoutVars>
      </dgm:prSet>
      <dgm:spPr/>
    </dgm:pt>
  </dgm:ptLst>
  <dgm:cxnLst>
    <dgm:cxn modelId="{E8B59A01-3222-458F-8943-FFA459858653}" srcId="{F4B2BF4A-0076-42D8-BDB5-D9A5FD198E48}" destId="{856C7540-1838-4CE7-9B6D-57E9E571A2DD}" srcOrd="1" destOrd="0" parTransId="{7F27C78A-F6DC-4191-8977-CB79DE47AC9E}" sibTransId="{AB07626A-B0C3-4BFC-B220-8C2F1A49D0A0}"/>
    <dgm:cxn modelId="{2D23C907-83E4-49AE-800D-35C195566502}" type="presOf" srcId="{909AB087-80F7-4FFF-85E1-2FB96DC962B3}" destId="{E4DE0854-D404-430C-AB12-0E436C58DE57}" srcOrd="0" destOrd="0" presId="urn:microsoft.com/office/officeart/2005/8/layout/vList2"/>
    <dgm:cxn modelId="{13468115-F550-4AF5-A680-24EBDED7D142}" srcId="{F4B2BF4A-0076-42D8-BDB5-D9A5FD198E48}" destId="{62388261-3202-41B5-B707-0D854E6C520E}" srcOrd="3" destOrd="0" parTransId="{1209F086-50B0-4C7C-A9D6-4922ECA55C7D}" sibTransId="{0404769F-6855-4820-9305-8D8D5548DE8F}"/>
    <dgm:cxn modelId="{F0F8A039-AC61-4D77-9D93-27E136FE64CC}" type="presOf" srcId="{856C7540-1838-4CE7-9B6D-57E9E571A2DD}" destId="{3184C882-D55B-4207-8A59-961D78D139F7}" srcOrd="0" destOrd="0" presId="urn:microsoft.com/office/officeart/2005/8/layout/vList2"/>
    <dgm:cxn modelId="{41C0833E-8324-4CEE-84A9-6024A02B524B}" srcId="{F4B2BF4A-0076-42D8-BDB5-D9A5FD198E48}" destId="{909AB087-80F7-4FFF-85E1-2FB96DC962B3}" srcOrd="2" destOrd="0" parTransId="{7278053F-C982-48B2-B780-4DE4660B11D0}" sibTransId="{83917181-FA62-4759-9243-168610F2B7BA}"/>
    <dgm:cxn modelId="{40E3538E-E5BA-46B9-84F1-799572E049A6}" type="presOf" srcId="{62388261-3202-41B5-B707-0D854E6C520E}" destId="{0C3C1BDA-E6AC-444E-A039-AAB65CF2B397}" srcOrd="0" destOrd="0" presId="urn:microsoft.com/office/officeart/2005/8/layout/vList2"/>
    <dgm:cxn modelId="{D5763498-82B0-48EE-B44C-D2405F27B7CC}" type="presOf" srcId="{F4B2BF4A-0076-42D8-BDB5-D9A5FD198E48}" destId="{5CE27849-4695-4848-AE2D-1716D5D06042}" srcOrd="0" destOrd="0" presId="urn:microsoft.com/office/officeart/2005/8/layout/vList2"/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27AC99CD-F7CA-43FE-BD39-4746FA3D145F}" type="presOf" srcId="{C721FD46-574E-4D73-BDCC-F3DE3AA2FE9E}" destId="{EDF042B5-773B-44E9-892C-EFDB1E6BFDAC}" srcOrd="0" destOrd="0" presId="urn:microsoft.com/office/officeart/2005/8/layout/vList2"/>
    <dgm:cxn modelId="{62766DEC-12C9-4EF8-8788-786454FC986B}" type="presParOf" srcId="{5CE27849-4695-4848-AE2D-1716D5D06042}" destId="{EDF042B5-773B-44E9-892C-EFDB1E6BFDAC}" srcOrd="0" destOrd="0" presId="urn:microsoft.com/office/officeart/2005/8/layout/vList2"/>
    <dgm:cxn modelId="{C755888B-E98B-4FC1-AF0D-28DADC50B468}" type="presParOf" srcId="{5CE27849-4695-4848-AE2D-1716D5D06042}" destId="{38ADDE91-F3BB-4DB1-93F2-29F577E053AF}" srcOrd="1" destOrd="0" presId="urn:microsoft.com/office/officeart/2005/8/layout/vList2"/>
    <dgm:cxn modelId="{F566E414-C1BF-4853-ADDD-4AFED2CEEA08}" type="presParOf" srcId="{5CE27849-4695-4848-AE2D-1716D5D06042}" destId="{3184C882-D55B-4207-8A59-961D78D139F7}" srcOrd="2" destOrd="0" presId="urn:microsoft.com/office/officeart/2005/8/layout/vList2"/>
    <dgm:cxn modelId="{0CF5368E-F6DF-4FEA-83B5-2637713B2BFA}" type="presParOf" srcId="{5CE27849-4695-4848-AE2D-1716D5D06042}" destId="{A21EA5C7-018F-4577-AAE9-E897DA8A7025}" srcOrd="3" destOrd="0" presId="urn:microsoft.com/office/officeart/2005/8/layout/vList2"/>
    <dgm:cxn modelId="{7D49428A-8885-4E8F-A2CB-5CDEC793FE99}" type="presParOf" srcId="{5CE27849-4695-4848-AE2D-1716D5D06042}" destId="{E4DE0854-D404-430C-AB12-0E436C58DE57}" srcOrd="4" destOrd="0" presId="urn:microsoft.com/office/officeart/2005/8/layout/vList2"/>
    <dgm:cxn modelId="{3771F8B9-A00E-4E5A-8523-F6547641D048}" type="presParOf" srcId="{5CE27849-4695-4848-AE2D-1716D5D06042}" destId="{075D12D3-D14C-41E9-A388-54B858F29C74}" srcOrd="5" destOrd="0" presId="urn:microsoft.com/office/officeart/2005/8/layout/vList2"/>
    <dgm:cxn modelId="{16D235B9-8C18-4119-861D-2A02FA6B041B}" type="presParOf" srcId="{5CE27849-4695-4848-AE2D-1716D5D06042}" destId="{0C3C1BDA-E6AC-444E-A039-AAB65CF2B3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</dgm:spPr>
      <dgm:t>
        <a:bodyPr/>
        <a:lstStyle/>
        <a:p>
          <a:pPr rtl="0"/>
          <a:r>
            <a:rPr lang="es-ES" sz="1600" b="1" noProof="0" dirty="0"/>
            <a:t>- Enfoque en la APS (40 años de Alma-Ata; Conferencia de Astana);</a:t>
          </a:r>
        </a:p>
        <a:p>
          <a:r>
            <a:rPr lang="es-ES" sz="1600" b="1" noProof="0" dirty="0"/>
            <a:t>- Fortalecimiento del papel de la RETS en el cumplimiento de los Objetivos del Desarrollo Sostenible (ODS);</a:t>
          </a:r>
        </a:p>
        <a:p>
          <a:r>
            <a:rPr lang="es-ES" sz="1600" b="1" noProof="0" dirty="0"/>
            <a:t>- </a:t>
          </a:r>
          <a:r>
            <a:rPr lang="es-419" sz="1600" b="1" noProof="0" dirty="0"/>
            <a:t>Fortalecimiento</a:t>
          </a:r>
          <a:r>
            <a:rPr lang="pt-BR" sz="1600" b="1" dirty="0"/>
            <a:t> </a:t>
          </a:r>
          <a:r>
            <a:rPr lang="es-419" sz="1600" b="1" noProof="0" dirty="0"/>
            <a:t>y ampliación de la Red y de sus instituciones formadoras</a:t>
          </a:r>
          <a:r>
            <a:rPr lang="pt-BR" sz="1600" b="1" dirty="0"/>
            <a:t>;</a:t>
          </a:r>
          <a:endParaRPr lang="es-ES" sz="1600" b="1" noProof="0" dirty="0"/>
        </a:p>
        <a:p>
          <a:r>
            <a:rPr lang="es-ES" sz="1600" b="1" noProof="0" dirty="0"/>
            <a:t>- Ampliación y calificación de la comunicación y interactividad  de la rede;</a:t>
          </a:r>
        </a:p>
        <a:p>
          <a:r>
            <a:rPr lang="es-ES" sz="1600" b="1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</a:t>
          </a:r>
          <a:r>
            <a:rPr lang="es-ES" sz="1600" b="1" dirty="0"/>
            <a:t>Alcance de la sostenibilidad financiera de la Red y de sus acciones</a:t>
          </a:r>
          <a:r>
            <a:rPr lang="pt-BR" sz="1600" b="1" dirty="0"/>
            <a:t>;</a:t>
          </a:r>
        </a:p>
        <a:p>
          <a:r>
            <a:rPr lang="pt-BR" sz="1600" b="1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</a:t>
          </a:r>
          <a:r>
            <a:rPr lang="es-ES" sz="1600" b="1" noProof="0" dirty="0">
              <a:solidFill>
                <a:schemeClr val="accent3">
                  <a:lumMod val="20000"/>
                  <a:lumOff val="80000"/>
                </a:schemeClr>
              </a:solidFill>
            </a:rPr>
            <a:t>Corresponsabilidad en la construcción de formas de viabilizar el plan.</a:t>
          </a: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pt-BR" sz="16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pt-BR" sz="160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</dgm:pt>
    <dgm:pt modelId="{EDF042B5-773B-44E9-892C-EFDB1E6BFDAC}" type="pres">
      <dgm:prSet presAssocID="{C721FD46-574E-4D73-BDCC-F3DE3AA2FE9E}" presName="parentText" presStyleLbl="node1" presStyleIdx="0" presStyleCnt="1" custScaleY="364032" custLinFactNeighborY="5840">
        <dgm:presLayoutVars>
          <dgm:chMax val="0"/>
          <dgm:bulletEnabled val="1"/>
        </dgm:presLayoutVars>
      </dgm:prSet>
      <dgm:spPr/>
    </dgm:pt>
  </dgm:ptLst>
  <dgm:cxnLst>
    <dgm:cxn modelId="{E2F24C1C-6AD1-46F3-9146-7FDA2CF6F0F9}" type="presOf" srcId="{F4B2BF4A-0076-42D8-BDB5-D9A5FD198E48}" destId="{5CE27849-4695-4848-AE2D-1716D5D06042}" srcOrd="0" destOrd="0" presId="urn:microsoft.com/office/officeart/2005/8/layout/vList2"/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A67C9BC1-EA33-4098-AD28-DF07B4556000}" type="presOf" srcId="{C721FD46-574E-4D73-BDCC-F3DE3AA2FE9E}" destId="{EDF042B5-773B-44E9-892C-EFDB1E6BFDAC}" srcOrd="0" destOrd="0" presId="urn:microsoft.com/office/officeart/2005/8/layout/vList2"/>
    <dgm:cxn modelId="{E28D42D8-F47B-4651-AE39-096492F9A937}" type="presParOf" srcId="{5CE27849-4695-4848-AE2D-1716D5D06042}" destId="{EDF042B5-773B-44E9-892C-EFDB1E6BFD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2BF4A-0076-42D8-BDB5-D9A5FD198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721FD46-574E-4D73-BDCC-F3DE3AA2FE9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Presentación sintética acerca de la RETS y evaluación del último plan de trabajo de la RETS-</a:t>
          </a:r>
          <a:r>
            <a:rPr lang="es-ES" sz="1600" b="1" i="0" baseline="0" noProof="0" dirty="0" err="1">
              <a:solidFill>
                <a:schemeClr val="accent3">
                  <a:lumMod val="20000"/>
                  <a:lumOff val="80000"/>
                </a:schemeClr>
              </a:solidFill>
            </a:rPr>
            <a:t>Unasur</a:t>
          </a:r>
          <a:endParaRPr lang="es-ES" sz="1600" b="1" i="0" baseline="0" noProof="0" dirty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Informe acerca de la fundación de la subred en Centro América</a:t>
          </a:r>
          <a:endParaRPr lang="es-ES" sz="1600" b="1" noProof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3E97AB75-5193-4245-A02B-DC06A5E49599}" type="parTrans" cxnId="{E08E34A6-2213-42AD-B803-BEDFCD186C30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76D0D4B-5C0A-4442-986B-783DF5CB8903}" type="sibTrans" cxnId="{E08E34A6-2213-42AD-B803-BEDFCD186C30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56C7540-1838-4CE7-9B6D-57E9E571A2DD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s-ES" sz="1600" b="1" noProof="0" dirty="0"/>
            <a:t>Presentación de cada país sobre la formación y el trabajo de los trabajadores técnicos en salud (énfasis en la APS), sobre la base de un guión enviado para los miembros</a:t>
          </a:r>
          <a:endParaRPr lang="es-ES" sz="1600" b="1" noProof="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7F27C78A-F6DC-4191-8977-CB79DE47AC9E}" type="parTrans" cxnId="{E8B59A01-3222-458F-8943-FFA459858653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B07626A-B0C3-4BFC-B220-8C2F1A49D0A0}" type="sibTrans" cxnId="{E8B59A01-3222-458F-8943-FFA459858653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909AB087-80F7-4FFF-85E1-2FB96DC962B3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 anchor="ctr"/>
        <a:lstStyle/>
        <a:p>
          <a:pPr rtl="0"/>
          <a:endParaRPr lang="es-ES" sz="1600" b="1" noProof="0" dirty="0"/>
        </a:p>
        <a:p>
          <a:pPr rtl="0"/>
          <a:r>
            <a:rPr lang="es-ES" sz="1600" b="1" noProof="0" dirty="0"/>
            <a:t>Reflexiones sobre los desafíos y posibilidades para el trabajo en la red</a:t>
          </a:r>
        </a:p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	</a:t>
          </a:r>
        </a:p>
      </dgm:t>
    </dgm:pt>
    <dgm:pt modelId="{7278053F-C982-48B2-B780-4DE4660B11D0}" type="parTrans" cxnId="{41C0833E-8324-4CEE-84A9-6024A02B524B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83917181-FA62-4759-9243-168610F2B7BA}" type="sibTrans" cxnId="{41C0833E-8324-4CEE-84A9-6024A02B524B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2388261-3202-41B5-B707-0D854E6C520E}">
      <dgm:prSet custT="1"/>
      <dgm:spPr>
        <a:solidFill>
          <a:srgbClr val="F68222"/>
        </a:solidFill>
        <a:ln>
          <a:solidFill>
            <a:srgbClr val="667F35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s-ES" sz="1600" b="1" i="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Estructuración de un plan de acciones regionalizadas</a:t>
          </a:r>
        </a:p>
      </dgm:t>
    </dgm:pt>
    <dgm:pt modelId="{0404769F-6855-4820-9305-8D8D5548DE8F}" type="sibTrans" cxnId="{13468115-F550-4AF5-A680-24EBDED7D142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209F086-50B0-4C7C-A9D6-4922ECA55C7D}" type="parTrans" cxnId="{13468115-F550-4AF5-A680-24EBDED7D142}">
      <dgm:prSet/>
      <dgm:spPr/>
      <dgm:t>
        <a:bodyPr/>
        <a:lstStyle/>
        <a:p>
          <a:endParaRPr lang="es-ES" sz="1600" b="1" noProof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5CE27849-4695-4848-AE2D-1716D5D06042}" type="pres">
      <dgm:prSet presAssocID="{F4B2BF4A-0076-42D8-BDB5-D9A5FD198E48}" presName="linear" presStyleCnt="0">
        <dgm:presLayoutVars>
          <dgm:animLvl val="lvl"/>
          <dgm:resizeHandles val="exact"/>
        </dgm:presLayoutVars>
      </dgm:prSet>
      <dgm:spPr/>
    </dgm:pt>
    <dgm:pt modelId="{EDF042B5-773B-44E9-892C-EFDB1E6BFDAC}" type="pres">
      <dgm:prSet presAssocID="{C721FD46-574E-4D73-BDCC-F3DE3AA2FE9E}" presName="parentText" presStyleLbl="node1" presStyleIdx="0" presStyleCnt="4" custLinFactY="-112644" custLinFactNeighborY="-200000">
        <dgm:presLayoutVars>
          <dgm:chMax val="0"/>
          <dgm:bulletEnabled val="1"/>
        </dgm:presLayoutVars>
      </dgm:prSet>
      <dgm:spPr/>
    </dgm:pt>
    <dgm:pt modelId="{38ADDE91-F3BB-4DB1-93F2-29F577E053AF}" type="pres">
      <dgm:prSet presAssocID="{976D0D4B-5C0A-4442-986B-783DF5CB8903}" presName="spacer" presStyleCnt="0"/>
      <dgm:spPr/>
    </dgm:pt>
    <dgm:pt modelId="{3184C882-D55B-4207-8A59-961D78D139F7}" type="pres">
      <dgm:prSet presAssocID="{856C7540-1838-4CE7-9B6D-57E9E571A2DD}" presName="parentText" presStyleLbl="node1" presStyleIdx="1" presStyleCnt="4" custLinFactY="-388" custLinFactNeighborY="-100000">
        <dgm:presLayoutVars>
          <dgm:chMax val="0"/>
          <dgm:bulletEnabled val="1"/>
        </dgm:presLayoutVars>
      </dgm:prSet>
      <dgm:spPr/>
    </dgm:pt>
    <dgm:pt modelId="{A21EA5C7-018F-4577-AAE9-E897DA8A7025}" type="pres">
      <dgm:prSet presAssocID="{AB07626A-B0C3-4BFC-B220-8C2F1A49D0A0}" presName="spacer" presStyleCnt="0"/>
      <dgm:spPr/>
    </dgm:pt>
    <dgm:pt modelId="{E4DE0854-D404-430C-AB12-0E436C58DE57}" type="pres">
      <dgm:prSet presAssocID="{909AB087-80F7-4FFF-85E1-2FB96DC962B3}" presName="parentText" presStyleLbl="node1" presStyleIdx="2" presStyleCnt="4" custScaleY="45437" custLinFactY="-14165" custLinFactNeighborY="-100000">
        <dgm:presLayoutVars>
          <dgm:chMax val="0"/>
          <dgm:bulletEnabled val="1"/>
        </dgm:presLayoutVars>
      </dgm:prSet>
      <dgm:spPr/>
    </dgm:pt>
    <dgm:pt modelId="{075D12D3-D14C-41E9-A388-54B858F29C74}" type="pres">
      <dgm:prSet presAssocID="{83917181-FA62-4759-9243-168610F2B7BA}" presName="spacer" presStyleCnt="0"/>
      <dgm:spPr/>
    </dgm:pt>
    <dgm:pt modelId="{0C3C1BDA-E6AC-444E-A039-AAB65CF2B397}" type="pres">
      <dgm:prSet presAssocID="{62388261-3202-41B5-B707-0D854E6C520E}" presName="parentText" presStyleLbl="node1" presStyleIdx="3" presStyleCnt="4" custScaleY="61756" custLinFactY="-27659" custLinFactNeighborY="-100000">
        <dgm:presLayoutVars>
          <dgm:chMax val="0"/>
          <dgm:bulletEnabled val="1"/>
        </dgm:presLayoutVars>
      </dgm:prSet>
      <dgm:spPr/>
    </dgm:pt>
  </dgm:ptLst>
  <dgm:cxnLst>
    <dgm:cxn modelId="{E8B59A01-3222-458F-8943-FFA459858653}" srcId="{F4B2BF4A-0076-42D8-BDB5-D9A5FD198E48}" destId="{856C7540-1838-4CE7-9B6D-57E9E571A2DD}" srcOrd="1" destOrd="0" parTransId="{7F27C78A-F6DC-4191-8977-CB79DE47AC9E}" sibTransId="{AB07626A-B0C3-4BFC-B220-8C2F1A49D0A0}"/>
    <dgm:cxn modelId="{2D23C907-83E4-49AE-800D-35C195566502}" type="presOf" srcId="{909AB087-80F7-4FFF-85E1-2FB96DC962B3}" destId="{E4DE0854-D404-430C-AB12-0E436C58DE57}" srcOrd="0" destOrd="0" presId="urn:microsoft.com/office/officeart/2005/8/layout/vList2"/>
    <dgm:cxn modelId="{13468115-F550-4AF5-A680-24EBDED7D142}" srcId="{F4B2BF4A-0076-42D8-BDB5-D9A5FD198E48}" destId="{62388261-3202-41B5-B707-0D854E6C520E}" srcOrd="3" destOrd="0" parTransId="{1209F086-50B0-4C7C-A9D6-4922ECA55C7D}" sibTransId="{0404769F-6855-4820-9305-8D8D5548DE8F}"/>
    <dgm:cxn modelId="{F0F8A039-AC61-4D77-9D93-27E136FE64CC}" type="presOf" srcId="{856C7540-1838-4CE7-9B6D-57E9E571A2DD}" destId="{3184C882-D55B-4207-8A59-961D78D139F7}" srcOrd="0" destOrd="0" presId="urn:microsoft.com/office/officeart/2005/8/layout/vList2"/>
    <dgm:cxn modelId="{41C0833E-8324-4CEE-84A9-6024A02B524B}" srcId="{F4B2BF4A-0076-42D8-BDB5-D9A5FD198E48}" destId="{909AB087-80F7-4FFF-85E1-2FB96DC962B3}" srcOrd="2" destOrd="0" parTransId="{7278053F-C982-48B2-B780-4DE4660B11D0}" sibTransId="{83917181-FA62-4759-9243-168610F2B7BA}"/>
    <dgm:cxn modelId="{40E3538E-E5BA-46B9-84F1-799572E049A6}" type="presOf" srcId="{62388261-3202-41B5-B707-0D854E6C520E}" destId="{0C3C1BDA-E6AC-444E-A039-AAB65CF2B397}" srcOrd="0" destOrd="0" presId="urn:microsoft.com/office/officeart/2005/8/layout/vList2"/>
    <dgm:cxn modelId="{D5763498-82B0-48EE-B44C-D2405F27B7CC}" type="presOf" srcId="{F4B2BF4A-0076-42D8-BDB5-D9A5FD198E48}" destId="{5CE27849-4695-4848-AE2D-1716D5D06042}" srcOrd="0" destOrd="0" presId="urn:microsoft.com/office/officeart/2005/8/layout/vList2"/>
    <dgm:cxn modelId="{E08E34A6-2213-42AD-B803-BEDFCD186C30}" srcId="{F4B2BF4A-0076-42D8-BDB5-D9A5FD198E48}" destId="{C721FD46-574E-4D73-BDCC-F3DE3AA2FE9E}" srcOrd="0" destOrd="0" parTransId="{3E97AB75-5193-4245-A02B-DC06A5E49599}" sibTransId="{976D0D4B-5C0A-4442-986B-783DF5CB8903}"/>
    <dgm:cxn modelId="{27AC99CD-F7CA-43FE-BD39-4746FA3D145F}" type="presOf" srcId="{C721FD46-574E-4D73-BDCC-F3DE3AA2FE9E}" destId="{EDF042B5-773B-44E9-892C-EFDB1E6BFDAC}" srcOrd="0" destOrd="0" presId="urn:microsoft.com/office/officeart/2005/8/layout/vList2"/>
    <dgm:cxn modelId="{62766DEC-12C9-4EF8-8788-786454FC986B}" type="presParOf" srcId="{5CE27849-4695-4848-AE2D-1716D5D06042}" destId="{EDF042B5-773B-44E9-892C-EFDB1E6BFDAC}" srcOrd="0" destOrd="0" presId="urn:microsoft.com/office/officeart/2005/8/layout/vList2"/>
    <dgm:cxn modelId="{C755888B-E98B-4FC1-AF0D-28DADC50B468}" type="presParOf" srcId="{5CE27849-4695-4848-AE2D-1716D5D06042}" destId="{38ADDE91-F3BB-4DB1-93F2-29F577E053AF}" srcOrd="1" destOrd="0" presId="urn:microsoft.com/office/officeart/2005/8/layout/vList2"/>
    <dgm:cxn modelId="{F566E414-C1BF-4853-ADDD-4AFED2CEEA08}" type="presParOf" srcId="{5CE27849-4695-4848-AE2D-1716D5D06042}" destId="{3184C882-D55B-4207-8A59-961D78D139F7}" srcOrd="2" destOrd="0" presId="urn:microsoft.com/office/officeart/2005/8/layout/vList2"/>
    <dgm:cxn modelId="{0CF5368E-F6DF-4FEA-83B5-2637713B2BFA}" type="presParOf" srcId="{5CE27849-4695-4848-AE2D-1716D5D06042}" destId="{A21EA5C7-018F-4577-AAE9-E897DA8A7025}" srcOrd="3" destOrd="0" presId="urn:microsoft.com/office/officeart/2005/8/layout/vList2"/>
    <dgm:cxn modelId="{7D49428A-8885-4E8F-A2CB-5CDEC793FE99}" type="presParOf" srcId="{5CE27849-4695-4848-AE2D-1716D5D06042}" destId="{E4DE0854-D404-430C-AB12-0E436C58DE57}" srcOrd="4" destOrd="0" presId="urn:microsoft.com/office/officeart/2005/8/layout/vList2"/>
    <dgm:cxn modelId="{3771F8B9-A00E-4E5A-8523-F6547641D048}" type="presParOf" srcId="{5CE27849-4695-4848-AE2D-1716D5D06042}" destId="{075D12D3-D14C-41E9-A388-54B858F29C74}" srcOrd="5" destOrd="0" presId="urn:microsoft.com/office/officeart/2005/8/layout/vList2"/>
    <dgm:cxn modelId="{16D235B9-8C18-4119-861D-2A02FA6B041B}" type="presParOf" srcId="{5CE27849-4695-4848-AE2D-1716D5D06042}" destId="{0C3C1BDA-E6AC-444E-A039-AAB65CF2B3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0"/>
          <a:ext cx="8784976" cy="107406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Presentación sintética acerca de la RETS y evaluación del último plan de trabajo de la RETS-</a:t>
          </a:r>
          <a:r>
            <a:rPr lang="es-ES" sz="1600" b="1" i="0" kern="1200" baseline="0" noProof="0" dirty="0" err="1">
              <a:solidFill>
                <a:schemeClr val="accent3">
                  <a:lumMod val="20000"/>
                  <a:lumOff val="80000"/>
                </a:schemeClr>
              </a:solidFill>
            </a:rPr>
            <a:t>Unasur</a:t>
          </a: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Informe acerca de la fundación de la subred en Centro América.</a:t>
          </a:r>
          <a:endParaRPr lang="es-ES" sz="1600" b="1" kern="1200" noProof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52431" y="52431"/>
        <a:ext cx="8680114" cy="969198"/>
      </dsp:txXfrm>
    </dsp:sp>
    <dsp:sp modelId="{3184C882-D55B-4207-8A59-961D78D139F7}">
      <dsp:nvSpPr>
        <dsp:cNvPr id="0" name=""/>
        <dsp:cNvSpPr/>
      </dsp:nvSpPr>
      <dsp:spPr>
        <a:xfrm>
          <a:off x="0" y="1084837"/>
          <a:ext cx="8784976" cy="107406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Presentación de cada país sobre la formación y el trabajo de los trabajadores técnicos en salud (énfasis en la APS), sobre la base de un guión enviado para los miembros.</a:t>
          </a:r>
          <a:endParaRPr lang="es-ES" sz="1600" b="1" kern="1200" noProof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52431" y="1137268"/>
        <a:ext cx="8680114" cy="969198"/>
      </dsp:txXfrm>
    </dsp:sp>
    <dsp:sp modelId="{E4DE0854-D404-430C-AB12-0E436C58DE57}">
      <dsp:nvSpPr>
        <dsp:cNvPr id="0" name=""/>
        <dsp:cNvSpPr/>
      </dsp:nvSpPr>
      <dsp:spPr>
        <a:xfrm>
          <a:off x="0" y="2166443"/>
          <a:ext cx="8784976" cy="48802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noProof="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Reflexiones sobre los desafíos y posibilidades para el trabajo en la red.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	</a:t>
          </a:r>
        </a:p>
      </dsp:txBody>
      <dsp:txXfrm>
        <a:off x="23823" y="2190266"/>
        <a:ext cx="8737330" cy="440374"/>
      </dsp:txXfrm>
    </dsp:sp>
    <dsp:sp modelId="{0C3C1BDA-E6AC-444E-A039-AAB65CF2B397}">
      <dsp:nvSpPr>
        <dsp:cNvPr id="0" name=""/>
        <dsp:cNvSpPr/>
      </dsp:nvSpPr>
      <dsp:spPr>
        <a:xfrm>
          <a:off x="0" y="2665050"/>
          <a:ext cx="8784976" cy="663296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Estructuración de un plan de acciones regionalizadas.</a:t>
          </a:r>
        </a:p>
      </dsp:txBody>
      <dsp:txXfrm>
        <a:off x="32379" y="2697429"/>
        <a:ext cx="8720218" cy="59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2742"/>
          <a:ext cx="8784976" cy="2805569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- Enfoque en la APS (40 años de Alma-Ata; Conferencia de Astana);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- Fortalecimiento del papel de la RETS en el cumplimiento de los Objetivos del Desarrollo Sostenible (ODS);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- </a:t>
          </a:r>
          <a:r>
            <a:rPr lang="es-419" sz="1600" b="1" kern="1200" noProof="0" dirty="0"/>
            <a:t>Fortalecimiento</a:t>
          </a:r>
          <a:r>
            <a:rPr lang="pt-BR" sz="1600" b="1" kern="1200" dirty="0"/>
            <a:t> </a:t>
          </a:r>
          <a:r>
            <a:rPr lang="es-419" sz="1600" b="1" kern="1200" noProof="0" dirty="0"/>
            <a:t>y ampliación de la Red y de sus instituciones formadoras</a:t>
          </a:r>
          <a:r>
            <a:rPr lang="pt-BR" sz="1600" b="1" kern="1200" dirty="0"/>
            <a:t>;</a:t>
          </a:r>
          <a:endParaRPr lang="es-ES" sz="1600" b="1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- Ampliación y calificación de la comunicación y interactividad  de la rede;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</a:t>
          </a:r>
          <a:r>
            <a:rPr lang="es-ES" sz="1600" b="1" kern="1200" dirty="0"/>
            <a:t>Alcance de la sostenibilidad financiera de la Red y de sus acciones</a:t>
          </a:r>
          <a:r>
            <a:rPr lang="pt-BR" sz="1600" b="1" kern="1200" dirty="0"/>
            <a:t>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</a:t>
          </a:r>
          <a:r>
            <a:rPr lang="es-ES" sz="1600" b="1" kern="120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Corresponsabilidad en la construcción de formas de viabilizar el plan.</a:t>
          </a:r>
        </a:p>
      </dsp:txBody>
      <dsp:txXfrm>
        <a:off x="136957" y="139699"/>
        <a:ext cx="8511062" cy="2531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042B5-773B-44E9-892C-EFDB1E6BFDAC}">
      <dsp:nvSpPr>
        <dsp:cNvPr id="0" name=""/>
        <dsp:cNvSpPr/>
      </dsp:nvSpPr>
      <dsp:spPr>
        <a:xfrm>
          <a:off x="0" y="0"/>
          <a:ext cx="8784976" cy="107406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Presentación sintética acerca de la RETS y evaluación del último plan de trabajo de la RETS-</a:t>
          </a:r>
          <a:r>
            <a:rPr lang="es-ES" sz="1600" b="1" i="0" kern="1200" baseline="0" noProof="0" dirty="0" err="1">
              <a:solidFill>
                <a:schemeClr val="accent3">
                  <a:lumMod val="20000"/>
                  <a:lumOff val="80000"/>
                </a:schemeClr>
              </a:solidFill>
            </a:rPr>
            <a:t>Unasur</a:t>
          </a:r>
          <a:endParaRPr lang="es-ES" sz="1600" b="1" i="0" kern="1200" baseline="0" noProof="0" dirty="0">
            <a:solidFill>
              <a:schemeClr val="accent3">
                <a:lumMod val="20000"/>
                <a:lumOff val="80000"/>
              </a:schemeClr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- Informe acerca de la fundación de la subred en Centro América</a:t>
          </a:r>
          <a:endParaRPr lang="es-ES" sz="1600" b="1" kern="1200" noProof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52431" y="52431"/>
        <a:ext cx="8680114" cy="969198"/>
      </dsp:txXfrm>
    </dsp:sp>
    <dsp:sp modelId="{3184C882-D55B-4207-8A59-961D78D139F7}">
      <dsp:nvSpPr>
        <dsp:cNvPr id="0" name=""/>
        <dsp:cNvSpPr/>
      </dsp:nvSpPr>
      <dsp:spPr>
        <a:xfrm>
          <a:off x="0" y="1084837"/>
          <a:ext cx="8784976" cy="107406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Presentación de cada país sobre la formación y el trabajo de los trabajadores técnicos en salud (énfasis en la APS), sobre la base de un guión enviado para los miembros</a:t>
          </a:r>
          <a:endParaRPr lang="es-ES" sz="1600" b="1" kern="1200" noProof="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52431" y="1137268"/>
        <a:ext cx="8680114" cy="969198"/>
      </dsp:txXfrm>
    </dsp:sp>
    <dsp:sp modelId="{E4DE0854-D404-430C-AB12-0E436C58DE57}">
      <dsp:nvSpPr>
        <dsp:cNvPr id="0" name=""/>
        <dsp:cNvSpPr/>
      </dsp:nvSpPr>
      <dsp:spPr>
        <a:xfrm>
          <a:off x="0" y="2166443"/>
          <a:ext cx="8784976" cy="488020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noProof="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/>
            <a:t>Reflexiones sobre los desafíos y posibilidades para el trabajo en la red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	</a:t>
          </a:r>
        </a:p>
      </dsp:txBody>
      <dsp:txXfrm>
        <a:off x="23823" y="2190266"/>
        <a:ext cx="8737330" cy="440374"/>
      </dsp:txXfrm>
    </dsp:sp>
    <dsp:sp modelId="{0C3C1BDA-E6AC-444E-A039-AAB65CF2B397}">
      <dsp:nvSpPr>
        <dsp:cNvPr id="0" name=""/>
        <dsp:cNvSpPr/>
      </dsp:nvSpPr>
      <dsp:spPr>
        <a:xfrm>
          <a:off x="0" y="2665050"/>
          <a:ext cx="8784976" cy="663296"/>
        </a:xfrm>
        <a:prstGeom prst="roundRect">
          <a:avLst/>
        </a:prstGeom>
        <a:solidFill>
          <a:srgbClr val="F68222"/>
        </a:solidFill>
        <a:ln w="25400" cap="flat" cmpd="sng" algn="ctr">
          <a:solidFill>
            <a:srgbClr val="667F35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0" kern="1200" baseline="0" noProof="0" dirty="0">
              <a:solidFill>
                <a:schemeClr val="accent3">
                  <a:lumMod val="20000"/>
                  <a:lumOff val="80000"/>
                </a:schemeClr>
              </a:solidFill>
            </a:rPr>
            <a:t>Estructuración de un plan de acciones regionalizadas</a:t>
          </a:r>
        </a:p>
      </dsp:txBody>
      <dsp:txXfrm>
        <a:off x="32379" y="2697429"/>
        <a:ext cx="8720218" cy="598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2597BF-9F2B-4D83-88A9-CDF271DDE313}" type="datetimeFigureOut">
              <a:rPr lang="es-ES" smtClean="0"/>
              <a:pPr/>
              <a:t>11/11/2018</a:t>
            </a:fld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EF3392-8D1A-4F5C-86A4-E5A26DDF078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BCA586-BB63-4927-A72F-CF786D6AC151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D7BD48-4052-496B-9051-B0FEA1AC8E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0B0786-F32B-4B20-9918-6088A06AF4D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/>
              <a:t>A diferencia de otras redes de UNASUR-Salud, la historia de la RETS comienza a asentarse en 1995. </a:t>
            </a:r>
          </a:p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03E003A9-47C1-447A-9E22-FB4B8B4C9F88}" type="datetime1">
              <a:rPr lang="pt-BR" smtClean="0"/>
              <a:pPr/>
              <a:t>11/11/2018</a:t>
            </a:fld>
            <a:endParaRPr lang="pt-BR"/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58CFF-21BC-4360-B186-04D5987C084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08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63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5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300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58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Template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480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015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813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27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A980-D21B-4CA3-ACE7-1A0C7511954C}" type="datetimeFigureOut">
              <a:rPr lang="pt-BR" smtClean="0"/>
              <a:pPr/>
              <a:t>11/11/2018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79B3-58CB-41DF-A258-F3FAB68DA56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 PPT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epsjv.fiocruz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ci@fiocruz.br" TargetMode="External"/><Relationship Id="rId5" Type="http://schemas.openxmlformats.org/officeDocument/2006/relationships/hyperlink" Target="mailto:rets@epsjv.fiocruz.br" TargetMode="External"/><Relationship Id="rId4" Type="http://schemas.openxmlformats.org/officeDocument/2006/relationships/hyperlink" Target="http://www.rets.epsjv.fiocruz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70765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s-ES" altLang="pt-BR" b="1" dirty="0">
                <a:solidFill>
                  <a:schemeClr val="accent3">
                    <a:lumMod val="50000"/>
                  </a:schemeClr>
                </a:solidFill>
              </a:rPr>
              <a:t>Reunión de los miembros de la RETS en América Latina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B326C5E5-1C03-45FC-B941-3B6130F71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712" y="3507854"/>
            <a:ext cx="4824536" cy="721246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Rio de Janeiro - 2018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 PPT.jpg">
            <a:extLst>
              <a:ext uri="{FF2B5EF4-FFF2-40B4-BE49-F238E27FC236}">
                <a16:creationId xmlns:a16="http://schemas.microsoft.com/office/drawing/2014/main" id="{B0109F56-A001-4131-A7F0-2EE4371206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0AE0A2B-8416-4444-913D-D8A26CA70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63638"/>
            <a:ext cx="4824536" cy="2520280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A5064A6-30FC-4CF6-BFF7-15DD93CA5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3558"/>
            <a:ext cx="943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Plan de Trabajo de la RETS/</a:t>
            </a:r>
            <a:r>
              <a:rPr lang="es-PE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Unasul</a:t>
            </a:r>
            <a:r>
              <a:rPr lang="es-PE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2014 – 2015  </a:t>
            </a:r>
          </a:p>
        </p:txBody>
      </p:sp>
    </p:spTree>
    <p:extLst>
      <p:ext uri="{BB962C8B-B14F-4D97-AF65-F5344CB8AC3E}">
        <p14:creationId xmlns:p14="http://schemas.microsoft.com/office/powerpoint/2010/main" val="96072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419622"/>
            <a:ext cx="8532813" cy="857250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</a:pPr>
            <a:r>
              <a:rPr lang="pt-BR" sz="2000" dirty="0">
                <a:cs typeface="Arial" charset="0"/>
              </a:rPr>
              <a:t>2ª </a:t>
            </a:r>
            <a:r>
              <a:rPr lang="pt-BR" sz="2000" dirty="0" err="1">
                <a:cs typeface="Arial" charset="0"/>
              </a:rPr>
              <a:t>Reunión</a:t>
            </a:r>
            <a:r>
              <a:rPr lang="pt-BR" sz="2000" dirty="0">
                <a:cs typeface="Arial" charset="0"/>
              </a:rPr>
              <a:t> de </a:t>
            </a:r>
            <a:r>
              <a:rPr lang="pt-BR" sz="2000" dirty="0" err="1">
                <a:cs typeface="Arial" charset="0"/>
              </a:rPr>
              <a:t>la</a:t>
            </a:r>
            <a:r>
              <a:rPr lang="pt-BR" sz="2000" dirty="0">
                <a:cs typeface="Arial" charset="0"/>
              </a:rPr>
              <a:t> RETS </a:t>
            </a:r>
            <a:r>
              <a:rPr lang="pt-BR" sz="2000" dirty="0" err="1">
                <a:cs typeface="Arial" charset="0"/>
              </a:rPr>
              <a:t>Unasul</a:t>
            </a:r>
            <a:r>
              <a:rPr lang="pt-BR" sz="2000" dirty="0">
                <a:cs typeface="Arial" charset="0"/>
              </a:rPr>
              <a:t> </a:t>
            </a:r>
            <a:br>
              <a:rPr lang="pt-BR" sz="2000" dirty="0">
                <a:cs typeface="Arial" charset="0"/>
              </a:rPr>
            </a:br>
            <a:r>
              <a:rPr lang="pt-BR" sz="2000" dirty="0">
                <a:cs typeface="Arial" charset="0"/>
              </a:rPr>
              <a:t>(</a:t>
            </a:r>
            <a:r>
              <a:rPr lang="pt-BR" altLang="pt-BR" sz="2000" dirty="0"/>
              <a:t>III Foro Mundial de Recursos Humanos e</a:t>
            </a:r>
            <a:r>
              <a:rPr lang="en-US" altLang="pt-BR" sz="2000" dirty="0"/>
              <a:t>n</a:t>
            </a:r>
            <a:r>
              <a:rPr lang="pt-BR" altLang="pt-BR" sz="2000" dirty="0"/>
              <a:t> </a:t>
            </a:r>
            <a:r>
              <a:rPr lang="pt-BR" altLang="pt-BR" sz="2000" dirty="0" err="1"/>
              <a:t>Salud</a:t>
            </a:r>
            <a:r>
              <a:rPr lang="pt-BR" altLang="pt-BR" sz="2000" dirty="0"/>
              <a:t>, Recife, Brasil - 2013)</a:t>
            </a:r>
            <a:r>
              <a:rPr lang="pt-BR" sz="2000" b="1" dirty="0">
                <a:cs typeface="Arial" charset="0"/>
              </a:rPr>
              <a:t> </a:t>
            </a:r>
            <a:br>
              <a:rPr lang="pt-BR" sz="2000" b="1" u="sng" dirty="0">
                <a:latin typeface="Lucida Bright" pitchFamily="18" charset="0"/>
                <a:cs typeface="Arial" charset="0"/>
              </a:rPr>
            </a:br>
            <a:endParaRPr lang="pt-BR" sz="2000" b="1" u="sng" dirty="0">
              <a:latin typeface="Lucida Bright" pitchFamily="18" charset="0"/>
              <a:cs typeface="Arial" charset="0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9702"/>
            <a:ext cx="8207375" cy="2221706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Mapear el universo de la formación y del trabajo de los técnicos en salud en la Región: 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realizar, en articulación con el Instituto Suramericano de Gobierno en Salud (ISAGS) y con el apoyo del Grupo Técnico de Recursos Humanos en Salud de la </a:t>
            </a:r>
            <a:r>
              <a:rPr lang="es-ES" sz="1800" dirty="0" err="1">
                <a:solidFill>
                  <a:schemeClr val="accent3">
                    <a:lumMod val="50000"/>
                  </a:schemeClr>
                </a:solidFill>
              </a:rPr>
              <a:t>Unasur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 (GTRHUS), una amplia recopilación junto a los países de la Región, de aspectos legales y organizacionales de la educación y del trabajo de los técnicos en salud.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Desarrollar mecanismos que faciliten la producción, la divulgación y la sistematización de información y </a:t>
            </a:r>
            <a:r>
              <a:rPr lang="es-ES" sz="1800" b="1" dirty="0">
                <a:solidFill>
                  <a:schemeClr val="accent3">
                    <a:lumMod val="50000"/>
                  </a:schemeClr>
                </a:solidFill>
              </a:rPr>
              <a:t>Comunicación</a:t>
            </a:r>
            <a:r>
              <a:rPr lang="es-ES" sz="1800" dirty="0">
                <a:solidFill>
                  <a:schemeClr val="accent3">
                    <a:lumMod val="50000"/>
                  </a:schemeClr>
                </a:solidFill>
              </a:rPr>
              <a:t> sobre el área de educación de técnicos en Salud entre los integrantes de la subred.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es-ES" sz="1800" dirty="0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0" y="843558"/>
            <a:ext cx="943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Plan de Trabajo de la RETS/</a:t>
            </a:r>
            <a:r>
              <a:rPr lang="es-PE" sz="3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Unasul</a:t>
            </a:r>
            <a:r>
              <a:rPr lang="es-PE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2014 – 2015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9582"/>
            <a:ext cx="8712968" cy="3744416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600" b="1" dirty="0">
                <a:solidFill>
                  <a:schemeClr val="accent3">
                    <a:lumMod val="50000"/>
                  </a:schemeClr>
                </a:solidFill>
              </a:rPr>
              <a:t>Mapeo de la formación y del trabajo de los técnicos en salud en la Región</a:t>
            </a:r>
            <a:endParaRPr lang="pt-BR" sz="26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pt-BR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s-ES" sz="2100" dirty="0">
                <a:solidFill>
                  <a:schemeClr val="accent3">
                    <a:lumMod val="50000"/>
                  </a:schemeClr>
                </a:solidFill>
              </a:rPr>
              <a:t>Conformación del grupo de trabajo que llevará adelante el estudio, a través del envío de un documento oficial a los Ministerios solicitando el nombramiento de un punto focal para representar el país.</a:t>
            </a:r>
            <a:endParaRPr lang="pt-BR" sz="21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s-ES" sz="2100" dirty="0">
                <a:solidFill>
                  <a:schemeClr val="accent3">
                    <a:lumMod val="50000"/>
                  </a:schemeClr>
                </a:solidFill>
              </a:rPr>
              <a:t>Realización de un taller de trabajo para la aprobación de un guía básico de investigación a ser enviado para los países, </a:t>
            </a:r>
            <a:r>
              <a:rPr lang="es-ES" sz="2100" dirty="0" err="1">
                <a:solidFill>
                  <a:schemeClr val="accent3">
                    <a:lumMod val="50000"/>
                  </a:schemeClr>
                </a:solidFill>
              </a:rPr>
              <a:t>GTs</a:t>
            </a:r>
            <a:r>
              <a:rPr lang="es-ES" sz="2100" dirty="0">
                <a:solidFill>
                  <a:schemeClr val="accent3">
                    <a:lumMod val="50000"/>
                  </a:schemeClr>
                </a:solidFill>
              </a:rPr>
              <a:t> de la </a:t>
            </a:r>
            <a:r>
              <a:rPr lang="es-ES" sz="2100" dirty="0" err="1">
                <a:solidFill>
                  <a:schemeClr val="accent3">
                    <a:lumMod val="50000"/>
                  </a:schemeClr>
                </a:solidFill>
              </a:rPr>
              <a:t>Unasur</a:t>
            </a:r>
            <a:r>
              <a:rPr lang="es-ES" sz="2100" dirty="0">
                <a:solidFill>
                  <a:schemeClr val="accent3">
                    <a:lumMod val="50000"/>
                  </a:schemeClr>
                </a:solidFill>
              </a:rPr>
              <a:t> y otras instancias consideradas relevantes.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s-ES" sz="2100" dirty="0">
                <a:solidFill>
                  <a:schemeClr val="accent3">
                    <a:lumMod val="50000"/>
                  </a:schemeClr>
                </a:solidFill>
              </a:rPr>
              <a:t>Recibimiento y consolidación de las contribuciones y sugerencias enviadas por los colaboradores – Perú; Argentina y Brasil. 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s-ES" sz="2100" dirty="0">
                <a:solidFill>
                  <a:schemeClr val="accent3">
                    <a:lumMod val="50000"/>
                  </a:schemeClr>
                </a:solidFill>
              </a:rPr>
              <a:t>Envío de los Guías Consolidados para los informantes oficiales designados por las autoridades nacionales.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7AE7-91C8-4C63-A784-D2DC69DED15B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294389"/>
            <a:ext cx="9108504" cy="337048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s-ES" sz="2200" b="1" dirty="0">
                <a:solidFill>
                  <a:schemeClr val="accent3">
                    <a:lumMod val="50000"/>
                  </a:schemeClr>
                </a:solidFill>
              </a:rPr>
              <a:t>Mapeo de la formación y del trabajo de los técnicos en salud en la Región</a:t>
            </a:r>
            <a:endParaRPr lang="pt-BR" sz="2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</a:rPr>
              <a:t>Recibimiento del cuestionario respondido por los países y de documentos relevantes.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</a:rPr>
              <a:t>Sistematización y análisis de las informaciones colectadas.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</a:rPr>
              <a:t>Elaboración del informe y envío del mismo para revisión de los países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</a:rPr>
              <a:t>Revisión, traducción y publicación del informe.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</a:rPr>
              <a:t>Realización de un seminario para presentación del informe, discusión de los resultados y discusión de propuestas para la continuación del estudio. </a:t>
            </a:r>
            <a:endParaRPr lang="pt-BR" sz="1900" dirty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pt-BR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7AE7-91C8-4C63-A784-D2DC69DED15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>
          <a:xfrm>
            <a:off x="251520" y="987574"/>
            <a:ext cx="8229600" cy="856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Comunicación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RETS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328402" y="2093189"/>
            <a:ext cx="1944216" cy="2048913"/>
            <a:chOff x="333730" y="4165032"/>
            <a:chExt cx="2611861" cy="255981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554" t="38849" r="71359" b="44351"/>
            <a:stretch>
              <a:fillRect/>
            </a:stretch>
          </p:blipFill>
          <p:spPr bwMode="auto">
            <a:xfrm rot="19776616">
              <a:off x="333730" y="4781626"/>
              <a:ext cx="1242685" cy="165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650" t="57001" r="72262" b="27950"/>
            <a:stretch>
              <a:fillRect/>
            </a:stretch>
          </p:blipFill>
          <p:spPr bwMode="auto">
            <a:xfrm rot="21001354">
              <a:off x="814037" y="4165032"/>
              <a:ext cx="1155614" cy="1606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650" t="39378" r="72166" b="45922"/>
            <a:stretch>
              <a:fillRect/>
            </a:stretch>
          </p:blipFill>
          <p:spPr bwMode="auto">
            <a:xfrm rot="396064">
              <a:off x="1643433" y="4362170"/>
              <a:ext cx="1302158" cy="1741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554" t="56699" r="71359" b="26501"/>
            <a:stretch>
              <a:fillRect/>
            </a:stretch>
          </p:blipFill>
          <p:spPr bwMode="auto">
            <a:xfrm rot="20611833">
              <a:off x="1023692" y="5172943"/>
              <a:ext cx="1163928" cy="155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9354" y="3217885"/>
            <a:ext cx="1765225" cy="11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2162" y="2391466"/>
            <a:ext cx="1512168" cy="1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9218" y="2208197"/>
            <a:ext cx="1707013" cy="79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o 31"/>
          <p:cNvGrpSpPr/>
          <p:nvPr/>
        </p:nvGrpSpPr>
        <p:grpSpPr>
          <a:xfrm>
            <a:off x="5097303" y="2257192"/>
            <a:ext cx="1944216" cy="1570484"/>
            <a:chOff x="288516" y="4367247"/>
            <a:chExt cx="2925778" cy="2203954"/>
          </a:xfrm>
        </p:grpSpPr>
        <p:pic>
          <p:nvPicPr>
            <p:cNvPr id="33" name="Picture 4" descr="http://www.rets.epsjv.fiocruz.br/sites/default/files/ii_seminarios_virtuais_rets_-_internet_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858941">
              <a:off x="1580293" y="4757774"/>
              <a:ext cx="1634001" cy="1634001"/>
            </a:xfrm>
            <a:prstGeom prst="rect">
              <a:avLst/>
            </a:prstGeom>
            <a:noFill/>
          </p:spPr>
        </p:pic>
        <p:pic>
          <p:nvPicPr>
            <p:cNvPr id="34" name="Picture 2" descr="http://www.rets.epsjv.fiocruz.br/sites/default/files/cartaz_seminarios_virtuais_ret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1246489">
              <a:off x="288516" y="4367247"/>
              <a:ext cx="1558127" cy="22039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0274B-9A23-4567-A994-F76CDF1BA9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539552" y="974841"/>
            <a:ext cx="7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LECCIONES APRENDIDAS y DESAFÍOS </a:t>
            </a:r>
          </a:p>
        </p:txBody>
      </p:sp>
      <p:sp>
        <p:nvSpPr>
          <p:cNvPr id="21508" name="CaixaDeTexto 6"/>
          <p:cNvSpPr txBox="1">
            <a:spLocks noChangeArrowheads="1"/>
          </p:cNvSpPr>
          <p:nvPr/>
        </p:nvSpPr>
        <p:spPr bwMode="auto">
          <a:xfrm>
            <a:off x="215516" y="1498061"/>
            <a:ext cx="87129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Entre las diversas actividades realizadas en los nueve años de existencia de la RETS-UNASUR, siempre orientadas por el principio de la cooperación estructurante, vale destacar: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el esfuerzo para la construcción de propuestas de enseñanza (UDELAR);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proyectos de investigación (Multicéntrica);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los Seminarios Virtuales de la RETS y el plan de comunicación;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divulgación técnico-científica de la RETS (ALAMES, ALAS, Cuba Salud);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participación y organización del Coloquio Brasil-Cuba de Formación en Salud Pública y Coloquio Latinoamericano de Formación en Salud Pública.</a:t>
            </a:r>
          </a:p>
          <a:p>
            <a:pPr algn="just">
              <a:defRPr/>
            </a:pPr>
            <a:endParaRPr lang="es-ES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CBDFAF-D14B-4A92-8EF6-1E6E89B80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-20538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51C5A0-988C-4488-A499-098B6614790A}"/>
              </a:ext>
            </a:extLst>
          </p:cNvPr>
          <p:cNvSpPr txBox="1"/>
          <p:nvPr/>
        </p:nvSpPr>
        <p:spPr>
          <a:xfrm>
            <a:off x="539552" y="843558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1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6889745-2B87-40D1-885F-E466D4BF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" y="1151760"/>
            <a:ext cx="8229600" cy="496637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LECCIONES APRENDIDAS y DESAFÍOS </a:t>
            </a:r>
            <a:b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pt-BR" sz="28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1750C8-8755-4662-8B5A-4476AEE50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19" y="1468062"/>
            <a:ext cx="8435280" cy="26709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Sin embargo, necesitamos avanzar, y para eso, se hace necesario enfrentar desafíos: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 Dar visibilidad a las agendas de trabajo que incluyen la categoría de los técnicos en salud – la porción más significativa del personal vinculado a los servicios de salud; 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Fortalecer las alianzas políticas con los objetivos de garantizar el rol de articulación política de la red y de ampliar su capacidad de financiamiento;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Construcción de proyectos estructurantes de formación docente para la región.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s-E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549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87724" y="557267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AGENDA DE TRABAJO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pt-BR" altLang="pt-BR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altLang="pt-BR" b="1" dirty="0">
                <a:solidFill>
                  <a:schemeClr val="accent3">
                    <a:lumMod val="50000"/>
                  </a:schemeClr>
                </a:solidFill>
              </a:rPr>
              <a:t> 12/11 (T) -  13/11 (M/T)</a:t>
            </a:r>
            <a:endParaRPr lang="pt-BR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179512" y="1275606"/>
          <a:ext cx="8784976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32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47154" y="1347614"/>
            <a:ext cx="841403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t-BR" sz="22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Secretar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í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a </a:t>
            </a:r>
            <a:r>
              <a:rPr lang="pt-BR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Ejecutiva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pt-BR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la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RETS</a:t>
            </a:r>
          </a:p>
          <a:p>
            <a:pPr algn="ctr"/>
            <a:r>
              <a:rPr lang="pt-BR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Escuela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Politécnica de </a:t>
            </a:r>
            <a:r>
              <a:rPr lang="pt-BR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Salud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Joaquim Venâncio (EPSJV/Fiocruz)</a:t>
            </a:r>
          </a:p>
          <a:p>
            <a:pPr algn="ctr"/>
            <a:r>
              <a:rPr lang="pt-BR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Coordinación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pt-BR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Cooperación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 Internacional (CCI/EPSJV)</a:t>
            </a:r>
          </a:p>
          <a:p>
            <a:endParaRPr lang="pt-BR" sz="2200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/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Contactos:</a:t>
            </a:r>
          </a:p>
          <a:p>
            <a:pPr lvl="1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Website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  <a:hlinkClick r:id="rId4"/>
              </a:rPr>
              <a:t>http://www.rets.epsjv.fiocruz.br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pt-BR" sz="22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/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E-mail: 	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  <a:hlinkClick r:id="rId5"/>
              </a:rPr>
              <a:t>rets@epsjv.fiocruz.br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-  </a:t>
            </a:r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  <a:hlinkClick r:id="rId6"/>
              </a:rPr>
              <a:t>cci@fiocruz.br</a:t>
            </a:r>
            <a:endParaRPr lang="pt-BR" sz="2200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  <a:hlinkClick r:id="rId7"/>
            </a:endParaRPr>
          </a:p>
          <a:p>
            <a:pPr lvl="1"/>
            <a:r>
              <a:rPr lang="en-US" sz="2200" dirty="0" err="1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Telefone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: (55) 21 3865 9730</a:t>
            </a:r>
            <a:endParaRPr lang="pt-BR" sz="22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endParaRPr lang="pt-BR" sz="2000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507" name="CaixaDeTexto 4"/>
          <p:cNvSpPr txBox="1">
            <a:spLocks noChangeArrowheads="1"/>
          </p:cNvSpPr>
          <p:nvPr/>
        </p:nvSpPr>
        <p:spPr bwMode="auto">
          <a:xfrm>
            <a:off x="2915816" y="699542"/>
            <a:ext cx="31670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4400" b="1" dirty="0">
                <a:solidFill>
                  <a:srgbClr val="E16101"/>
                </a:solidFill>
              </a:rPr>
              <a:t>¡GRACIAS!</a:t>
            </a:r>
            <a:endParaRPr lang="pt-BR" sz="4400" dirty="0">
              <a:solidFill>
                <a:srgbClr val="E1610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087724" y="557267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AGENDA DE TRABAJO</a:t>
            </a:r>
            <a:r>
              <a:rPr lang="pt-BR" sz="105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pt-BR" altLang="pt-BR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altLang="pt-BR" b="1" dirty="0">
                <a:solidFill>
                  <a:schemeClr val="accent3">
                    <a:lumMod val="50000"/>
                  </a:schemeClr>
                </a:solidFill>
              </a:rPr>
              <a:t> 12/11 (T) -  13/11 (M/T)</a:t>
            </a:r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33433448"/>
              </p:ext>
            </p:extLst>
          </p:nvPr>
        </p:nvGraphicFramePr>
        <p:xfrm>
          <a:off x="179512" y="1275606"/>
          <a:ext cx="8784976" cy="37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23728" y="77155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Princípios Norteadores </a:t>
            </a:r>
          </a:p>
          <a:p>
            <a:pPr algn="ctr"/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62482321"/>
              </p:ext>
            </p:extLst>
          </p:nvPr>
        </p:nvGraphicFramePr>
        <p:xfrm>
          <a:off x="179512" y="1347614"/>
          <a:ext cx="87849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987676" y="1714500"/>
            <a:ext cx="3313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La OPS promueve una reunión en la Ciudad de México</a:t>
            </a:r>
          </a:p>
          <a:p>
            <a:pPr marL="179388" indent="-179388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19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Representantes de Brasil, Colombia, Costa Rica, Cuba e México crean la Red de Técnicos de Salud</a:t>
            </a:r>
          </a:p>
        </p:txBody>
      </p:sp>
      <p:sp>
        <p:nvSpPr>
          <p:cNvPr id="4100" name="Rectangle 17"/>
          <p:cNvSpPr>
            <a:spLocks noGrp="1" noChangeArrowheads="1"/>
          </p:cNvSpPr>
          <p:nvPr>
            <p:ph idx="4294967295"/>
          </p:nvPr>
        </p:nvSpPr>
        <p:spPr>
          <a:xfrm>
            <a:off x="323528" y="1851670"/>
            <a:ext cx="2519363" cy="1143000"/>
          </a:xfrm>
        </p:spPr>
        <p:txBody>
          <a:bodyPr lIns="91440" tIns="45720" bIns="45720">
            <a:normAutofit fontScale="77500" lnSpcReduction="20000"/>
          </a:bodyPr>
          <a:lstStyle/>
          <a:p>
            <a:pPr marL="179388" indent="-20638" eaLnBrk="1" hangingPunct="1">
              <a:lnSpc>
                <a:spcPct val="90000"/>
              </a:lnSpc>
              <a:buFont typeface="Arial" charset="0"/>
              <a:buNone/>
            </a:pPr>
            <a:r>
              <a:rPr lang="es-ES" sz="24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‘Estudio sobre la Situación Actual de la Formación de Personal Técnico en Salud’ (OPS-OMS)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473075" y="1364456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charset="0"/>
                <a:cs typeface="Arial" charset="0"/>
              </a:rPr>
              <a:t>1995</a:t>
            </a:r>
          </a:p>
        </p:txBody>
      </p:sp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3379788" y="13716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1996</a:t>
            </a:r>
          </a:p>
        </p:txBody>
      </p:sp>
      <p:sp>
        <p:nvSpPr>
          <p:cNvPr id="4103" name="Rectangle 24"/>
          <p:cNvSpPr>
            <a:spLocks noChangeArrowheads="1"/>
          </p:cNvSpPr>
          <p:nvPr/>
        </p:nvSpPr>
        <p:spPr bwMode="auto">
          <a:xfrm>
            <a:off x="683568" y="3075806"/>
            <a:ext cx="2304256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Necesidad de construir una red regional de técnicos en salud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6580188" y="13716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2001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6388" y="1384697"/>
            <a:ext cx="304800" cy="1943100"/>
            <a:chOff x="336" y="864"/>
            <a:chExt cx="192" cy="1824"/>
          </a:xfrm>
        </p:grpSpPr>
        <p:sp>
          <p:nvSpPr>
            <p:cNvPr id="4120" name="Line 14"/>
            <p:cNvSpPr>
              <a:spLocks noChangeShapeType="1"/>
            </p:cNvSpPr>
            <p:nvPr/>
          </p:nvSpPr>
          <p:spPr bwMode="auto">
            <a:xfrm>
              <a:off x="432" y="8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Oval 28"/>
            <p:cNvSpPr>
              <a:spLocks noChangeArrowheads="1"/>
            </p:cNvSpPr>
            <p:nvPr/>
          </p:nvSpPr>
          <p:spPr bwMode="auto">
            <a:xfrm>
              <a:off x="336" y="24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16238" y="1383506"/>
            <a:ext cx="304800" cy="3200400"/>
            <a:chOff x="2544" y="864"/>
            <a:chExt cx="192" cy="2880"/>
          </a:xfrm>
        </p:grpSpPr>
        <p:sp>
          <p:nvSpPr>
            <p:cNvPr id="4118" name="Line 19"/>
            <p:cNvSpPr>
              <a:spLocks noChangeShapeType="1"/>
            </p:cNvSpPr>
            <p:nvPr/>
          </p:nvSpPr>
          <p:spPr bwMode="auto">
            <a:xfrm>
              <a:off x="2640" y="86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Oval 29"/>
            <p:cNvSpPr>
              <a:spLocks noChangeArrowheads="1"/>
            </p:cNvSpPr>
            <p:nvPr/>
          </p:nvSpPr>
          <p:spPr bwMode="auto">
            <a:xfrm>
              <a:off x="2544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275388" y="1419225"/>
            <a:ext cx="304800" cy="1314450"/>
            <a:chOff x="4752" y="864"/>
            <a:chExt cx="192" cy="1296"/>
          </a:xfrm>
        </p:grpSpPr>
        <p:sp>
          <p:nvSpPr>
            <p:cNvPr id="4116" name="Line 27"/>
            <p:cNvSpPr>
              <a:spLocks noChangeShapeType="1"/>
            </p:cNvSpPr>
            <p:nvPr/>
          </p:nvSpPr>
          <p:spPr bwMode="auto">
            <a:xfrm>
              <a:off x="4848" y="86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Oval 30"/>
            <p:cNvSpPr>
              <a:spLocks noChangeArrowheads="1"/>
            </p:cNvSpPr>
            <p:nvPr/>
          </p:nvSpPr>
          <p:spPr bwMode="auto">
            <a:xfrm>
              <a:off x="4752" y="196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3088" name="Rectangle 31"/>
          <p:cNvSpPr>
            <a:spLocks noChangeArrowheads="1"/>
          </p:cNvSpPr>
          <p:nvPr/>
        </p:nvSpPr>
        <p:spPr bwMode="auto">
          <a:xfrm>
            <a:off x="6427788" y="177165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La Rede es temporalmente desactivada</a:t>
            </a:r>
          </a:p>
        </p:txBody>
      </p:sp>
      <p:grpSp>
        <p:nvGrpSpPr>
          <p:cNvPr id="5" name="Grupo 27"/>
          <p:cNvGrpSpPr>
            <a:grpSpLocks/>
          </p:cNvGrpSpPr>
          <p:nvPr/>
        </p:nvGrpSpPr>
        <p:grpSpPr bwMode="auto">
          <a:xfrm>
            <a:off x="457200" y="771550"/>
            <a:ext cx="8686800" cy="810815"/>
            <a:chOff x="457200" y="1052736"/>
            <a:chExt cx="8686800" cy="1080120"/>
          </a:xfrm>
          <a:solidFill>
            <a:schemeClr val="accent3">
              <a:lumMod val="50000"/>
            </a:schemeClr>
          </a:solidFill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57200" y="1052736"/>
              <a:ext cx="8686800" cy="1080120"/>
              <a:chOff x="336" y="1584"/>
              <a:chExt cx="5136" cy="384"/>
            </a:xfrm>
            <a:grpFill/>
          </p:grpSpPr>
          <p:sp>
            <p:nvSpPr>
              <p:cNvPr id="4114" name="Rectangle 9"/>
              <p:cNvSpPr>
                <a:spLocks noChangeArrowheads="1"/>
              </p:cNvSpPr>
              <p:nvPr/>
            </p:nvSpPr>
            <p:spPr bwMode="auto">
              <a:xfrm>
                <a:off x="336" y="1674"/>
                <a:ext cx="4656" cy="192"/>
              </a:xfrm>
              <a:prstGeom prst="rect">
                <a:avLst/>
              </a:prstGeom>
              <a:grpFill/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5" name="AutoShape 10"/>
              <p:cNvSpPr>
                <a:spLocks noChangeArrowheads="1"/>
              </p:cNvSpPr>
              <p:nvPr/>
            </p:nvSpPr>
            <p:spPr bwMode="auto">
              <a:xfrm rot="5394262">
                <a:off x="5040" y="1536"/>
                <a:ext cx="384" cy="48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3836988" y="1311267"/>
              <a:ext cx="1295400" cy="6150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4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1ª fase</a:t>
              </a:r>
            </a:p>
          </p:txBody>
        </p:sp>
      </p:grpSp>
      <p:sp>
        <p:nvSpPr>
          <p:cNvPr id="4110" name="Rectangle 36"/>
          <p:cNvSpPr>
            <a:spLocks noChangeArrowheads="1"/>
          </p:cNvSpPr>
          <p:nvPr/>
        </p:nvSpPr>
        <p:spPr bwMode="auto">
          <a:xfrm>
            <a:off x="6427788" y="2928938"/>
            <a:ext cx="25146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 Red llegó a 50 miembros de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21 países de América Latina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4111" name="Rectangle 37"/>
          <p:cNvSpPr>
            <a:spLocks noChangeArrowheads="1"/>
          </p:cNvSpPr>
          <p:nvPr/>
        </p:nvSpPr>
        <p:spPr bwMode="auto">
          <a:xfrm>
            <a:off x="3347864" y="3651870"/>
            <a:ext cx="2808287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SE: Escuela Nacional de Salud Pública de Costa Rica</a:t>
            </a:r>
            <a:endParaRPr lang="pt-BR" sz="200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148064" y="1779662"/>
            <a:ext cx="387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GT-DGRHS (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Desarrollo y Gestión de Recursos Humanos para la Salud) del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Unasur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+ PECS-CPLP  priorización de las redes 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estructurantes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s-ES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2ª Reunión General de la RETS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 se crean dos subredes de Escuelas Técnicas: la RETS-</a:t>
            </a:r>
            <a:r>
              <a:rPr lang="es-ES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Unasur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y RETS-CPLP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576" y="1779662"/>
            <a:ext cx="3384550" cy="1188244"/>
          </a:xfrm>
        </p:spPr>
        <p:txBody>
          <a:bodyPr>
            <a:noAutofit/>
          </a:bodyPr>
          <a:lstStyle/>
          <a:p>
            <a:pPr marL="23813" indent="-23813">
              <a:lnSpc>
                <a:spcPts val="2400"/>
              </a:lnSpc>
              <a:buFont typeface="Arial" charset="0"/>
              <a:buNone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Reactivación de la Red, renombrada como  </a:t>
            </a: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Red Internacional de Educación de Técnicos en Salud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771550"/>
            <a:ext cx="8686800" cy="863500"/>
            <a:chOff x="336" y="1584"/>
            <a:chExt cx="5136" cy="384"/>
          </a:xfrm>
          <a:solidFill>
            <a:schemeClr val="accent3">
              <a:lumMod val="50000"/>
            </a:schemeClr>
          </a:solidFill>
        </p:grpSpPr>
        <p:sp>
          <p:nvSpPr>
            <p:cNvPr id="5137" name="Rectangle 6"/>
            <p:cNvSpPr>
              <a:spLocks noChangeArrowheads="1"/>
            </p:cNvSpPr>
            <p:nvPr/>
          </p:nvSpPr>
          <p:spPr bwMode="auto">
            <a:xfrm>
              <a:off x="336" y="1680"/>
              <a:ext cx="4656" cy="192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8" name="AutoShape 7"/>
            <p:cNvSpPr>
              <a:spLocks noChangeArrowheads="1"/>
            </p:cNvSpPr>
            <p:nvPr/>
          </p:nvSpPr>
          <p:spPr bwMode="auto">
            <a:xfrm rot="5394262">
              <a:off x="5040" y="1536"/>
              <a:ext cx="384" cy="48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55576" y="141962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charset="0"/>
                <a:cs typeface="Arial" charset="0"/>
              </a:rPr>
              <a:t>2005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486400" y="137160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2009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611560" y="3291830"/>
            <a:ext cx="251460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SE: Escuela Politécnica de Salud Joaquim 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Venâncio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(EPSJV/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Fiocruz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9512" y="1491630"/>
            <a:ext cx="360362" cy="2070497"/>
            <a:chOff x="336" y="864"/>
            <a:chExt cx="192" cy="1824"/>
          </a:xfrm>
        </p:grpSpPr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>
              <a:off x="432" y="8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6" name="Oval 14"/>
            <p:cNvSpPr>
              <a:spLocks noChangeArrowheads="1"/>
            </p:cNvSpPr>
            <p:nvPr/>
          </p:nvSpPr>
          <p:spPr bwMode="auto">
            <a:xfrm>
              <a:off x="336" y="24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995936" y="98757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2ª fase</a:t>
            </a:r>
          </a:p>
        </p:txBody>
      </p:sp>
      <p:sp>
        <p:nvSpPr>
          <p:cNvPr id="5131" name="Rectangle 23"/>
          <p:cNvSpPr>
            <a:spLocks noChangeArrowheads="1"/>
          </p:cNvSpPr>
          <p:nvPr/>
        </p:nvSpPr>
        <p:spPr bwMode="auto">
          <a:xfrm>
            <a:off x="3203575" y="2950369"/>
            <a:ext cx="16764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Ampliación del área geográfica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932363" y="1257300"/>
            <a:ext cx="304800" cy="3200400"/>
            <a:chOff x="2544" y="864"/>
            <a:chExt cx="192" cy="2880"/>
          </a:xfrm>
        </p:grpSpPr>
        <p:sp>
          <p:nvSpPr>
            <p:cNvPr id="5133" name="Line 28"/>
            <p:cNvSpPr>
              <a:spLocks noChangeShapeType="1"/>
            </p:cNvSpPr>
            <p:nvPr/>
          </p:nvSpPr>
          <p:spPr bwMode="auto">
            <a:xfrm>
              <a:off x="2640" y="86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4" name="Oval 29"/>
            <p:cNvSpPr>
              <a:spLocks noChangeArrowheads="1"/>
            </p:cNvSpPr>
            <p:nvPr/>
          </p:nvSpPr>
          <p:spPr bwMode="auto">
            <a:xfrm>
              <a:off x="2544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48263" y="1653779"/>
            <a:ext cx="5040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t-BR" sz="240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528" y="1707654"/>
            <a:ext cx="4104828" cy="1512094"/>
          </a:xfrm>
        </p:spPr>
        <p:txBody>
          <a:bodyPr>
            <a:noAutofit/>
          </a:bodyPr>
          <a:lstStyle/>
          <a:p>
            <a:pPr marL="23813" indent="-23813" algn="just"/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3ª Reunión General de la RETS y 2ª Reunión de la RETS-CPLP y de la RETS-</a:t>
            </a:r>
            <a:r>
              <a:rPr lang="es-ES" sz="20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Unasul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– realizadas en el III Foro Mundial de Recursos Humanos en Salud (BR)</a:t>
            </a:r>
          </a:p>
          <a:p>
            <a:pPr marL="23813" indent="-23813" algn="just"/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Aprobación del Reglamento de la RETS-</a:t>
            </a:r>
            <a:r>
              <a:rPr lang="es-ES" sz="20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Unasur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y del Plan de Trabajo (bienio 2014 – 2015)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520" y="771550"/>
            <a:ext cx="8686800" cy="720080"/>
            <a:chOff x="336" y="1584"/>
            <a:chExt cx="5136" cy="384"/>
          </a:xfrm>
          <a:solidFill>
            <a:schemeClr val="accent3">
              <a:lumMod val="50000"/>
            </a:schemeClr>
          </a:solidFill>
        </p:grpSpPr>
        <p:sp>
          <p:nvSpPr>
            <p:cNvPr id="6160" name="Rectangle 6"/>
            <p:cNvSpPr>
              <a:spLocks noChangeArrowheads="1"/>
            </p:cNvSpPr>
            <p:nvPr/>
          </p:nvSpPr>
          <p:spPr bwMode="auto">
            <a:xfrm>
              <a:off x="336" y="1680"/>
              <a:ext cx="4656" cy="192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61" name="AutoShape 7"/>
            <p:cNvSpPr>
              <a:spLocks noChangeArrowheads="1"/>
            </p:cNvSpPr>
            <p:nvPr/>
          </p:nvSpPr>
          <p:spPr bwMode="auto">
            <a:xfrm rot="5394262">
              <a:off x="5040" y="1536"/>
              <a:ext cx="384" cy="48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09600" y="131445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Arial" charset="0"/>
                <a:cs typeface="Arial" charset="0"/>
              </a:rPr>
              <a:t>2013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5508104" y="1275606"/>
            <a:ext cx="2325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charset="0"/>
                <a:cs typeface="Arial" charset="0"/>
              </a:rPr>
              <a:t>2013 – 2018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1419622"/>
            <a:ext cx="360362" cy="2070497"/>
            <a:chOff x="336" y="864"/>
            <a:chExt cx="192" cy="1824"/>
          </a:xfrm>
        </p:grpSpPr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32" y="86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Oval 14"/>
            <p:cNvSpPr>
              <a:spLocks noChangeArrowheads="1"/>
            </p:cNvSpPr>
            <p:nvPr/>
          </p:nvSpPr>
          <p:spPr bwMode="auto">
            <a:xfrm>
              <a:off x="336" y="24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995936" y="91556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3ª fase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499992" y="1275606"/>
            <a:ext cx="304800" cy="3200400"/>
            <a:chOff x="2544" y="864"/>
            <a:chExt cx="192" cy="2880"/>
          </a:xfrm>
        </p:grpSpPr>
        <p:sp>
          <p:nvSpPr>
            <p:cNvPr id="6156" name="Line 28"/>
            <p:cNvSpPr>
              <a:spLocks noChangeShapeType="1"/>
            </p:cNvSpPr>
            <p:nvPr/>
          </p:nvSpPr>
          <p:spPr bwMode="auto">
            <a:xfrm>
              <a:off x="2640" y="86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Oval 29"/>
            <p:cNvSpPr>
              <a:spLocks noChangeArrowheads="1"/>
            </p:cNvSpPr>
            <p:nvPr/>
          </p:nvSpPr>
          <p:spPr bwMode="auto">
            <a:xfrm>
              <a:off x="2544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6155" name="CaixaDeTexto 18"/>
          <p:cNvSpPr txBox="1">
            <a:spLocks noChangeArrowheads="1"/>
          </p:cNvSpPr>
          <p:nvPr/>
        </p:nvSpPr>
        <p:spPr bwMode="auto">
          <a:xfrm>
            <a:off x="4788024" y="1563638"/>
            <a:ext cx="421196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Seguimiento del plan de trabajo </a:t>
            </a:r>
          </a:p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3ª Reunión RETS-CPLP (2016)</a:t>
            </a:r>
          </a:p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Apoyo a refundación del capítulo Centroamérica y Caribe de la RETS</a:t>
            </a:r>
          </a:p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Planificación de nuevos proyectos y de la 4ª Reunión General de la RETS y 4ª Reunión de la RETS-CPLP (Rio de Janeiro, Brasil, 2018)</a:t>
            </a:r>
          </a:p>
          <a:p>
            <a:pPr algn="just">
              <a:buFont typeface="Arial" charset="0"/>
              <a:buChar char="•"/>
            </a:pP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Suspensión de las actividades RETS-</a:t>
            </a:r>
            <a:r>
              <a:rPr lang="es-ES" sz="2000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Unasur</a:t>
            </a:r>
            <a:r>
              <a:rPr lang="es-ES" sz="20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(Abril, 2018)</a:t>
            </a:r>
          </a:p>
          <a:p>
            <a:pPr algn="just">
              <a:buFont typeface="Arial" charset="0"/>
              <a:buChar char="•"/>
            </a:pPr>
            <a:endParaRPr lang="es-ES" sz="2000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1563638"/>
            <a:ext cx="799301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193675" indent="-193675" algn="ctr">
              <a:spcAft>
                <a:spcPct val="50000"/>
              </a:spcAft>
              <a:buClr>
                <a:srgbClr val="FFFFCC"/>
              </a:buClr>
              <a:buFont typeface="Wingdings" pitchFamily="2" charset="2"/>
              <a:buNone/>
            </a:pP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La RETS es una articulación entre instituciones y organizaciones comprometidas con la formación y calificación de personal técnico del área de salud 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instituciones de enseñanza, órganos de gobierno, organizaciones internacionales y otros participantes) en América Latina y Caribe, África e Europa.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D19701E-0523-4BFD-97BA-83E4881C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43" y="312638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pt-BR" dirty="0"/>
            </a:b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34913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pt-BR" dirty="0"/>
            </a:b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7614"/>
            <a:ext cx="8229600" cy="339447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altLang="pt-BR" sz="2400" kern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Trabaja con base en la presuposición de que la calificación de los trabajadores es una dimensión fundamental para la implementación de políticas públicas que atiendan a las necesidades de salud de la población. </a:t>
            </a:r>
          </a:p>
          <a:p>
            <a:pPr algn="just" eaLnBrk="1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s-ES" altLang="pt-BR" sz="2400" b="1" kern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Los técnicos en salud</a:t>
            </a:r>
            <a:r>
              <a:rPr lang="es-ES" altLang="pt-BR" sz="2400" kern="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: En el contexto de la RETS, técnicos en salud son todos los que ejercen actividades técnicas y científicas en el sector, incluyendo desde los asistentes y trabajadores comunitarios de salud hasta los técnicos de nivel superior.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pt-BR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049AB-FFF9-4AF2-8A25-1D7D452011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578" name="Picture 2" descr="http://www.rets.epsjv.fiocruz.br/sites/default/files/2018_diagrama_rets_p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9582"/>
            <a:ext cx="8136904" cy="347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1260</Words>
  <Application>Microsoft Office PowerPoint</Application>
  <PresentationFormat>Apresentação na tela (16:9)</PresentationFormat>
  <Paragraphs>109</Paragraphs>
  <Slides>18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Lucida Bright</vt:lpstr>
      <vt:lpstr>Wingdings</vt:lpstr>
      <vt:lpstr>Tema do Office</vt:lpstr>
      <vt:lpstr>1_Tema do Office</vt:lpstr>
      <vt:lpstr>Reunión de los miembros de la RETS en América Latina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RETS</vt:lpstr>
      <vt:lpstr> RETS</vt:lpstr>
      <vt:lpstr>Apresentação do PowerPoint</vt:lpstr>
      <vt:lpstr>Apresentação do PowerPoint</vt:lpstr>
      <vt:lpstr>2ª Reunión de la RETS Unasul  (III Foro Mundial de Recursos Humanos en Salud, Recife, Brasil - 2013)  </vt:lpstr>
      <vt:lpstr>Apresentação do PowerPoint</vt:lpstr>
      <vt:lpstr>Apresentação do PowerPoint</vt:lpstr>
      <vt:lpstr>Apresentação do PowerPoint</vt:lpstr>
      <vt:lpstr>Apresentação do PowerPoint</vt:lpstr>
      <vt:lpstr>LECCIONES APRENDIDAS y DESAFÍOS  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maycon.gomes</dc:creator>
  <cp:lastModifiedBy>Carla Cabral Carneiro</cp:lastModifiedBy>
  <cp:revision>102</cp:revision>
  <dcterms:created xsi:type="dcterms:W3CDTF">2018-11-01T14:27:09Z</dcterms:created>
  <dcterms:modified xsi:type="dcterms:W3CDTF">2018-11-11T23:56:29Z</dcterms:modified>
</cp:coreProperties>
</file>