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439" r:id="rId2"/>
    <p:sldId id="531" r:id="rId3"/>
    <p:sldId id="530" r:id="rId4"/>
    <p:sldId id="541" r:id="rId5"/>
    <p:sldId id="555" r:id="rId6"/>
    <p:sldId id="544" r:id="rId7"/>
    <p:sldId id="542" r:id="rId8"/>
    <p:sldId id="543" r:id="rId9"/>
    <p:sldId id="545" r:id="rId10"/>
    <p:sldId id="546" r:id="rId11"/>
    <p:sldId id="548" r:id="rId12"/>
    <p:sldId id="547" r:id="rId13"/>
    <p:sldId id="549" r:id="rId14"/>
    <p:sldId id="550" r:id="rId15"/>
    <p:sldId id="551" r:id="rId16"/>
    <p:sldId id="552" r:id="rId17"/>
    <p:sldId id="553" r:id="rId18"/>
    <p:sldId id="554" r:id="rId19"/>
    <p:sldId id="540" r:id="rId20"/>
  </p:sldIdLst>
  <p:sldSz cx="9144000" cy="6858000" type="screen4x3"/>
  <p:notesSz cx="7010400" cy="9296400"/>
  <p:defaultTextStyle>
    <a:defPPr>
      <a:defRPr lang="es-ES_tradnl"/>
    </a:defPPr>
    <a:lvl1pPr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b="1" kern="1200">
        <a:solidFill>
          <a:schemeClr val="bg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a Ebba Christina Laurell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6600"/>
    <a:srgbClr val="CC3300"/>
    <a:srgbClr val="000000"/>
    <a:srgbClr val="990000"/>
    <a:srgbClr val="006600"/>
    <a:srgbClr val="1E6825"/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14" autoAdjust="0"/>
  </p:normalViewPr>
  <p:slideViewPr>
    <p:cSldViewPr>
      <p:cViewPr>
        <p:scale>
          <a:sx n="98" d="100"/>
          <a:sy n="98" d="100"/>
        </p:scale>
        <p:origin x="-2004" y="-384"/>
      </p:cViewPr>
      <p:guideLst>
        <p:guide orient="horz" pos="2205"/>
        <p:guide orient="horz" pos="2795"/>
        <p:guide orient="horz" pos="1525"/>
        <p:guide pos="4105"/>
        <p:guide pos="2880"/>
        <p:guide pos="3470"/>
        <p:guide pos="249"/>
        <p:guide pos="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776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F3CFEED3-A776-C147-BF22-E8F8528513A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7312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u="sng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8DC7007C-6872-1245-B5E8-28DABC80526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1811861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5D68C-9BB8-6141-A39A-E3AEB1FAB483}" type="slidenum">
              <a:rPr lang="es-ES_tradnl"/>
              <a:pPr>
                <a:defRPr/>
              </a:pPr>
              <a:t>1</a:t>
            </a:fld>
            <a:endParaRPr lang="es-ES_tradnl" dirty="0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10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11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12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AAAB1-3E14-9848-9842-8148FEB7AE43}" type="slidenum">
              <a:rPr lang="es-ES_tradnl" smtClean="0"/>
              <a:pPr>
                <a:defRPr/>
              </a:pPr>
              <a:t>13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AAAB1-3E14-9848-9842-8148FEB7AE43}" type="slidenum">
              <a:rPr lang="es-ES_tradnl" smtClean="0"/>
              <a:pPr>
                <a:defRPr/>
              </a:pPr>
              <a:t>14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AAAB1-3E14-9848-9842-8148FEB7AE43}" type="slidenum">
              <a:rPr lang="es-ES_tradnl" smtClean="0"/>
              <a:pPr>
                <a:defRPr/>
              </a:pPr>
              <a:t>16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AAAB1-3E14-9848-9842-8148FEB7AE43}" type="slidenum">
              <a:rPr lang="es-ES_tradnl" smtClean="0"/>
              <a:pPr>
                <a:defRPr/>
              </a:pPr>
              <a:t>17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F0AAAB1-3E14-9848-9842-8148FEB7AE43}" type="slidenum">
              <a:rPr lang="es-ES_tradnl" smtClean="0"/>
              <a:pPr>
                <a:defRPr/>
              </a:pPr>
              <a:t>18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9E840E0-ABD4-E649-9C56-21925DDA59B9}" type="slidenum">
              <a:rPr lang="es-ES_tradnl"/>
              <a:pPr>
                <a:defRPr/>
              </a:pPr>
              <a:t>19</a:t>
            </a:fld>
            <a:endParaRPr lang="es-ES_tradnl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99A485-958A-2F4E-8BE7-6D9155F43351}" type="slidenum">
              <a:rPr lang="es-ES_tradnl"/>
              <a:pPr>
                <a:defRPr/>
              </a:pPr>
              <a:t>2</a:t>
            </a:fld>
            <a:endParaRPr lang="es-ES_tradnl" dirty="0"/>
          </a:p>
        </p:txBody>
      </p:sp>
      <p:sp>
        <p:nvSpPr>
          <p:cNvPr id="42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95D68C-9BB8-6141-A39A-E3AEB1FAB483}" type="slidenum">
              <a:rPr lang="es-ES_tradnl"/>
              <a:pPr>
                <a:defRPr/>
              </a:pPr>
              <a:t>3</a:t>
            </a:fld>
            <a:endParaRPr lang="es-ES_tradnl" dirty="0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4</a:t>
            </a:fld>
            <a:endParaRPr lang="es-ES_tradnl" dirty="0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5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6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7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8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4BFD52-8FD2-6F44-8097-D66F0BDDEE3B}" type="slidenum">
              <a:rPr lang="es-ES_tradnl" smtClean="0"/>
              <a:pPr>
                <a:defRPr/>
              </a:pPr>
              <a:t>9</a:t>
            </a:fld>
            <a:endParaRPr lang="es-ES_tradnl" smtClean="0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5CDB0-B0AF-A94B-BE2C-19EB86734454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1329673380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FBCB5-F911-514C-BC1D-4DE0419633D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841600601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8B21C-1B31-FC45-AE6C-EDC4D992BDF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27785813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CB657-93DC-4B43-87BE-9B3725FB5380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4294448258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81524-351D-EF4F-A654-276C13DD0CF7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602241974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A20C3-0B2C-A74A-8AA2-F3CC706BCF63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973697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8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9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BB379-C784-574A-B368-EBE6828C3225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2550290789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5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5B4DC-DA42-BC42-A2F6-23F479885FD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078307397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3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4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9698C-3C8C-3D4E-BF6F-2DC18F9E15FC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383687300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C86E2-4D8D-E345-A0CE-954F1F01C9BF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1957500840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dirty="0" smtClean="0"/>
              <a:t>Arrastre la imagen al marcador de posición o haga clic en el icono para agregar</a:t>
            </a:r>
            <a:endParaRPr lang="es-ES" noProof="0" dirty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1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6" name="Rectangle 1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7" name="Rectangle 1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C9E6C-19A8-E443-B73C-6897A39CF21A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xmlns="" val="2899796461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Rectangle 117"/>
          <p:cNvSpPr>
            <a:spLocks noChangeArrowheads="1"/>
          </p:cNvSpPr>
          <p:nvPr/>
        </p:nvSpPr>
        <p:spPr bwMode="auto">
          <a:xfrm>
            <a:off x="0" y="5954713"/>
            <a:ext cx="9144000" cy="91598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1422" tIns="45711" rIns="91422" bIns="45711"/>
          <a:lstStyle/>
          <a:p>
            <a:pPr>
              <a:spcBef>
                <a:spcPct val="0"/>
              </a:spcBef>
              <a:defRPr/>
            </a:pPr>
            <a:endParaRPr lang="es-ES" sz="23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137" name="Rectangle 1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388" y="6251575"/>
            <a:ext cx="19050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38" name="Rectangle 1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718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endParaRPr lang="es-ES_tradnl" dirty="0"/>
          </a:p>
        </p:txBody>
      </p:sp>
      <p:sp>
        <p:nvSpPr>
          <p:cNvPr id="1139" name="Rectangle 1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1575"/>
            <a:ext cx="19050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2" tIns="45711" rIns="91422" bIns="45711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b="0" smtClean="0">
                <a:solidFill>
                  <a:schemeClr val="tx1"/>
                </a:solidFill>
                <a:effectLst/>
                <a:cs typeface="+mn-cs"/>
              </a:defRPr>
            </a:lvl1pPr>
          </a:lstStyle>
          <a:p>
            <a:pPr>
              <a:defRPr/>
            </a:pPr>
            <a:fld id="{48415915-6ECC-984F-99C1-3D6ED7960A81}" type="slidenum">
              <a:rPr lang="es-ES_tradnl"/>
              <a:pPr>
                <a:defRPr/>
              </a:pPr>
              <a:t>‹nº›</a:t>
            </a:fld>
            <a:endParaRPr lang="es-ES_tradnl" dirty="0"/>
          </a:p>
        </p:txBody>
      </p:sp>
      <p:sp>
        <p:nvSpPr>
          <p:cNvPr id="1140" name="Rectangle 116"/>
          <p:cNvSpPr>
            <a:spLocks noChangeArrowheads="1"/>
          </p:cNvSpPr>
          <p:nvPr/>
        </p:nvSpPr>
        <p:spPr bwMode="auto">
          <a:xfrm>
            <a:off x="7253288" y="6548438"/>
            <a:ext cx="19050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2058" tIns="46030" rIns="92058" bIns="46030" anchor="ctr"/>
          <a:lstStyle/>
          <a:p>
            <a:pPr algn="r">
              <a:spcBef>
                <a:spcPct val="0"/>
              </a:spcBef>
              <a:defRPr/>
            </a:pPr>
            <a:fld id="{D791143C-F780-AB43-9E73-A1C7ED1FA772}" type="slidenum">
              <a:rPr lang="es-ES" sz="100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pPr algn="r">
                <a:spcBef>
                  <a:spcPct val="0"/>
                </a:spcBef>
                <a:defRPr/>
              </a:pPr>
              <a:t>‹nº›</a:t>
            </a:fld>
            <a:endParaRPr lang="es-ES" sz="1000" dirty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4538" indent="-28733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+mn-ea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  <a:ea typeface="+mn-ea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58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30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702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4274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84613" indent="-228600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ChangeArrowheads="1"/>
          </p:cNvSpPr>
          <p:nvPr/>
        </p:nvSpPr>
        <p:spPr bwMode="auto">
          <a:xfrm>
            <a:off x="0" y="1052736"/>
            <a:ext cx="9144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MX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+mn-cs"/>
              </a:rPr>
              <a:t>¿Quienes son los </a:t>
            </a:r>
            <a:r>
              <a:rPr lang="es-MX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salubristas </a:t>
            </a:r>
            <a:r>
              <a:rPr lang="es-MX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latinoamericanos en</a:t>
            </a:r>
          </a:p>
          <a:p>
            <a:pPr algn="ctr">
              <a:spcBef>
                <a:spcPct val="0"/>
              </a:spcBef>
              <a:defRPr/>
            </a:pPr>
            <a:r>
              <a:rPr lang="es-MX" sz="48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actualidad</a:t>
            </a:r>
            <a:r>
              <a:rPr lang="es-MX" sz="4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</a:p>
          <a:p>
            <a:pPr algn="ctr">
              <a:spcBef>
                <a:spcPct val="0"/>
              </a:spcBef>
              <a:defRPr/>
            </a:pPr>
            <a:r>
              <a:rPr lang="es-MX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Una visión desde la M</a:t>
            </a:r>
            <a:r>
              <a:rPr lang="es-MX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edicina Social/</a:t>
            </a:r>
            <a:r>
              <a:rPr lang="es-MX" sz="44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MX" sz="44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E6825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alud Colectiva</a:t>
            </a:r>
            <a:endParaRPr lang="es-MX" sz="44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E6825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33828" name="Text Box 4"/>
          <p:cNvSpPr txBox="1">
            <a:spLocks noChangeArrowheads="1"/>
          </p:cNvSpPr>
          <p:nvPr/>
        </p:nvSpPr>
        <p:spPr bwMode="auto">
          <a:xfrm>
            <a:off x="5005388" y="6165850"/>
            <a:ext cx="4175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s-ES_trad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Asa Cristina Laurell mayo, 2017</a:t>
            </a:r>
            <a:endParaRPr lang="es-E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611560" y="1340768"/>
            <a:ext cx="8532440" cy="172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Visión neoclásica y tecnocrática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Ligada </a:t>
            </a: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 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la visión </a:t>
            </a: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gerencial, mercantil y privada de la salud </a:t>
            </a:r>
            <a:endParaRPr lang="es-ES_tradnl" sz="22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Modelaje sofisticado sobre premisas  no 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explícitas ni cuestionadas 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Herramienta costo-beneficio </a:t>
            </a:r>
            <a:endParaRPr lang="es-ES_tradnl" sz="22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Modelaje epidemiológico sin anclaje en los hechos reales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79512" y="476672"/>
            <a:ext cx="87757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Economía de la salud. Sofisticación técnica, pobreza </a:t>
            </a: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conceptual</a:t>
            </a:r>
            <a:endParaRPr kumimoji="1" lang="es-ES_tradnl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79512" y="3111369"/>
            <a:ext cx="8756650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La cuestión de </a:t>
            </a:r>
            <a:r>
              <a:rPr lang="es-VE" dirty="0" smtClean="0"/>
              <a:t>la vigilancia epistemológica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560" y="3645024"/>
            <a:ext cx="8532440" cy="2346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Carácter del problema determina los conceptos y técnicas a usar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Conocer las premisas de un método o técnica “analítica”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No asumir acríticamente las técnicas</a:t>
            </a:r>
            <a:endParaRPr lang="es-ES_tradnl" sz="22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Sopesar c</a:t>
            </a:r>
            <a:r>
              <a:rPr lang="es-ES_tradnl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u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ando permite explicar y c</a:t>
            </a:r>
            <a:r>
              <a:rPr lang="es-ES_tradnl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u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ando no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Tener marco interpretativo estructurado y consciente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No ceder ante la “dictadura” del formato único de las publicaciones </a:t>
            </a:r>
            <a:endParaRPr lang="es-ES_tradnl" sz="22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658601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CuadroTexto 1"/>
          <p:cNvSpPr txBox="1">
            <a:spLocks noChangeArrowheads="1"/>
          </p:cNvSpPr>
          <p:nvPr/>
        </p:nvSpPr>
        <p:spPr bwMode="auto">
          <a:xfrm>
            <a:off x="107504" y="2628200"/>
            <a:ext cx="903649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>
                <a:solidFill>
                  <a:srgbClr val="006600"/>
                </a:solidFill>
              </a:rPr>
              <a:t>Lo conceptual político, las políticas y las prácticas </a:t>
            </a:r>
            <a:r>
              <a:rPr lang="es-ES" sz="3200" dirty="0" smtClean="0">
                <a:solidFill>
                  <a:srgbClr val="006600"/>
                </a:solidFill>
              </a:rPr>
              <a:t>institucionales</a:t>
            </a:r>
            <a:endParaRPr lang="es-ES" sz="3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588676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539552" y="1810415"/>
            <a:ext cx="8604448" cy="180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Patrón de acumulación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Política económica 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olítica social sobre dos ejes: salario-empleo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y beneficios y servicios sociales  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Política de salud parte de la política social (problema del “</a:t>
            </a:r>
            <a:r>
              <a:rPr lang="es-ES_tradnl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saludocentrismo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”)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79512" y="344269"/>
            <a:ext cx="87757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1" hangingPunct="1">
              <a:buClr>
                <a:srgbClr val="006600"/>
              </a:buClr>
              <a:defRPr/>
            </a:pPr>
            <a:r>
              <a:rPr kumimoji="1" lang="es-ES_tradnl" sz="28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Premisas para recuperar la concepción SC/MS</a:t>
            </a:r>
          </a:p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Conformación del </a:t>
            </a:r>
            <a:r>
              <a:rPr kumimoji="1" lang="es-ES_tradnl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</a:t>
            </a: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ampo de salud se relaciona con el ‘Proyecto de Nación’ o ‘Proyecto de Sociedad’</a:t>
            </a:r>
            <a:endParaRPr kumimoji="1" lang="es-ES_tradnl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79512" y="3573016"/>
            <a:ext cx="8756650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Teoría de Estado instrumento analítico necesario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560" y="4005064"/>
            <a:ext cx="8532440" cy="1900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Gobierno vs Estado 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Formas de Estado en AL: </a:t>
            </a:r>
          </a:p>
          <a:p>
            <a:pPr marL="622300" lvl="0" indent="-258763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Font typeface="Courier New"/>
              <a:buChar char="o"/>
              <a:tabLst>
                <a:tab pos="62230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Estado “mínimo” o “modernizado”</a:t>
            </a:r>
          </a:p>
          <a:p>
            <a:pPr marL="622300" lvl="0" indent="-258763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Font typeface="Courier New"/>
              <a:buChar char="o"/>
              <a:tabLst>
                <a:tab pos="62230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Estado Social Democrático 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Ambos estados en “transición” o inestables 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Cuba único estado socialista en la región</a:t>
            </a:r>
          </a:p>
        </p:txBody>
      </p:sp>
    </p:spTree>
    <p:extLst>
      <p:ext uri="{BB962C8B-B14F-4D97-AF65-F5344CB8AC3E}">
        <p14:creationId xmlns:p14="http://schemas.microsoft.com/office/powerpoint/2010/main" xmlns="" val="147127272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814388" y="4485033"/>
            <a:ext cx="7924800" cy="1464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Normas y reglas 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B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urocracias</a:t>
            </a: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jerarquías</a:t>
            </a: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, hábitos burocráticos, 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roles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rámites </a:t>
            </a:r>
            <a:endParaRPr lang="es-ES_tradnl" sz="2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Presupuestos</a:t>
            </a:r>
            <a:endParaRPr lang="es-ES_tradnl" sz="22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79512" y="3975447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Institucionalidad </a:t>
            </a:r>
            <a:r>
              <a:rPr kumimoji="1" lang="es-ES_tradnl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o </a:t>
            </a: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“materialidad institucional”</a:t>
            </a:r>
            <a:endParaRPr kumimoji="1" lang="es-ES_tradnl" sz="2400" dirty="0">
              <a:solidFill>
                <a:srgbClr val="99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07504" y="1196752"/>
            <a:ext cx="8289925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dirty="0" smtClean="0"/>
              <a:t>Proyecto </a:t>
            </a:r>
            <a:r>
              <a:rPr lang="es-ES_tradnl" dirty="0"/>
              <a:t>de </a:t>
            </a:r>
            <a:r>
              <a:rPr lang="es-ES_tradnl" dirty="0" smtClean="0"/>
              <a:t>sociedad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188" y="1628800"/>
            <a:ext cx="8353300" cy="2369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200" dirty="0" smtClean="0"/>
              <a:t>Ideas </a:t>
            </a:r>
            <a:r>
              <a:rPr lang="es-ES_tradnl" sz="2200" dirty="0"/>
              <a:t>fuerza –legitimidad </a:t>
            </a:r>
            <a:r>
              <a:rPr lang="es-ES_tradnl" sz="2200" dirty="0" smtClean="0"/>
              <a:t>o hegemonía </a:t>
            </a:r>
          </a:p>
          <a:p>
            <a:pPr>
              <a:lnSpc>
                <a:spcPct val="8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200" dirty="0" smtClean="0"/>
              <a:t>Concepción conformación institucional: </a:t>
            </a:r>
          </a:p>
          <a:p>
            <a:pPr marL="622300" indent="-350838">
              <a:lnSpc>
                <a:spcPct val="85000"/>
              </a:lnSpc>
              <a:spcBef>
                <a:spcPct val="40000"/>
              </a:spcBef>
              <a:buClr>
                <a:srgbClr val="990000"/>
              </a:buClr>
              <a:buFont typeface="Courier New"/>
              <a:buChar char="o"/>
              <a:defRPr/>
            </a:pPr>
            <a:r>
              <a:rPr lang="es-ES_tradnl" sz="2200" dirty="0"/>
              <a:t>S</a:t>
            </a:r>
            <a:r>
              <a:rPr lang="es-ES_tradnl" sz="2200" dirty="0" smtClean="0"/>
              <a:t>atisfactor necesidades, garante derecho</a:t>
            </a:r>
            <a:r>
              <a:rPr lang="es-ES_tradnl" sz="2200" dirty="0"/>
              <a:t>, </a:t>
            </a:r>
            <a:r>
              <a:rPr lang="es-ES_tradnl" sz="2200" dirty="0" smtClean="0"/>
              <a:t>universal, solidario y público        </a:t>
            </a:r>
            <a:r>
              <a:rPr lang="es-ES_tradnl" sz="2200" dirty="0" smtClean="0">
                <a:solidFill>
                  <a:srgbClr val="990000"/>
                </a:solidFill>
              </a:rPr>
              <a:t> </a:t>
            </a:r>
          </a:p>
          <a:p>
            <a:pPr marL="271462" indent="0">
              <a:lnSpc>
                <a:spcPct val="85000"/>
              </a:lnSpc>
              <a:spcBef>
                <a:spcPct val="40000"/>
              </a:spcBef>
              <a:buClr>
                <a:srgbClr val="990000"/>
              </a:buClr>
              <a:defRPr/>
            </a:pPr>
            <a:r>
              <a:rPr lang="es-ES_tradnl" sz="2200" dirty="0">
                <a:solidFill>
                  <a:srgbClr val="990000"/>
                </a:solidFill>
              </a:rPr>
              <a:t> </a:t>
            </a:r>
            <a:r>
              <a:rPr lang="es-ES_tradnl" sz="2200" dirty="0" smtClean="0">
                <a:solidFill>
                  <a:srgbClr val="990000"/>
                </a:solidFill>
              </a:rPr>
              <a:t>    versus</a:t>
            </a:r>
            <a:endParaRPr lang="es-ES_tradnl" sz="2200" dirty="0">
              <a:solidFill>
                <a:srgbClr val="990000"/>
              </a:solidFill>
            </a:endParaRPr>
          </a:p>
          <a:p>
            <a:pPr marL="622300" indent="-350838">
              <a:lnSpc>
                <a:spcPct val="85000"/>
              </a:lnSpc>
              <a:spcBef>
                <a:spcPct val="40000"/>
              </a:spcBef>
              <a:buClr>
                <a:srgbClr val="990000"/>
              </a:buClr>
              <a:buFont typeface="Courier New"/>
              <a:buChar char="o"/>
              <a:defRPr/>
            </a:pPr>
            <a:r>
              <a:rPr lang="es-ES_tradnl" sz="2200" dirty="0" smtClean="0"/>
              <a:t>Ámbito económico de acumulación con protección básica</a:t>
            </a:r>
            <a:endParaRPr kumimoji="1" lang="es-ES_tradnl" sz="22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9701" name="CuadroTexto 1"/>
          <p:cNvSpPr txBox="1">
            <a:spLocks noChangeArrowheads="1"/>
          </p:cNvSpPr>
          <p:nvPr/>
        </p:nvSpPr>
        <p:spPr bwMode="auto">
          <a:xfrm>
            <a:off x="250825" y="335558"/>
            <a:ext cx="87852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2800" dirty="0">
                <a:solidFill>
                  <a:srgbClr val="006600"/>
                </a:solidFill>
              </a:rPr>
              <a:t>Ámbitos del </a:t>
            </a:r>
            <a:r>
              <a:rPr lang="es-ES" sz="2800" dirty="0" smtClean="0">
                <a:solidFill>
                  <a:srgbClr val="006600"/>
                </a:solidFill>
              </a:rPr>
              <a:t>Estado-“relación” (García Linera) que </a:t>
            </a:r>
            <a:r>
              <a:rPr lang="es-ES" sz="2800" dirty="0">
                <a:solidFill>
                  <a:srgbClr val="006600"/>
                </a:solidFill>
              </a:rPr>
              <a:t>involucran a </a:t>
            </a:r>
            <a:r>
              <a:rPr lang="es-ES" sz="2800" dirty="0" smtClean="0">
                <a:solidFill>
                  <a:srgbClr val="006600"/>
                </a:solidFill>
              </a:rPr>
              <a:t>salud</a:t>
            </a:r>
            <a:endParaRPr lang="es-E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30798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683568" y="2718239"/>
            <a:ext cx="8460432" cy="1358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No la simple aplicación (desde el exterior) de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 concepción general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Desde el sistema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existente 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hacia el pensado 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Conocerlo desde adentro y con los involucrados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No tomar decisiones incompatibles con principios básicos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79512" y="2204864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La política (</a:t>
            </a:r>
            <a:r>
              <a:rPr kumimoji="1" lang="es-ES_tradnl" sz="2400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policy</a:t>
            </a: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)</a:t>
            </a:r>
            <a:endParaRPr kumimoji="1" lang="es-ES_tradnl" sz="2400" dirty="0">
              <a:solidFill>
                <a:srgbClr val="99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07504" y="620688"/>
            <a:ext cx="8289925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Lo “político” ámbito de lucha y conflicto</a:t>
            </a:r>
            <a:endParaRPr kumimoji="1" lang="es-ES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188" y="1124744"/>
            <a:ext cx="8640762" cy="104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Concierne el proyecto político 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Lucha por el poder/ gobierno/ Estado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Concepción ideas fuerza </a:t>
            </a:r>
            <a:r>
              <a:rPr lang="es-ES_tradnl" sz="2000" dirty="0"/>
              <a:t>–legitimidad </a:t>
            </a:r>
            <a:r>
              <a:rPr lang="es-ES_tradnl" sz="2000" dirty="0" smtClean="0"/>
              <a:t>o hegemonía </a:t>
            </a:r>
          </a:p>
        </p:txBody>
      </p:sp>
      <p:sp>
        <p:nvSpPr>
          <p:cNvPr id="29701" name="CuadroTexto 1"/>
          <p:cNvSpPr txBox="1">
            <a:spLocks noChangeArrowheads="1"/>
          </p:cNvSpPr>
          <p:nvPr/>
        </p:nvSpPr>
        <p:spPr bwMode="auto">
          <a:xfrm>
            <a:off x="1" y="44624"/>
            <a:ext cx="9036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6600"/>
                </a:solidFill>
              </a:rPr>
              <a:t>Los tres espacios de actuación</a:t>
            </a:r>
            <a:endParaRPr lang="es-ES" sz="2800" dirty="0">
              <a:solidFill>
                <a:srgbClr val="0066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51520" y="407707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1E6825"/>
              </a:buClr>
              <a:buFont typeface="Wingdings" charset="2"/>
              <a:buChar char="ü"/>
            </a:pPr>
            <a:r>
              <a:rPr lang="es-ES" sz="2400" dirty="0" smtClean="0">
                <a:solidFill>
                  <a:schemeClr val="tx1"/>
                </a:solidFill>
              </a:rPr>
              <a:t>La práctica institucional y su transformación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5576" y="4581128"/>
            <a:ext cx="8388424" cy="169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Esencial para ir hacia un nuevo sistema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Elementos a rescatar, otros a mudar 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Pacto institucional explícito entre los involucrado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Nueva gestión pública para y con el público 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Tarea muy consumidor de esfuerzo y tiempo</a:t>
            </a:r>
            <a:endParaRPr lang="es-ES_tradnl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53013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504" y="2636912"/>
            <a:ext cx="9036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>
                <a:solidFill>
                  <a:srgbClr val="1E6825"/>
                </a:solidFill>
              </a:rPr>
              <a:t>E</a:t>
            </a:r>
            <a:r>
              <a:rPr lang="es-ES" sz="3600" dirty="0" smtClean="0">
                <a:solidFill>
                  <a:srgbClr val="1E6825"/>
                </a:solidFill>
              </a:rPr>
              <a:t>nseñanza de la salud pública en el marco de la Salud Colectiva</a:t>
            </a:r>
            <a:endParaRPr lang="es-ES" sz="3600" dirty="0">
              <a:solidFill>
                <a:srgbClr val="1E68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0322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683568" y="3501008"/>
            <a:ext cx="8329612" cy="253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Necesidades y problemas de salud (perfil epidemiológico)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Características básicas del sistema de salud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Propósitos del sistema público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Relación público privada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Nociones básicas de legislación sanitaria (fuentes posibles)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Modelos de atención </a:t>
            </a:r>
          </a:p>
          <a:p>
            <a:pPr marL="234000" indent="-3762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Participación social activa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79512" y="2996952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Elementos básicos de una política de salud</a:t>
            </a:r>
            <a:endParaRPr kumimoji="1" lang="es-ES_tradnl" sz="2400" dirty="0">
              <a:solidFill>
                <a:srgbClr val="99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07504" y="620688"/>
            <a:ext cx="8289925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Concepción básica que modula la enseñanza (idea fuerza)</a:t>
            </a:r>
            <a:endParaRPr kumimoji="1" lang="es-ES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188" y="1124744"/>
            <a:ext cx="8532812" cy="191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200" dirty="0" smtClean="0"/>
              <a:t>Nociones de </a:t>
            </a:r>
            <a:r>
              <a:rPr lang="es-ES_tradnl" sz="2200" dirty="0"/>
              <a:t>d</a:t>
            </a:r>
            <a:r>
              <a:rPr lang="es-ES_tradnl" sz="2200" dirty="0" smtClean="0"/>
              <a:t>eterminación o determinantes de los procesos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200" dirty="0" smtClean="0"/>
              <a:t>Salud un derecho, sujeto obligado el Estado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200" dirty="0" smtClean="0"/>
              <a:t>Ciudadanía social versus consumo o dádiva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200" dirty="0" smtClean="0"/>
              <a:t>Ética en salud  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200" dirty="0" smtClean="0"/>
              <a:t>Ética pública</a:t>
            </a:r>
          </a:p>
        </p:txBody>
      </p:sp>
      <p:sp>
        <p:nvSpPr>
          <p:cNvPr id="29701" name="CuadroTexto 1"/>
          <p:cNvSpPr txBox="1">
            <a:spLocks noChangeArrowheads="1"/>
          </p:cNvSpPr>
          <p:nvPr/>
        </p:nvSpPr>
        <p:spPr bwMode="auto">
          <a:xfrm>
            <a:off x="1" y="44624"/>
            <a:ext cx="9036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6600"/>
                </a:solidFill>
              </a:rPr>
              <a:t>Salud pública con enfoque de SC/MS</a:t>
            </a:r>
            <a:endParaRPr lang="es-E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90097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683568" y="3284984"/>
            <a:ext cx="8329612" cy="2688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Planeación estratégica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Análisis de fuerzas opuestas y favorables (actores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Técnicas de evaluación cualitativas y cuantitativas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Técnicas administrativas  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Construcción de la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participación social informada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Trabajo con grupos focales 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Estrategia administrativa anti-corrupción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Mecanismos de transparencia y rendición de cuentas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07504" y="2852936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Formación en planeación y administración de servicios</a:t>
            </a:r>
            <a:endParaRPr kumimoji="1" lang="es-ES_tradnl" sz="2400" dirty="0">
              <a:solidFill>
                <a:srgbClr val="99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07504" y="620688"/>
            <a:ext cx="9036496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Formación técnica sólida en epidemiología según orientación  </a:t>
            </a:r>
            <a:endParaRPr kumimoji="1" lang="es-ES" sz="28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188" y="1124744"/>
            <a:ext cx="8532812" cy="1751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Conceptos básicos de epidemiología clásica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Epidemiología de campo  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Técnicas estadísticas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Meta análisis y modelaje sobre premisas explícitas  </a:t>
            </a:r>
          </a:p>
          <a:p>
            <a:pPr>
              <a:lnSpc>
                <a:spcPct val="75000"/>
              </a:lnSpc>
              <a:spcBef>
                <a:spcPct val="40000"/>
              </a:spcBef>
              <a:buFontTx/>
              <a:buBlip>
                <a:blip r:embed="rId3"/>
              </a:buBlip>
              <a:defRPr/>
            </a:pPr>
            <a:r>
              <a:rPr lang="es-ES_tradnl" sz="2000" dirty="0" smtClean="0"/>
              <a:t>Manejo de sistemas de información</a:t>
            </a:r>
          </a:p>
        </p:txBody>
      </p:sp>
      <p:sp>
        <p:nvSpPr>
          <p:cNvPr id="29701" name="CuadroTexto 1"/>
          <p:cNvSpPr txBox="1">
            <a:spLocks noChangeArrowheads="1"/>
          </p:cNvSpPr>
          <p:nvPr/>
        </p:nvSpPr>
        <p:spPr bwMode="auto">
          <a:xfrm>
            <a:off x="1" y="44624"/>
            <a:ext cx="9036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6600"/>
                </a:solidFill>
              </a:rPr>
              <a:t>Formación técnico-metodológica</a:t>
            </a:r>
            <a:endParaRPr lang="es-ES" sz="2800" dirty="0">
              <a:solidFill>
                <a:srgbClr val="0066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978237" y="6237312"/>
            <a:ext cx="3256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Escuela de gobierno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29997628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683568" y="4330056"/>
            <a:ext cx="8329612" cy="169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“Quien sabe, sabe. Quien no, es jefe”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Conocedor de los temas involucrados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Conducción no-burocrática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Reconocimiento a los otros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Carisma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07504" y="3903439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lang="es-ES_tradnl" sz="2400" dirty="0">
                <a:solidFill>
                  <a:schemeClr val="tx1"/>
                </a:solidFill>
              </a:rPr>
              <a:t>La </a:t>
            </a:r>
            <a:r>
              <a:rPr lang="es-ES_tradnl" sz="2400" dirty="0" smtClean="0">
                <a:solidFill>
                  <a:schemeClr val="tx1"/>
                </a:solidFill>
              </a:rPr>
              <a:t>cuestión del “liderazgo”</a:t>
            </a:r>
            <a:endParaRPr lang="es-ES_tradnl" sz="2400" dirty="0">
              <a:solidFill>
                <a:schemeClr val="tx1"/>
              </a:solidFill>
            </a:endParaRPr>
          </a:p>
        </p:txBody>
      </p:sp>
      <p:sp>
        <p:nvSpPr>
          <p:cNvPr id="29701" name="CuadroTexto 1"/>
          <p:cNvSpPr txBox="1">
            <a:spLocks noChangeArrowheads="1"/>
          </p:cNvSpPr>
          <p:nvPr/>
        </p:nvSpPr>
        <p:spPr bwMode="auto">
          <a:xfrm>
            <a:off x="1" y="44624"/>
            <a:ext cx="903605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6600"/>
                </a:solidFill>
              </a:rPr>
              <a:t>Formación técnico-metodológica</a:t>
            </a:r>
            <a:endParaRPr lang="es-ES" sz="2800" dirty="0">
              <a:solidFill>
                <a:srgbClr val="0066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51520" y="663079"/>
            <a:ext cx="8892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1E6825"/>
              </a:buClr>
              <a:buFont typeface="Wingdings" charset="2"/>
              <a:buChar char="ü"/>
            </a:pPr>
            <a:r>
              <a:rPr lang="es-ES" sz="2400" dirty="0" smtClean="0">
                <a:solidFill>
                  <a:schemeClr val="tx1"/>
                </a:solidFill>
              </a:rPr>
              <a:t> Conocimiento técnico de las prácticas institucionales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5576" y="1243193"/>
            <a:ext cx="8388424" cy="2688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Conocimiento de las prácticas institucionales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Relación dialógica con “trabajadores y “ciudadanos usuarios”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Legislación y reglamentos </a:t>
            </a:r>
          </a:p>
          <a:p>
            <a:pPr marL="414338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Espacios de libertad: ¿qué se puede hacer</a:t>
            </a: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?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Cómo construir un presupuesto (POA) </a:t>
            </a:r>
            <a:endParaRPr lang="es-ES_tradnl" sz="2000" dirty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</a:t>
            </a: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ómo usarlo </a:t>
            </a: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Cómo evitar el </a:t>
            </a:r>
            <a:r>
              <a:rPr lang="es-ES_tradnl" sz="20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subejercio</a:t>
            </a:r>
            <a:endParaRPr lang="es-ES_tradnl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414338" lvl="0" indent="-414338">
              <a:lnSpc>
                <a:spcPct val="85000"/>
              </a:lnSpc>
              <a:spcBef>
                <a:spcPts val="552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Sistemas de compra, distribución y control de insumos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0" y="616530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Salud Colectiva metodológica y técnicamente competente 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3077828195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0" y="365125"/>
            <a:ext cx="9144000" cy="6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s-ES_tradnl" sz="380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</a:t>
            </a:r>
          </a:p>
        </p:txBody>
      </p:sp>
      <p:sp>
        <p:nvSpPr>
          <p:cNvPr id="507908" name="Text Box 4"/>
          <p:cNvSpPr txBox="1">
            <a:spLocks noChangeArrowheads="1"/>
          </p:cNvSpPr>
          <p:nvPr/>
        </p:nvSpPr>
        <p:spPr bwMode="auto">
          <a:xfrm>
            <a:off x="3471863" y="23479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endParaRPr lang="es-ES" sz="1400" smtClean="0">
              <a:solidFill>
                <a:schemeClr val="bg1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507910" name="Text Box 6"/>
          <p:cNvSpPr txBox="1">
            <a:spLocks noChangeArrowheads="1"/>
          </p:cNvSpPr>
          <p:nvPr/>
        </p:nvSpPr>
        <p:spPr bwMode="auto">
          <a:xfrm>
            <a:off x="0" y="2640013"/>
            <a:ext cx="92519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  <a:buClr>
                <a:srgbClr val="006600"/>
              </a:buClr>
              <a:defRPr/>
            </a:pPr>
            <a:r>
              <a:rPr lang="es-ES_tradnl" sz="2800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Página web: http://</a:t>
            </a:r>
            <a:r>
              <a:rPr lang="es-ES_tradnl" sz="28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asacristinalaurell.com.mx</a:t>
            </a:r>
            <a:endParaRPr lang="es-ES_tradnl" sz="2800" dirty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>
              <a:spcBef>
                <a:spcPct val="50000"/>
              </a:spcBef>
              <a:buClr>
                <a:srgbClr val="006600"/>
              </a:buClr>
              <a:defRPr/>
            </a:pPr>
            <a:endParaRPr lang="es-ES" dirty="0" smtClean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15400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ChangeArrowheads="1"/>
          </p:cNvSpPr>
          <p:nvPr/>
        </p:nvSpPr>
        <p:spPr bwMode="auto">
          <a:xfrm>
            <a:off x="0" y="478413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MX" sz="3600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Contenido</a:t>
            </a:r>
            <a:endParaRPr lang="es-MX" sz="3600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  <p:sp>
        <p:nvSpPr>
          <p:cNvPr id="422915" name="Text Box 3"/>
          <p:cNvSpPr txBox="1">
            <a:spLocks noChangeArrowheads="1"/>
          </p:cNvSpPr>
          <p:nvPr/>
        </p:nvSpPr>
        <p:spPr bwMode="auto">
          <a:xfrm>
            <a:off x="107950" y="1359229"/>
            <a:ext cx="882015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12788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40000"/>
              </a:spcBef>
              <a:buClr>
                <a:srgbClr val="990000"/>
              </a:buClr>
              <a:buFont typeface="Wingdings" charset="2"/>
              <a:buChar char="ü"/>
              <a:defRPr/>
            </a:pPr>
            <a:r>
              <a:rPr lang="es-ES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  </a:t>
            </a: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Mario Testa y los sanitaristas latinoamericanos</a:t>
            </a:r>
          </a:p>
          <a:p>
            <a:pPr>
              <a:spcBef>
                <a:spcPct val="40000"/>
              </a:spcBef>
              <a:buClr>
                <a:srgbClr val="990000"/>
              </a:buClr>
              <a:buFont typeface="Wingdings" charset="0"/>
              <a:buChar char="ü"/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Aclaraciones iniciales </a:t>
            </a:r>
          </a:p>
          <a:p>
            <a:pPr>
              <a:spcBef>
                <a:spcPct val="40000"/>
              </a:spcBef>
              <a:buClr>
                <a:srgbClr val="990000"/>
              </a:buClr>
              <a:buFont typeface="Wingdings" charset="0"/>
              <a:buChar char="ü"/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Complejidad del campo de salud</a:t>
            </a:r>
          </a:p>
          <a:p>
            <a:pPr marL="544513" indent="-544513">
              <a:spcBef>
                <a:spcPct val="40000"/>
              </a:spcBef>
              <a:buClr>
                <a:srgbClr val="990000"/>
              </a:buClr>
              <a:buFont typeface="Wingdings" charset="0"/>
              <a:buChar char="ü"/>
              <a:defRPr/>
            </a:pP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Trayectoria </a:t>
            </a:r>
            <a:r>
              <a:rPr lang="es-ES" sz="2800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de la relación </a:t>
            </a: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contradictoria entre la Salud </a:t>
            </a:r>
            <a:r>
              <a:rPr lang="es-ES" sz="2800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Pública y </a:t>
            </a: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la Medicina </a:t>
            </a:r>
            <a:r>
              <a:rPr lang="es-ES" sz="2800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S</a:t>
            </a: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ocial /Salud Colectiva</a:t>
            </a:r>
            <a:endParaRPr lang="es-ES" sz="2800" dirty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  <a:p>
            <a:pPr marL="0" indent="533400">
              <a:spcBef>
                <a:spcPct val="40000"/>
              </a:spcBef>
              <a:buClr>
                <a:srgbClr val="990000"/>
              </a:buClr>
              <a:buFont typeface="Wingdings" charset="0"/>
              <a:buChar char="ü"/>
              <a:defRPr/>
            </a:pPr>
            <a:r>
              <a:rPr lang="es-ES" sz="2800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Lo </a:t>
            </a: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político</a:t>
            </a:r>
            <a:r>
              <a:rPr lang="es-ES" sz="2800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, las políticas y las prácticas institucionales</a:t>
            </a:r>
          </a:p>
          <a:p>
            <a:pPr marL="544513" indent="-544513">
              <a:spcBef>
                <a:spcPct val="40000"/>
              </a:spcBef>
              <a:buClr>
                <a:srgbClr val="990000"/>
              </a:buClr>
              <a:buFont typeface="Wingdings" charset="0"/>
              <a:buChar char="ü"/>
              <a:defRPr/>
            </a:pPr>
            <a:r>
              <a:rPr lang="es-ES" sz="2800" dirty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Enseñanza de la salud pública en el marco de la Salud </a:t>
            </a:r>
            <a:r>
              <a:rPr lang="es-ES" sz="2800" dirty="0" smtClean="0">
                <a:effectLst>
                  <a:outerShdw blurRad="38100" dist="38100" dir="2700000" algn="tl">
                    <a:srgbClr val="DDDDDD"/>
                  </a:outerShdw>
                </a:effectLst>
                <a:cs typeface="+mn-cs"/>
              </a:rPr>
              <a:t>Colectiva</a:t>
            </a:r>
            <a:endParaRPr lang="es-ES" sz="2800" dirty="0">
              <a:effectLst>
                <a:outerShdw blurRad="38100" dist="38100" dir="2700000" algn="tl">
                  <a:srgbClr val="DDDDDD"/>
                </a:outerShdw>
              </a:effectLst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052619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27584" y="1484198"/>
            <a:ext cx="7848872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 smtClean="0">
                <a:solidFill>
                  <a:srgbClr val="000000"/>
                </a:solidFill>
              </a:rPr>
              <a:t>Mario Testa</a:t>
            </a:r>
          </a:p>
          <a:p>
            <a:r>
              <a:rPr lang="es-VE" sz="2400" dirty="0" smtClean="0">
                <a:solidFill>
                  <a:srgbClr val="000000"/>
                </a:solidFill>
              </a:rPr>
              <a:t>“Los </a:t>
            </a:r>
            <a:r>
              <a:rPr lang="es-VE" sz="2400" dirty="0">
                <a:solidFill>
                  <a:srgbClr val="000000"/>
                </a:solidFill>
              </a:rPr>
              <a:t>sanitaristas latinoamericanos somos el grupo profesional más frustrado porque sabemos a la perfección lo que hay que hacer y jamás hemos podido </a:t>
            </a:r>
            <a:r>
              <a:rPr lang="es-VE" sz="2400" dirty="0" smtClean="0">
                <a:solidFill>
                  <a:srgbClr val="000000"/>
                </a:solidFill>
              </a:rPr>
              <a:t>hacerlo”</a:t>
            </a:r>
          </a:p>
          <a:p>
            <a:endParaRPr lang="es-VE" sz="2400" dirty="0" smtClean="0">
              <a:solidFill>
                <a:srgbClr val="000000"/>
              </a:solidFill>
            </a:endParaRPr>
          </a:p>
          <a:p>
            <a:r>
              <a:rPr lang="es-VE" sz="2400" dirty="0" smtClean="0">
                <a:solidFill>
                  <a:srgbClr val="000000"/>
                </a:solidFill>
              </a:rPr>
              <a:t>¿</a:t>
            </a:r>
            <a:r>
              <a:rPr lang="es-VE" sz="2400" dirty="0">
                <a:solidFill>
                  <a:srgbClr val="000000"/>
                </a:solidFill>
              </a:rPr>
              <a:t>Sabemos </a:t>
            </a:r>
            <a:r>
              <a:rPr lang="es-VE" sz="2400" dirty="0" smtClean="0">
                <a:solidFill>
                  <a:srgbClr val="000000"/>
                </a:solidFill>
              </a:rPr>
              <a:t>que </a:t>
            </a:r>
            <a:r>
              <a:rPr lang="es-VE" sz="2400" dirty="0">
                <a:solidFill>
                  <a:srgbClr val="000000"/>
                </a:solidFill>
              </a:rPr>
              <a:t>hacer o no hemos entendido </a:t>
            </a:r>
            <a:r>
              <a:rPr lang="es-VE" sz="2400" dirty="0" smtClean="0">
                <a:solidFill>
                  <a:srgbClr val="000000"/>
                </a:solidFill>
              </a:rPr>
              <a:t>plenamente el </a:t>
            </a:r>
            <a:r>
              <a:rPr lang="es-VE" sz="2400" dirty="0">
                <a:solidFill>
                  <a:srgbClr val="000000"/>
                </a:solidFill>
              </a:rPr>
              <a:t>carácter de nuestro </a:t>
            </a:r>
            <a:r>
              <a:rPr lang="es-VE" sz="2400" dirty="0" smtClean="0">
                <a:solidFill>
                  <a:srgbClr val="000000"/>
                </a:solidFill>
              </a:rPr>
              <a:t>quehacer en sus múltiples vertientes?</a:t>
            </a:r>
          </a:p>
          <a:p>
            <a:r>
              <a:rPr lang="es-VE" sz="2400" dirty="0" smtClean="0">
                <a:solidFill>
                  <a:srgbClr val="000000"/>
                </a:solidFill>
              </a:rPr>
              <a:t>Punto de partida: actuamos dentro del complejo campo de salud</a:t>
            </a:r>
            <a:endParaRPr lang="es-E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2132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814388" y="1215187"/>
            <a:ext cx="7924800" cy="2593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Salud pública EUA 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 ligado a la separación entre atención médica dominantemente privada y la responsabilidad pública de las amenazas al conjunto de la sociedad (Rockefeller)   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Salud pública como medicina estatal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Medicina social (p. e. europea) como atención médica y social de los desfavorecidos o pobres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Medicina Social relación entre procesos socio-económicos y las condiciones de salud (enfermedad) de clases o grupos sociales específicos     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368300" y="764704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Definiciones poco definidas</a:t>
            </a:r>
            <a:endParaRPr kumimoji="1" lang="es-ES_tradnl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387350" y="3789040"/>
            <a:ext cx="8756650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Reminiscencias y nuevos significados 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809625" y="4370202"/>
            <a:ext cx="8334375" cy="1238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Medicina Social latinoamericana referencia a la medicina social del siglo XIX y de los 1930´as</a:t>
            </a:r>
            <a:endParaRPr lang="es-ES_tradnl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Medicina Social brasileña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 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Salud 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Colectiva</a:t>
            </a:r>
            <a:endParaRPr lang="es-ES_tradnl" sz="20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  <a:sym typeface="Wingdings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Salud Colectiva relación directa con la construcción del SUS </a:t>
            </a:r>
            <a:endParaRPr lang="es-ES_tradnl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CuadroTexto 1"/>
          <p:cNvSpPr txBox="1">
            <a:spLocks noChangeArrowheads="1"/>
          </p:cNvSpPr>
          <p:nvPr/>
        </p:nvSpPr>
        <p:spPr bwMode="auto">
          <a:xfrm>
            <a:off x="250825" y="188640"/>
            <a:ext cx="87852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6600"/>
                </a:solidFill>
              </a:rPr>
              <a:t>Aclaraciones iniciales</a:t>
            </a:r>
            <a:endParaRPr lang="es-ES" sz="2800" dirty="0">
              <a:solidFill>
                <a:srgbClr val="006600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2522364" y="6165304"/>
            <a:ext cx="3993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/>
              <a:t>El contexto </a:t>
            </a:r>
            <a:r>
              <a:rPr lang="es-ES" sz="2800" dirty="0" err="1" smtClean="0"/>
              <a:t>determinates</a:t>
            </a:r>
            <a:r>
              <a:rPr lang="es-ES" sz="2800" dirty="0" smtClean="0"/>
              <a:t> 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xmlns="" val="312328887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814388" y="1215187"/>
            <a:ext cx="7924800" cy="237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Objeto científico y técnico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 contenido complejo y especializado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Alta dominancia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científico-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profesional;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tema de ‘expertos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’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Modelo médico y la medicalización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Concepción ‘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buena medicina’ compartido por políticos y el público: alta densidad tecnológica, medicamentos de última generación (patente) y buena 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hotelería + </a:t>
            </a:r>
            <a:r>
              <a:rPr lang="es-ES_tradnl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biomedicalización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Expectativa de resultados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palpables y relativamente rápidos: 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Atención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competente y técnicamente suficiente a los 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‘pacientes’</a:t>
            </a:r>
            <a:endParaRPr lang="es-ES_tradnl" sz="20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368300" y="764704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</a:t>
            </a: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oncepción socio-científica del </a:t>
            </a:r>
            <a:r>
              <a:rPr kumimoji="1" lang="es-ES_tradnl" sz="24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campo de la </a:t>
            </a: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salud  </a:t>
            </a:r>
            <a:endParaRPr kumimoji="1" lang="es-ES_tradnl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387350" y="3645024"/>
            <a:ext cx="8756650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Obstáculos a la construcción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 políticas y su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instrumentación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809625" y="4221088"/>
            <a:ext cx="8334375" cy="176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Concebido como ámbito de consumo antes 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que </a:t>
            </a: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ámbito de derechos y ciudadanía 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Ámbito importante de acumulación capitalista –intereses económicos con poder político y 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gran capacidad </a:t>
            </a: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 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cabildeo (lobby)</a:t>
            </a:r>
            <a:endParaRPr lang="es-ES_tradnl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Recursos cuantiosos, presupuestos </a:t>
            </a: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grandes 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para personal, compras </a:t>
            </a: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y obras, expuestos a prácticas corruptas y 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tráfico </a:t>
            </a:r>
            <a:r>
              <a:rPr lang="es-ES_tradnl" sz="20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 influencias</a:t>
            </a: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. </a:t>
            </a:r>
            <a:endParaRPr lang="es-ES_tradnl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CuadroTexto 1"/>
          <p:cNvSpPr txBox="1">
            <a:spLocks noChangeArrowheads="1"/>
          </p:cNvSpPr>
          <p:nvPr/>
        </p:nvSpPr>
        <p:spPr bwMode="auto">
          <a:xfrm>
            <a:off x="250825" y="188640"/>
            <a:ext cx="878522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 smtClean="0">
                <a:solidFill>
                  <a:srgbClr val="006600"/>
                </a:solidFill>
              </a:rPr>
              <a:t>Complejidad del campo “salud”</a:t>
            </a:r>
            <a:endParaRPr lang="es-ES" sz="28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733186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CuadroTexto 1"/>
          <p:cNvSpPr txBox="1">
            <a:spLocks noChangeArrowheads="1"/>
          </p:cNvSpPr>
          <p:nvPr/>
        </p:nvSpPr>
        <p:spPr bwMode="auto">
          <a:xfrm>
            <a:off x="107504" y="2628200"/>
            <a:ext cx="903649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s-ES" sz="3200" dirty="0">
                <a:solidFill>
                  <a:srgbClr val="006600"/>
                </a:solidFill>
              </a:rPr>
              <a:t>Trayectoria de </a:t>
            </a:r>
            <a:r>
              <a:rPr lang="es-ES" sz="3200" dirty="0" smtClean="0">
                <a:solidFill>
                  <a:srgbClr val="006600"/>
                </a:solidFill>
              </a:rPr>
              <a:t>una </a:t>
            </a:r>
            <a:r>
              <a:rPr lang="es-ES" sz="3200" dirty="0">
                <a:solidFill>
                  <a:srgbClr val="006600"/>
                </a:solidFill>
              </a:rPr>
              <a:t>relación </a:t>
            </a:r>
            <a:r>
              <a:rPr lang="es-ES" sz="3200" dirty="0" smtClean="0">
                <a:solidFill>
                  <a:srgbClr val="006600"/>
                </a:solidFill>
              </a:rPr>
              <a:t>contradictoria:</a:t>
            </a:r>
          </a:p>
          <a:p>
            <a:pPr algn="ctr"/>
            <a:r>
              <a:rPr lang="es-ES" sz="3200" dirty="0" smtClean="0">
                <a:solidFill>
                  <a:srgbClr val="006600"/>
                </a:solidFill>
              </a:rPr>
              <a:t>Salud </a:t>
            </a:r>
            <a:r>
              <a:rPr lang="es-ES" sz="3200" dirty="0">
                <a:solidFill>
                  <a:srgbClr val="006600"/>
                </a:solidFill>
              </a:rPr>
              <a:t>Pública y </a:t>
            </a:r>
            <a:r>
              <a:rPr lang="es-ES" sz="3200" dirty="0" smtClean="0">
                <a:solidFill>
                  <a:srgbClr val="006600"/>
                </a:solidFill>
              </a:rPr>
              <a:t>Medicina Social / Salud Colectiva</a:t>
            </a:r>
            <a:endParaRPr lang="es-ES" sz="32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90075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814388" y="836712"/>
            <a:ext cx="7924800" cy="201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Crítica de la 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concepción desarrollista </a:t>
            </a: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del ámbito de salud </a:t>
            </a:r>
            <a:endParaRPr lang="es-ES_tradnl" sz="22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Crítica </a:t>
            </a:r>
            <a:r>
              <a:rPr lang="es-ES_tradnl" sz="22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teórica y epistemológica al positivismo </a:t>
            </a:r>
            <a:endParaRPr lang="es-ES_tradnl" sz="2200" dirty="0" smtClean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Introducción ciencias sociales “teoría crítica”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Red en AL impulsado desde OPS, Juan César García, con grupos nacionales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Pioneros: Sergio </a:t>
            </a:r>
            <a:r>
              <a:rPr lang="es-ES_tradnl" sz="22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Arouca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y otros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323528" y="332656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Crítica a la salud pública desarrollista y su método (70-80s)</a:t>
            </a:r>
            <a:endParaRPr kumimoji="1" lang="es-ES_tradnl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323528" y="2852936"/>
            <a:ext cx="8756650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s-VE" dirty="0" smtClean="0"/>
              <a:t>Construcción </a:t>
            </a:r>
            <a:r>
              <a:rPr lang="es-VE" dirty="0"/>
              <a:t>teórico-metodológico-</a:t>
            </a:r>
            <a:r>
              <a:rPr lang="es-VE" dirty="0" smtClean="0"/>
              <a:t>técnica propia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809625" y="3361667"/>
            <a:ext cx="8334375" cy="258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</a:t>
            </a:r>
            <a:r>
              <a:rPr lang="es-VE" sz="2200" dirty="0" smtClean="0"/>
              <a:t>remisa: </a:t>
            </a:r>
            <a:r>
              <a:rPr lang="es-VE" sz="2200" dirty="0"/>
              <a:t>D</a:t>
            </a:r>
            <a:r>
              <a:rPr lang="es-VE" sz="2200" dirty="0" smtClean="0"/>
              <a:t>eterminación socio-histórica del saber, las prácticas en salud y </a:t>
            </a:r>
            <a:r>
              <a:rPr lang="es-VE" sz="2200" dirty="0"/>
              <a:t>del </a:t>
            </a:r>
            <a:r>
              <a:rPr lang="es-VE" sz="2200" dirty="0" smtClean="0"/>
              <a:t>proceso de </a:t>
            </a:r>
            <a:r>
              <a:rPr lang="es-VE" sz="2200" dirty="0"/>
              <a:t>salud </a:t>
            </a:r>
            <a:r>
              <a:rPr lang="es-VE" sz="2200" dirty="0" smtClean="0"/>
              <a:t>enfermedad, </a:t>
            </a:r>
            <a:r>
              <a:rPr lang="es-VE" sz="2200" dirty="0"/>
              <a:t>colectivo e individual.</a:t>
            </a:r>
            <a:r>
              <a:rPr lang="es-MX" sz="2200" dirty="0"/>
              <a:t> </a:t>
            </a:r>
            <a:endParaRPr lang="es-ES_tradnl" sz="22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VE" sz="2200" dirty="0"/>
              <a:t>Punto de vista de las clases subalternas</a:t>
            </a:r>
            <a:r>
              <a:rPr lang="es-MX" sz="2200" dirty="0"/>
              <a:t> </a:t>
            </a:r>
            <a:endParaRPr lang="es-MX" sz="2200" dirty="0" smtClean="0"/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Campo </a:t>
            </a:r>
            <a:r>
              <a:rPr lang="es-ES_tradnl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multi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, inter o </a:t>
            </a:r>
            <a:r>
              <a:rPr lang="es-ES_tradnl" sz="2200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transdisciplinario</a:t>
            </a:r>
            <a:endParaRPr lang="es-ES_tradnl" sz="22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VE" sz="2200" dirty="0" smtClean="0"/>
              <a:t>Académicos y profesionales de ciencias </a:t>
            </a:r>
            <a:r>
              <a:rPr lang="es-VE" sz="2200" dirty="0"/>
              <a:t>sociales y </a:t>
            </a:r>
            <a:r>
              <a:rPr lang="es-VE" sz="2200" dirty="0" smtClean="0"/>
              <a:t>de </a:t>
            </a:r>
            <a:r>
              <a:rPr lang="es-VE" sz="2200" dirty="0"/>
              <a:t>la salud</a:t>
            </a:r>
            <a:r>
              <a:rPr lang="es-MX" sz="2200" dirty="0"/>
              <a:t> </a:t>
            </a:r>
            <a:endParaRPr lang="es-MX" sz="2200" dirty="0" smtClean="0"/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Desarrollo diferenciado dependiendo de los movimientos socio-políticos de cada país</a:t>
            </a:r>
            <a:endParaRPr lang="es-ES_tradnl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116942" y="60212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dirty="0" smtClean="0"/>
              <a:t>…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22108897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611560" y="1628800"/>
            <a:ext cx="8532440" cy="1284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Estructura de determinación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Distribución desigual s-e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Factores de riesgo 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Epidemiología de campo y </a:t>
            </a:r>
            <a:r>
              <a:rPr lang="es-ES_tradnl" sz="2000" dirty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v</a:t>
            </a:r>
            <a:r>
              <a:rPr lang="es-ES_tradnl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igilancia epidemiológica</a:t>
            </a: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79512" y="1124744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Epidemiología crítica y epidemiología clásica</a:t>
            </a:r>
            <a:endParaRPr kumimoji="1" lang="es-ES_tradnl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79512" y="2852936"/>
            <a:ext cx="8756650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Marco político conceptual y valorativo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560" y="3356992"/>
            <a:ext cx="8334375" cy="97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Derecho a la salud como obligación del Estado 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Derecho a la protección de la salud como obligación del Estado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Derecho a la salud sin sujeto obligado</a:t>
            </a:r>
            <a:endParaRPr lang="es-ES_tradnl" sz="20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CuadroTexto 1"/>
          <p:cNvSpPr txBox="1">
            <a:spLocks noChangeArrowheads="1"/>
          </p:cNvSpPr>
          <p:nvPr/>
        </p:nvSpPr>
        <p:spPr bwMode="auto">
          <a:xfrm>
            <a:off x="0" y="188640"/>
            <a:ext cx="914399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kumimoji="1" lang="es-ES_tradnl" sz="2800" dirty="0" smtClean="0">
                <a:solidFill>
                  <a:srgbClr val="1E682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Tensiones: ámbito teórico</a:t>
            </a:r>
            <a:r>
              <a:rPr kumimoji="1" lang="es-ES_tradnl" sz="2800" dirty="0">
                <a:solidFill>
                  <a:srgbClr val="1E682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-</a:t>
            </a:r>
            <a:r>
              <a:rPr kumimoji="1" lang="es-ES_tradnl" sz="2800" dirty="0" smtClean="0">
                <a:solidFill>
                  <a:srgbClr val="1E682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explicativo, </a:t>
            </a:r>
            <a:r>
              <a:rPr kumimoji="1" lang="es-ES_tradnl" sz="2800" dirty="0">
                <a:solidFill>
                  <a:srgbClr val="1E682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“lo político”, las políticas y </a:t>
            </a:r>
            <a:r>
              <a:rPr kumimoji="1" lang="es-ES_tradnl" sz="2800" dirty="0" smtClean="0">
                <a:solidFill>
                  <a:srgbClr val="1E682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las prácticas institucionales</a:t>
            </a:r>
            <a:endParaRPr kumimoji="1" lang="es-ES_tradnl" sz="2800" dirty="0">
              <a:solidFill>
                <a:srgbClr val="1E6825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07504" y="4407495"/>
            <a:ext cx="8562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1E6825"/>
              </a:buClr>
              <a:buFont typeface="Wingdings" charset="2"/>
              <a:buChar char="ü"/>
            </a:pPr>
            <a:r>
              <a:rPr lang="es-ES" sz="2400" dirty="0" smtClean="0">
                <a:solidFill>
                  <a:schemeClr val="tx1"/>
                </a:solidFill>
              </a:rPr>
              <a:t>Políticas </a:t>
            </a:r>
            <a:r>
              <a:rPr lang="es-ES" sz="2400" dirty="0">
                <a:solidFill>
                  <a:schemeClr val="tx1"/>
                </a:solidFill>
              </a:rPr>
              <a:t>y </a:t>
            </a:r>
            <a:r>
              <a:rPr lang="es-ES" sz="2400" dirty="0" smtClean="0">
                <a:solidFill>
                  <a:schemeClr val="tx1"/>
                </a:solidFill>
              </a:rPr>
              <a:t>prácticas institucionales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4900081"/>
            <a:ext cx="8640960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“Tácticas y estrategias</a:t>
            </a: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” para la transformación institucional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Relación con el proceso histórico de constitución del sistema de salud</a:t>
            </a:r>
          </a:p>
          <a:p>
            <a:pPr marL="538163" indent="-266700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Font typeface="Courier New"/>
              <a:buChar char="o"/>
              <a:defRPr/>
            </a:pP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Idea </a:t>
            </a:r>
            <a:r>
              <a:rPr lang="es-ES_tradnl" sz="2000" dirty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constitutiva del pensamiento MS/</a:t>
            </a:r>
            <a:r>
              <a:rPr lang="es-ES_trad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SC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xmlns="" val="983545537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ChangeArrowheads="1"/>
          </p:cNvSpPr>
          <p:nvPr/>
        </p:nvSpPr>
        <p:spPr bwMode="auto">
          <a:xfrm>
            <a:off x="611560" y="1412776"/>
            <a:ext cx="8208912" cy="2299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Predominio Banco Mundial sobre OMS/OPS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Nueva Gerencia Pública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“Pluralismo estructurado” </a:t>
            </a: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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Cobertura Universal de Salud centrado en el individuo desplazamiento salud de las colectividades</a:t>
            </a:r>
          </a:p>
          <a:p>
            <a:pPr marL="376238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Podría haber sido el momento de una alianza entre la Salud Pública y la SC/MS pero no lo fue</a:t>
            </a:r>
            <a:endParaRPr lang="es-ES_tradnl" sz="2200" dirty="0" smtClean="0">
              <a:solidFill>
                <a:srgbClr val="99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179512" y="836712"/>
            <a:ext cx="87757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80800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76250" indent="-476250" eaLnBrk="1" hangingPunct="1"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“Invertir en salud” (1993)</a:t>
            </a:r>
            <a:endParaRPr kumimoji="1" lang="es-ES_tradnl" sz="2400" dirty="0">
              <a:solidFill>
                <a:schemeClr val="tx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179512" y="3861048"/>
            <a:ext cx="8756650" cy="461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Clr>
                <a:srgbClr val="006600"/>
              </a:buClr>
              <a:buFont typeface="Wingdings" charset="0"/>
              <a:buChar char="ü"/>
              <a:defRPr/>
            </a:pPr>
            <a:r>
              <a:rPr kumimoji="1" lang="es-ES_tradnl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</a:t>
            </a:r>
            <a:r>
              <a:rPr kumimoji="1" lang="es-ES_tradnl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 </a:t>
            </a:r>
            <a:r>
              <a:rPr kumimoji="1" lang="es-ES_tradnl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Contra tendencias</a:t>
            </a:r>
            <a:endParaRPr kumimoji="1" lang="es-ES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611560" y="4461068"/>
            <a:ext cx="8532440" cy="1344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526C62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22" tIns="45711" rIns="91422" bIns="45711">
            <a:spAutoFit/>
          </a:bodyPr>
          <a:lstStyle>
            <a:lvl1pPr marL="360363" indent="-360363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539750"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algn="l">
              <a:spcBef>
                <a:spcPct val="0"/>
              </a:spcBef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2570163" algn="l"/>
                <a:tab pos="5335588" algn="l"/>
                <a:tab pos="5427663" algn="l"/>
                <a:tab pos="5576888" algn="l"/>
                <a:tab pos="8661400" algn="r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“Nueva salud pública” 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 constructo ideológico frente a MS/SC</a:t>
            </a:r>
            <a:endParaRPr lang="es-ES_tradnl" sz="2200" dirty="0" smtClean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Salud poblacional, rescate de lo colectivo y comunitario</a:t>
            </a:r>
          </a:p>
          <a:p>
            <a:pPr marL="376238" lvl="0" indent="-376238">
              <a:lnSpc>
                <a:spcPct val="85000"/>
              </a:lnSpc>
              <a:spcBef>
                <a:spcPts val="360"/>
              </a:spcBef>
              <a:buClr>
                <a:srgbClr val="990000"/>
              </a:buClr>
              <a:buBlip>
                <a:blip r:embed="rId3"/>
              </a:buBlip>
              <a:defRPr/>
            </a:pP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Determinantes sociales de la salud: 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impulsado </a:t>
            </a:r>
            <a:r>
              <a:rPr lang="es-ES_tradnl" sz="2200" dirty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por la </a:t>
            </a:r>
            <a:r>
              <a:rPr lang="es-ES_tradnl" sz="2200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  <a:sym typeface="Wingdings"/>
              </a:rPr>
              <a:t>OMS y luego ignorado</a:t>
            </a:r>
            <a:endParaRPr lang="es-ES_tradnl" sz="2200" dirty="0"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7653" name="CuadroTexto 1"/>
          <p:cNvSpPr txBox="1">
            <a:spLocks noChangeArrowheads="1"/>
          </p:cNvSpPr>
          <p:nvPr/>
        </p:nvSpPr>
        <p:spPr bwMode="auto">
          <a:xfrm>
            <a:off x="0" y="188640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kumimoji="1" lang="es-ES_tradnl" sz="2800" dirty="0" smtClean="0">
                <a:solidFill>
                  <a:srgbClr val="1E6825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/>
                <a:cs typeface="Times New Roman"/>
              </a:rPr>
              <a:t>Hacia la hegemonía de la visión neoclásica y tecnocrática</a:t>
            </a:r>
            <a:endParaRPr kumimoji="1" lang="es-ES_tradnl" sz="2800" dirty="0">
              <a:solidFill>
                <a:srgbClr val="1E6825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28635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guro_vs_SUS_ISAGS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570163" algn="l"/>
            <a:tab pos="5335588" algn="l"/>
            <a:tab pos="5427663" algn="l"/>
            <a:tab pos="5576888" algn="l"/>
            <a:tab pos="8661400" algn="r"/>
          </a:tabLst>
          <a:defRPr kumimoji="0" lang="es-ES_tradnl" sz="14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570163" algn="l"/>
            <a:tab pos="5335588" algn="l"/>
            <a:tab pos="5427663" algn="l"/>
            <a:tab pos="5576888" algn="l"/>
            <a:tab pos="8661400" algn="r"/>
          </a:tabLst>
          <a:defRPr kumimoji="0" lang="es-ES_tradnl" sz="1400" b="1" i="0" u="none" strike="noStrike" cap="none" normalizeH="0" baseline="0">
            <a:ln>
              <a:noFill/>
            </a:ln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Seguro_vs_SUS_ISAGS.potx</Template>
  <TotalTime>11129</TotalTime>
  <Words>1409</Words>
  <Application>Microsoft Office PowerPoint</Application>
  <PresentationFormat>Apresentação na tela (4:3)</PresentationFormat>
  <Paragraphs>203</Paragraphs>
  <Slides>19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Seguro_vs_SUS_ISAGS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 de salud</dc:title>
  <dc:subject>Seminario ISAGS 2013</dc:subject>
  <dc:creator>Dra. laurell</dc:creator>
  <cp:lastModifiedBy>Ccde09</cp:lastModifiedBy>
  <cp:revision>718</cp:revision>
  <cp:lastPrinted>2013-02-13T18:23:48Z</cp:lastPrinted>
  <dcterms:created xsi:type="dcterms:W3CDTF">2005-01-21T17:28:13Z</dcterms:created>
  <dcterms:modified xsi:type="dcterms:W3CDTF">2017-05-19T14:39:56Z</dcterms:modified>
</cp:coreProperties>
</file>