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8" r:id="rId3"/>
    <p:sldId id="323" r:id="rId4"/>
    <p:sldId id="320" r:id="rId5"/>
    <p:sldId id="321" r:id="rId6"/>
    <p:sldId id="324" r:id="rId7"/>
    <p:sldId id="311" r:id="rId8"/>
    <p:sldId id="317" r:id="rId9"/>
    <p:sldId id="286" r:id="rId10"/>
    <p:sldId id="303" r:id="rId11"/>
    <p:sldId id="304" r:id="rId12"/>
    <p:sldId id="305" r:id="rId13"/>
    <p:sldId id="319" r:id="rId14"/>
    <p:sldId id="277" r:id="rId15"/>
    <p:sldId id="266" r:id="rId16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Raul del Pozo Cruz" initials="CRdPC" lastIdx="4" clrIdx="0">
    <p:extLst>
      <p:ext uri="{19B8F6BF-5375-455C-9EA6-DF929625EA0E}">
        <p15:presenceInfo xmlns:p15="http://schemas.microsoft.com/office/powerpoint/2012/main" xmlns="" userId="S-1-5-21-2571013725-987567694-1933753502-1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1E7FB"/>
    <a:srgbClr val="FFFF00"/>
    <a:srgbClr val="DAE3F3"/>
    <a:srgbClr val="CC0066"/>
    <a:srgbClr val="FFFF66"/>
    <a:srgbClr val="FFFF99"/>
    <a:srgbClr val="F382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712" autoAdjust="0"/>
  </p:normalViewPr>
  <p:slideViewPr>
    <p:cSldViewPr snapToGrid="0">
      <p:cViewPr>
        <p:scale>
          <a:sx n="68" d="100"/>
          <a:sy n="68" d="100"/>
        </p:scale>
        <p:origin x="-224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788C3-448F-4450-995F-E98DE61C3AE4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4ED30A-B0EE-418C-B323-0FCC0D8FA931}">
      <dgm:prSet phldrT="[Texto]"/>
      <dgm:spPr/>
      <dgm:t>
        <a:bodyPr/>
        <a:lstStyle/>
        <a:p>
          <a:r>
            <a:rPr lang="es-MX" b="1" dirty="0" smtClean="0"/>
            <a:t>Estrategia de APS</a:t>
          </a:r>
          <a:endParaRPr lang="es-ES" b="1" dirty="0"/>
        </a:p>
      </dgm:t>
    </dgm:pt>
    <dgm:pt modelId="{F31DB84B-6753-434B-AFCE-8F5C36492612}" type="parTrans" cxnId="{F71B0D46-CABA-416F-9405-E20BD627B3DF}">
      <dgm:prSet/>
      <dgm:spPr/>
      <dgm:t>
        <a:bodyPr/>
        <a:lstStyle/>
        <a:p>
          <a:endParaRPr lang="es-ES" b="1"/>
        </a:p>
      </dgm:t>
    </dgm:pt>
    <dgm:pt modelId="{4986CC95-4DAD-40A5-97AB-5B2262E8AB6E}" type="sibTrans" cxnId="{F71B0D46-CABA-416F-9405-E20BD627B3DF}">
      <dgm:prSet/>
      <dgm:spPr/>
      <dgm:t>
        <a:bodyPr/>
        <a:lstStyle/>
        <a:p>
          <a:endParaRPr lang="es-ES" b="1"/>
        </a:p>
      </dgm:t>
    </dgm:pt>
    <dgm:pt modelId="{8419AEA5-B5E4-48D6-80A9-5B08D983BEAA}">
      <dgm:prSet phldrT="[Texto]"/>
      <dgm:spPr/>
      <dgm:t>
        <a:bodyPr/>
        <a:lstStyle/>
        <a:p>
          <a:r>
            <a:rPr lang="es-MX" b="1" dirty="0" smtClean="0"/>
            <a:t>Protección social en Salud</a:t>
          </a:r>
          <a:endParaRPr lang="es-ES" b="1" dirty="0"/>
        </a:p>
      </dgm:t>
    </dgm:pt>
    <dgm:pt modelId="{292CF984-C311-4A37-A9C0-0851BFFEBD75}" type="parTrans" cxnId="{7317D71B-501A-4C1A-94A7-B90C3D11F217}">
      <dgm:prSet/>
      <dgm:spPr/>
      <dgm:t>
        <a:bodyPr/>
        <a:lstStyle/>
        <a:p>
          <a:endParaRPr lang="es-ES" b="1"/>
        </a:p>
      </dgm:t>
    </dgm:pt>
    <dgm:pt modelId="{8F422614-9C1A-4B2E-B106-9515CFED43A0}" type="sibTrans" cxnId="{7317D71B-501A-4C1A-94A7-B90C3D11F217}">
      <dgm:prSet/>
      <dgm:spPr/>
      <dgm:t>
        <a:bodyPr/>
        <a:lstStyle/>
        <a:p>
          <a:endParaRPr lang="es-ES" b="1"/>
        </a:p>
      </dgm:t>
    </dgm:pt>
    <dgm:pt modelId="{57BC1970-2697-4844-A71D-7E84A9324B40}">
      <dgm:prSet phldrT="[Texto]"/>
      <dgm:spPr/>
      <dgm:t>
        <a:bodyPr/>
        <a:lstStyle/>
        <a:p>
          <a:r>
            <a:rPr lang="es-MX" b="1" dirty="0" smtClean="0"/>
            <a:t>Determinantes sociales de la salud</a:t>
          </a:r>
          <a:endParaRPr lang="es-ES" b="1" dirty="0"/>
        </a:p>
      </dgm:t>
    </dgm:pt>
    <dgm:pt modelId="{029A4EB2-CF28-4962-94AD-F72499923AEA}" type="parTrans" cxnId="{F1296DE4-7B67-4360-BA3A-12CEF23DE786}">
      <dgm:prSet/>
      <dgm:spPr/>
      <dgm:t>
        <a:bodyPr/>
        <a:lstStyle/>
        <a:p>
          <a:endParaRPr lang="es-ES" b="1"/>
        </a:p>
      </dgm:t>
    </dgm:pt>
    <dgm:pt modelId="{2CC8E33F-2503-4712-9D01-67357D843EE8}" type="sibTrans" cxnId="{F1296DE4-7B67-4360-BA3A-12CEF23DE786}">
      <dgm:prSet/>
      <dgm:spPr/>
      <dgm:t>
        <a:bodyPr/>
        <a:lstStyle/>
        <a:p>
          <a:endParaRPr lang="es-ES" b="1"/>
        </a:p>
      </dgm:t>
    </dgm:pt>
    <dgm:pt modelId="{76B89F89-1E42-4574-B8C4-603D78FAC5AB}">
      <dgm:prSet phldrT="[Texto]"/>
      <dgm:spPr/>
      <dgm:t>
        <a:bodyPr/>
        <a:lstStyle/>
        <a:p>
          <a:r>
            <a:rPr lang="es-MX" b="1" dirty="0" smtClean="0"/>
            <a:t>Promoción y prevención en salud</a:t>
          </a:r>
          <a:endParaRPr lang="es-ES" b="1" dirty="0"/>
        </a:p>
      </dgm:t>
    </dgm:pt>
    <dgm:pt modelId="{B52A1C1B-44C2-4655-B861-9859C139A948}" type="parTrans" cxnId="{E3C45E51-BD07-4890-9F42-710D9AA116CF}">
      <dgm:prSet/>
      <dgm:spPr/>
      <dgm:t>
        <a:bodyPr/>
        <a:lstStyle/>
        <a:p>
          <a:endParaRPr lang="es-ES" b="1"/>
        </a:p>
      </dgm:t>
    </dgm:pt>
    <dgm:pt modelId="{857B7257-284E-4F5F-98F8-7720F36BFBAB}" type="sibTrans" cxnId="{E3C45E51-BD07-4890-9F42-710D9AA116CF}">
      <dgm:prSet/>
      <dgm:spPr/>
      <dgm:t>
        <a:bodyPr/>
        <a:lstStyle/>
        <a:p>
          <a:endParaRPr lang="es-ES" b="1"/>
        </a:p>
      </dgm:t>
    </dgm:pt>
    <dgm:pt modelId="{D42B6D7B-6001-4F4F-9868-D7C777FC1AEF}">
      <dgm:prSet phldrT="[Texto]"/>
      <dgm:spPr/>
      <dgm:t>
        <a:bodyPr/>
        <a:lstStyle/>
        <a:p>
          <a:r>
            <a:rPr lang="es-MX" b="1" dirty="0" smtClean="0"/>
            <a:t>Red pública integrada de servicios de salud</a:t>
          </a:r>
          <a:endParaRPr lang="es-ES" b="1" dirty="0"/>
        </a:p>
      </dgm:t>
    </dgm:pt>
    <dgm:pt modelId="{655042C7-2D54-43B5-B1FB-273F2C3E4451}" type="parTrans" cxnId="{A3B66D83-30E0-4C44-9E26-BB3D66F6CA02}">
      <dgm:prSet/>
      <dgm:spPr/>
      <dgm:t>
        <a:bodyPr/>
        <a:lstStyle/>
        <a:p>
          <a:endParaRPr lang="es-ES" b="1"/>
        </a:p>
      </dgm:t>
    </dgm:pt>
    <dgm:pt modelId="{63AF8732-9664-4E58-B8C1-F0FEEB688F88}" type="sibTrans" cxnId="{A3B66D83-30E0-4C44-9E26-BB3D66F6CA02}">
      <dgm:prSet/>
      <dgm:spPr/>
      <dgm:t>
        <a:bodyPr/>
        <a:lstStyle/>
        <a:p>
          <a:endParaRPr lang="es-ES" b="1"/>
        </a:p>
      </dgm:t>
    </dgm:pt>
    <dgm:pt modelId="{44F4BAFA-BA19-4DB0-A59C-0E71AE355D6D}" type="pres">
      <dgm:prSet presAssocID="{DB7788C3-448F-4450-995F-E98DE61C3A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6FFE50-C4BE-4F0F-8014-A72BDD41BBBB}" type="pres">
      <dgm:prSet presAssocID="{DB7788C3-448F-4450-995F-E98DE61C3AE4}" presName="radial" presStyleCnt="0">
        <dgm:presLayoutVars>
          <dgm:animLvl val="ctr"/>
        </dgm:presLayoutVars>
      </dgm:prSet>
      <dgm:spPr/>
    </dgm:pt>
    <dgm:pt modelId="{540B1AA4-CB1A-4C46-A162-D00F463A5275}" type="pres">
      <dgm:prSet presAssocID="{1F4ED30A-B0EE-418C-B323-0FCC0D8FA931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10C43D7C-FDD9-47A8-B3C0-7551266A0E8F}" type="pres">
      <dgm:prSet presAssocID="{8419AEA5-B5E4-48D6-80A9-5B08D983BEAA}" presName="node" presStyleLbl="vennNode1" presStyleIdx="1" presStyleCnt="5" custScaleX="125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D4C3C-793B-4B3D-B6A6-F01C7CA57D26}" type="pres">
      <dgm:prSet presAssocID="{57BC1970-2697-4844-A71D-7E84A9324B40}" presName="node" presStyleLbl="vennNode1" presStyleIdx="2" presStyleCnt="5" custScaleX="146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A54FB-16DB-48C4-BA2A-73BC972A5560}" type="pres">
      <dgm:prSet presAssocID="{76B89F89-1E42-4574-B8C4-603D78FAC5AB}" presName="node" presStyleLbl="vennNode1" presStyleIdx="3" presStyleCnt="5" custScaleX="1505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D71F9-E16B-457D-8396-38552A3EC52E}" type="pres">
      <dgm:prSet presAssocID="{D42B6D7B-6001-4F4F-9868-D7C777FC1AEF}" presName="node" presStyleLbl="vennNode1" presStyleIdx="4" presStyleCnt="5" custScaleX="125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80DE32-269E-4813-A012-0F6AC7F066D4}" type="presOf" srcId="{76B89F89-1E42-4574-B8C4-603D78FAC5AB}" destId="{6FAA54FB-16DB-48C4-BA2A-73BC972A5560}" srcOrd="0" destOrd="0" presId="urn:microsoft.com/office/officeart/2005/8/layout/radial3"/>
    <dgm:cxn modelId="{F1296DE4-7B67-4360-BA3A-12CEF23DE786}" srcId="{1F4ED30A-B0EE-418C-B323-0FCC0D8FA931}" destId="{57BC1970-2697-4844-A71D-7E84A9324B40}" srcOrd="1" destOrd="0" parTransId="{029A4EB2-CF28-4962-94AD-F72499923AEA}" sibTransId="{2CC8E33F-2503-4712-9D01-67357D843EE8}"/>
    <dgm:cxn modelId="{5F75400B-0FC6-4D55-8415-B1140C5AB0EA}" type="presOf" srcId="{57BC1970-2697-4844-A71D-7E84A9324B40}" destId="{2CDD4C3C-793B-4B3D-B6A6-F01C7CA57D26}" srcOrd="0" destOrd="0" presId="urn:microsoft.com/office/officeart/2005/8/layout/radial3"/>
    <dgm:cxn modelId="{7317D71B-501A-4C1A-94A7-B90C3D11F217}" srcId="{1F4ED30A-B0EE-418C-B323-0FCC0D8FA931}" destId="{8419AEA5-B5E4-48D6-80A9-5B08D983BEAA}" srcOrd="0" destOrd="0" parTransId="{292CF984-C311-4A37-A9C0-0851BFFEBD75}" sibTransId="{8F422614-9C1A-4B2E-B106-9515CFED43A0}"/>
    <dgm:cxn modelId="{F71B0D46-CABA-416F-9405-E20BD627B3DF}" srcId="{DB7788C3-448F-4450-995F-E98DE61C3AE4}" destId="{1F4ED30A-B0EE-418C-B323-0FCC0D8FA931}" srcOrd="0" destOrd="0" parTransId="{F31DB84B-6753-434B-AFCE-8F5C36492612}" sibTransId="{4986CC95-4DAD-40A5-97AB-5B2262E8AB6E}"/>
    <dgm:cxn modelId="{A3B66D83-30E0-4C44-9E26-BB3D66F6CA02}" srcId="{1F4ED30A-B0EE-418C-B323-0FCC0D8FA931}" destId="{D42B6D7B-6001-4F4F-9868-D7C777FC1AEF}" srcOrd="3" destOrd="0" parTransId="{655042C7-2D54-43B5-B1FB-273F2C3E4451}" sibTransId="{63AF8732-9664-4E58-B8C1-F0FEEB688F88}"/>
    <dgm:cxn modelId="{370AAC26-FFED-490A-AAEB-9C09C6C64927}" type="presOf" srcId="{8419AEA5-B5E4-48D6-80A9-5B08D983BEAA}" destId="{10C43D7C-FDD9-47A8-B3C0-7551266A0E8F}" srcOrd="0" destOrd="0" presId="urn:microsoft.com/office/officeart/2005/8/layout/radial3"/>
    <dgm:cxn modelId="{0D8CF8A7-7EFA-409B-89EA-112E745D7B36}" type="presOf" srcId="{1F4ED30A-B0EE-418C-B323-0FCC0D8FA931}" destId="{540B1AA4-CB1A-4C46-A162-D00F463A5275}" srcOrd="0" destOrd="0" presId="urn:microsoft.com/office/officeart/2005/8/layout/radial3"/>
    <dgm:cxn modelId="{C151201F-0529-4C75-A66E-39531FD13AC7}" type="presOf" srcId="{DB7788C3-448F-4450-995F-E98DE61C3AE4}" destId="{44F4BAFA-BA19-4DB0-A59C-0E71AE355D6D}" srcOrd="0" destOrd="0" presId="urn:microsoft.com/office/officeart/2005/8/layout/radial3"/>
    <dgm:cxn modelId="{0863A016-04F8-47B8-8FFC-6999C022CEE7}" type="presOf" srcId="{D42B6D7B-6001-4F4F-9868-D7C777FC1AEF}" destId="{9D6D71F9-E16B-457D-8396-38552A3EC52E}" srcOrd="0" destOrd="0" presId="urn:microsoft.com/office/officeart/2005/8/layout/radial3"/>
    <dgm:cxn modelId="{E3C45E51-BD07-4890-9F42-710D9AA116CF}" srcId="{1F4ED30A-B0EE-418C-B323-0FCC0D8FA931}" destId="{76B89F89-1E42-4574-B8C4-603D78FAC5AB}" srcOrd="2" destOrd="0" parTransId="{B52A1C1B-44C2-4655-B861-9859C139A948}" sibTransId="{857B7257-284E-4F5F-98F8-7720F36BFBAB}"/>
    <dgm:cxn modelId="{57902F96-A2C3-4FF6-9361-A68D8CEC9C4F}" type="presParOf" srcId="{44F4BAFA-BA19-4DB0-A59C-0E71AE355D6D}" destId="{2E6FFE50-C4BE-4F0F-8014-A72BDD41BBBB}" srcOrd="0" destOrd="0" presId="urn:microsoft.com/office/officeart/2005/8/layout/radial3"/>
    <dgm:cxn modelId="{E712FE35-F15F-4B96-8FCD-E25EEA2C55ED}" type="presParOf" srcId="{2E6FFE50-C4BE-4F0F-8014-A72BDD41BBBB}" destId="{540B1AA4-CB1A-4C46-A162-D00F463A5275}" srcOrd="0" destOrd="0" presId="urn:microsoft.com/office/officeart/2005/8/layout/radial3"/>
    <dgm:cxn modelId="{5C461AB2-0ECC-4F70-A8BC-860F557B9C64}" type="presParOf" srcId="{2E6FFE50-C4BE-4F0F-8014-A72BDD41BBBB}" destId="{10C43D7C-FDD9-47A8-B3C0-7551266A0E8F}" srcOrd="1" destOrd="0" presId="urn:microsoft.com/office/officeart/2005/8/layout/radial3"/>
    <dgm:cxn modelId="{9FD04D95-FE3F-4BDC-B56E-2BB4741A7927}" type="presParOf" srcId="{2E6FFE50-C4BE-4F0F-8014-A72BDD41BBBB}" destId="{2CDD4C3C-793B-4B3D-B6A6-F01C7CA57D26}" srcOrd="2" destOrd="0" presId="urn:microsoft.com/office/officeart/2005/8/layout/radial3"/>
    <dgm:cxn modelId="{C504CA35-8433-4505-AC5D-E8A89DE09037}" type="presParOf" srcId="{2E6FFE50-C4BE-4F0F-8014-A72BDD41BBBB}" destId="{6FAA54FB-16DB-48C4-BA2A-73BC972A5560}" srcOrd="3" destOrd="0" presId="urn:microsoft.com/office/officeart/2005/8/layout/radial3"/>
    <dgm:cxn modelId="{C5EE3B07-6676-411D-AEEC-25A44E2BCBE9}" type="presParOf" srcId="{2E6FFE50-C4BE-4F0F-8014-A72BDD41BBBB}" destId="{9D6D71F9-E16B-457D-8396-38552A3EC52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B1AA4-CB1A-4C46-A162-D00F463A5275}">
      <dsp:nvSpPr>
        <dsp:cNvPr id="0" name=""/>
        <dsp:cNvSpPr/>
      </dsp:nvSpPr>
      <dsp:spPr>
        <a:xfrm>
          <a:off x="3501176" y="1250576"/>
          <a:ext cx="3115471" cy="31154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 smtClean="0"/>
            <a:t>Estrategia de APS</a:t>
          </a:r>
          <a:endParaRPr lang="es-ES" sz="4000" b="1" kern="1200" dirty="0"/>
        </a:p>
      </dsp:txBody>
      <dsp:txXfrm>
        <a:off x="3501176" y="1250576"/>
        <a:ext cx="3115471" cy="3115471"/>
      </dsp:txXfrm>
    </dsp:sp>
    <dsp:sp modelId="{10C43D7C-FDD9-47A8-B3C0-7551266A0E8F}">
      <dsp:nvSpPr>
        <dsp:cNvPr id="0" name=""/>
        <dsp:cNvSpPr/>
      </dsp:nvSpPr>
      <dsp:spPr>
        <a:xfrm>
          <a:off x="4084400" y="556"/>
          <a:ext cx="1949023" cy="1557735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Protección social en Salud</a:t>
          </a:r>
          <a:endParaRPr lang="es-ES" sz="1800" b="1" kern="1200" dirty="0"/>
        </a:p>
      </dsp:txBody>
      <dsp:txXfrm>
        <a:off x="4084400" y="556"/>
        <a:ext cx="1949023" cy="1557735"/>
      </dsp:txXfrm>
    </dsp:sp>
    <dsp:sp modelId="{2CDD4C3C-793B-4B3D-B6A6-F01C7CA57D26}">
      <dsp:nvSpPr>
        <dsp:cNvPr id="0" name=""/>
        <dsp:cNvSpPr/>
      </dsp:nvSpPr>
      <dsp:spPr>
        <a:xfrm>
          <a:off x="5945224" y="2029444"/>
          <a:ext cx="2285151" cy="155773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Determinantes sociales de la salud</a:t>
          </a:r>
          <a:endParaRPr lang="es-ES" sz="1800" b="1" kern="1200" dirty="0"/>
        </a:p>
      </dsp:txBody>
      <dsp:txXfrm>
        <a:off x="5945224" y="2029444"/>
        <a:ext cx="2285151" cy="1557735"/>
      </dsp:txXfrm>
    </dsp:sp>
    <dsp:sp modelId="{6FAA54FB-16DB-48C4-BA2A-73BC972A5560}">
      <dsp:nvSpPr>
        <dsp:cNvPr id="0" name=""/>
        <dsp:cNvSpPr/>
      </dsp:nvSpPr>
      <dsp:spPr>
        <a:xfrm>
          <a:off x="3886163" y="4058332"/>
          <a:ext cx="2345498" cy="1557735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Promoción y prevención en salud</a:t>
          </a:r>
          <a:endParaRPr lang="es-ES" sz="1800" b="1" kern="1200" dirty="0"/>
        </a:p>
      </dsp:txBody>
      <dsp:txXfrm>
        <a:off x="3886163" y="4058332"/>
        <a:ext cx="2345498" cy="1557735"/>
      </dsp:txXfrm>
    </dsp:sp>
    <dsp:sp modelId="{9D6D71F9-E16B-457D-8396-38552A3EC52E}">
      <dsp:nvSpPr>
        <dsp:cNvPr id="0" name=""/>
        <dsp:cNvSpPr/>
      </dsp:nvSpPr>
      <dsp:spPr>
        <a:xfrm>
          <a:off x="2052365" y="2029444"/>
          <a:ext cx="1955316" cy="155773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Red pública integrada de servicios de salud</a:t>
          </a:r>
          <a:endParaRPr lang="es-ES" sz="1800" b="1" kern="1200" dirty="0"/>
        </a:p>
      </dsp:txBody>
      <dsp:txXfrm>
        <a:off x="2052365" y="2029444"/>
        <a:ext cx="1955316" cy="155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26EFB-D684-4CFB-88E8-2B4E7F4E85EC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2760-FB1C-4BBF-B675-50C50EFFBB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3732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9AB25-7E62-4583-9F1B-F2AED3E3975A}" type="slidenum">
              <a:rPr lang="es-ES"/>
              <a:pPr eaLnBrk="1" hangingPunct="1"/>
              <a:t>1</a:t>
            </a:fld>
            <a:endParaRPr lang="es-ES"/>
          </a:p>
        </p:txBody>
      </p:sp>
      <p:sp>
        <p:nvSpPr>
          <p:cNvPr id="245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>
              <a:latin typeface="Arial" panose="020B0604020202020204" pitchFamily="34" charset="0"/>
            </a:endParaRPr>
          </a:p>
        </p:txBody>
      </p:sp>
      <p:sp>
        <p:nvSpPr>
          <p:cNvPr id="14340" name="3 Marcador de número de diapositiva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C07772-56E0-4ECB-835B-30A76971627C}" type="slidenum">
              <a:rPr lang="es-VE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es-VE" sz="1200">
              <a:latin typeface="Calibri" panose="020F0502020204030204" pitchFamily="34" charset="0"/>
            </a:endParaRPr>
          </a:p>
        </p:txBody>
      </p:sp>
      <p:sp>
        <p:nvSpPr>
          <p:cNvPr id="14341" name="4 Marcador de pie de página"/>
          <p:cNvSpPr txBox="1">
            <a:spLocks noGrp="1"/>
          </p:cNvSpPr>
          <p:nvPr/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s-V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MODELO</a:t>
            </a:r>
            <a:r>
              <a:rPr lang="es-ES" baseline="0" dirty="0" smtClean="0"/>
              <a:t> DE FORMACIÓN EN LA ES</a:t>
            </a:r>
            <a:endParaRPr lang="es-ES" dirty="0" smtClean="0"/>
          </a:p>
          <a:p>
            <a:r>
              <a:rPr lang="es-ES" dirty="0" smtClean="0"/>
              <a:t>1- </a:t>
            </a:r>
            <a:r>
              <a:rPr lang="es-ES" b="1" dirty="0" smtClean="0"/>
              <a:t>Carreras de perfil amplio</a:t>
            </a:r>
            <a:r>
              <a:rPr lang="es-ES" dirty="0" smtClean="0"/>
              <a:t>: Medicina, Estomatología, Enfermería y Tecnología de la salud (8)</a:t>
            </a:r>
          </a:p>
          <a:p>
            <a:r>
              <a:rPr lang="es-ES" dirty="0" smtClean="0"/>
              <a:t>2-</a:t>
            </a:r>
            <a:r>
              <a:rPr lang="es-ES" b="1" dirty="0" smtClean="0"/>
              <a:t>Etapas</a:t>
            </a:r>
            <a:r>
              <a:rPr lang="es-ES" dirty="0" smtClean="0"/>
              <a:t>: La carrera (pregrado), el adiestramiento laboral y el sistema de formación postgraduada</a:t>
            </a:r>
          </a:p>
          <a:p>
            <a:r>
              <a:rPr lang="es-ES" dirty="0" smtClean="0"/>
              <a:t>3- </a:t>
            </a:r>
            <a:r>
              <a:rPr lang="es-ES" b="1" dirty="0" smtClean="0"/>
              <a:t>Dimensiones del Proceso de Formación</a:t>
            </a:r>
            <a:r>
              <a:rPr lang="es-ES" dirty="0" smtClean="0"/>
              <a:t>: </a:t>
            </a:r>
            <a:r>
              <a:rPr lang="es-ES" b="1" u="sng" dirty="0" smtClean="0"/>
              <a:t>dimensión instructiva </a:t>
            </a:r>
            <a:r>
              <a:rPr lang="es-ES" dirty="0" smtClean="0"/>
              <a:t>(conocimientos y habilidades), </a:t>
            </a:r>
            <a:r>
              <a:rPr lang="es-ES" b="1" u="sng" dirty="0" smtClean="0"/>
              <a:t>dimensión desarrolladora </a:t>
            </a:r>
            <a:r>
              <a:rPr lang="es-ES" dirty="0" smtClean="0"/>
              <a:t>(Objeto de la profesión, Modos de actuación profesional, Competencias profesionales, Desempeño profesional, </a:t>
            </a:r>
            <a:r>
              <a:rPr lang="es-ES" u="none" dirty="0" smtClean="0"/>
              <a:t>Vínculo del Estudio con el Trabajo</a:t>
            </a:r>
            <a:r>
              <a:rPr lang="es-ES" dirty="0" smtClean="0"/>
              <a:t>) y </a:t>
            </a:r>
            <a:r>
              <a:rPr lang="es-ES" b="1" u="sng" dirty="0" smtClean="0"/>
              <a:t>dimensión educativa </a:t>
            </a:r>
            <a:r>
              <a:rPr lang="es-ES" dirty="0" smtClean="0"/>
              <a:t>(Principios  y Valores, Formación de la personalidad y Sistema de influencias)</a:t>
            </a:r>
          </a:p>
          <a:p>
            <a:pPr>
              <a:lnSpc>
                <a:spcPct val="130000"/>
              </a:lnSpc>
            </a:pPr>
            <a:r>
              <a:rPr lang="es-ES" dirty="0" smtClean="0"/>
              <a:t>4- </a:t>
            </a:r>
            <a:r>
              <a:rPr lang="es-ES" b="1" dirty="0" smtClean="0"/>
              <a:t>Desempeño profesional integral</a:t>
            </a:r>
            <a:r>
              <a:rPr lang="es-ES" dirty="0" smtClean="0"/>
              <a:t>: sólida preparación científico-técnica, formación humanística, pensamiento filosófico, valores: éticos, morales, </a:t>
            </a:r>
            <a:r>
              <a:rPr lang="es-ES" dirty="0" err="1" smtClean="0"/>
              <a:t>soc.</a:t>
            </a:r>
            <a:r>
              <a:rPr lang="es-ES" dirty="0" smtClean="0"/>
              <a:t> en </a:t>
            </a:r>
            <a:r>
              <a:rPr lang="es-ES" dirty="0" err="1" smtClean="0"/>
              <a:t>gral.</a:t>
            </a:r>
            <a:r>
              <a:rPr lang="es-ES" dirty="0" smtClean="0"/>
              <a:t> y compromiso social</a:t>
            </a:r>
          </a:p>
          <a:p>
            <a:r>
              <a:rPr lang="es-ES" dirty="0" smtClean="0"/>
              <a:t>5- </a:t>
            </a:r>
            <a:r>
              <a:rPr lang="es-ES" b="1" dirty="0" smtClean="0"/>
              <a:t>idea rectora principal,</a:t>
            </a:r>
            <a:r>
              <a:rPr lang="es-ES" dirty="0" smtClean="0"/>
              <a:t> estrategia más importante de proceso formativo: </a:t>
            </a:r>
            <a:r>
              <a:rPr lang="es-ES" b="1" u="sng" dirty="0" smtClean="0"/>
              <a:t>unidad instrucción –educación y estudio-trabajo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8634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MX" b="1" u="sng" dirty="0" smtClean="0">
                <a:solidFill>
                  <a:srgbClr val="FF0000"/>
                </a:solidFill>
                <a:effectLst/>
              </a:rPr>
              <a:t>ENFOQUE DE PROCESOS:</a:t>
            </a:r>
            <a:r>
              <a:rPr lang="es-MX" b="1" u="sng" baseline="0" dirty="0" smtClean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MX" b="1" u="none" dirty="0" smtClean="0">
                <a:solidFill>
                  <a:srgbClr val="FF0000"/>
                </a:solidFill>
                <a:effectLst/>
              </a:rPr>
              <a:t>TIPOS DE PROCESOS:</a:t>
            </a:r>
            <a:r>
              <a:rPr lang="es-MX" b="1" u="none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s-MX" sz="1200" b="0" dirty="0" smtClean="0"/>
              <a:t>ESTRATÉGICOS - CLAVE, OPERATIVOS O DE NEGOCIO - APOYO, AUXILIARES O COMPLEMENTARIOS</a:t>
            </a:r>
            <a:endParaRPr lang="es-MX" altLang="es-MX" sz="1200" b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s-MX" altLang="es-MX" sz="1200" b="1" u="none" dirty="0" smtClean="0">
                <a:solidFill>
                  <a:srgbClr val="7030A0"/>
                </a:solidFill>
              </a:rPr>
              <a:t>MAPA DE PROCESOS:</a:t>
            </a:r>
            <a:r>
              <a:rPr lang="es-MX" altLang="es-MX" sz="1200" b="1" u="none" baseline="0" dirty="0" smtClean="0">
                <a:solidFill>
                  <a:srgbClr val="7030A0"/>
                </a:solidFill>
              </a:rPr>
              <a:t> </a:t>
            </a:r>
            <a:r>
              <a:rPr lang="es-MX" altLang="es-MX" sz="1200" b="0" u="none" dirty="0" smtClean="0">
                <a:solidFill>
                  <a:srgbClr val="7030A0"/>
                </a:solidFill>
              </a:rPr>
              <a:t>PROTECCIÓN SALUD DE LA POBLACIÓN,  </a:t>
            </a:r>
            <a:r>
              <a:rPr lang="es-MX" altLang="es-MX" sz="1200" b="0" u="none" dirty="0" smtClean="0"/>
              <a:t>FORMACIÓN, INVESTIGACIÓN, EXTENSIÓN, </a:t>
            </a:r>
            <a:r>
              <a:rPr lang="es-MX" altLang="es-MX" sz="1200" b="0" u="none" dirty="0" smtClean="0">
                <a:solidFill>
                  <a:srgbClr val="0070C0"/>
                </a:solidFill>
              </a:rPr>
              <a:t>COLABORACIÓN ACADÉMICA</a:t>
            </a:r>
            <a:r>
              <a:rPr lang="es-MX" altLang="es-MX" sz="1200" b="0" u="none" baseline="0" dirty="0" smtClean="0">
                <a:solidFill>
                  <a:srgbClr val="0070C0"/>
                </a:solidFill>
              </a:rPr>
              <a:t> Y </a:t>
            </a:r>
            <a:r>
              <a:rPr lang="es-MX" altLang="es-MX" sz="1200" b="0" u="none" dirty="0" smtClean="0">
                <a:solidFill>
                  <a:srgbClr val="FF0000"/>
                </a:solidFill>
              </a:rPr>
              <a:t>GESTIÓN ACADÉMICA</a:t>
            </a:r>
            <a:endParaRPr lang="es-ES" altLang="es-MX" sz="1200" b="1" dirty="0" smtClean="0"/>
          </a:p>
          <a:p>
            <a:endParaRPr lang="es-ES" altLang="es-MX" sz="1200" b="1" u="sng" dirty="0" smtClean="0"/>
          </a:p>
          <a:p>
            <a:r>
              <a:rPr lang="es-ES" altLang="es-MX" sz="1200" b="1" u="sng" dirty="0" smtClean="0"/>
              <a:t>ROLES DE LOS FORMADORES:</a:t>
            </a:r>
            <a:r>
              <a:rPr lang="es-ES" altLang="es-MX" sz="1200" b="1" u="sng" baseline="0" dirty="0" smtClean="0"/>
              <a:t> </a:t>
            </a:r>
            <a:r>
              <a:rPr lang="es-ES" altLang="es-MX" sz="1200" b="0" dirty="0" smtClean="0"/>
              <a:t>Formador, Prestador de servicios sanitarios, </a:t>
            </a:r>
            <a:r>
              <a:rPr lang="es-MX" altLang="es-MX" sz="1200" b="0" dirty="0" smtClean="0"/>
              <a:t>Investigador, Difusor/promotor cultural</a:t>
            </a:r>
            <a:r>
              <a:rPr lang="es-MX" altLang="es-MX" sz="1200" b="0" baseline="0" dirty="0" smtClean="0"/>
              <a:t> y </a:t>
            </a:r>
            <a:r>
              <a:rPr lang="es-MX" altLang="es-MX" sz="1200" b="0" dirty="0" smtClean="0"/>
              <a:t>Diplomático </a:t>
            </a:r>
            <a:endParaRPr lang="es-MX" altLang="es-MX" sz="1200" b="0" u="sng" dirty="0" smtClean="0"/>
          </a:p>
          <a:p>
            <a:pPr algn="just"/>
            <a:endParaRPr lang="es-ES" b="1" u="sng" dirty="0" smtClean="0"/>
          </a:p>
          <a:p>
            <a:pPr algn="just"/>
            <a:r>
              <a:rPr lang="es-ES" b="1" u="sng" dirty="0" smtClean="0"/>
              <a:t>PROBLEMAS DE LA PRÁCTICA PROFESIONAL: </a:t>
            </a:r>
            <a:r>
              <a:rPr lang="es-ES" altLang="es-MX" dirty="0" smtClean="0"/>
              <a:t>No se utilizan para la </a:t>
            </a:r>
            <a:r>
              <a:rPr lang="es-ES" altLang="es-MX" b="1" dirty="0" smtClean="0"/>
              <a:t>formación</a:t>
            </a:r>
            <a:r>
              <a:rPr lang="es-ES" altLang="es-MX" dirty="0" smtClean="0"/>
              <a:t>, todas las posibilidades que ofrece el </a:t>
            </a:r>
            <a:r>
              <a:rPr lang="es-ES" altLang="es-MX" b="1" dirty="0" smtClean="0"/>
              <a:t>proceso de protección de la salud de la población (práctica sanitaria).</a:t>
            </a:r>
            <a:r>
              <a:rPr lang="es-MX" altLang="es-MX" b="0" baseline="0" dirty="0" smtClean="0"/>
              <a:t> </a:t>
            </a:r>
            <a:r>
              <a:rPr lang="es-MX" altLang="es-MX" dirty="0" smtClean="0"/>
              <a:t>Los formadores carecen de las competencias necesarias para conducir el proceso de </a:t>
            </a:r>
            <a:r>
              <a:rPr lang="es-MX" altLang="es-MX" b="1" dirty="0" smtClean="0"/>
              <a:t>aprendizaje de la salud pública. </a:t>
            </a:r>
            <a:r>
              <a:rPr lang="es-MX" altLang="es-MX" sz="1200" dirty="0" smtClean="0"/>
              <a:t>Insuficiente utilización de la </a:t>
            </a:r>
            <a:r>
              <a:rPr lang="es-MX" altLang="es-MX" sz="1200" b="1" dirty="0" smtClean="0"/>
              <a:t>investigación educacional </a:t>
            </a:r>
            <a:r>
              <a:rPr lang="es-MX" altLang="es-MX" sz="1200" dirty="0" smtClean="0"/>
              <a:t>para mejorar la calidad y pertinencia de la formación en salud pública.</a:t>
            </a:r>
            <a:r>
              <a:rPr lang="es-MX" altLang="es-MX" sz="1200" baseline="0" dirty="0" smtClean="0"/>
              <a:t> </a:t>
            </a:r>
            <a:r>
              <a:rPr lang="es-MX" altLang="es-MX" sz="1200" dirty="0" smtClean="0"/>
              <a:t>Pobre labor de </a:t>
            </a:r>
            <a:r>
              <a:rPr lang="es-MX" altLang="es-MX" sz="1200" b="1" dirty="0" smtClean="0"/>
              <a:t>promoción o difusión de la cultura sanitaria</a:t>
            </a:r>
            <a:r>
              <a:rPr lang="es-MX" altLang="es-MX" sz="1200" dirty="0" smtClean="0"/>
              <a:t> en la comunidad universitaria, otros sectores de la economía y la sociedad y la población en general. </a:t>
            </a:r>
            <a:r>
              <a:rPr lang="es-MX" altLang="es-MX" dirty="0" smtClean="0"/>
              <a:t>No se explotan suficientemente las posibilidades de </a:t>
            </a:r>
            <a:r>
              <a:rPr lang="es-MX" altLang="es-MX" b="1" dirty="0" smtClean="0"/>
              <a:t>colaboración académica a nivel nacional e internacional en salud pública.</a:t>
            </a:r>
            <a:r>
              <a:rPr lang="es-MX" altLang="es-MX" b="0" baseline="0" dirty="0" smtClean="0"/>
              <a:t> </a:t>
            </a:r>
            <a:r>
              <a:rPr lang="es-MX" altLang="es-MX" dirty="0" smtClean="0"/>
              <a:t>Los formadores y otros directivos poseen una insuficiente formación gerencial para </a:t>
            </a:r>
            <a:r>
              <a:rPr lang="es-MX" altLang="es-MX" b="1" dirty="0" smtClean="0"/>
              <a:t>gestionar los procesos académicos</a:t>
            </a:r>
            <a:r>
              <a:rPr lang="es-MX" altLang="es-MX" dirty="0" smtClean="0"/>
              <a:t> </a:t>
            </a:r>
            <a:r>
              <a:rPr lang="es-MX" altLang="es-MX" b="1" dirty="0" smtClean="0"/>
              <a:t>y unidades organizativas</a:t>
            </a:r>
            <a:endParaRPr lang="es-MX" altLang="es-MX" dirty="0" smtClean="0"/>
          </a:p>
          <a:p>
            <a:pPr algn="just"/>
            <a:endParaRPr lang="es-MX" altLang="es-MX" sz="1200" dirty="0" smtClean="0"/>
          </a:p>
          <a:p>
            <a:endParaRPr lang="es-MX" altLang="es-MX" dirty="0" smtClean="0"/>
          </a:p>
          <a:p>
            <a:endParaRPr lang="es-ES" b="1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7778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0799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FASES, ETAPAS O MOMENTOS: </a:t>
            </a:r>
          </a:p>
          <a:p>
            <a:pPr>
              <a:defRPr/>
            </a:pPr>
            <a:r>
              <a:rPr lang="es-MX" sz="1200" dirty="0" smtClean="0"/>
              <a:t>Diagnóstico</a:t>
            </a:r>
          </a:p>
          <a:p>
            <a:pPr>
              <a:defRPr/>
            </a:pPr>
            <a:r>
              <a:rPr lang="es-MX" sz="1200" dirty="0" smtClean="0"/>
              <a:t>Intervención</a:t>
            </a:r>
          </a:p>
          <a:p>
            <a:pPr>
              <a:defRPr/>
            </a:pPr>
            <a:r>
              <a:rPr lang="es-MX" sz="1200" dirty="0" smtClean="0"/>
              <a:t>Evaluación</a:t>
            </a:r>
          </a:p>
          <a:p>
            <a:pPr>
              <a:defRPr/>
            </a:pPr>
            <a:r>
              <a:rPr lang="es-MX" sz="1200" dirty="0" smtClean="0"/>
              <a:t>Nueva intervención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PROGRAMAS:</a:t>
            </a:r>
          </a:p>
          <a:p>
            <a:r>
              <a:rPr lang="es-MX" altLang="es-MX" dirty="0" smtClean="0"/>
              <a:t>Talleres, cursos, entrenamientos</a:t>
            </a:r>
            <a:r>
              <a:rPr lang="es-MX" altLang="es-MX" b="1" dirty="0" smtClean="0"/>
              <a:t>, </a:t>
            </a:r>
            <a:r>
              <a:rPr lang="es-MX" altLang="es-MX" dirty="0" smtClean="0"/>
              <a:t>diplomado, maestría y doctorado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dirty="0" smtClean="0"/>
              <a:t>Temas según competencias a desarrollar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COMPONENTES:</a:t>
            </a:r>
          </a:p>
          <a:p>
            <a:r>
              <a:rPr lang="es-MX" altLang="es-MX" dirty="0" smtClean="0"/>
              <a:t>Formales</a:t>
            </a:r>
          </a:p>
          <a:p>
            <a:r>
              <a:rPr lang="es-MX" altLang="es-MX" dirty="0" smtClean="0"/>
              <a:t>Informales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3649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3478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D24459-2961-4DA2-BFA9-EBBC0DC32934}" type="slidenum">
              <a:rPr lang="es-ES" altLang="es-MX" sz="1200"/>
              <a:pPr algn="r" eaLnBrk="1" hangingPunct="1"/>
              <a:t>2</a:t>
            </a:fld>
            <a:endParaRPr lang="es-ES" altLang="es-MX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1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F6DB696-6840-4A2B-9A3C-AA884B157A5C}" type="slidenum">
              <a:rPr lang="es-ES" altLang="es-MX" sz="1200"/>
              <a:pPr algn="r" eaLnBrk="1" hangingPunct="1"/>
              <a:t>3</a:t>
            </a:fld>
            <a:endParaRPr lang="es-ES" altLang="es-MX" sz="12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5E7BD31-4768-409A-BFA5-B968910A94BC}" type="slidenum">
              <a:rPr lang="es-ES_tradnl" altLang="es-MX" sz="1200"/>
              <a:pPr algn="r" eaLnBrk="1" hangingPunct="1"/>
              <a:t>3</a:t>
            </a:fld>
            <a:endParaRPr lang="es-ES_tradnl" altLang="es-MX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100762" cy="3432175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84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687DF0-E646-4A5A-BEB6-ECADC2C4DF2C}" type="slidenum">
              <a:rPr lang="es-ES_tradnl" altLang="es-MX" smtClean="0">
                <a:latin typeface="Times New Roman" panose="02020603050405020304" pitchFamily="18" charset="0"/>
              </a:rPr>
              <a:pPr/>
              <a:t>4</a:t>
            </a:fld>
            <a:endParaRPr lang="es-ES_tradnl" altLang="es-MX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4440E4-CBF5-4EFF-9E59-4BF78C1D5B68}" type="slidenum">
              <a:rPr lang="es-ES" altLang="es-MX" sz="1200" u="sng"/>
              <a:pPr algn="r" eaLnBrk="1" hangingPunct="1"/>
              <a:t>4</a:t>
            </a:fld>
            <a:endParaRPr lang="es-ES" altLang="es-MX" sz="1200" u="sng"/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46E091-07B8-4A0A-8DEE-1DDB13127966}" type="slidenum">
              <a:rPr lang="es-ES" altLang="es-MX" sz="1200" u="sng">
                <a:latin typeface="Times New Roman" panose="02020603050405020304" pitchFamily="18" charset="0"/>
              </a:rPr>
              <a:pPr algn="r" eaLnBrk="1" hangingPunct="1"/>
              <a:t>4</a:t>
            </a:fld>
            <a:endParaRPr lang="es-ES" altLang="es-MX" sz="1200" u="sng">
              <a:latin typeface="Times New Roman" panose="02020603050405020304" pitchFamily="18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01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6DF253-AFBE-49DE-9793-1FA1ECC10E2B}" type="slidenum">
              <a:rPr lang="es-ES"/>
              <a:pPr algn="r" eaLnBrk="1" hangingPunct="1">
                <a:spcBef>
                  <a:spcPct val="0"/>
                </a:spcBef>
              </a:pPr>
              <a:t>5</a:t>
            </a:fld>
            <a:endParaRPr lang="es-E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32F282F-E1A9-473E-A1BD-6BC24B9B0FD0}" type="slidenum">
              <a:rPr lang="es-ES_tradnl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s-ES_tradnl">
              <a:latin typeface="Times New Roman" panose="02020603050405020304" pitchFamily="18" charset="0"/>
            </a:endParaRPr>
          </a:p>
        </p:txBody>
      </p:sp>
      <p:sp>
        <p:nvSpPr>
          <p:cNvPr id="5632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24A6B5-8046-44EC-B280-7DC7812550F3}" type="slidenum">
              <a:rPr lang="es-ES" u="sng"/>
              <a:pPr algn="r" eaLnBrk="1" hangingPunct="1">
                <a:spcBef>
                  <a:spcPct val="0"/>
                </a:spcBef>
              </a:pPr>
              <a:t>5</a:t>
            </a:fld>
            <a:endParaRPr lang="es-ES" u="sng"/>
          </a:p>
        </p:txBody>
      </p:sp>
      <p:sp>
        <p:nvSpPr>
          <p:cNvPr id="563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51551B-ABBD-4B55-911B-9ACE8CF3E519}" type="slidenum">
              <a:rPr lang="es-ES" u="sng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u="sng">
              <a:latin typeface="Times New Roman" panose="02020603050405020304" pitchFamily="18" charset="0"/>
            </a:endParaRP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6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MX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9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1505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2921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s-MX" dirty="0" smtClean="0"/>
              <a:t>Salud Cobertura y  Universal para el sistema cubano significa: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s-MX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 smtClean="0"/>
              <a:t>un modelo público y único de prestación de servicios donde se integran las políticas, programas y redes de servicios para la protección social en salud;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 smtClean="0"/>
              <a:t>se incorpora la </a:t>
            </a:r>
            <a:r>
              <a:rPr lang="es-MX" dirty="0" err="1" smtClean="0"/>
              <a:t>intersectorialidad</a:t>
            </a:r>
            <a:r>
              <a:rPr lang="es-MX" dirty="0" smtClean="0"/>
              <a:t> para el abordaje de determinantes del estado de salud de la población;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 smtClean="0"/>
              <a:t>se hace énfasis en la promoción y la prevención de salud tanto dentro del sector salud como a nivel social;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 smtClean="0"/>
              <a:t>se dispone de políticas y programas enfocados en la salud ambiental y una red pública integrada de servicios de salud que coordina acciones integrales 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s-MX" dirty="0" smtClean="0"/>
              <a:t>conduce las funciones de la salud pública. Todo esto a través de la estrategia de atención primaria de salud</a:t>
            </a:r>
            <a:endParaRPr lang="es-ES" dirty="0" smtClean="0"/>
          </a:p>
          <a:p>
            <a:pPr>
              <a:buFont typeface="+mj-lt"/>
              <a:buNone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3C101E-A943-4138-83E2-5D9E75BD1B7E}" type="slidenum">
              <a:rPr lang="es-ES">
                <a:latin typeface="Calibri" panose="020F0502020204030204" pitchFamily="34" charset="0"/>
              </a:rPr>
              <a:pPr eaLnBrk="1" hangingPunct="1"/>
              <a:t>8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42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2760-FB1C-4BBF-B675-50C50EFFBBCF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8659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1175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9228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140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C8B1B-5940-43E2-905E-F0A8C79ABE8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BAA3-A295-4066-B444-84FD82AB645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31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31E1-68AE-44C3-AA53-2F586C595CD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EF771-8CFE-47BC-BF78-329D219F7C2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09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C17E4-4C3D-47D8-B2E5-0BD58CD18D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7556F-3A20-4A0C-A157-E75A478644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57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16526-044F-4D87-944C-6CF98E0D5F2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7D56A-1ABD-4162-9579-746D19080C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82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55DB5-516E-43D3-A97E-4AE2E99E85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15D9-4DF4-481E-BB28-7ED7E1F16D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08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9517D-9442-40C5-99BF-ECCF619CC0B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25B9-BF4E-4354-B5DF-174CB3575AD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90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CF349-CF32-4E59-B011-CA217AF2C2D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F3ECE-99D5-4D99-8C66-D181BF96BFF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96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BCCB-498F-477D-9C34-027C4BC9A10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4AD-32C3-4EA4-9ECC-087480A225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9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2086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D77EE-4D73-4B1B-BDE8-06E957FDA3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295D3-A638-41BF-B5F6-255F660E64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33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0E00A-5B6A-4691-9FEC-7C32B72379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CE9D3-E4EC-4AE6-BFC5-1E96C29E3B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60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CC9A4-D18E-4400-800F-EE9FEEC7EC6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D1148-EF6E-4CCB-A222-AB30B5F5D93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46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618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7254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0415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870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0866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2010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915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3D48-A6BB-4B4F-A921-651DC90E8EA1}" type="datetimeFigureOut">
              <a:rPr lang="es-ES_tradnl" smtClean="0"/>
              <a:pPr/>
              <a:t>19/05/2017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22B-CBBA-4841-B61F-F6FFCC65E7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150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5662C-8E1E-4532-B3C9-4A43B2DB14E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9BF33-9955-4E02-8B58-B37EAACAEB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21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@ensap.sld.cu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Título"/>
          <p:cNvSpPr>
            <a:spLocks noGrp="1"/>
          </p:cNvSpPr>
          <p:nvPr>
            <p:ph type="ctrTitle" idx="4294967295"/>
          </p:nvPr>
        </p:nvSpPr>
        <p:spPr>
          <a:xfrm>
            <a:off x="1635062" y="2498592"/>
            <a:ext cx="9308806" cy="9678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VE" sz="3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Escuela Nacional </a:t>
            </a:r>
            <a:r>
              <a:rPr lang="es-VE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es-VE" sz="3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Salud </a:t>
            </a:r>
            <a:r>
              <a:rPr lang="es-VE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Pública de CUBA</a:t>
            </a:r>
            <a:endParaRPr lang="es-VE" sz="39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63748" y="3822457"/>
            <a:ext cx="92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Formación de Formadores en Salud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5116" y="5716550"/>
            <a:ext cx="246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Carlos Raúl del </a:t>
            </a:r>
            <a:r>
              <a:rPr lang="es-ES_tradnl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Pozo Cruz</a:t>
            </a:r>
          </a:p>
          <a:p>
            <a:r>
              <a:rPr lang="es-ES_tradnl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Subdirector. ENSAP. CUBA.</a:t>
            </a:r>
          </a:p>
          <a:p>
            <a:r>
              <a:rPr lang="es-ES_tradnl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carlos@ensap.sld.cu</a:t>
            </a:r>
            <a:endParaRPr lang="es-ES_tradnl" sz="1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45339" y="5132594"/>
            <a:ext cx="151693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801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mayo  2017 </a:t>
            </a:r>
            <a:endParaRPr lang="es-ES" sz="1801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81" y="340014"/>
            <a:ext cx="6628475" cy="1474767"/>
          </a:xfrm>
          <a:prstGeom prst="rect">
            <a:avLst/>
          </a:prstGeom>
        </p:spPr>
      </p:pic>
      <p:pic>
        <p:nvPicPr>
          <p:cNvPr id="14" name="Imagen 13" descr="C:\Users\carlos.ENSAP\Desktop\logo nuevo ensap transparent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72" y="568702"/>
            <a:ext cx="1177016" cy="9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4036" y="568702"/>
            <a:ext cx="1199320" cy="10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Resultado de imagem para logo epsj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8569" y="340014"/>
            <a:ext cx="2469249" cy="14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27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768" y="357016"/>
            <a:ext cx="6186621" cy="8045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DEL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s-ES" sz="2800" dirty="0">
                <a:solidFill>
                  <a:schemeClr val="tx2"/>
                </a:solidFill>
              </a:rPr>
              <a:t/>
            </a:r>
            <a:br>
              <a:rPr lang="es-ES" sz="2800" dirty="0">
                <a:solidFill>
                  <a:schemeClr val="tx2"/>
                </a:solidFill>
              </a:rPr>
            </a:b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51006" y="1316681"/>
            <a:ext cx="8460259" cy="46782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FORMACIÓN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Carreras de perfil amplio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Formación por etapas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Dimensiones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Unidad </a:t>
            </a:r>
            <a:r>
              <a:rPr lang="es-ES" sz="1600" dirty="0"/>
              <a:t>educación-instrucción y vinculación </a:t>
            </a:r>
            <a:r>
              <a:rPr lang="es-ES" sz="1600" dirty="0" smtClean="0"/>
              <a:t>estudio-trabajo (ideas  rectoras)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Desempeño profesional </a:t>
            </a:r>
            <a:r>
              <a:rPr lang="es-ES" sz="1600" dirty="0" smtClean="0"/>
              <a:t>integral</a:t>
            </a:r>
          </a:p>
          <a:p>
            <a:pPr lvl="0"/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CAPITAL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 ESPECÍFICO 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SALUD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Problemas y necesidades de salud de la población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Educación en el trabajo (asistencia médica)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Integración </a:t>
            </a:r>
            <a:r>
              <a:rPr lang="es-ES" sz="1600" dirty="0" smtClean="0"/>
              <a:t>docencia-asistencia-investigación-extensión</a:t>
            </a:r>
          </a:p>
          <a:p>
            <a:pPr lvl="0"/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FORMACION EN </a:t>
            </a:r>
            <a:r>
              <a:rPr lang="es-MX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</a:t>
            </a:r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s-MX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Problemas y necesidades de salud de la población y </a:t>
            </a:r>
            <a:r>
              <a:rPr lang="es-ES" sz="1600" dirty="0" smtClean="0"/>
              <a:t>de los </a:t>
            </a:r>
            <a:r>
              <a:rPr lang="es-ES" sz="1600" u="sng" dirty="0" smtClean="0"/>
              <a:t>sistemas y servicios </a:t>
            </a:r>
            <a:r>
              <a:rPr lang="es-ES" sz="1600" u="sng" dirty="0"/>
              <a:t>de salud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Educación en el trabajo: proceso de protección de la salud de la población (práctica sanitaria)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Integración: formación-práctica sanitaria-investigación en salud-extensión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6802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1301" y="1500074"/>
            <a:ext cx="5526349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ES" b="1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en la Práctica Profesional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 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desempeñar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su labor profesional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Profesional</a:t>
            </a:r>
          </a:p>
          <a:p>
            <a:pPr lvl="0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 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un desarrollo exitoso como formador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procesos: </a:t>
            </a:r>
          </a:p>
          <a:p>
            <a:pPr lv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ES" sz="1400" b="1" dirty="0" smtClean="0"/>
              <a:t>formación-práctica pedagógica-investigación educacional-extensión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87394" y="281566"/>
            <a:ext cx="920166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MODELO DE FF EN SALUD PÚBLICA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389684" y="1500074"/>
            <a:ext cx="5171839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de estudio flexibles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colaborativo</a:t>
            </a:r>
          </a:p>
          <a:p>
            <a:pPr lvl="0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 y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transdisciplinario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formativo centrado en el formador en formación </a:t>
            </a:r>
          </a:p>
          <a:p>
            <a:pPr lvl="0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Énfasis en aprender a aprender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MX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omponentes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PEA pertinentes a esta formación (DIDÁCTICA DE LA SALUD PÚBLICA)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8017" y="5949863"/>
            <a:ext cx="480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Identificación de Competencias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Marcador de contenido 2"/>
          <p:cNvSpPr>
            <a:spLocks noGrp="1"/>
          </p:cNvSpPr>
          <p:nvPr>
            <p:ph idx="4294967295"/>
          </p:nvPr>
        </p:nvSpPr>
        <p:spPr>
          <a:xfrm>
            <a:off x="1087394" y="1939034"/>
            <a:ext cx="6566009" cy="2420024"/>
          </a:xfrm>
          <a:ln w="571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MX" sz="2800" dirty="0"/>
              <a:t>Enfoque de </a:t>
            </a:r>
            <a:r>
              <a:rPr lang="es-MX" sz="2800" b="1" dirty="0" smtClean="0"/>
              <a:t>procesos</a:t>
            </a:r>
          </a:p>
          <a:p>
            <a:pPr>
              <a:defRPr/>
            </a:pPr>
            <a:r>
              <a:rPr lang="es-ES" sz="2800" b="1" dirty="0" smtClean="0"/>
              <a:t>Roles</a:t>
            </a:r>
            <a:r>
              <a:rPr lang="es-ES" sz="2800" dirty="0" smtClean="0"/>
              <a:t> </a:t>
            </a:r>
            <a:r>
              <a:rPr lang="es-ES" sz="2800" dirty="0"/>
              <a:t>a </a:t>
            </a:r>
            <a:r>
              <a:rPr lang="es-ES" sz="2800" dirty="0" smtClean="0"/>
              <a:t>desempeñar por el formador</a:t>
            </a:r>
            <a:endParaRPr lang="es-ES" sz="2800" dirty="0"/>
          </a:p>
          <a:p>
            <a:pPr>
              <a:defRPr/>
            </a:pPr>
            <a:r>
              <a:rPr lang="es-ES" sz="2800" b="1" dirty="0" smtClean="0"/>
              <a:t>Problemas</a:t>
            </a:r>
            <a:r>
              <a:rPr lang="es-ES" sz="2800" dirty="0" smtClean="0"/>
              <a:t> </a:t>
            </a:r>
            <a:r>
              <a:rPr lang="es-ES" sz="2800" dirty="0"/>
              <a:t>de la práctica </a:t>
            </a:r>
            <a:r>
              <a:rPr lang="es-ES" sz="2800" dirty="0" smtClean="0"/>
              <a:t>profesional</a:t>
            </a:r>
            <a:endParaRPr lang="es-MX" sz="2800" dirty="0"/>
          </a:p>
          <a:p>
            <a:pPr>
              <a:defRPr/>
            </a:pPr>
            <a:r>
              <a:rPr lang="es-ES" sz="2800" b="1" dirty="0" smtClean="0"/>
              <a:t>Áreas y  Competencias genéricas y específicas </a:t>
            </a:r>
            <a:r>
              <a:rPr lang="es-ES" sz="2800" dirty="0" smtClean="0"/>
              <a:t>para un desempeño </a:t>
            </a:r>
            <a:r>
              <a:rPr lang="es-ES" sz="2800" dirty="0"/>
              <a:t>exitoso</a:t>
            </a:r>
            <a:endParaRPr lang="es-MX" sz="2800" dirty="0"/>
          </a:p>
          <a:p>
            <a:pPr marL="0" indent="0" algn="just">
              <a:buNone/>
              <a:defRPr/>
            </a:pPr>
            <a:endParaRPr lang="es-MX" altLang="es-MX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87394" y="281566"/>
            <a:ext cx="920166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COMPETENCIAS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3576" y="1242943"/>
            <a:ext cx="169699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263" y="4693206"/>
            <a:ext cx="5107457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459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27868" y="1467263"/>
            <a:ext cx="3790729" cy="98854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integrador y transformador en la formación posgraduada del capital humano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alud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ública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187" y="4367904"/>
            <a:ext cx="3402227" cy="1477328"/>
          </a:xfrm>
          <a:prstGeom prst="rect">
            <a:avLst/>
          </a:prstGeom>
          <a:noFill/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Dirigido 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de Salud Pública.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Directivos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instituciones formadoras en Salud Pública.</a:t>
            </a:r>
          </a:p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9438909" y="3348144"/>
            <a:ext cx="1806871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FASES, ETAPAS O MOMENTOS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513406" y="5888031"/>
            <a:ext cx="1478126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038767" y="5233060"/>
            <a:ext cx="1256072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</a:t>
            </a:r>
            <a:endParaRPr lang="es-ES" dirty="0"/>
          </a:p>
        </p:txBody>
      </p:sp>
      <p:sp>
        <p:nvSpPr>
          <p:cNvPr id="16" name="Sol 15"/>
          <p:cNvSpPr/>
          <p:nvPr/>
        </p:nvSpPr>
        <p:spPr>
          <a:xfrm>
            <a:off x="5293303" y="2250225"/>
            <a:ext cx="3855759" cy="2842170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76117" y="131150"/>
            <a:ext cx="9033636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 FORMADORES EN SALUD PÚBLICA: Aspectos a considerar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018597" y="5233060"/>
            <a:ext cx="1693271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450831" y="1270535"/>
            <a:ext cx="1540701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FORMACIÓN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707339" y="2109560"/>
            <a:ext cx="1851957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TEÓRICAS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038767" y="2109560"/>
            <a:ext cx="1835134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942616" y="3348144"/>
            <a:ext cx="2205764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ACTUAL Y DESEADA</a:t>
            </a:r>
          </a:p>
        </p:txBody>
      </p:sp>
    </p:spTree>
    <p:extLst>
      <p:ext uri="{BB962C8B-B14F-4D97-AF65-F5344CB8AC3E}">
        <p14:creationId xmlns:p14="http://schemas.microsoft.com/office/powerpoint/2010/main" xmlns="" val="22809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4003" y="2523725"/>
            <a:ext cx="10204682" cy="18774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Muchas </a:t>
            </a:r>
            <a:r>
              <a:rPr lang="es-ES_tradnl" sz="8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Gracias</a:t>
            </a:r>
          </a:p>
          <a:p>
            <a:pPr lvl="0" algn="ctr"/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4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071" y="1968414"/>
            <a:ext cx="87439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865878" y="4226994"/>
            <a:ext cx="4464050" cy="2074414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0033CC"/>
                </a:solidFill>
                <a:latin typeface="Arial" panose="020B0604020202020204" pitchFamily="34" charset="0"/>
              </a:rPr>
              <a:t>Idioma oficial: </a:t>
            </a: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Español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0033CC"/>
                </a:solidFill>
                <a:latin typeface="Arial" panose="020B0604020202020204" pitchFamily="34" charset="0"/>
              </a:rPr>
              <a:t>Capital: </a:t>
            </a: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La Habana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0033CC"/>
                </a:solidFill>
                <a:latin typeface="Arial" panose="020B0604020202020204" pitchFamily="34" charset="0"/>
              </a:rPr>
              <a:t>Provincias: </a:t>
            </a: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0033CC"/>
                </a:solidFill>
                <a:latin typeface="Arial" panose="020B0604020202020204" pitchFamily="34" charset="0"/>
              </a:rPr>
              <a:t>Municipios: </a:t>
            </a: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167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+Municipio especial Isla de la </a:t>
            </a:r>
            <a:r>
              <a:rPr lang="es-ES" altLang="es-E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Juventud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s-ES" altLang="es-MX" sz="1600" b="1" dirty="0">
                <a:solidFill>
                  <a:srgbClr val="0033CC"/>
                </a:solidFill>
                <a:latin typeface="Arial" panose="020B0604020202020204" pitchFamily="34" charset="0"/>
              </a:rPr>
              <a:t>Población:</a:t>
            </a:r>
            <a:r>
              <a:rPr lang="es-ES" altLang="es-MX" sz="1600" b="1" dirty="0">
                <a:solidFill>
                  <a:srgbClr val="0033CC"/>
                </a:solidFill>
              </a:rPr>
              <a:t> </a:t>
            </a:r>
            <a:r>
              <a:rPr lang="es-ES" altLang="es-MX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11 238 661 habitantes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ES" altLang="es-E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03388" y="137694"/>
            <a:ext cx="9112498" cy="12243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REPÚBLICA DE CUBA </a:t>
            </a:r>
          </a:p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DIVISIÓN POLÍTICO-ADMINISTRATIVA</a:t>
            </a:r>
            <a:r>
              <a:rPr lang="es-ES" sz="2800" dirty="0" smtClean="0">
                <a:solidFill>
                  <a:schemeClr val="tx2"/>
                </a:solidFill>
              </a:rPr>
              <a:t/>
            </a:r>
            <a:br>
              <a:rPr lang="es-ES" sz="2800" dirty="0" smtClean="0">
                <a:solidFill>
                  <a:schemeClr val="tx2"/>
                </a:solidFill>
              </a:rPr>
            </a:b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21 Imagen" descr="Hogar Materno Sta F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2839">
            <a:off x="7065964" y="3941763"/>
            <a:ext cx="10572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23 Imagen" descr="Hospital William Sol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36542">
            <a:off x="6950076" y="5045076"/>
            <a:ext cx="1171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2135189" y="4200525"/>
            <a:ext cx="487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Hogares maternos: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136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Hogares de ancianos: 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147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Casas de abuelos: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265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Institutos de investigación: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12</a:t>
            </a:r>
            <a:endParaRPr lang="es-ES" altLang="es-ES" sz="2000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440238" y="1655764"/>
            <a:ext cx="5467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Policlínicos: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451</a:t>
            </a:r>
            <a:endParaRPr lang="es-MX" altLang="es-ES" sz="2400" b="1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Consultorios: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10,782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Servicios  estomatológicos: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1,215</a:t>
            </a:r>
          </a:p>
          <a:p>
            <a:pPr eaLnBrk="1" hangingPunct="1">
              <a:spcBef>
                <a:spcPct val="0"/>
              </a:spcBef>
            </a:pPr>
            <a:r>
              <a:rPr lang="es-MX" altLang="es-ES" sz="2400" b="1">
                <a:solidFill>
                  <a:srgbClr val="0033CC"/>
                </a:solidFill>
                <a:latin typeface="Arial" panose="020B0604020202020204" pitchFamily="34" charset="0"/>
              </a:rPr>
              <a:t>Hospitales:  </a:t>
            </a:r>
            <a:r>
              <a:rPr lang="es-MX" altLang="es-ES" sz="2000" b="1">
                <a:solidFill>
                  <a:srgbClr val="990033"/>
                </a:solidFill>
                <a:latin typeface="Arial" panose="020B0604020202020204" pitchFamily="34" charset="0"/>
              </a:rPr>
              <a:t>151</a:t>
            </a:r>
          </a:p>
        </p:txBody>
      </p:sp>
      <p:sp>
        <p:nvSpPr>
          <p:cNvPr id="51206" name="16 Rectángulo"/>
          <p:cNvSpPr>
            <a:spLocks noChangeArrowheads="1"/>
          </p:cNvSpPr>
          <p:nvPr/>
        </p:nvSpPr>
        <p:spPr bwMode="auto">
          <a:xfrm>
            <a:off x="6167439" y="53594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1207" name="19 Rectángulo"/>
          <p:cNvSpPr>
            <a:spLocks noChangeArrowheads="1"/>
          </p:cNvSpPr>
          <p:nvPr/>
        </p:nvSpPr>
        <p:spPr bwMode="auto">
          <a:xfrm>
            <a:off x="2279651" y="6172201"/>
            <a:ext cx="374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400" b="1">
                <a:latin typeface="Calibri" panose="020F0502020204030204" pitchFamily="34" charset="0"/>
              </a:rPr>
              <a:t>Fuente: </a:t>
            </a:r>
            <a:r>
              <a:rPr lang="es-ES_tradnl" altLang="es-ES" sz="1400">
                <a:latin typeface="Calibri" panose="020F0502020204030204" pitchFamily="34" charset="0"/>
              </a:rPr>
              <a:t>Anuario Estadístico de Salud.Cuba.2015</a:t>
            </a:r>
          </a:p>
        </p:txBody>
      </p:sp>
      <p:pic>
        <p:nvPicPr>
          <p:cNvPr id="51209" name="Picture 21" descr="CONSULTORIO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5"/>
            <a:ext cx="20875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19 Imagen" descr="Adultos Mayores hogar de ancianos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564" y="3943351"/>
            <a:ext cx="1576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20 Imagen" descr="adulto mayor Camague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7984">
            <a:off x="8253413" y="5208588"/>
            <a:ext cx="1295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411448" y="399264"/>
            <a:ext cx="7410633" cy="585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INSTITUCIONES DE SALUD EN CUBA </a:t>
            </a:r>
            <a:r>
              <a:rPr lang="es-ES" sz="2800" dirty="0" smtClean="0">
                <a:solidFill>
                  <a:schemeClr val="tx2"/>
                </a:solidFill>
              </a:rPr>
              <a:t/>
            </a:r>
            <a:br>
              <a:rPr lang="es-ES" sz="2800" dirty="0" smtClean="0">
                <a:solidFill>
                  <a:schemeClr val="tx2"/>
                </a:solidFill>
              </a:rPr>
            </a:b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4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962025" y="302419"/>
            <a:ext cx="1447800" cy="6248400"/>
            <a:chOff x="4656" y="0"/>
            <a:chExt cx="1104" cy="4320"/>
          </a:xfrm>
        </p:grpSpPr>
        <p:grpSp>
          <p:nvGrpSpPr>
            <p:cNvPr id="53259" name="Group 3"/>
            <p:cNvGrpSpPr>
              <a:grpSpLocks/>
            </p:cNvGrpSpPr>
            <p:nvPr/>
          </p:nvGrpSpPr>
          <p:grpSpPr bwMode="auto">
            <a:xfrm>
              <a:off x="4656" y="0"/>
              <a:ext cx="1104" cy="3408"/>
              <a:chOff x="4656" y="0"/>
              <a:chExt cx="1104" cy="3408"/>
            </a:xfrm>
          </p:grpSpPr>
          <p:graphicFrame>
            <p:nvGraphicFramePr>
              <p:cNvPr id="53261" name="Object 4"/>
              <p:cNvGraphicFramePr>
                <a:graphicFrameLocks noChangeAspect="1"/>
              </p:cNvGraphicFramePr>
              <p:nvPr/>
            </p:nvGraphicFramePr>
            <p:xfrm>
              <a:off x="4656" y="0"/>
              <a:ext cx="1104" cy="912"/>
            </p:xfrm>
            <a:graphic>
              <a:graphicData uri="http://schemas.openxmlformats.org/presentationml/2006/ole">
                <p:oleObj spid="_x0000_s1426" name="Imagen de mapa de bits" r:id="rId4" imgW="1647619" imgH="961905" progId="PBrush">
                  <p:embed/>
                </p:oleObj>
              </a:graphicData>
            </a:graphic>
          </p:graphicFrame>
          <p:graphicFrame>
            <p:nvGraphicFramePr>
              <p:cNvPr id="53262" name="Object 5"/>
              <p:cNvGraphicFramePr>
                <a:graphicFrameLocks noChangeAspect="1"/>
              </p:cNvGraphicFramePr>
              <p:nvPr/>
            </p:nvGraphicFramePr>
            <p:xfrm>
              <a:off x="4656" y="864"/>
              <a:ext cx="1104" cy="960"/>
            </p:xfrm>
            <a:graphic>
              <a:graphicData uri="http://schemas.openxmlformats.org/presentationml/2006/ole">
                <p:oleObj spid="_x0000_s1427" name="Imagen de mapa de bits" r:id="rId5" imgW="666667" imgH="952633" progId="PBrush">
                  <p:embed/>
                </p:oleObj>
              </a:graphicData>
            </a:graphic>
          </p:graphicFrame>
          <p:graphicFrame>
            <p:nvGraphicFramePr>
              <p:cNvPr id="53263" name="Object 6"/>
              <p:cNvGraphicFramePr>
                <a:graphicFrameLocks noChangeAspect="1"/>
              </p:cNvGraphicFramePr>
              <p:nvPr/>
            </p:nvGraphicFramePr>
            <p:xfrm>
              <a:off x="4656" y="1800"/>
              <a:ext cx="1104" cy="816"/>
            </p:xfrm>
            <a:graphic>
              <a:graphicData uri="http://schemas.openxmlformats.org/presentationml/2006/ole">
                <p:oleObj spid="_x0000_s1428" name="Imagen de mapa de bits" r:id="rId6" imgW="1428949" imgH="952633" progId="PBrush">
                  <p:embed/>
                </p:oleObj>
              </a:graphicData>
            </a:graphic>
          </p:graphicFrame>
          <p:graphicFrame>
            <p:nvGraphicFramePr>
              <p:cNvPr id="53264" name="Object 7"/>
              <p:cNvGraphicFramePr>
                <a:graphicFrameLocks noChangeAspect="1"/>
              </p:cNvGraphicFramePr>
              <p:nvPr/>
            </p:nvGraphicFramePr>
            <p:xfrm>
              <a:off x="4656" y="2592"/>
              <a:ext cx="1104" cy="816"/>
            </p:xfrm>
            <a:graphic>
              <a:graphicData uri="http://schemas.openxmlformats.org/presentationml/2006/ole">
                <p:oleObj spid="_x0000_s1429" name="Imagen de mapa de bits" r:id="rId7" imgW="942857" imgH="942857" progId="PBrush">
                  <p:embed/>
                </p:oleObj>
              </a:graphicData>
            </a:graphic>
          </p:graphicFrame>
        </p:grpSp>
        <p:graphicFrame>
          <p:nvGraphicFramePr>
            <p:cNvPr id="53260" name="Object 8"/>
            <p:cNvGraphicFramePr>
              <a:graphicFrameLocks noChangeAspect="1"/>
            </p:cNvGraphicFramePr>
            <p:nvPr/>
          </p:nvGraphicFramePr>
          <p:xfrm>
            <a:off x="4656" y="3408"/>
            <a:ext cx="1104" cy="912"/>
          </p:xfrm>
          <a:graphic>
            <a:graphicData uri="http://schemas.openxmlformats.org/presentationml/2006/ole">
              <p:oleObj spid="_x0000_s1430" name="Imagen de mapa de bits" r:id="rId8" imgW="752381" imgH="933580" progId="PBrush">
                <p:embed/>
              </p:oleObj>
            </a:graphicData>
          </a:graphic>
        </p:graphicFrame>
      </p:grp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826669" y="1513628"/>
            <a:ext cx="2998201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495 609 TRABAJADORES</a:t>
            </a:r>
            <a:endParaRPr lang="es-ES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275013" y="4130676"/>
            <a:ext cx="67818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Enfermera cada 125 habitantes.</a:t>
            </a:r>
          </a:p>
          <a:p>
            <a:pPr eaLnBrk="1" hangingPunct="1">
              <a:defRPr/>
            </a:pPr>
            <a:endParaRPr lang="es-E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s-ES_tradnl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</a:t>
            </a:r>
            <a:r>
              <a:rPr lang="es-E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Médico</a:t>
            </a:r>
            <a:r>
              <a:rPr lang="es-ES_tradnl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cada </a:t>
            </a:r>
            <a:r>
              <a:rPr lang="es-E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127 habitantes. </a:t>
            </a:r>
            <a:endParaRPr lang="es-ES_tradnl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ES_tradnl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s-ES_tradnl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Estomatólogo cada </a:t>
            </a:r>
            <a:r>
              <a:rPr lang="es-E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640</a:t>
            </a:r>
            <a:r>
              <a:rPr lang="es-ES_tradnl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habitantes</a:t>
            </a:r>
            <a:r>
              <a:rPr lang="es-E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s-ES_tradnl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826669" y="2071689"/>
            <a:ext cx="2401854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70.6</a:t>
            </a: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MX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%</a:t>
            </a: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MX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son</a:t>
            </a: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MX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Mujeres</a:t>
            </a:r>
            <a:endParaRPr lang="es-ES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19513" y="2708275"/>
            <a:ext cx="547211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87 982 médicos  de estos </a:t>
            </a: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58 087 </a:t>
            </a: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son especialistas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17 542 estomatólogos y de estos </a:t>
            </a: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7 491</a:t>
            </a: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especialistas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89 999 enfermeras de ellas </a:t>
            </a:r>
            <a:r>
              <a:rPr lang="es-E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64 818 </a:t>
            </a: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licenciadas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s-ES" sz="1600" b="1" u="sng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482600" y="376412"/>
            <a:ext cx="7874499" cy="585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CAPITAL HUMANO EN SALUD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1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01040" y="832695"/>
            <a:ext cx="8665533" cy="520142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</a:rPr>
              <a:t>13 UNIVERSIDADES DE CIENCIAS </a:t>
            </a:r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MÉDICAS:</a:t>
            </a:r>
            <a:endParaRPr lang="es-MX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25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FACULTADES DE CIENCIAS MÉDICAS</a:t>
            </a:r>
          </a:p>
          <a:p>
            <a:pPr>
              <a:spcBef>
                <a:spcPct val="50000"/>
              </a:spcBef>
            </a:pP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4 FACULTADES DE ESTOMATOLOGÍA</a:t>
            </a:r>
          </a:p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1 FACULTAD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DE ENFERMERÍA</a:t>
            </a:r>
          </a:p>
          <a:p>
            <a:pPr>
              <a:spcBef>
                <a:spcPct val="50000"/>
              </a:spcBef>
            </a:pP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 FACULTAD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DE 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TECNOLOGÍA</a:t>
            </a:r>
          </a:p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3 FACULTADES DE TECNOLOGÍA-ENFERMERÍA</a:t>
            </a:r>
          </a:p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1 FACULTAD PREPARATORIA </a:t>
            </a:r>
          </a:p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15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FILIALES DE CIENCIAS 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MÉDICAS</a:t>
            </a:r>
            <a:endParaRPr lang="es-MX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</a:rPr>
              <a:t>1 ESCUELA LATINOAMERICANA DE </a:t>
            </a:r>
            <a:r>
              <a:rPr lang="es-MX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MEDICINA</a:t>
            </a:r>
            <a:endParaRPr lang="es-MX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1600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4 INSTITUCIONES FORMADORAS EN SALUD PÚBLICA</a:t>
            </a:r>
            <a:r>
              <a:rPr lang="es-MX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ESCUELA </a:t>
            </a:r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</a:rPr>
              <a:t>NACIONAL DE SALUD </a:t>
            </a: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PÚBLICA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INSTITUTO DE MEDICINA TROPICAL PEDRO KOURÍ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INSTITUTO NACIONAL DE HIGIENE, EPIDEMIOLOGÍA Y MICROBIOLOGÍA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MX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INSTITUTO NACIONAL DE SALUD DE LOS TRABAJADORES</a:t>
            </a:r>
            <a:endParaRPr lang="es-E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300" name="Picture 4" descr="alumnosbor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0441"/>
            <a:ext cx="32766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86999" y="1731710"/>
            <a:ext cx="30607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35 171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DOCENTES</a:t>
            </a:r>
            <a:endParaRPr lang="es-E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787807" y="2992978"/>
            <a:ext cx="5155663" cy="222830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"/>
              </a:spcBef>
              <a:defRPr/>
            </a:pPr>
            <a:r>
              <a:rPr lang="es-ES_tradnl" sz="2000" b="1" u="sng" dirty="0">
                <a:cs typeface="Arial" charset="0"/>
              </a:rPr>
              <a:t>M</a:t>
            </a:r>
            <a:r>
              <a:rPr lang="es-ES_tradnl" sz="2000" b="1" u="sng" dirty="0" smtClean="0">
                <a:cs typeface="Arial" charset="0"/>
              </a:rPr>
              <a:t>atrícula pregrado curso 2016-17</a:t>
            </a:r>
            <a:endParaRPr lang="es-ES_tradnl" sz="2000" b="1" u="sng" dirty="0">
              <a:cs typeface="Arial" charset="0"/>
            </a:endParaRPr>
          </a:p>
          <a:p>
            <a:pPr eaLnBrk="1" hangingPunct="1">
              <a:spcBef>
                <a:spcPct val="5000"/>
              </a:spcBef>
              <a:defRPr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76 329 Estudiantes (carreras en ciencias de la salud)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60 093 Medicina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_tradnl" b="1" dirty="0" smtClean="0">
                <a:cs typeface="Arial" charset="0"/>
              </a:rPr>
              <a:t>9 282 Extranjeros  - 122 nacionalidades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b="1" dirty="0" smtClean="0">
                <a:solidFill>
                  <a:srgbClr val="0033CC"/>
                </a:solidFill>
                <a:cs typeface="Arial" charset="0"/>
              </a:rPr>
              <a:t>23 688 </a:t>
            </a:r>
            <a:r>
              <a:rPr lang="es-ES_tradnl" b="1" dirty="0">
                <a:solidFill>
                  <a:srgbClr val="0033CC"/>
                </a:solidFill>
                <a:cs typeface="Arial" charset="0"/>
              </a:rPr>
              <a:t>R</a:t>
            </a:r>
            <a:r>
              <a:rPr lang="es-ES_tradnl" b="1" dirty="0" smtClean="0">
                <a:solidFill>
                  <a:srgbClr val="0033CC"/>
                </a:solidFill>
                <a:cs typeface="Arial" charset="0"/>
              </a:rPr>
              <a:t>esidentes </a:t>
            </a:r>
            <a:r>
              <a:rPr lang="es-ES_tradnl" b="1" smtClean="0">
                <a:solidFill>
                  <a:srgbClr val="0033CC"/>
                </a:solidFill>
                <a:cs typeface="Arial" charset="0"/>
              </a:rPr>
              <a:t>en </a:t>
            </a:r>
            <a:r>
              <a:rPr lang="es-ES_tradnl" b="1" dirty="0">
                <a:solidFill>
                  <a:srgbClr val="0033CC"/>
                </a:solidFill>
                <a:cs typeface="Arial" charset="0"/>
              </a:rPr>
              <a:t>c</a:t>
            </a:r>
            <a:r>
              <a:rPr lang="es-ES_tradnl" b="1" smtClean="0">
                <a:solidFill>
                  <a:srgbClr val="0033CC"/>
                </a:solidFill>
                <a:cs typeface="Arial" charset="0"/>
              </a:rPr>
              <a:t>iencias </a:t>
            </a:r>
            <a:r>
              <a:rPr lang="es-ES_tradnl" b="1" dirty="0" smtClean="0">
                <a:solidFill>
                  <a:srgbClr val="0033CC"/>
                </a:solidFill>
                <a:cs typeface="Arial" charset="0"/>
              </a:rPr>
              <a:t>de </a:t>
            </a:r>
            <a:r>
              <a:rPr lang="es-ES_tradnl" b="1" smtClean="0">
                <a:solidFill>
                  <a:srgbClr val="0033CC"/>
                </a:solidFill>
                <a:cs typeface="Arial" charset="0"/>
              </a:rPr>
              <a:t>la salud</a:t>
            </a:r>
            <a:r>
              <a:rPr lang="es-ES_tradnl" b="1" dirty="0" smtClean="0">
                <a:solidFill>
                  <a:srgbClr val="0033CC"/>
                </a:solidFill>
                <a:cs typeface="Arial" charset="0"/>
              </a:rPr>
              <a:t>, de ellos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b="1" dirty="0" smtClean="0">
                <a:solidFill>
                  <a:srgbClr val="0033CC"/>
                </a:solidFill>
                <a:cs typeface="Arial" charset="0"/>
              </a:rPr>
              <a:t>2 412 extranjeros</a:t>
            </a:r>
            <a:endParaRPr lang="es-ES" b="1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92074" y="46024"/>
            <a:ext cx="7874499" cy="585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UNIVERSIDADES DE CIENCIAS MÉDICAS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1803444" y="6248150"/>
            <a:ext cx="6696075" cy="350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Existen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y para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xmlns="" val="4392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83197" y="4277836"/>
            <a:ext cx="4464909" cy="369332"/>
          </a:xfrm>
          <a:prstGeom prst="rect">
            <a:avLst/>
          </a:prstGeom>
          <a:solidFill>
            <a:srgbClr val="D1E7F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40824" y="25064"/>
            <a:ext cx="707686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Formación de Formadores en Salud </a:t>
            </a:r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Pública.</a:t>
            </a:r>
            <a:endParaRPr lang="es-E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0888" y="5102530"/>
            <a:ext cx="1119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IMPRESCINDIBLE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PROFESIONALIZACIÓN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LOS FORMADORES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6894" y="1253604"/>
            <a:ext cx="2295525" cy="19907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3475" y="424210"/>
            <a:ext cx="197605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GARANTIZA</a:t>
            </a:r>
            <a:endParaRPr lang="es-E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24797" y="3069874"/>
            <a:ext cx="4551114" cy="369332"/>
          </a:xfrm>
          <a:prstGeom prst="rect">
            <a:avLst/>
          </a:prstGeom>
          <a:solidFill>
            <a:srgbClr val="D1E7F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C</a:t>
            </a:r>
            <a:r>
              <a:rPr lang="es-ES" dirty="0" smtClean="0"/>
              <a:t>alidad de los Sistemas </a:t>
            </a:r>
            <a:r>
              <a:rPr lang="es-ES" dirty="0"/>
              <a:t>y </a:t>
            </a:r>
            <a:r>
              <a:rPr lang="es-ES" dirty="0" smtClean="0"/>
              <a:t>Servicios </a:t>
            </a:r>
            <a:r>
              <a:rPr lang="es-ES" dirty="0"/>
              <a:t>de </a:t>
            </a:r>
            <a:r>
              <a:rPr lang="es-ES" dirty="0" smtClean="0"/>
              <a:t>Salud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88445" y="2002713"/>
            <a:ext cx="422381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C</a:t>
            </a:r>
            <a:r>
              <a:rPr lang="es-ES" dirty="0" smtClean="0"/>
              <a:t>alidad </a:t>
            </a:r>
            <a:r>
              <a:rPr lang="es-ES" dirty="0"/>
              <a:t>del C</a:t>
            </a:r>
            <a:r>
              <a:rPr lang="es-ES" dirty="0" smtClean="0"/>
              <a:t>apital </a:t>
            </a:r>
            <a:r>
              <a:rPr lang="es-ES" dirty="0"/>
              <a:t>H</a:t>
            </a:r>
            <a:r>
              <a:rPr lang="es-ES" dirty="0" smtClean="0"/>
              <a:t>umano en Salud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384444" y="608085"/>
            <a:ext cx="2755169" cy="369332"/>
          </a:xfrm>
          <a:prstGeom prst="rect">
            <a:avLst/>
          </a:prstGeom>
          <a:solidFill>
            <a:srgbClr val="D1E7F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Calidad de los Formadores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249086" y="4129835"/>
            <a:ext cx="4464909" cy="646331"/>
          </a:xfrm>
          <a:prstGeom prst="rect">
            <a:avLst/>
          </a:prstGeom>
          <a:solidFill>
            <a:srgbClr val="D1E7F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Universal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Sostenibles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1457" y="5946814"/>
            <a:ext cx="1043418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DESAFIOS:</a:t>
            </a:r>
            <a:r>
              <a:rPr lang="es-E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CONCEPTUALIZACIÓN, 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MODELO, COMPETENCIAS Y ESTRATEGIA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582845" y="1145028"/>
            <a:ext cx="386925" cy="730361"/>
            <a:chOff x="2700831" y="1143764"/>
            <a:chExt cx="386925" cy="730361"/>
          </a:xfrm>
        </p:grpSpPr>
        <p:sp>
          <p:nvSpPr>
            <p:cNvPr id="18" name="Cheurón 17"/>
            <p:cNvSpPr/>
            <p:nvPr/>
          </p:nvSpPr>
          <p:spPr>
            <a:xfrm rot="4268749">
              <a:off x="2743193" y="152956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 rot="15275171">
              <a:off x="2645962" y="119863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915130" y="2435066"/>
            <a:ext cx="386925" cy="730361"/>
            <a:chOff x="2700831" y="1143764"/>
            <a:chExt cx="386925" cy="730361"/>
          </a:xfrm>
        </p:grpSpPr>
        <p:sp>
          <p:nvSpPr>
            <p:cNvPr id="23" name="Cheurón 22"/>
            <p:cNvSpPr/>
            <p:nvPr/>
          </p:nvSpPr>
          <p:spPr>
            <a:xfrm rot="4268749">
              <a:off x="2743193" y="152956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Cheurón 23"/>
            <p:cNvSpPr/>
            <p:nvPr/>
          </p:nvSpPr>
          <p:spPr>
            <a:xfrm rot="15275171">
              <a:off x="2645962" y="119863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222410" y="3507566"/>
            <a:ext cx="386925" cy="730361"/>
            <a:chOff x="2700831" y="1143764"/>
            <a:chExt cx="386925" cy="730361"/>
          </a:xfrm>
        </p:grpSpPr>
        <p:sp>
          <p:nvSpPr>
            <p:cNvPr id="26" name="Cheurón 25"/>
            <p:cNvSpPr/>
            <p:nvPr/>
          </p:nvSpPr>
          <p:spPr>
            <a:xfrm rot="4268749">
              <a:off x="2743193" y="152956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Cheurón 26"/>
            <p:cNvSpPr/>
            <p:nvPr/>
          </p:nvSpPr>
          <p:spPr>
            <a:xfrm rot="15275171">
              <a:off x="2645962" y="119863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 rot="6235793">
            <a:off x="6195221" y="4135300"/>
            <a:ext cx="386925" cy="730361"/>
            <a:chOff x="2700831" y="1143764"/>
            <a:chExt cx="386925" cy="730361"/>
          </a:xfrm>
        </p:grpSpPr>
        <p:sp>
          <p:nvSpPr>
            <p:cNvPr id="29" name="Cheurón 28"/>
            <p:cNvSpPr/>
            <p:nvPr/>
          </p:nvSpPr>
          <p:spPr>
            <a:xfrm rot="4268749">
              <a:off x="2743193" y="152956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Cheurón 29"/>
            <p:cNvSpPr/>
            <p:nvPr/>
          </p:nvSpPr>
          <p:spPr>
            <a:xfrm rot="15275171">
              <a:off x="2645962" y="1198633"/>
              <a:ext cx="399431" cy="28969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49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3357" y="1545070"/>
            <a:ext cx="77234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Maestría de Salud Pública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Maestría en Educación Médica.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Empleo de la Educación a </a:t>
            </a:r>
            <a:r>
              <a:rPr lang="es-ES" sz="2400" dirty="0" smtClean="0"/>
              <a:t>Distancia.</a:t>
            </a:r>
            <a:endParaRPr lang="es-ES" sz="2400" dirty="0"/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Doctorado en Educación Médica.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Formación, superación continuada y desarrollo profesoral: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Sistemas de categorías docentes e investigativas.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Sistema de Trabajo Metodológico.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Planes de Desarrollo Individual.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Evaluación profesoral.</a:t>
            </a:r>
          </a:p>
          <a:p>
            <a:r>
              <a:rPr lang="es-ES" sz="2400" dirty="0" smtClean="0"/>
              <a:t>6. Sistema de gestión de la calidad.</a:t>
            </a:r>
          </a:p>
          <a:p>
            <a:r>
              <a:rPr lang="es-ES" sz="2400" dirty="0" smtClean="0"/>
              <a:t>7. Sociedad Cubana de Educadores en Ciencias de la Salud.</a:t>
            </a:r>
          </a:p>
          <a:p>
            <a:r>
              <a:rPr lang="es-ES" sz="2400" dirty="0" smtClean="0"/>
              <a:t>8. Red de Instituciones Formadoras en Salud Pública.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056781" y="2214065"/>
            <a:ext cx="6451656" cy="521724"/>
            <a:chOff x="5523227" y="860345"/>
            <a:chExt cx="3746034" cy="794673"/>
          </a:xfrm>
        </p:grpSpPr>
        <p:sp>
          <p:nvSpPr>
            <p:cNvPr id="8" name="Pentágono 7"/>
            <p:cNvSpPr/>
            <p:nvPr/>
          </p:nvSpPr>
          <p:spPr>
            <a:xfrm rot="10800000">
              <a:off x="5523227" y="860345"/>
              <a:ext cx="3746034" cy="79467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958214" y="969134"/>
              <a:ext cx="3311047" cy="594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BRASIL</a:t>
              </a:r>
              <a:r>
                <a:rPr lang="es-ES" sz="1200" dirty="0"/>
                <a:t>: Tocantins, Rio </a:t>
              </a:r>
              <a:r>
                <a:rPr lang="es-ES" sz="1200" dirty="0" err="1"/>
                <a:t>Preto</a:t>
              </a:r>
              <a:r>
                <a:rPr lang="es-ES" sz="1200" dirty="0"/>
                <a:t>, Minas Gerais, </a:t>
              </a:r>
              <a:r>
                <a:rPr lang="es-ES" sz="1200" dirty="0" smtClean="0"/>
                <a:t>Sobral</a:t>
              </a:r>
              <a:r>
                <a:rPr lang="es-ES" sz="1200" dirty="0"/>
                <a:t>, Belo Horizonte, Vitoria e </a:t>
              </a:r>
              <a:r>
                <a:rPr lang="es-ES" sz="1200" dirty="0" err="1"/>
                <a:t>Itaperuna</a:t>
              </a:r>
              <a:endParaRPr lang="es-ES" sz="1200" dirty="0"/>
            </a:p>
            <a:p>
              <a:r>
                <a:rPr lang="es-E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MÉXICO, BOLIVIA, R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 </a:t>
              </a:r>
              <a:r>
                <a:rPr lang="es-E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DOMINICANA y VENEZUELA.</a:t>
              </a:r>
              <a:endPara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6" descr="http://www.ensap.sld.cu/index.php?q=webfm_send/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070" y="2780776"/>
            <a:ext cx="3464367" cy="356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779838" y="1235685"/>
            <a:ext cx="196004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63879" y="347810"/>
            <a:ext cx="11097777" cy="585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EXPERIENCIAS CUBANAS EN LA FORMACIÓN DE FORMADORES:</a:t>
            </a:r>
            <a:r>
              <a:rPr lang="es-ES" sz="2800" dirty="0" smtClean="0">
                <a:solidFill>
                  <a:schemeClr val="tx2"/>
                </a:solidFill>
              </a:rPr>
              <a:t/>
            </a:r>
            <a:br>
              <a:rPr lang="es-ES" sz="2800" dirty="0" smtClean="0">
                <a:solidFill>
                  <a:schemeClr val="tx2"/>
                </a:solidFill>
              </a:rPr>
            </a:b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7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97834" y="980728"/>
          <a:ext cx="1028274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Flecha abajo"/>
          <p:cNvSpPr/>
          <p:nvPr/>
        </p:nvSpPr>
        <p:spPr>
          <a:xfrm rot="749754">
            <a:off x="8673856" y="2082568"/>
            <a:ext cx="864096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160"/>
          </a:p>
        </p:txBody>
      </p:sp>
      <p:sp>
        <p:nvSpPr>
          <p:cNvPr id="22534" name="3 CuadroTexto"/>
          <p:cNvSpPr txBox="1">
            <a:spLocks noChangeArrowheads="1"/>
          </p:cNvSpPr>
          <p:nvPr/>
        </p:nvSpPr>
        <p:spPr bwMode="auto">
          <a:xfrm>
            <a:off x="7391400" y="1478281"/>
            <a:ext cx="3777616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680" b="1"/>
              <a:t>INTERSECTORIALIDAD</a:t>
            </a:r>
            <a:endParaRPr lang="es-ES" sz="1680" b="1"/>
          </a:p>
        </p:txBody>
      </p:sp>
      <p:sp>
        <p:nvSpPr>
          <p:cNvPr id="5" name="4 Flecha derecha"/>
          <p:cNvSpPr/>
          <p:nvPr/>
        </p:nvSpPr>
        <p:spPr>
          <a:xfrm rot="15061430">
            <a:off x="2397548" y="2069389"/>
            <a:ext cx="576064" cy="85457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160"/>
          </a:p>
        </p:txBody>
      </p:sp>
      <p:sp>
        <p:nvSpPr>
          <p:cNvPr id="22538" name="5 CuadroTexto"/>
          <p:cNvSpPr txBox="1">
            <a:spLocks noChangeArrowheads="1"/>
          </p:cNvSpPr>
          <p:nvPr/>
        </p:nvSpPr>
        <p:spPr bwMode="auto">
          <a:xfrm>
            <a:off x="952500" y="1285875"/>
            <a:ext cx="35433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680" b="1"/>
              <a:t>FUNCIONES DE LA SALUD PÚBLICA</a:t>
            </a:r>
            <a:endParaRPr lang="es-ES" sz="1680" b="1"/>
          </a:p>
        </p:txBody>
      </p:sp>
      <p:sp>
        <p:nvSpPr>
          <p:cNvPr id="22539" name="6 CuadroTexto"/>
          <p:cNvSpPr txBox="1">
            <a:spLocks noChangeArrowheads="1"/>
          </p:cNvSpPr>
          <p:nvPr/>
        </p:nvSpPr>
        <p:spPr bwMode="auto">
          <a:xfrm>
            <a:off x="766119" y="201982"/>
            <a:ext cx="10254307" cy="6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16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MX" sz="216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CUBANO DE </a:t>
            </a:r>
            <a:r>
              <a:rPr lang="es-MX" sz="216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UNIVERSAL: </a:t>
            </a:r>
          </a:p>
          <a:p>
            <a:pPr algn="ctr" eaLnBrk="1" hangingPunct="1"/>
            <a:r>
              <a:rPr lang="es-MX" sz="216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ÚNICO Y PÚBLICO DE PRESTACIÓN Y FORMACIÓN.</a:t>
            </a:r>
          </a:p>
          <a:p>
            <a:pPr algn="ctr" eaLnBrk="1" hangingPunct="1"/>
            <a:endParaRPr lang="es-MX" sz="216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es-MX" sz="2160" b="1" u="sng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MX" sz="2160" b="1" dirty="0" smtClean="0"/>
          </a:p>
          <a:p>
            <a:pPr algn="ctr" eaLnBrk="1" hangingPunct="1"/>
            <a:endParaRPr lang="es-MX" sz="2160" b="1" dirty="0"/>
          </a:p>
          <a:p>
            <a:pPr algn="ctr" eaLnBrk="1" hangingPunct="1"/>
            <a:endParaRPr lang="es-ES" sz="2160" b="1" dirty="0"/>
          </a:p>
        </p:txBody>
      </p:sp>
    </p:spTree>
    <p:extLst>
      <p:ext uri="{BB962C8B-B14F-4D97-AF65-F5344CB8AC3E}">
        <p14:creationId xmlns:p14="http://schemas.microsoft.com/office/powerpoint/2010/main" xmlns="" val="35292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1074" y="1420132"/>
            <a:ext cx="6749907" cy="51860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s-ES" sz="2400" b="1" dirty="0" smtClean="0"/>
          </a:p>
          <a:p>
            <a:endParaRPr lang="es-ES" sz="2400" b="1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es-ES" sz="2400" b="1" dirty="0" smtClean="0"/>
              <a:t> </a:t>
            </a:r>
            <a:r>
              <a:rPr lang="es-ES" b="1" dirty="0" smtClean="0"/>
              <a:t>(PROGRAMAS)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Talleres, Cursos, Entrenamientos y Diplomado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Maestría y Doctorado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FORMALIZADA</a:t>
            </a:r>
          </a:p>
          <a:p>
            <a:endParaRPr lang="es-ES" sz="11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Equipos de profesores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Relaciones profesor - educando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Eventos y profesores invitados nacionales y extranjeros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Atención personalizada de profesores de mayor experiencia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Participación de diferentes actores en cascada.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Participación en escenarios reales de la práctica sanitaria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Contactos a través de eventos internacionales y becas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031103" y="159656"/>
            <a:ext cx="10098217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FORMADORES EN SALUD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 :  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cubana.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F:\REVISAR URGENTE\PASTOR\SNS FORMACIÓN RH\RE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484" y="1937697"/>
            <a:ext cx="3069367" cy="34846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uadroTexto 5"/>
          <p:cNvSpPr txBox="1"/>
          <p:nvPr/>
        </p:nvSpPr>
        <p:spPr>
          <a:xfrm>
            <a:off x="1031103" y="1420132"/>
            <a:ext cx="31830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COMPONENTES:</a:t>
            </a:r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9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1376</Words>
  <Application>Microsoft Office PowerPoint</Application>
  <PresentationFormat>Personalizar</PresentationFormat>
  <Paragraphs>250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Tema de Office</vt:lpstr>
      <vt:lpstr>1_Tema de Office</vt:lpstr>
      <vt:lpstr>Imagen de mapa de bits</vt:lpstr>
      <vt:lpstr>Escuela Nacional de Salud Pública de CUBA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FUENTES DEL MODELO DE FORMACIÓN 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</dc:creator>
  <cp:lastModifiedBy>Ccde09</cp:lastModifiedBy>
  <cp:revision>503</cp:revision>
  <cp:lastPrinted>2015-11-30T18:13:36Z</cp:lastPrinted>
  <dcterms:created xsi:type="dcterms:W3CDTF">2015-11-22T04:54:44Z</dcterms:created>
  <dcterms:modified xsi:type="dcterms:W3CDTF">2017-05-19T14:36:16Z</dcterms:modified>
</cp:coreProperties>
</file>