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870" r:id="rId3"/>
    <p:sldMasterId id="2147484959" r:id="rId4"/>
    <p:sldMasterId id="2147484983" r:id="rId5"/>
    <p:sldMasterId id="2147485463" r:id="rId6"/>
  </p:sldMasterIdLst>
  <p:notesMasterIdLst>
    <p:notesMasterId r:id="rId29"/>
  </p:notesMasterIdLst>
  <p:sldIdLst>
    <p:sldId id="342" r:id="rId7"/>
    <p:sldId id="410" r:id="rId8"/>
    <p:sldId id="422" r:id="rId9"/>
    <p:sldId id="399" r:id="rId10"/>
    <p:sldId id="400" r:id="rId11"/>
    <p:sldId id="406" r:id="rId12"/>
    <p:sldId id="412" r:id="rId13"/>
    <p:sldId id="411" r:id="rId14"/>
    <p:sldId id="401" r:id="rId15"/>
    <p:sldId id="402" r:id="rId16"/>
    <p:sldId id="390" r:id="rId17"/>
    <p:sldId id="391" r:id="rId18"/>
    <p:sldId id="392" r:id="rId19"/>
    <p:sldId id="394" r:id="rId20"/>
    <p:sldId id="355" r:id="rId21"/>
    <p:sldId id="416" r:id="rId22"/>
    <p:sldId id="417" r:id="rId23"/>
    <p:sldId id="418" r:id="rId24"/>
    <p:sldId id="419" r:id="rId25"/>
    <p:sldId id="408" r:id="rId26"/>
    <p:sldId id="421" r:id="rId27"/>
    <p:sldId id="359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13" autoAdjust="0"/>
  </p:normalViewPr>
  <p:slideViewPr>
    <p:cSldViewPr>
      <p:cViewPr>
        <p:scale>
          <a:sx n="90" d="100"/>
          <a:sy n="90" d="100"/>
        </p:scale>
        <p:origin x="-22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5E8C4F-5DCA-43EC-AED1-ADE96BE8B4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70510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CB419-DE1A-40B8-86B4-60289961DD65}" type="slidenum">
              <a:rPr lang="es-SV" smtClean="0">
                <a:solidFill>
                  <a:prstClr val="black"/>
                </a:solidFill>
              </a:rPr>
              <a:pPr/>
              <a:t>16</a:t>
            </a:fld>
            <a:endParaRPr lang="es-SV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0E4D-753A-4E4A-95AF-239500BCF0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83595-45BE-4D83-9C31-743A41981E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B3993-617B-4433-97FD-9E9C132C15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2913" y="1381125"/>
            <a:ext cx="4068762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64075" y="1381125"/>
            <a:ext cx="4070350" cy="4611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1571B-79CC-4510-A3F6-735B3D32E5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9928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9928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E4C8-70A6-4A6F-B651-7D3D6216A5E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imágenes prediseñadas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kumimoji="1" sz="3200" b="1">
                <a:solidFill>
                  <a:srgbClr val="FF33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kumimoji="1" sz="3200" b="1">
                <a:solidFill>
                  <a:srgbClr val="FF33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kumimoji="1" sz="3200" b="1">
                <a:solidFill>
                  <a:srgbClr val="FF33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2B2439B-3798-4EEC-994D-AA32AA7670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 kumimoji="1" sz="3200" b="1">
                <a:solidFill>
                  <a:srgbClr val="FF33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933517C-D408-4C88-A299-BEF149BED70A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 kumimoji="0" sz="3200" b="1">
                <a:solidFill>
                  <a:srgbClr val="FF33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 kumimoji="0" sz="3200" b="1">
                <a:solidFill>
                  <a:srgbClr val="FF33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0250E8-90A8-427E-AC35-30FE555B4E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DB31-AF77-42B8-958F-D3B12F5B6A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 algn="r">
              <a:defRPr kumimoji="1" sz="3200" b="1">
                <a:solidFill>
                  <a:srgbClr val="FF33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D84127-F442-495F-A2A0-893317FA83D5}" type="datetimeFigureOut">
              <a:rPr lang="en-US"/>
              <a:pPr>
                <a:defRPr/>
              </a:pPr>
              <a:t>5/19/2017</a:t>
            </a:fld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 kumimoji="0" sz="1400" b="1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 algn="ctr">
              <a:defRPr kumimoji="0" sz="3200" b="1">
                <a:solidFill>
                  <a:srgbClr val="FF33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F1FC3F-B1B0-4202-950E-C43E1B559EE5}" type="slidenum">
              <a:rPr lang="en-US"/>
              <a:pPr>
                <a:defRPr/>
              </a:pPr>
              <a:t>‹nº›</a:t>
            </a:fld>
            <a:endParaRPr lang="en-US" sz="140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 kumimoji="1" sz="3200" b="1">
                <a:solidFill>
                  <a:srgbClr val="FF33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3A45150-4FFB-4E1C-880F-F801C14A8AC9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 kumimoji="0" sz="3200" b="1">
                <a:solidFill>
                  <a:srgbClr val="FF33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 kumimoji="0" sz="3200" b="1">
                <a:solidFill>
                  <a:srgbClr val="FF33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EBC9893-4F33-493F-9C01-1F091EF727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F6C5-28DA-4953-A32F-D666EC6CAC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37D5761-D98F-49DE-9E5E-93253EEE751B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CFD733A-D4FD-4331-B4AD-F4D022FE23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9BEB35-8A59-4038-987A-9B62E8B2B6D2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BDCC94-ABB3-4E3E-B1D7-88B9A23634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174819-03F6-4128-BA98-66B20DCB6783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78019D-6F00-4839-99F2-1A1938D3DB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7FF6780-1829-4364-8995-811DA7DD0183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C19522-F55C-46B4-A007-C7CCC74D9C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CAD6979-9CC1-45FF-93EA-6A8BC30FE512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1DB251-241E-4578-A4C9-BA19D176B0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31E623F-FFA5-4466-A023-697763709927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A07F84-ED14-47E6-84E1-1129543969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A0C53C-1688-41A9-8DAF-6AA2B46D4EF6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FD777E2-1C78-4C1D-B36E-72D9284FEF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79DC-AF40-4F00-83EA-E479FA23FB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DC22BF-57F0-4309-9EB6-5E892C78538C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F50928-BE53-4ED9-B19A-A238CFDD6F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8ED043B-00A6-4BEB-808E-5D922B10CEE7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512542-1C9C-4946-B479-64EB7F9BD9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7D7901-AC67-41CE-9829-C7B917829F32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E23D10-5A63-481E-B953-7EAB71E46F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C247BD-6B6A-49BC-8374-02495469FD08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7E2C72-18FC-4407-9675-DF369C4300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F14C2-8771-4E23-AAEF-A5EF6167E5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39D31-C5C7-4922-B366-B8B5BC7545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3CE35-32FA-466C-85CE-2403AE9305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44A7B-6521-4474-855A-D77CBA1C23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CE434-A47E-4708-A03B-C446CADEBF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9BCBF-27DE-4EBE-B3A2-0E99B690D2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EB836-2A8A-40D9-A371-0AF339A567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2640-1F8A-441B-851D-5384477B35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DDE6C-921D-44F5-9EEA-DA8A4F4FE0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DC4-7283-449D-A6FA-DC2F131CD9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0AB4A-2818-447B-B7A7-CD6176512F3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3AF2D-0C94-462B-BABB-2BE034C070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0177-423E-454E-A3C2-9C3953B6EE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6A286-74CC-4291-8E57-C47546A9BC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texto del patrón</a:t>
            </a:r>
          </a:p>
          <a:p>
            <a:pPr lvl="1"/>
            <a:r>
              <a:rPr lang="es-ES" altLang="es-VE" smtClean="0"/>
              <a:t>Segundo nivel</a:t>
            </a:r>
          </a:p>
          <a:p>
            <a:pPr lvl="2"/>
            <a:r>
              <a:rPr lang="es-ES" altLang="es-VE" smtClean="0"/>
              <a:t>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54F1358-38FD-4DB4-92B8-C404783C2A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6" r:id="rId1"/>
    <p:sldLayoutId id="2147486497" r:id="rId2"/>
    <p:sldLayoutId id="2147486498" r:id="rId3"/>
    <p:sldLayoutId id="2147486499" r:id="rId4"/>
    <p:sldLayoutId id="2147486500" r:id="rId5"/>
    <p:sldLayoutId id="2147486501" r:id="rId6"/>
    <p:sldLayoutId id="2147486502" r:id="rId7"/>
    <p:sldLayoutId id="2147486503" r:id="rId8"/>
    <p:sldLayoutId id="2147486504" r:id="rId9"/>
    <p:sldLayoutId id="2147486505" r:id="rId10"/>
    <p:sldLayoutId id="21474865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VE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VE" smtClean="0"/>
              <a:t>Click to edit Master text styles</a:t>
            </a:r>
          </a:p>
          <a:p>
            <a:pPr lvl="1"/>
            <a:r>
              <a:rPr lang="en-US" altLang="es-VE" smtClean="0"/>
              <a:t>Second level</a:t>
            </a:r>
          </a:p>
          <a:p>
            <a:pPr lvl="2"/>
            <a:r>
              <a:rPr lang="en-US" altLang="es-VE" smtClean="0"/>
              <a:t>Third level</a:t>
            </a:r>
          </a:p>
          <a:p>
            <a:pPr lvl="3"/>
            <a:r>
              <a:rPr lang="en-US" altLang="es-VE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7" r:id="rId1"/>
    <p:sldLayoutId id="2147486508" r:id="rId2"/>
    <p:sldLayoutId id="2147486509" r:id="rId3"/>
    <p:sldLayoutId id="2147486510" r:id="rId4"/>
    <p:sldLayoutId id="2147486511" r:id="rId5"/>
    <p:sldLayoutId id="2147486512" r:id="rId6"/>
    <p:sldLayoutId id="2147486513" r:id="rId7"/>
    <p:sldLayoutId id="2147486514" r:id="rId8"/>
    <p:sldLayoutId id="2147486515" r:id="rId9"/>
    <p:sldLayoutId id="2147486516" r:id="rId10"/>
    <p:sldLayoutId id="21474865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605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96CCEE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VE" smtClean="0"/>
              <a:t>Click to edit Master title style</a:t>
            </a:r>
          </a:p>
        </p:txBody>
      </p:sp>
      <p:sp>
        <p:nvSpPr>
          <p:cNvPr id="5123" name="Base" hidden="1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kumimoji="1" lang="es-BO" altLang="es-VE" sz="3200" b="1" smtClean="0">
              <a:solidFill>
                <a:srgbClr val="FF3300"/>
              </a:solidFill>
            </a:endParaRPr>
          </a:p>
        </p:txBody>
      </p:sp>
      <p:pic>
        <p:nvPicPr>
          <p:cNvPr id="5124" name="Picture 8" descr="WHO-SP-W-H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48400" y="6064250"/>
            <a:ext cx="28336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88" r:id="rId1"/>
    <p:sldLayoutId id="2147486542" r:id="rId2"/>
    <p:sldLayoutId id="2147486543" r:id="rId3"/>
    <p:sldLayoutId id="2147486544" r:id="rId4"/>
    <p:sldLayoutId id="2147486545" r:id="rId5"/>
    <p:sldLayoutId id="2147486546" r:id="rId6"/>
    <p:sldLayoutId id="2147486547" r:id="rId7"/>
    <p:sldLayoutId id="2147486548" r:id="rId8"/>
    <p:sldLayoutId id="2147486549" r:id="rId9"/>
    <p:sldLayoutId id="2147486550" r:id="rId10"/>
    <p:sldLayoutId id="2147486551" r:id="rId11"/>
    <p:sldLayoutId id="2147486552" r:id="rId12"/>
    <p:sldLayoutId id="2147486589" r:id="rId13"/>
    <p:sldLayoutId id="2147486553" r:id="rId14"/>
    <p:sldLayoutId id="2147486590" r:id="rId15"/>
    <p:sldLayoutId id="2147486591" r:id="rId16"/>
    <p:sldLayoutId id="2147486554" r:id="rId17"/>
    <p:sldLayoutId id="2147486592" r:id="rId18"/>
    <p:sldLayoutId id="2147486593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9138" indent="-14605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4463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035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3607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17938" indent="-146050" algn="r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VE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VE" smtClean="0"/>
              <a:t>Click to edit Master text styles</a:t>
            </a:r>
          </a:p>
          <a:p>
            <a:pPr lvl="1"/>
            <a:r>
              <a:rPr lang="en-US" altLang="es-VE" smtClean="0"/>
              <a:t>Second level</a:t>
            </a:r>
          </a:p>
          <a:p>
            <a:pPr lvl="2"/>
            <a:r>
              <a:rPr lang="en-US" altLang="es-VE" smtClean="0"/>
              <a:t>Third level</a:t>
            </a:r>
          </a:p>
          <a:p>
            <a:pPr lvl="3"/>
            <a:r>
              <a:rPr lang="en-US" altLang="es-VE" smtClean="0"/>
              <a:t>Fourth level</a:t>
            </a:r>
          </a:p>
          <a:p>
            <a:pPr lvl="4"/>
            <a:r>
              <a:rPr lang="en-US" altLang="es-VE" smtClean="0"/>
              <a:t>Fifth level</a:t>
            </a:r>
          </a:p>
        </p:txBody>
      </p:sp>
      <p:sp>
        <p:nvSpPr>
          <p:cNvPr id="68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6400800" y="6248400"/>
            <a:ext cx="2286000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kumimoji="1" sz="3200" b="1">
                <a:solidFill>
                  <a:srgbClr val="FF3300"/>
                </a:solidFill>
                <a:latin typeface="Arial" pitchFamily="34" charset="0"/>
              </a:defRPr>
            </a:lvl1pPr>
            <a:lvl2pPr marL="742950" indent="-285750" eaLnBrk="0" hangingPunct="0">
              <a:defRPr kumimoji="1" sz="3200" b="1">
                <a:solidFill>
                  <a:srgbClr val="FF3300"/>
                </a:solidFill>
                <a:latin typeface="Arial" pitchFamily="34" charset="0"/>
              </a:defRPr>
            </a:lvl2pPr>
            <a:lvl3pPr marL="1143000" indent="-228600" eaLnBrk="0" hangingPunct="0">
              <a:defRPr kumimoji="1" sz="3200" b="1">
                <a:solidFill>
                  <a:srgbClr val="FF3300"/>
                </a:solidFill>
                <a:latin typeface="Arial" pitchFamily="34" charset="0"/>
              </a:defRPr>
            </a:lvl3pPr>
            <a:lvl4pPr marL="1600200" indent="-228600" eaLnBrk="0" hangingPunct="0">
              <a:defRPr kumimoji="1" sz="3200" b="1">
                <a:solidFill>
                  <a:srgbClr val="FF3300"/>
                </a:solidFill>
                <a:latin typeface="Arial" pitchFamily="34" charset="0"/>
              </a:defRPr>
            </a:lvl4pPr>
            <a:lvl5pPr marL="2057400" indent="-228600" eaLnBrk="0" hangingPunct="0">
              <a:defRPr kumimoji="1" sz="3200" b="1">
                <a:solidFill>
                  <a:srgbClr val="FF33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FF3300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kumimoji="0" lang="es-ES_tradnl" sz="1600" b="0" smtClean="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55" r:id="rId1"/>
    <p:sldLayoutId id="2147486556" r:id="rId2"/>
    <p:sldLayoutId id="2147486557" r:id="rId3"/>
    <p:sldLayoutId id="2147486558" r:id="rId4"/>
    <p:sldLayoutId id="2147486559" r:id="rId5"/>
    <p:sldLayoutId id="2147486560" r:id="rId6"/>
    <p:sldLayoutId id="2147486561" r:id="rId7"/>
    <p:sldLayoutId id="2147486562" r:id="rId8"/>
    <p:sldLayoutId id="2147486563" r:id="rId9"/>
    <p:sldLayoutId id="2147486564" r:id="rId10"/>
    <p:sldLayoutId id="214748656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título del patrón</a:t>
            </a:r>
            <a:endParaRPr lang="en-US" altLang="es-VE" smtClean="0"/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texto del patrón</a:t>
            </a:r>
          </a:p>
          <a:p>
            <a:pPr lvl="1"/>
            <a:r>
              <a:rPr lang="es-ES" altLang="es-VE" smtClean="0"/>
              <a:t>Segundo nivel</a:t>
            </a:r>
          </a:p>
          <a:p>
            <a:pPr lvl="2"/>
            <a:r>
              <a:rPr lang="es-ES" altLang="es-VE" smtClean="0"/>
              <a:t>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  <a:endParaRPr lang="en-US" alt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A800C4D-69F0-45C6-B07C-251A278B55F5}" type="datetimeFigureOut">
              <a:rPr lang="en-US"/>
              <a:pPr>
                <a:defRPr/>
              </a:pPr>
              <a:t>5/19/2017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1287F6D-DBC4-4A8B-A582-E751455CA9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4" r:id="rId1"/>
    <p:sldLayoutId id="2147486595" r:id="rId2"/>
    <p:sldLayoutId id="2147486596" r:id="rId3"/>
    <p:sldLayoutId id="2147486597" r:id="rId4"/>
    <p:sldLayoutId id="2147486598" r:id="rId5"/>
    <p:sldLayoutId id="2147486599" r:id="rId6"/>
    <p:sldLayoutId id="2147486600" r:id="rId7"/>
    <p:sldLayoutId id="2147486601" r:id="rId8"/>
    <p:sldLayoutId id="2147486602" r:id="rId9"/>
    <p:sldLayoutId id="2147486603" r:id="rId10"/>
    <p:sldLayoutId id="21474866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texto del patrón</a:t>
            </a:r>
          </a:p>
          <a:p>
            <a:pPr lvl="1"/>
            <a:r>
              <a:rPr lang="es-ES" altLang="es-VE" smtClean="0"/>
              <a:t>Segundo nivel</a:t>
            </a:r>
          </a:p>
          <a:p>
            <a:pPr lvl="2"/>
            <a:r>
              <a:rPr lang="es-ES" altLang="es-VE" smtClean="0"/>
              <a:t>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5C6D1D2-A598-419B-9B53-895CBB122F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66" r:id="rId1"/>
    <p:sldLayoutId id="2147486567" r:id="rId2"/>
    <p:sldLayoutId id="2147486568" r:id="rId3"/>
    <p:sldLayoutId id="2147486569" r:id="rId4"/>
    <p:sldLayoutId id="2147486570" r:id="rId5"/>
    <p:sldLayoutId id="2147486571" r:id="rId6"/>
    <p:sldLayoutId id="2147486572" r:id="rId7"/>
    <p:sldLayoutId id="2147486573" r:id="rId8"/>
    <p:sldLayoutId id="2147486574" r:id="rId9"/>
    <p:sldLayoutId id="2147486575" r:id="rId10"/>
    <p:sldLayoutId id="21474865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magazines/fortune/fortune500/2010/full_lis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hyperlink" Target="http://images03.olx.com.pe/ui/5/25/77/1268620255_40041877_2-VENDO-MAMOGRAFOS-EQUIPOS-DE-RAYOS-X-TOMOGRAFOS-DENSITOMETROS-Lima-1268620255.jpg" TargetMode="Externa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pijamasurf.com/wp-content/uploads/2011/02/Picture-759.png" TargetMode="Externa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nayakkprasad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2182212"/>
            <a:ext cx="882198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VE" sz="4800" b="1" i="1" dirty="0" smtClean="0">
                <a:solidFill>
                  <a:srgbClr val="C00000"/>
                </a:solidFill>
              </a:rPr>
              <a:t>La </a:t>
            </a:r>
            <a:r>
              <a:rPr lang="es-VE" sz="4800" b="1" i="1" dirty="0">
                <a:solidFill>
                  <a:srgbClr val="C00000"/>
                </a:solidFill>
              </a:rPr>
              <a:t>Formación de Formadores en Salud Pública </a:t>
            </a:r>
            <a:endParaRPr lang="es-VE" sz="4800" b="1" i="1" dirty="0" smtClean="0">
              <a:solidFill>
                <a:srgbClr val="C00000"/>
              </a:solidFill>
            </a:endParaRPr>
          </a:p>
          <a:p>
            <a:pPr algn="ctr"/>
            <a:r>
              <a:rPr lang="es-VE" sz="4800" b="1" i="1" dirty="0" smtClean="0">
                <a:solidFill>
                  <a:srgbClr val="C00000"/>
                </a:solidFill>
              </a:rPr>
              <a:t>y </a:t>
            </a:r>
            <a:r>
              <a:rPr lang="es-VE" sz="4800" b="1" i="1" dirty="0">
                <a:solidFill>
                  <a:srgbClr val="C00000"/>
                </a:solidFill>
              </a:rPr>
              <a:t>su </a:t>
            </a:r>
            <a:r>
              <a:rPr lang="es-VE" sz="4800" b="1" i="1" dirty="0" smtClean="0">
                <a:solidFill>
                  <a:srgbClr val="C00000"/>
                </a:solidFill>
              </a:rPr>
              <a:t>Importancia para </a:t>
            </a:r>
            <a:r>
              <a:rPr lang="es-VE" sz="4800" b="1" i="1" dirty="0">
                <a:solidFill>
                  <a:srgbClr val="C00000"/>
                </a:solidFill>
              </a:rPr>
              <a:t>los Sistemas de </a:t>
            </a:r>
            <a:r>
              <a:rPr lang="es-VE" sz="4800" b="1" i="1" dirty="0" smtClean="0">
                <a:solidFill>
                  <a:srgbClr val="C00000"/>
                </a:solidFill>
              </a:rPr>
              <a:t>Salud</a:t>
            </a:r>
            <a:endParaRPr lang="es-ES" sz="4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04248" y="602128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i="1" dirty="0" smtClean="0">
                <a:solidFill>
                  <a:srgbClr val="C00000"/>
                </a:solidFill>
              </a:rPr>
              <a:t>Oscar Feo</a:t>
            </a:r>
            <a:endParaRPr lang="es-VE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797"/>
          <a:stretch/>
        </p:blipFill>
        <p:spPr bwMode="auto">
          <a:xfrm>
            <a:off x="1" y="44054"/>
            <a:ext cx="9084290" cy="17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CuadroTexto"/>
          <p:cNvSpPr txBox="1">
            <a:spLocks noChangeArrowheads="1"/>
          </p:cNvSpPr>
          <p:nvPr/>
        </p:nvSpPr>
        <p:spPr bwMode="auto">
          <a:xfrm>
            <a:off x="214313" y="71414"/>
            <a:ext cx="87153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>
                <a:solidFill>
                  <a:srgbClr val="002060"/>
                </a:solidFill>
              </a:rPr>
              <a:t>Pero</a:t>
            </a:r>
            <a:r>
              <a:rPr lang="es-ES" sz="4800" b="1" dirty="0" smtClean="0">
                <a:solidFill>
                  <a:srgbClr val="002060"/>
                </a:solidFill>
              </a:rPr>
              <a:t>… en el marco de esa contradicción entre una </a:t>
            </a:r>
            <a:r>
              <a:rPr lang="es-ES" sz="4800" b="1" dirty="0" smtClean="0">
                <a:solidFill>
                  <a:srgbClr val="C00000"/>
                </a:solidFill>
              </a:rPr>
              <a:t>Salud Pública para el mercado y una Salud Pública para el Derecho a la Salud </a:t>
            </a:r>
            <a:endParaRPr lang="es-ES" sz="4800" b="1" dirty="0">
              <a:solidFill>
                <a:srgbClr val="C0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2844" y="3786190"/>
            <a:ext cx="8858312" cy="304698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bg1"/>
                </a:solidFill>
              </a:rPr>
              <a:t>¿Porqué es hegemónica </a:t>
            </a:r>
          </a:p>
          <a:p>
            <a:pPr algn="ctr"/>
            <a:r>
              <a:rPr lang="es-ES" sz="4800" b="1" dirty="0" smtClean="0">
                <a:solidFill>
                  <a:schemeClr val="bg1"/>
                </a:solidFill>
              </a:rPr>
              <a:t>la Salud Pública </a:t>
            </a:r>
          </a:p>
          <a:p>
            <a:pPr algn="ctr"/>
            <a:r>
              <a:rPr lang="es-ES" sz="4800" b="1" dirty="0" smtClean="0">
                <a:solidFill>
                  <a:schemeClr val="bg1"/>
                </a:solidFill>
              </a:rPr>
              <a:t>privatizadora y funcional </a:t>
            </a:r>
          </a:p>
          <a:p>
            <a:pPr algn="ctr"/>
            <a:r>
              <a:rPr lang="es-ES" sz="4800" b="1" dirty="0" smtClean="0">
                <a:solidFill>
                  <a:schemeClr val="bg1"/>
                </a:solidFill>
              </a:rPr>
              <a:t>al mercado y al capital?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altLang="es-VE" sz="3600" b="1" dirty="0">
                <a:solidFill>
                  <a:srgbClr val="FFFFFF"/>
                </a:solidFill>
              </a:rPr>
              <a:t>Vivimos en la época de la  </a:t>
            </a:r>
          </a:p>
          <a:p>
            <a:pPr algn="ctr"/>
            <a:r>
              <a:rPr lang="es-VE" altLang="es-VE" sz="3600" b="1" dirty="0">
                <a:solidFill>
                  <a:srgbClr val="FFFFFF"/>
                </a:solidFill>
              </a:rPr>
              <a:t>hegemonía planetaria del capital </a:t>
            </a:r>
          </a:p>
          <a:p>
            <a:pPr algn="ctr"/>
            <a:r>
              <a:rPr lang="es-VE" altLang="es-VE" sz="3600" b="1" dirty="0">
                <a:solidFill>
                  <a:srgbClr val="FFFFFF"/>
                </a:solidFill>
              </a:rPr>
              <a:t>y la victoria cultural de la derecha</a:t>
            </a:r>
            <a:r>
              <a:rPr lang="es-VE" altLang="es-VE" sz="3600" b="1" dirty="0" smtClean="0">
                <a:solidFill>
                  <a:srgbClr val="FFFFFF"/>
                </a:solidFill>
              </a:rPr>
              <a:t>…</a:t>
            </a:r>
            <a:endParaRPr lang="es-VE" altLang="es-VE" sz="3600" b="1" dirty="0">
              <a:solidFill>
                <a:srgbClr val="FFFFFF"/>
              </a:solidFill>
            </a:endParaRPr>
          </a:p>
        </p:txBody>
      </p:sp>
      <p:sp>
        <p:nvSpPr>
          <p:cNvPr id="32771" name="2 CuadroTexto"/>
          <p:cNvSpPr txBox="1">
            <a:spLocks noChangeArrowheads="1"/>
          </p:cNvSpPr>
          <p:nvPr/>
        </p:nvSpPr>
        <p:spPr bwMode="auto">
          <a:xfrm>
            <a:off x="0" y="1785938"/>
            <a:ext cx="90725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BO" altLang="es-VE" sz="4000" b="1" dirty="0">
                <a:solidFill>
                  <a:srgbClr val="002060"/>
                </a:solidFill>
              </a:rPr>
              <a:t>En el mundo globalizado </a:t>
            </a:r>
          </a:p>
          <a:p>
            <a:pPr algn="ctr"/>
            <a:r>
              <a:rPr lang="es-BO" altLang="es-VE" sz="4000" b="1" dirty="0">
                <a:solidFill>
                  <a:srgbClr val="002060"/>
                </a:solidFill>
              </a:rPr>
              <a:t>hay un </a:t>
            </a:r>
            <a:r>
              <a:rPr lang="es-BO" altLang="es-VE" sz="4000" b="1" dirty="0">
                <a:solidFill>
                  <a:srgbClr val="C00000"/>
                </a:solidFill>
              </a:rPr>
              <a:t>pensamiento hegemónico </a:t>
            </a:r>
          </a:p>
          <a:p>
            <a:pPr algn="ctr"/>
            <a:r>
              <a:rPr lang="es-BO" altLang="es-VE" sz="4000" b="1" dirty="0">
                <a:solidFill>
                  <a:srgbClr val="002060"/>
                </a:solidFill>
              </a:rPr>
              <a:t>funcional al mercado y al capital,  </a:t>
            </a:r>
          </a:p>
          <a:p>
            <a:pPr algn="ctr"/>
            <a:r>
              <a:rPr lang="es-BO" altLang="es-VE" sz="4000" b="1" dirty="0">
                <a:solidFill>
                  <a:srgbClr val="002060"/>
                </a:solidFill>
              </a:rPr>
              <a:t>la HEGEMONÍA hace que </a:t>
            </a:r>
            <a:r>
              <a:rPr lang="es-BO" altLang="es-VE" sz="4000" b="1" dirty="0" smtClean="0">
                <a:solidFill>
                  <a:srgbClr val="C00000"/>
                </a:solidFill>
              </a:rPr>
              <a:t>la </a:t>
            </a:r>
            <a:r>
              <a:rPr lang="es-BO" altLang="es-VE" sz="4000" b="1" dirty="0">
                <a:solidFill>
                  <a:srgbClr val="C00000"/>
                </a:solidFill>
              </a:rPr>
              <a:t>SOCIEDAD  ADOPTE</a:t>
            </a:r>
            <a:r>
              <a:rPr lang="es-BO" altLang="es-VE" sz="4000" b="1" dirty="0">
                <a:solidFill>
                  <a:srgbClr val="002060"/>
                </a:solidFill>
              </a:rPr>
              <a:t> sin coerción física las ideas dominantes y las incorpore a su repertorio ideológico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5496" y="6191250"/>
            <a:ext cx="9102172" cy="5847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La gente piensa </a:t>
            </a:r>
            <a:r>
              <a:rPr lang="es-ES" sz="3200" b="1" dirty="0" smtClean="0">
                <a:solidFill>
                  <a:schemeClr val="bg1"/>
                </a:solidFill>
              </a:rPr>
              <a:t>y actúa en </a:t>
            </a:r>
            <a:r>
              <a:rPr lang="es-ES" sz="3200" b="1" dirty="0">
                <a:solidFill>
                  <a:schemeClr val="bg1"/>
                </a:solidFill>
              </a:rPr>
              <a:t>función del capital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s-VE" sz="4400" b="1">
                <a:solidFill>
                  <a:srgbClr val="FFFFFF"/>
                </a:solidFill>
              </a:rPr>
              <a:t>HEGEMONIA</a:t>
            </a:r>
            <a:endParaRPr lang="en-US" altLang="es-VE" sz="4000" b="1">
              <a:solidFill>
                <a:srgbClr val="FFFFFF"/>
              </a:solidFill>
            </a:endParaRPr>
          </a:p>
        </p:txBody>
      </p:sp>
      <p:sp>
        <p:nvSpPr>
          <p:cNvPr id="33795" name="2 CuadroTexto"/>
          <p:cNvSpPr txBox="1">
            <a:spLocks noChangeArrowheads="1"/>
          </p:cNvSpPr>
          <p:nvPr/>
        </p:nvSpPr>
        <p:spPr bwMode="auto">
          <a:xfrm>
            <a:off x="1908175" y="928688"/>
            <a:ext cx="72358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BO" altLang="es-VE" sz="3600" b="1">
                <a:solidFill>
                  <a:srgbClr val="002060"/>
                </a:solidFill>
              </a:rPr>
              <a:t>la clase dominante hace que    las clases subordinadas  piensen y actúen como ellos quieren… </a:t>
            </a:r>
          </a:p>
        </p:txBody>
      </p:sp>
      <p:pic>
        <p:nvPicPr>
          <p:cNvPr id="33796" name="Picture 2" descr="http://t1.gstatic.com/images?q=tbn:ANd9GcT9YN0gpQyi5SL0Ub8bIzn26BlR-dvdDQ10ZNWsOP16YdFsyF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857250"/>
            <a:ext cx="19335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6 CuadroTexto"/>
          <p:cNvSpPr txBox="1">
            <a:spLocks noChangeArrowheads="1"/>
          </p:cNvSpPr>
          <p:nvPr/>
        </p:nvSpPr>
        <p:spPr bwMode="auto">
          <a:xfrm>
            <a:off x="179388" y="3214688"/>
            <a:ext cx="162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s-VE" b="1"/>
              <a:t>(1891 – 1937)</a:t>
            </a:r>
          </a:p>
        </p:txBody>
      </p:sp>
      <p:sp>
        <p:nvSpPr>
          <p:cNvPr id="8" name="7 Flecha derecha"/>
          <p:cNvSpPr>
            <a:spLocks noChangeArrowheads="1"/>
          </p:cNvSpPr>
          <p:nvPr/>
        </p:nvSpPr>
        <p:spPr bwMode="auto">
          <a:xfrm>
            <a:off x="250825" y="4143375"/>
            <a:ext cx="979488" cy="484188"/>
          </a:xfrm>
          <a:prstGeom prst="rightArrow">
            <a:avLst>
              <a:gd name="adj1" fmla="val 50000"/>
              <a:gd name="adj2" fmla="val 50105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>
            <a:outerShdw dist="107763" dir="8100000" algn="ctr" rotWithShape="0">
              <a:srgbClr val="808080"/>
            </a:outerShdw>
          </a:effectLst>
        </p:spPr>
        <p:txBody>
          <a:bodyPr anchor="ctr"/>
          <a:lstStyle/>
          <a:p>
            <a:pPr>
              <a:defRPr/>
            </a:pPr>
            <a:endParaRPr kumimoji="1" lang="en-US" altLang="es-VE" sz="3200" b="1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58888" y="3571875"/>
            <a:ext cx="756126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BO" sz="3600" b="1" dirty="0">
                <a:solidFill>
                  <a:srgbClr val="FF0000"/>
                </a:solidFill>
              </a:rPr>
              <a:t>La clase dominante </a:t>
            </a:r>
            <a:r>
              <a:rPr lang="es-BO" sz="3600" b="1" dirty="0">
                <a:solidFill>
                  <a:schemeClr val="accent6"/>
                </a:solidFill>
              </a:rPr>
              <a:t>“educa” </a:t>
            </a:r>
            <a:r>
              <a:rPr lang="es-BO" sz="3600" b="1" dirty="0">
                <a:solidFill>
                  <a:srgbClr val="FF0000"/>
                </a:solidFill>
              </a:rPr>
              <a:t>a la sociedad para que viva </a:t>
            </a:r>
            <a:r>
              <a:rPr lang="es-BO" sz="3600" b="1" dirty="0" smtClean="0">
                <a:solidFill>
                  <a:srgbClr val="FF0000"/>
                </a:solidFill>
              </a:rPr>
              <a:t>al capitalismo </a:t>
            </a:r>
            <a:r>
              <a:rPr lang="es-BO" sz="3600" b="1" dirty="0">
                <a:solidFill>
                  <a:srgbClr val="FF0000"/>
                </a:solidFill>
              </a:rPr>
              <a:t>como algo natural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142875" y="5429250"/>
            <a:ext cx="8758238" cy="13843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BO" altLang="es-VE" sz="2800" b="1" dirty="0" smtClean="0">
                <a:solidFill>
                  <a:schemeClr val="bg1"/>
                </a:solidFill>
              </a:rPr>
              <a:t>El Estado </a:t>
            </a:r>
            <a:r>
              <a:rPr lang="es-BO" altLang="es-VE" sz="2800" b="1" dirty="0">
                <a:solidFill>
                  <a:schemeClr val="bg1"/>
                </a:solidFill>
              </a:rPr>
              <a:t>cumple su función de REPRODUCCION SOCIAL a través del  Sistema Educativo, la religión, </a:t>
            </a:r>
            <a:r>
              <a:rPr lang="es-BO" altLang="es-VE" sz="2800" b="1" dirty="0" smtClean="0">
                <a:solidFill>
                  <a:schemeClr val="bg1"/>
                </a:solidFill>
              </a:rPr>
              <a:t>los </a:t>
            </a:r>
            <a:r>
              <a:rPr lang="es-BO" altLang="es-VE" sz="2800" b="1" dirty="0">
                <a:solidFill>
                  <a:schemeClr val="bg1"/>
                </a:solidFill>
              </a:rPr>
              <a:t>medios de </a:t>
            </a:r>
            <a:r>
              <a:rPr lang="es-BO" altLang="es-VE" sz="2800" b="1" dirty="0" smtClean="0">
                <a:solidFill>
                  <a:schemeClr val="bg1"/>
                </a:solidFill>
              </a:rPr>
              <a:t>comunicación (TV)</a:t>
            </a:r>
            <a:endParaRPr lang="es-BO" altLang="es-V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http://1.bp.blogspot.com/_MHnA5hJubcU/TM3L3OYw9hI/AAAAAAAAEas/NnQgDeXyR8c/s400/Ignacio+Ramonet,+COLUMNA.jpg"/>
          <p:cNvPicPr>
            <a:picLocks noChangeAspect="1" noChangeArrowheads="1"/>
          </p:cNvPicPr>
          <p:nvPr/>
        </p:nvPicPr>
        <p:blipFill>
          <a:blip r:embed="rId2" cstate="print"/>
          <a:srcRect l="32834"/>
          <a:stretch>
            <a:fillRect/>
          </a:stretch>
        </p:blipFill>
        <p:spPr bwMode="auto">
          <a:xfrm>
            <a:off x="6313488" y="211138"/>
            <a:ext cx="27019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6" descr="H:\IMPACTO DE LOS MEDIOS EN LA SALUD\IMAGENES PARA EL POWER POINT\arma de manipulación mas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6038" y="3697288"/>
            <a:ext cx="268763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CaixaDeTexto 1"/>
          <p:cNvSpPr txBox="1">
            <a:spLocks noChangeArrowheads="1"/>
          </p:cNvSpPr>
          <p:nvPr/>
        </p:nvSpPr>
        <p:spPr bwMode="auto">
          <a:xfrm>
            <a:off x="7670800" y="3203575"/>
            <a:ext cx="1100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t-BR" altLang="es-VE" sz="1400" b="1">
                <a:solidFill>
                  <a:srgbClr val="000000"/>
                </a:solidFill>
              </a:rPr>
              <a:t>I. Ramonet</a:t>
            </a:r>
            <a:endParaRPr kumimoji="1" lang="es-ES" altLang="es-VE" sz="1400" b="1">
              <a:solidFill>
                <a:srgbClr val="000000"/>
              </a:solidFill>
            </a:endParaRPr>
          </a:p>
        </p:txBody>
      </p:sp>
      <p:sp>
        <p:nvSpPr>
          <p:cNvPr id="34821" name="Retângulo 1"/>
          <p:cNvSpPr>
            <a:spLocks noChangeArrowheads="1"/>
          </p:cNvSpPr>
          <p:nvPr/>
        </p:nvSpPr>
        <p:spPr bwMode="auto">
          <a:xfrm>
            <a:off x="58738" y="-26988"/>
            <a:ext cx="6337300" cy="422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kumimoji="1" lang="es-VE" altLang="es-VE" sz="3200" b="1" dirty="0">
                <a:solidFill>
                  <a:srgbClr val="C00000"/>
                </a:solidFill>
              </a:rPr>
              <a:t>«se domina mucho mejor, si el dominado permanece inconsciente. La relación de dominación no se basa sólo en la fuerza: pasado el tiempo de la conquista, llega la hora del control de los espíritus»</a:t>
            </a:r>
            <a:endParaRPr kumimoji="1" lang="es-ES" altLang="es-VE" sz="3200" b="1" dirty="0">
              <a:solidFill>
                <a:srgbClr val="C00000"/>
              </a:solidFill>
            </a:endParaRPr>
          </a:p>
        </p:txBody>
      </p:sp>
      <p:sp>
        <p:nvSpPr>
          <p:cNvPr id="34822" name="3 Rectángulo"/>
          <p:cNvSpPr>
            <a:spLocks noChangeArrowheads="1"/>
          </p:cNvSpPr>
          <p:nvPr/>
        </p:nvSpPr>
        <p:spPr bwMode="auto">
          <a:xfrm>
            <a:off x="142875" y="4442336"/>
            <a:ext cx="6134100" cy="206210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s-PE" altLang="es-VE" sz="3200" b="1" dirty="0">
                <a:solidFill>
                  <a:srgbClr val="FFFFFF"/>
                </a:solidFill>
                <a:cs typeface="Arial" charset="0"/>
              </a:rPr>
              <a:t>Papel de la cultura y los medios de comunicación en el predominio del pensamiento </a:t>
            </a:r>
            <a:r>
              <a:rPr kumimoji="1" lang="es-PE" altLang="es-VE" sz="3200" b="1" dirty="0" smtClean="0">
                <a:solidFill>
                  <a:srgbClr val="FFFFFF"/>
                </a:solidFill>
                <a:cs typeface="Arial" charset="0"/>
              </a:rPr>
              <a:t>hegemónico</a:t>
            </a:r>
            <a:endParaRPr kumimoji="1" lang="es-PE" altLang="es-VE" sz="32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Rectángulo"/>
          <p:cNvSpPr>
            <a:spLocks noChangeArrowheads="1"/>
          </p:cNvSpPr>
          <p:nvPr/>
        </p:nvSpPr>
        <p:spPr bwMode="auto">
          <a:xfrm>
            <a:off x="0" y="6350"/>
            <a:ext cx="9144000" cy="830263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682625" algn="ctr"/>
            <a:r>
              <a:rPr lang="es-BO" altLang="es-VE" sz="4800" b="1">
                <a:solidFill>
                  <a:schemeClr val="bg1"/>
                </a:solidFill>
              </a:rPr>
              <a:t>Modelo Médico Hegemónico</a:t>
            </a:r>
          </a:p>
        </p:txBody>
      </p:sp>
      <p:sp>
        <p:nvSpPr>
          <p:cNvPr id="37891" name="2 CuadroTexto"/>
          <p:cNvSpPr txBox="1">
            <a:spLocks noChangeArrowheads="1"/>
          </p:cNvSpPr>
          <p:nvPr/>
        </p:nvSpPr>
        <p:spPr bwMode="auto">
          <a:xfrm>
            <a:off x="71438" y="714375"/>
            <a:ext cx="47513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BO" altLang="es-VE" sz="4400" b="1">
                <a:solidFill>
                  <a:srgbClr val="FF0000"/>
                </a:solidFill>
              </a:rPr>
              <a:t>Centrado en la enfermedad, </a:t>
            </a:r>
            <a:endParaRPr lang="es-BO" altLang="es-VE" sz="2000" b="1">
              <a:solidFill>
                <a:srgbClr val="FF0000"/>
              </a:solidFill>
            </a:endParaRPr>
          </a:p>
          <a:p>
            <a:pPr algn="ctr"/>
            <a:r>
              <a:rPr lang="es-BO" altLang="es-VE" sz="4400" b="1">
                <a:solidFill>
                  <a:srgbClr val="FF0000"/>
                </a:solidFill>
              </a:rPr>
              <a:t>y en la atención médica curativa. Dirigida al enfermo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242888" y="836613"/>
            <a:ext cx="8829675" cy="5949950"/>
            <a:chOff x="242888" y="836613"/>
            <a:chExt cx="8829675" cy="5949950"/>
          </a:xfrm>
        </p:grpSpPr>
        <p:grpSp>
          <p:nvGrpSpPr>
            <p:cNvPr id="2" name="11 Grupo"/>
            <p:cNvGrpSpPr>
              <a:grpSpLocks/>
            </p:cNvGrpSpPr>
            <p:nvPr/>
          </p:nvGrpSpPr>
          <p:grpSpPr bwMode="auto">
            <a:xfrm>
              <a:off x="4714875" y="836613"/>
              <a:ext cx="4357688" cy="4483056"/>
              <a:chOff x="4714875" y="836613"/>
              <a:chExt cx="4357688" cy="4483056"/>
            </a:xfrm>
          </p:grpSpPr>
          <p:sp>
            <p:nvSpPr>
              <p:cNvPr id="5" name="4 Elipse"/>
              <p:cNvSpPr/>
              <p:nvPr/>
            </p:nvSpPr>
            <p:spPr>
              <a:xfrm>
                <a:off x="4714875" y="836613"/>
                <a:ext cx="4357688" cy="3024435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BO" sz="2600" b="1" dirty="0"/>
                  <a:t>LA  SALUD COMO ESPACIO  DE  LO ECONOMICO:     PRODUCCION Y REPRODUCCION DEL CAPITAL</a:t>
                </a:r>
              </a:p>
            </p:txBody>
          </p:sp>
          <p:grpSp>
            <p:nvGrpSpPr>
              <p:cNvPr id="37895" name="9 Grupo"/>
              <p:cNvGrpSpPr>
                <a:grpSpLocks/>
              </p:cNvGrpSpPr>
              <p:nvPr/>
            </p:nvGrpSpPr>
            <p:grpSpPr bwMode="auto">
              <a:xfrm>
                <a:off x="5532438" y="3677041"/>
                <a:ext cx="3000375" cy="1642628"/>
                <a:chOff x="5531895" y="3677551"/>
                <a:chExt cx="3000545" cy="1641842"/>
              </a:xfrm>
            </p:grpSpPr>
            <p:sp>
              <p:nvSpPr>
                <p:cNvPr id="6" name="5 Flecha izquierda y arriba"/>
                <p:cNvSpPr/>
                <p:nvPr/>
              </p:nvSpPr>
              <p:spPr>
                <a:xfrm rot="13412044">
                  <a:off x="6403481" y="3677551"/>
                  <a:ext cx="850948" cy="850493"/>
                </a:xfrm>
                <a:prstGeom prst="leftUpArrow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BO"/>
                </a:p>
              </p:txBody>
            </p:sp>
            <p:sp>
              <p:nvSpPr>
                <p:cNvPr id="37897" name="6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531895" y="4365286"/>
                  <a:ext cx="3000545" cy="9541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BO" altLang="es-VE" sz="2800" b="1" dirty="0"/>
                    <a:t>NEGOCIOS</a:t>
                  </a:r>
                </a:p>
                <a:p>
                  <a:pPr algn="ctr"/>
                  <a:r>
                    <a:rPr lang="es-BO" altLang="es-VE" sz="2800" b="1" dirty="0"/>
                    <a:t>CORRUPCION!!</a:t>
                  </a:r>
                </a:p>
              </p:txBody>
            </p:sp>
          </p:grpSp>
        </p:grpSp>
        <p:sp>
          <p:nvSpPr>
            <p:cNvPr id="4" name="3 CuadroTexto"/>
            <p:cNvSpPr txBox="1"/>
            <p:nvPr/>
          </p:nvSpPr>
          <p:spPr bwMode="auto">
            <a:xfrm>
              <a:off x="242888" y="4848225"/>
              <a:ext cx="5400675" cy="193833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BO" sz="4000" b="1" dirty="0">
                  <a:solidFill>
                    <a:schemeClr val="accent6">
                      <a:lumMod val="50000"/>
                    </a:schemeClr>
                  </a:solidFill>
                </a:rPr>
                <a:t>MERCANTILIZADO</a:t>
              </a:r>
            </a:p>
            <a:p>
              <a:pPr algn="ctr">
                <a:defRPr/>
              </a:pPr>
              <a:r>
                <a:rPr lang="es-BO" sz="4000" b="1" dirty="0">
                  <a:solidFill>
                    <a:schemeClr val="accent6">
                      <a:lumMod val="50000"/>
                    </a:schemeClr>
                  </a:solidFill>
                </a:rPr>
                <a:t>Y</a:t>
              </a:r>
            </a:p>
            <a:p>
              <a:pPr algn="ctr">
                <a:defRPr/>
              </a:pPr>
              <a:r>
                <a:rPr lang="es-BO" sz="4000" b="1" dirty="0">
                  <a:solidFill>
                    <a:schemeClr val="accent6">
                      <a:lumMod val="50000"/>
                    </a:schemeClr>
                  </a:solidFill>
                </a:rPr>
                <a:t>DESHUMANIZADO</a:t>
              </a:r>
            </a:p>
          </p:txBody>
        </p:sp>
      </p:grpSp>
      <p:sp>
        <p:nvSpPr>
          <p:cNvPr id="3" name="2 Rectángulo"/>
          <p:cNvSpPr/>
          <p:nvPr/>
        </p:nvSpPr>
        <p:spPr>
          <a:xfrm>
            <a:off x="5764264" y="5373216"/>
            <a:ext cx="3339377" cy="1421928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marL="342900" indent="-342900" algn="ctr">
              <a:lnSpc>
                <a:spcPct val="120000"/>
              </a:lnSpc>
            </a:pPr>
            <a:r>
              <a:rPr lang="es-VE" altLang="es-VE" sz="3600" b="1" dirty="0">
                <a:solidFill>
                  <a:schemeClr val="bg1"/>
                </a:solidFill>
                <a:cs typeface="Arial" charset="0"/>
              </a:rPr>
              <a:t>Salud Pública </a:t>
            </a:r>
            <a:endParaRPr lang="es-VE" altLang="es-VE" sz="3600" b="1" dirty="0" smtClean="0">
              <a:solidFill>
                <a:schemeClr val="bg1"/>
              </a:solidFill>
              <a:cs typeface="Arial" charset="0"/>
            </a:endParaRPr>
          </a:p>
          <a:p>
            <a:pPr marL="342900" indent="-342900" algn="ctr">
              <a:lnSpc>
                <a:spcPct val="120000"/>
              </a:lnSpc>
            </a:pPr>
            <a:r>
              <a:rPr lang="es-VE" altLang="es-VE" sz="3600" b="1" dirty="0" smtClean="0">
                <a:solidFill>
                  <a:schemeClr val="bg1"/>
                </a:solidFill>
                <a:cs typeface="Arial" charset="0"/>
              </a:rPr>
              <a:t>hegemónica</a:t>
            </a:r>
            <a:endParaRPr lang="es-VE" altLang="es-VE" sz="36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 descr="http://redistribucionderiqueza.com/wp-content/uploads/2013/06/QU%C3%89-ES-EL-DINERO.jpg"/>
          <p:cNvPicPr>
            <a:picLocks noChangeAspect="1" noChangeArrowheads="1"/>
          </p:cNvPicPr>
          <p:nvPr/>
        </p:nvPicPr>
        <p:blipFill>
          <a:blip r:embed="rId2" cstate="print"/>
          <a:srcRect t="11130" b="15202"/>
          <a:stretch>
            <a:fillRect/>
          </a:stretch>
        </p:blipFill>
        <p:spPr bwMode="auto">
          <a:xfrm>
            <a:off x="1979613" y="3641725"/>
            <a:ext cx="51847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 descr="http://hechizosparaenamorar.co/wp-content/uploads/2012/05/Magia-Blanca-Para-El-Din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3716338"/>
            <a:ext cx="17478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1 CuadroTexto"/>
          <p:cNvSpPr txBox="1">
            <a:spLocks noChangeArrowheads="1"/>
          </p:cNvSpPr>
          <p:nvPr/>
        </p:nvSpPr>
        <p:spPr bwMode="auto">
          <a:xfrm>
            <a:off x="107950" y="34925"/>
            <a:ext cx="9001125" cy="120032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altLang="es-VE" sz="3600" b="1" dirty="0" smtClean="0">
                <a:solidFill>
                  <a:srgbClr val="FFFFFF"/>
                </a:solidFill>
              </a:rPr>
              <a:t>     Lo </a:t>
            </a:r>
            <a:r>
              <a:rPr lang="en-US" altLang="es-VE" sz="3600" b="1" dirty="0" err="1" smtClean="0">
                <a:solidFill>
                  <a:srgbClr val="FFFFFF"/>
                </a:solidFill>
              </a:rPr>
              <a:t>nuevo</a:t>
            </a:r>
            <a:r>
              <a:rPr lang="en-US" altLang="es-VE" sz="3600" b="1" dirty="0" smtClean="0">
                <a:solidFill>
                  <a:srgbClr val="FFFFFF"/>
                </a:solidFill>
              </a:rPr>
              <a:t> en </a:t>
            </a:r>
            <a:r>
              <a:rPr lang="en-US" altLang="es-VE" sz="3600" b="1" dirty="0" err="1" smtClean="0">
                <a:solidFill>
                  <a:srgbClr val="FFFFFF"/>
                </a:solidFill>
              </a:rPr>
              <a:t>salud</a:t>
            </a:r>
            <a:r>
              <a:rPr lang="en-US" altLang="es-VE" sz="3600" b="1" dirty="0" smtClean="0">
                <a:solidFill>
                  <a:srgbClr val="FFFFFF"/>
                </a:solidFill>
              </a:rPr>
              <a:t>….   </a:t>
            </a:r>
            <a:r>
              <a:rPr lang="en-US" altLang="es-VE" sz="3600" b="1" dirty="0">
                <a:solidFill>
                  <a:srgbClr val="FFFFFF"/>
                </a:solidFill>
              </a:rPr>
              <a:t>¿QUE HA </a:t>
            </a:r>
            <a:r>
              <a:rPr lang="en-US" altLang="es-VE" sz="3600" b="1" dirty="0" smtClean="0">
                <a:solidFill>
                  <a:srgbClr val="FFFFFF"/>
                </a:solidFill>
              </a:rPr>
              <a:t>PASADO EN </a:t>
            </a:r>
            <a:r>
              <a:rPr lang="en-US" altLang="es-VE" sz="3600" b="1" dirty="0">
                <a:solidFill>
                  <a:srgbClr val="FFFFFF"/>
                </a:solidFill>
              </a:rPr>
              <a:t>LAS ULTIMAS DECADAS?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5725" y="1196975"/>
            <a:ext cx="89503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b="1" kern="0" dirty="0">
                <a:solidFill>
                  <a:srgbClr val="FF0000"/>
                </a:solidFill>
                <a:latin typeface="Arial Black" pitchFamily="34" charset="0"/>
              </a:rPr>
              <a:t>La entrada de la salud </a:t>
            </a:r>
          </a:p>
          <a:p>
            <a:pPr algn="ctr">
              <a:defRPr/>
            </a:pPr>
            <a:r>
              <a:rPr lang="es-ES" sz="4000" b="1" kern="0" dirty="0">
                <a:solidFill>
                  <a:srgbClr val="FF0000"/>
                </a:solidFill>
                <a:latin typeface="Arial Black" pitchFamily="34" charset="0"/>
              </a:rPr>
              <a:t>en los circuitos del capital, convirtiéndola en espacio de grandes </a:t>
            </a:r>
            <a:r>
              <a:rPr lang="es-ES" sz="4000" b="1" kern="0" dirty="0" smtClean="0">
                <a:solidFill>
                  <a:srgbClr val="FF0000"/>
                </a:solidFill>
                <a:latin typeface="Arial Black" pitchFamily="34" charset="0"/>
              </a:rPr>
              <a:t>negocios y ganancias</a:t>
            </a:r>
            <a:endParaRPr lang="es-ES" sz="4000" b="1" kern="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20" y="5216549"/>
            <a:ext cx="8675688" cy="157003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BO" altLang="es-VE" sz="3400" b="1" dirty="0">
                <a:solidFill>
                  <a:schemeClr val="bg1"/>
                </a:solidFill>
              </a:rPr>
              <a:t>EL COMPLEJO MEDICO INDUSTRIAL FINANCIERO, COMO ACTOR FUNDAMENTAL EN </a:t>
            </a:r>
            <a:r>
              <a:rPr lang="es-BO" altLang="es-VE" sz="3400" b="1" dirty="0" smtClean="0">
                <a:solidFill>
                  <a:schemeClr val="bg1"/>
                </a:solidFill>
              </a:rPr>
              <a:t>LAS POLITICAS…</a:t>
            </a:r>
            <a:endParaRPr lang="es-BO" altLang="es-VE" sz="3400" b="1" dirty="0">
              <a:solidFill>
                <a:schemeClr val="bg1"/>
              </a:solidFill>
            </a:endParaRPr>
          </a:p>
        </p:txBody>
      </p:sp>
      <p:sp>
        <p:nvSpPr>
          <p:cNvPr id="9" name="8 Elipse"/>
          <p:cNvSpPr/>
          <p:nvPr/>
        </p:nvSpPr>
        <p:spPr bwMode="auto">
          <a:xfrm>
            <a:off x="85700" y="12039"/>
            <a:ext cx="771524" cy="642942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E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5061049"/>
              </p:ext>
            </p:extLst>
          </p:nvPr>
        </p:nvGraphicFramePr>
        <p:xfrm>
          <a:off x="1331640" y="3140966"/>
          <a:ext cx="6336701" cy="144016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8072"/>
                <a:gridCol w="4104453"/>
                <a:gridCol w="1584176"/>
              </a:tblGrid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" action="ppaction://hlinkfile"/>
                        </a:rPr>
                        <a:t>Railroads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12.6</a:t>
                      </a:r>
                    </a:p>
                  </a:txBody>
                  <a:tcPr marL="0" marR="0" marT="0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" action="ppaction://hlinkfile"/>
                        </a:rPr>
                        <a:t>Financial</a:t>
                      </a:r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 Data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" action="ppaction://hlinkfile"/>
                        </a:rPr>
                        <a:t>Services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11.7</a:t>
                      </a:r>
                    </a:p>
                  </a:txBody>
                  <a:tcPr marL="0" marR="0" marT="0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" action="ppaction://hlinkfile"/>
                        </a:rPr>
                        <a:t>Mining</a:t>
                      </a:r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,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" action="ppaction://hlinkfile"/>
                        </a:rPr>
                        <a:t>Crude-Oil</a:t>
                      </a:r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" action="ppaction://hlinkfile"/>
                        </a:rPr>
                        <a:t>production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11.5</a:t>
                      </a:r>
                    </a:p>
                  </a:txBody>
                  <a:tcPr marL="0" marR="0" marT="0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" action="ppaction://hlinkfile"/>
                        </a:rPr>
                        <a:t>Securities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10.7</a:t>
                      </a:r>
                    </a:p>
                  </a:txBody>
                  <a:tcPr marL="0" marR="0" marT="0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9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Oil and Gas Equipment, Services</a:t>
                      </a: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10.2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Scientific, Photographic, and Control Equipment</a:t>
                      </a: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9.9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26210" y="4653136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prstClr val="black"/>
                </a:solidFill>
              </a:rPr>
              <a:t>Fuente: </a:t>
            </a:r>
            <a:r>
              <a:rPr lang="es-SV" sz="1200" b="1" dirty="0" err="1">
                <a:solidFill>
                  <a:prstClr val="black"/>
                </a:solidFill>
              </a:rPr>
              <a:t>Fortune</a:t>
            </a:r>
            <a:r>
              <a:rPr lang="es-SV" sz="1200" b="1" dirty="0">
                <a:solidFill>
                  <a:prstClr val="black"/>
                </a:solidFill>
              </a:rPr>
              <a:t>  h</a:t>
            </a:r>
            <a:r>
              <a:rPr lang="es-SV" sz="1200" b="1" dirty="0">
                <a:solidFill>
                  <a:prstClr val="black"/>
                </a:solidFill>
                <a:hlinkClick r:id="rId3"/>
              </a:rPr>
              <a:t>ttp://money.cnn.com/magazines/fortune/fortune500/2010/full_list/</a:t>
            </a:r>
            <a:r>
              <a:rPr lang="es-SV" sz="12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0" y="23750"/>
            <a:ext cx="9144000" cy="908720"/>
          </a:xfrm>
          <a:solidFill>
            <a:srgbClr val="002060"/>
          </a:solidFill>
          <a:ln>
            <a:solidFill>
              <a:srgbClr val="800000"/>
            </a:solidFill>
          </a:ln>
        </p:spPr>
        <p:txBody>
          <a:bodyPr>
            <a:noAutofit/>
          </a:bodyPr>
          <a:lstStyle/>
          <a:p>
            <a:r>
              <a:rPr lang="es-SV" sz="3200" b="1" dirty="0" smtClean="0">
                <a:solidFill>
                  <a:schemeClr val="bg1"/>
                </a:solidFill>
              </a:rPr>
              <a:t>TASAS DE GANANCIA DE LAS INDUSTRIAS MAS RENTABLES DEL MUNDO</a:t>
            </a:r>
            <a:endParaRPr lang="es-SV" sz="3200" dirty="0">
              <a:solidFill>
                <a:schemeClr val="bg1"/>
              </a:solidFill>
            </a:endParaRPr>
          </a:p>
        </p:txBody>
      </p:sp>
      <p:sp>
        <p:nvSpPr>
          <p:cNvPr id="9" name="8 Flecha a la derecha con bandas"/>
          <p:cNvSpPr/>
          <p:nvPr/>
        </p:nvSpPr>
        <p:spPr>
          <a:xfrm>
            <a:off x="170134" y="2708920"/>
            <a:ext cx="1080120" cy="360040"/>
          </a:xfrm>
          <a:prstGeom prst="stripedRightArrow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4132688"/>
              </p:ext>
            </p:extLst>
          </p:nvPr>
        </p:nvGraphicFramePr>
        <p:xfrm>
          <a:off x="1331640" y="1036356"/>
          <a:ext cx="6336701" cy="210461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8072"/>
                <a:gridCol w="4104453"/>
                <a:gridCol w="1584176"/>
              </a:tblGrid>
              <a:tr h="969144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err="1" smtClean="0"/>
                        <a:t>Industry</a:t>
                      </a:r>
                      <a:r>
                        <a:rPr lang="es-SV" sz="1400" dirty="0" smtClean="0"/>
                        <a:t> Rank</a:t>
                      </a:r>
                      <a:endParaRPr lang="es-SV" sz="1400" dirty="0"/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 err="1" smtClean="0"/>
                        <a:t>Industry</a:t>
                      </a:r>
                      <a:endParaRPr lang="es-SV" sz="1400" dirty="0">
                        <a:solidFill>
                          <a:srgbClr val="FF0000"/>
                        </a:solidFill>
                      </a:endParaRPr>
                    </a:p>
                  </a:txBody>
                  <a:tcPr marL="88348" marR="88348" marT="44174" marB="4417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2008 Profits as % of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Revenues</a:t>
                      </a:r>
                      <a:endParaRPr lang="es-SV" sz="1400" dirty="0">
                        <a:solidFill>
                          <a:srgbClr val="FF0000"/>
                        </a:solidFill>
                      </a:endParaRPr>
                    </a:p>
                  </a:txBody>
                  <a:tcPr marL="88348" marR="88348" marT="44174" marB="44174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386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Network and Other Communications Equipment</a:t>
                      </a: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20.4</a:t>
                      </a:r>
                    </a:p>
                  </a:txBody>
                  <a:tcPr marL="0" marR="0" marT="0" marB="0" anchor="ctr"/>
                </a:tc>
              </a:tr>
              <a:tr h="28386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Internet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" action="ppaction://hlinkfile"/>
                        </a:rPr>
                        <a:t>Services</a:t>
                      </a:r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 and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" action="ppaction://hlinkfile"/>
                        </a:rPr>
                        <a:t>Retailing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19.4</a:t>
                      </a:r>
                    </a:p>
                  </a:txBody>
                  <a:tcPr marL="0" marR="0" marT="0" marB="0" anchor="ctr"/>
                </a:tc>
              </a:tr>
              <a:tr h="28386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3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" action="ppaction://hlinkfile"/>
                        </a:rPr>
                        <a:t>Pharmaceuticals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19.3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  <a:tr h="283867"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4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" action="ppaction://hlinkfile"/>
                        </a:rPr>
                        <a:t>Medical</a:t>
                      </a:r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" action="ppaction://hlinkfile"/>
                        </a:rPr>
                        <a:t>Products</a:t>
                      </a:r>
                      <a:r>
                        <a:rPr lang="es-SV" sz="1400" u="sng" dirty="0">
                          <a:solidFill>
                            <a:schemeClr val="tx1"/>
                          </a:solidFill>
                          <a:hlinkClick r:id="" action="ppaction://hlinkfile"/>
                        </a:rPr>
                        <a:t> and </a:t>
                      </a:r>
                      <a:r>
                        <a:rPr lang="es-SV" sz="1400" u="sng" dirty="0" err="1">
                          <a:solidFill>
                            <a:schemeClr val="tx1"/>
                          </a:solidFill>
                          <a:hlinkClick r:id="" action="ppaction://hlinkfile"/>
                        </a:rPr>
                        <a:t>Equipment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dirty="0"/>
                        <a:t>16.3</a:t>
                      </a: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7504" y="5151383"/>
            <a:ext cx="8965694" cy="1661993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3600" b="1" dirty="0">
                <a:solidFill>
                  <a:prstClr val="white"/>
                </a:solidFill>
              </a:rPr>
              <a:t>Es difícil garantizar </a:t>
            </a:r>
            <a:r>
              <a:rPr lang="es-ES" sz="3600" b="1" dirty="0" smtClean="0">
                <a:solidFill>
                  <a:prstClr val="white"/>
                </a:solidFill>
              </a:rPr>
              <a:t>el derecho a la salud </a:t>
            </a:r>
          </a:p>
          <a:p>
            <a:pPr algn="ctr"/>
            <a:r>
              <a:rPr lang="es-ES" sz="3600" b="1" dirty="0" smtClean="0">
                <a:solidFill>
                  <a:prstClr val="white"/>
                </a:solidFill>
              </a:rPr>
              <a:t>cuando </a:t>
            </a:r>
            <a:r>
              <a:rPr lang="es-ES" sz="3600" b="1" dirty="0">
                <a:solidFill>
                  <a:prstClr val="white"/>
                </a:solidFill>
              </a:rPr>
              <a:t>el lucro es uno de los motores </a:t>
            </a:r>
            <a:r>
              <a:rPr lang="es-ES" sz="3600" b="1" dirty="0" smtClean="0">
                <a:solidFill>
                  <a:prstClr val="white"/>
                </a:solidFill>
              </a:rPr>
              <a:t>fundamentales de </a:t>
            </a:r>
            <a:r>
              <a:rPr lang="es-ES" sz="3600" b="1" dirty="0">
                <a:solidFill>
                  <a:prstClr val="white"/>
                </a:solidFill>
              </a:rPr>
              <a:t>las políticas públicas</a:t>
            </a:r>
            <a:endParaRPr lang="es-E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1347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3029" y="15148"/>
            <a:ext cx="9130971" cy="71096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3600" b="1">
                <a:solidFill>
                  <a:srgbClr val="FFFFFF"/>
                </a:solidFill>
                <a:latin typeface="Times New Roman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/>
              <a:t>¿Cuáles son los </a:t>
            </a:r>
            <a:r>
              <a:rPr lang="es-ES" dirty="0"/>
              <a:t>grandes </a:t>
            </a:r>
            <a:r>
              <a:rPr lang="es-ES" dirty="0" smtClean="0"/>
              <a:t>negocios en salud?</a:t>
            </a:r>
            <a:endParaRPr lang="es-ES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1213855"/>
            <a:ext cx="78581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20000" indent="-7200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3200" b="1" dirty="0" smtClean="0">
                <a:solidFill>
                  <a:srgbClr val="C00000"/>
                </a:solidFill>
              </a:rPr>
              <a:t>La enfermedad: enfermar a los sanos, inventar enfermedades, cronificarlas…</a:t>
            </a:r>
          </a:p>
          <a:p>
            <a:pPr marL="720000" indent="-7200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3200" b="1" dirty="0" smtClean="0">
                <a:solidFill>
                  <a:srgbClr val="C00000"/>
                </a:solidFill>
              </a:rPr>
              <a:t>Vender medicamentos,     tecnología médica, vacunas…</a:t>
            </a:r>
            <a:endParaRPr lang="es-ES" sz="3200" b="1" dirty="0">
              <a:solidFill>
                <a:srgbClr val="C00000"/>
              </a:solidFill>
            </a:endParaRPr>
          </a:p>
          <a:p>
            <a:pPr marL="720000" indent="-7200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3200" b="1" dirty="0" smtClean="0">
                <a:solidFill>
                  <a:srgbClr val="C00000"/>
                </a:solidFill>
              </a:rPr>
              <a:t>Venta de servicios clínicos</a:t>
            </a:r>
          </a:p>
          <a:p>
            <a:pPr marL="720000" indent="-7200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3200" b="1" dirty="0" smtClean="0">
                <a:solidFill>
                  <a:srgbClr val="C00000"/>
                </a:solidFill>
              </a:rPr>
              <a:t>Aseguramiento: planes de salud</a:t>
            </a:r>
            <a:endParaRPr lang="es-ES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://www.sindinero.org/blog/wp-content/uploads/2014/02/Los-inventores-de-enfermedades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39" r="6709"/>
          <a:stretch/>
        </p:blipFill>
        <p:spPr bwMode="auto">
          <a:xfrm>
            <a:off x="7286644" y="764705"/>
            <a:ext cx="1821860" cy="2323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7504" y="5500702"/>
            <a:ext cx="2286000" cy="830997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VE" sz="2400" b="1" dirty="0">
                <a:solidFill>
                  <a:schemeClr val="bg1"/>
                </a:solidFill>
                <a:cs typeface="Arial" charset="0"/>
              </a:rPr>
              <a:t>Industria Farmacéutica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495256" y="5955589"/>
            <a:ext cx="254124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VE" sz="2400" b="1" dirty="0">
                <a:solidFill>
                  <a:schemeClr val="bg1"/>
                </a:solidFill>
                <a:cs typeface="Arial" charset="0"/>
              </a:rPr>
              <a:t>Industria Tecno Médica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483768" y="5715016"/>
            <a:ext cx="3861955" cy="830997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VE" sz="2400" b="1" dirty="0" smtClean="0">
                <a:solidFill>
                  <a:schemeClr val="bg1"/>
                </a:solidFill>
                <a:cs typeface="Arial" charset="0"/>
              </a:rPr>
              <a:t>Seguros de Salud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VE" sz="2400" b="1" dirty="0" smtClean="0">
                <a:solidFill>
                  <a:schemeClr val="bg1"/>
                </a:solidFill>
                <a:cs typeface="Arial" charset="0"/>
              </a:rPr>
              <a:t>y prestación de servicios</a:t>
            </a:r>
            <a:endParaRPr lang="es-ES" altLang="es-VE" sz="24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1266" name="Picture 2" descr="Resultado de imagen para libros privatizacion sal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071810"/>
            <a:ext cx="1785950" cy="2770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5463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1043"/>
          <p:cNvSpPr txBox="1">
            <a:spLocks noChangeArrowheads="1"/>
          </p:cNvSpPr>
          <p:nvPr/>
        </p:nvSpPr>
        <p:spPr bwMode="auto">
          <a:xfrm>
            <a:off x="-36513" y="0"/>
            <a:ext cx="9180513" cy="707886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VE" sz="32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s-ES" altLang="es-VE" sz="4000" b="1" dirty="0" smtClean="0">
                <a:solidFill>
                  <a:srgbClr val="FFFFFF"/>
                </a:solidFill>
                <a:cs typeface="Arial" charset="0"/>
              </a:rPr>
              <a:t>¿ CUAL ES EL GRAN NEGOCIO ?</a:t>
            </a:r>
            <a:endParaRPr lang="es-ES" altLang="es-VE" sz="40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4521" name="Picture 8" descr="Ver imagen en tamaño comple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764704"/>
            <a:ext cx="3501131" cy="238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Nube"/>
          <p:cNvSpPr/>
          <p:nvPr/>
        </p:nvSpPr>
        <p:spPr>
          <a:xfrm rot="20323880">
            <a:off x="5933878" y="4824388"/>
            <a:ext cx="3096700" cy="173792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000" b="1" dirty="0">
                <a:solidFill>
                  <a:srgbClr val="C00000"/>
                </a:solidFill>
              </a:rPr>
              <a:t>NEGOCIOS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000" b="1" dirty="0">
                <a:solidFill>
                  <a:srgbClr val="C00000"/>
                </a:solidFill>
              </a:rPr>
              <a:t>CORRUPCION</a:t>
            </a:r>
          </a:p>
        </p:txBody>
      </p:sp>
      <p:pic>
        <p:nvPicPr>
          <p:cNvPr id="20" name="Picture 4" descr="http://naxxytta.files.wordpress.com/2010/09/tdah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2494408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22554" y="3212976"/>
            <a:ext cx="9095475" cy="1077218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BO" sz="3200" b="1" dirty="0" smtClean="0">
                <a:solidFill>
                  <a:srgbClr val="FFFFFF"/>
                </a:solidFill>
              </a:rPr>
              <a:t>Hacer que el Estado financie al sector privado: clínicas, farmacéuticas, seguros… </a:t>
            </a:r>
          </a:p>
        </p:txBody>
      </p:sp>
      <p:pic>
        <p:nvPicPr>
          <p:cNvPr id="3076" name="Picture 4" descr="http://www.rcm.icrt.cu/wp-content/uploads/2012/07/vih-medicamento-300x2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77" y="91727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45.kn3.net/taringa/0/0/8/7/2/2/blitzkrieg82/544.jpg?65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4572008"/>
            <a:ext cx="2130624" cy="2130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para libros privatizacion sau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357694"/>
            <a:ext cx="1571636" cy="2372281"/>
          </a:xfrm>
          <a:prstGeom prst="rect">
            <a:avLst/>
          </a:prstGeom>
          <a:noFill/>
        </p:spPr>
      </p:pic>
      <p:pic>
        <p:nvPicPr>
          <p:cNvPr id="10244" name="Picture 4" descr="Resultado de imagen para libros privatizacion saud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4357694"/>
            <a:ext cx="1598257" cy="23574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3 Imagen" descr="http://pijamasurf.com/wp-content/uploads/2011/02/Picture-75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2513" r="5699" b="10719"/>
          <a:stretch>
            <a:fillRect/>
          </a:stretch>
        </p:blipFill>
        <p:spPr bwMode="auto">
          <a:xfrm>
            <a:off x="107504" y="188640"/>
            <a:ext cx="23135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339752" y="62167"/>
            <a:ext cx="6768752" cy="667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s-PE" sz="3600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El Premio Nobel Richard Roberts denuncia la forma como operan las farmacéuticas en el capitalismo</a:t>
            </a:r>
            <a:r>
              <a:rPr kumimoji="1" lang="es-PE" sz="3600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:</a:t>
            </a:r>
            <a:r>
              <a:rPr kumimoji="1" lang="es-PE" sz="3600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s-PE" sz="3600" b="1" dirty="0" smtClean="0">
                <a:solidFill>
                  <a:srgbClr val="00007A"/>
                </a:solidFill>
                <a:ea typeface="Times New Roman" pitchFamily="18" charset="0"/>
                <a:cs typeface="Arial" charset="0"/>
              </a:rPr>
              <a:t>anteponen el lucro a la salud  </a:t>
            </a: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s-PE" sz="3600" b="1" dirty="0" smtClean="0">
                <a:solidFill>
                  <a:srgbClr val="00007A"/>
                </a:solidFill>
                <a:ea typeface="Times New Roman" pitchFamily="18" charset="0"/>
                <a:cs typeface="Arial" charset="0"/>
              </a:rPr>
              <a:t>detienen los avances en la cura de enfermedades, </a:t>
            </a: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s-PE" sz="3600" b="1" dirty="0" smtClean="0">
                <a:solidFill>
                  <a:srgbClr val="00007A"/>
                </a:solidFill>
                <a:ea typeface="Times New Roman" pitchFamily="18" charset="0"/>
                <a:cs typeface="Arial" charset="0"/>
              </a:rPr>
              <a:t>curar no es rentable, </a:t>
            </a: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s-PE" sz="3600" b="1" dirty="0" smtClean="0">
                <a:solidFill>
                  <a:srgbClr val="00007A"/>
                </a:solidFill>
                <a:ea typeface="Times New Roman" pitchFamily="18" charset="0"/>
                <a:cs typeface="Arial" charset="0"/>
              </a:rPr>
              <a:t>lo rentable es la cronicidad</a:t>
            </a:r>
            <a:endParaRPr kumimoji="1" lang="es-PE" sz="3600" b="1" dirty="0">
              <a:solidFill>
                <a:srgbClr val="00007A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 descr="http://4.bp.blogspot.com/-TwDtlGotUIQ/UWKuO5v25jI/AAAAAAAAGGE/TijdWdqZ6fg/s320/la+industria+farmaceut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313572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332656"/>
            <a:ext cx="89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4000" b="1" dirty="0" smtClean="0">
                <a:solidFill>
                  <a:srgbClr val="C00000"/>
                </a:solidFill>
              </a:rPr>
              <a:t>La Formación de Formadores en Salud </a:t>
            </a:r>
            <a:r>
              <a:rPr lang="es-VE" sz="4000" b="1" dirty="0">
                <a:solidFill>
                  <a:srgbClr val="C00000"/>
                </a:solidFill>
              </a:rPr>
              <a:t>P</a:t>
            </a:r>
            <a:r>
              <a:rPr lang="es-VE" sz="4000" b="1" dirty="0" smtClean="0">
                <a:solidFill>
                  <a:srgbClr val="C00000"/>
                </a:solidFill>
              </a:rPr>
              <a:t>ública no es un problema técnico o metodológico </a:t>
            </a:r>
          </a:p>
          <a:p>
            <a:pPr algn="ctr"/>
            <a:r>
              <a:rPr lang="es-VE" sz="4000" b="1" dirty="0" smtClean="0">
                <a:solidFill>
                  <a:srgbClr val="002060"/>
                </a:solidFill>
              </a:rPr>
              <a:t>es básicamente un problema político</a:t>
            </a:r>
            <a:r>
              <a:rPr lang="es-VE" sz="4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s-VE" sz="4000" b="1" dirty="0" smtClean="0">
                <a:solidFill>
                  <a:srgbClr val="C00000"/>
                </a:solidFill>
              </a:rPr>
              <a:t>que nos obliga a reflexionar </a:t>
            </a:r>
          </a:p>
          <a:p>
            <a:pPr algn="ctr"/>
            <a:r>
              <a:rPr lang="es-VE" sz="4000" b="1" dirty="0" smtClean="0">
                <a:solidFill>
                  <a:srgbClr val="C00000"/>
                </a:solidFill>
              </a:rPr>
              <a:t>sobre cuales son los </a:t>
            </a:r>
            <a:r>
              <a:rPr lang="es-VE" sz="4000" b="1" dirty="0" smtClean="0">
                <a:solidFill>
                  <a:srgbClr val="002060"/>
                </a:solidFill>
              </a:rPr>
              <a:t>determinantes</a:t>
            </a:r>
            <a:r>
              <a:rPr lang="es-VE" sz="4000" b="1" dirty="0" smtClean="0">
                <a:solidFill>
                  <a:srgbClr val="C00000"/>
                </a:solidFill>
              </a:rPr>
              <a:t> de esa formación </a:t>
            </a:r>
          </a:p>
          <a:p>
            <a:pPr algn="ctr"/>
            <a:r>
              <a:rPr lang="es-VE" sz="4000" b="1" dirty="0" smtClean="0">
                <a:solidFill>
                  <a:srgbClr val="C00000"/>
                </a:solidFill>
              </a:rPr>
              <a:t>y de los Sistemas de Salud…</a:t>
            </a:r>
          </a:p>
        </p:txBody>
      </p:sp>
    </p:spTree>
    <p:extLst>
      <p:ext uri="{BB962C8B-B14F-4D97-AF65-F5344CB8AC3E}">
        <p14:creationId xmlns="" xmlns:p14="http://schemas.microsoft.com/office/powerpoint/2010/main" val="38391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0" y="7780"/>
            <a:ext cx="9144000" cy="4927912"/>
            <a:chOff x="373732" y="2292846"/>
            <a:chExt cx="9144000" cy="49279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84" y="2292846"/>
              <a:ext cx="50292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373732" y="2480999"/>
              <a:ext cx="9144000" cy="473975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endParaRPr lang="es-VE" b="1" dirty="0" smtClean="0"/>
            </a:p>
            <a:p>
              <a:endParaRPr lang="es-VE" b="1" dirty="0" smtClean="0"/>
            </a:p>
            <a:p>
              <a:endParaRPr lang="es-VE" b="1" dirty="0"/>
            </a:p>
            <a:p>
              <a:endParaRPr lang="es-VE" b="1" dirty="0" smtClean="0"/>
            </a:p>
            <a:p>
              <a:endParaRPr lang="es-VE" b="1" dirty="0"/>
            </a:p>
            <a:p>
              <a:endParaRPr lang="es-VE" b="1" dirty="0" smtClean="0"/>
            </a:p>
            <a:p>
              <a:r>
                <a:rPr lang="es-VE" sz="2800" b="1" dirty="0" smtClean="0">
                  <a:solidFill>
                    <a:srgbClr val="C00000"/>
                  </a:solidFill>
                </a:rPr>
                <a:t>El </a:t>
              </a:r>
              <a:r>
                <a:rPr lang="es-VE" sz="2800" b="1" dirty="0">
                  <a:solidFill>
                    <a:srgbClr val="C00000"/>
                  </a:solidFill>
                </a:rPr>
                <a:t>precio desorbitado </a:t>
              </a:r>
              <a:r>
                <a:rPr lang="es-VE" sz="2800" b="1" dirty="0" smtClean="0">
                  <a:solidFill>
                    <a:srgbClr val="C00000"/>
                  </a:solidFill>
                </a:rPr>
                <a:t>y </a:t>
              </a:r>
              <a:r>
                <a:rPr lang="es-VE" sz="2800" b="1" dirty="0">
                  <a:solidFill>
                    <a:srgbClr val="C00000"/>
                  </a:solidFill>
                </a:rPr>
                <a:t>la utilización irracional </a:t>
              </a:r>
              <a:r>
                <a:rPr lang="es-VE" sz="2800" b="1" dirty="0" smtClean="0">
                  <a:solidFill>
                    <a:srgbClr val="C00000"/>
                  </a:solidFill>
                </a:rPr>
                <a:t>de </a:t>
              </a:r>
              <a:r>
                <a:rPr lang="es-VE" sz="2800" b="1" dirty="0">
                  <a:solidFill>
                    <a:srgbClr val="C00000"/>
                  </a:solidFill>
                </a:rPr>
                <a:t>los nuevos antineoplásicos son la amenaza más seria que existe en este momento contra la sostenibilidad de los sistemas de salud en </a:t>
              </a:r>
              <a:r>
                <a:rPr lang="es-VE" sz="2800" b="1" dirty="0" smtClean="0">
                  <a:solidFill>
                    <a:srgbClr val="C00000"/>
                  </a:solidFill>
                </a:rPr>
                <a:t>el mundo</a:t>
              </a:r>
              <a:r>
                <a:rPr lang="es-VE" b="1" dirty="0" smtClean="0"/>
                <a:t>  </a:t>
              </a:r>
              <a:r>
                <a:rPr lang="es-VE" b="1" u="sng" dirty="0" err="1" smtClean="0">
                  <a:hlinkClick r:id="rId3"/>
                </a:rPr>
                <a:t>Vinay</a:t>
              </a:r>
              <a:r>
                <a:rPr lang="es-VE" b="1" u="sng" dirty="0" smtClean="0">
                  <a:hlinkClick r:id="rId3"/>
                </a:rPr>
                <a:t> </a:t>
              </a:r>
              <a:r>
                <a:rPr lang="es-VE" b="1" u="sng" dirty="0" err="1">
                  <a:hlinkClick r:id="rId3"/>
                </a:rPr>
                <a:t>Prasad</a:t>
              </a:r>
              <a:r>
                <a:rPr lang="es-VE" b="1" dirty="0"/>
                <a:t>, uno de los autores del texto </a:t>
              </a:r>
              <a:r>
                <a:rPr lang="es-VE" b="1" dirty="0" smtClean="0"/>
                <a:t>es </a:t>
              </a:r>
              <a:r>
                <a:rPr lang="es-VE" b="1" dirty="0" err="1" smtClean="0"/>
                <a:t>hemato</a:t>
              </a:r>
              <a:r>
                <a:rPr lang="es-VE" b="1" dirty="0" smtClean="0"/>
                <a:t>-oncólogo </a:t>
              </a:r>
              <a:r>
                <a:rPr lang="es-VE" b="1" dirty="0"/>
                <a:t>del </a:t>
              </a:r>
              <a:r>
                <a:rPr lang="es-VE" b="1" dirty="0" err="1"/>
                <a:t>Knight</a:t>
              </a:r>
              <a:r>
                <a:rPr lang="es-VE" b="1" dirty="0"/>
                <a:t> </a:t>
              </a:r>
              <a:r>
                <a:rPr lang="es-VE" b="1" dirty="0" err="1"/>
                <a:t>Cancer</a:t>
              </a:r>
              <a:r>
                <a:rPr lang="es-VE" b="1" dirty="0"/>
                <a:t> </a:t>
              </a:r>
              <a:r>
                <a:rPr lang="es-VE" b="1" dirty="0" err="1"/>
                <a:t>Institute</a:t>
              </a:r>
              <a:r>
                <a:rPr lang="es-VE" b="1" dirty="0"/>
                <a:t> que lucha </a:t>
              </a:r>
              <a:r>
                <a:rPr lang="es-VE" b="1" dirty="0" smtClean="0"/>
                <a:t>por </a:t>
              </a:r>
              <a:r>
                <a:rPr lang="es-VE" b="1" dirty="0"/>
                <a:t>cambiar el </a:t>
              </a:r>
              <a:r>
                <a:rPr lang="es-VE" b="1" i="1" dirty="0"/>
                <a:t>status quo</a:t>
              </a:r>
              <a:r>
                <a:rPr lang="es-VE" b="1" dirty="0"/>
                <a:t> que domina su especialidad y que, como argumenta en este texto, </a:t>
              </a:r>
              <a:r>
                <a:rPr lang="es-VE" b="1" dirty="0" smtClean="0"/>
                <a:t>va </a:t>
              </a:r>
              <a:r>
                <a:rPr lang="es-VE" b="1" dirty="0"/>
                <a:t>en contra de los enfermos y las propias naciones</a:t>
              </a:r>
              <a:endParaRPr lang="es-VE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14282" y="4941168"/>
            <a:ext cx="8786874" cy="1715418"/>
            <a:chOff x="214282" y="-13704"/>
            <a:chExt cx="8786874" cy="1715418"/>
          </a:xfrm>
        </p:grpSpPr>
        <p:sp>
          <p:nvSpPr>
            <p:cNvPr id="9" name="8 Rectángulo"/>
            <p:cNvSpPr/>
            <p:nvPr/>
          </p:nvSpPr>
          <p:spPr>
            <a:xfrm>
              <a:off x="214282" y="-13704"/>
              <a:ext cx="8535322" cy="95410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s-VE" sz="2800" b="1" dirty="0"/>
                <a:t>Medicamentos contra Hepatitis C valen casi 200 veces más que su fabricación</a:t>
              </a: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857224" y="778384"/>
              <a:ext cx="8143932" cy="92333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s-VE" dirty="0"/>
                <a:t>De acuerdo con una reciente investigación una pastilla de </a:t>
              </a:r>
              <a:r>
                <a:rPr lang="es-VE" dirty="0" err="1" smtClean="0"/>
                <a:t>Sofosbuvir</a:t>
              </a:r>
              <a:r>
                <a:rPr lang="es-VE" dirty="0" smtClean="0"/>
                <a:t> cuesta </a:t>
              </a:r>
              <a:r>
                <a:rPr lang="es-VE" dirty="0"/>
                <a:t>alrededor de mil dólares, aunque su producción solo le vale 60 dólares al laboratorio Gilead.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310179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1406" y="20525"/>
            <a:ext cx="892975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Reflexión sobre </a:t>
            </a:r>
          </a:p>
          <a:p>
            <a:pPr algn="ctr"/>
            <a:r>
              <a:rPr lang="es-ES" sz="3600" b="1" dirty="0" smtClean="0">
                <a:solidFill>
                  <a:schemeClr val="bg1"/>
                </a:solidFill>
              </a:rPr>
              <a:t>la Formación de Formadores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-32" y="1178985"/>
            <a:ext cx="9072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</a:rPr>
              <a:t>En la formación de formadores podemos </a:t>
            </a:r>
            <a:r>
              <a:rPr lang="es-ES" sz="3600" b="1" dirty="0" smtClean="0">
                <a:solidFill>
                  <a:srgbClr val="002060"/>
                </a:solidFill>
              </a:rPr>
              <a:t>reproducir </a:t>
            </a:r>
            <a:r>
              <a:rPr lang="es-ES" sz="3600" b="1" dirty="0" smtClean="0">
                <a:solidFill>
                  <a:srgbClr val="C00000"/>
                </a:solidFill>
              </a:rPr>
              <a:t>una salud pública funcional al mercado, que no entiende a la salud como espacio del capital y no ve al complejo médico industrial como actor en las políticas</a:t>
            </a:r>
            <a:endParaRPr lang="es-ES" sz="3600" b="1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06" y="4572008"/>
            <a:ext cx="892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</a:rPr>
              <a:t>o podemos construir pensamiento contra hegemónico desarrollando una salud colectiva que asume esos nuevos determinantes de las políticas de salud</a:t>
            </a:r>
            <a:endParaRPr lang="es-E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9"/>
          <p:cNvGrpSpPr>
            <a:grpSpLocks/>
          </p:cNvGrpSpPr>
          <p:nvPr/>
        </p:nvGrpSpPr>
        <p:grpSpPr bwMode="auto">
          <a:xfrm>
            <a:off x="4500563" y="1052513"/>
            <a:ext cx="4552950" cy="4334132"/>
            <a:chOff x="4499992" y="1235830"/>
            <a:chExt cx="4552949" cy="4334422"/>
          </a:xfrm>
        </p:grpSpPr>
        <p:sp>
          <p:nvSpPr>
            <p:cNvPr id="51208" name="3 CuadroTexto"/>
            <p:cNvSpPr txBox="1">
              <a:spLocks noChangeArrowheads="1"/>
            </p:cNvSpPr>
            <p:nvPr/>
          </p:nvSpPr>
          <p:spPr bwMode="auto">
            <a:xfrm>
              <a:off x="4499992" y="1235830"/>
              <a:ext cx="4552949" cy="2246674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s-MX" altLang="es-VE" sz="2800" b="1">
                  <a:solidFill>
                    <a:srgbClr val="FFFFFF"/>
                  </a:solidFill>
                  <a:cs typeface="Arial" charset="0"/>
                </a:rPr>
                <a:t>LA SALUD COMO MERCANCIA, SUJETA OFERTA Y DEMANDA.</a:t>
              </a:r>
            </a:p>
            <a:p>
              <a:pPr algn="ctr"/>
              <a:r>
                <a:rPr kumimoji="1" lang="es-MX" altLang="es-VE" sz="2800" b="1">
                  <a:solidFill>
                    <a:srgbClr val="FFFFFF"/>
                  </a:solidFill>
                  <a:cs typeface="Arial" charset="0"/>
                </a:rPr>
                <a:t>espacio </a:t>
              </a:r>
            </a:p>
            <a:p>
              <a:pPr algn="ctr"/>
              <a:r>
                <a:rPr kumimoji="1" lang="es-MX" altLang="es-VE" sz="2800" b="1">
                  <a:solidFill>
                    <a:srgbClr val="FFFFFF"/>
                  </a:solidFill>
                  <a:cs typeface="Arial" charset="0"/>
                </a:rPr>
                <a:t>para hacer negocios</a:t>
              </a:r>
              <a:endParaRPr kumimoji="1" lang="es-ES" altLang="es-VE" sz="28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1209" name="5 CuadroTexto"/>
            <p:cNvSpPr txBox="1">
              <a:spLocks noChangeArrowheads="1"/>
            </p:cNvSpPr>
            <p:nvPr/>
          </p:nvSpPr>
          <p:spPr bwMode="auto">
            <a:xfrm>
              <a:off x="4642867" y="3477231"/>
              <a:ext cx="4357717" cy="2093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es-MX" altLang="es-VE" sz="2600" b="1" dirty="0" smtClean="0">
                  <a:solidFill>
                    <a:srgbClr val="FF3300"/>
                  </a:solidFill>
                  <a:cs typeface="Arial" charset="0"/>
                </a:rPr>
                <a:t>Formación de técnicos acríticos, que favorecen </a:t>
              </a:r>
              <a:r>
                <a:rPr kumimoji="1" lang="es-MX" altLang="es-VE" sz="2600" b="1" dirty="0">
                  <a:solidFill>
                    <a:srgbClr val="FF3300"/>
                  </a:solidFill>
                  <a:cs typeface="Arial" charset="0"/>
                </a:rPr>
                <a:t>la privatización, </a:t>
              </a:r>
              <a:r>
                <a:rPr kumimoji="1" lang="es-MX" altLang="es-VE" sz="2600" b="1" dirty="0" smtClean="0">
                  <a:solidFill>
                    <a:srgbClr val="FF3300"/>
                  </a:solidFill>
                  <a:cs typeface="Arial" charset="0"/>
                </a:rPr>
                <a:t>y las políticas que financian </a:t>
              </a:r>
              <a:r>
                <a:rPr kumimoji="1" lang="es-MX" altLang="es-VE" sz="2600" b="1" dirty="0">
                  <a:solidFill>
                    <a:srgbClr val="FF3300"/>
                  </a:solidFill>
                  <a:cs typeface="Arial" charset="0"/>
                </a:rPr>
                <a:t>el sector privado</a:t>
              </a:r>
              <a:endParaRPr kumimoji="1" lang="es-ES" altLang="es-VE" sz="2000" b="1" dirty="0">
                <a:solidFill>
                  <a:srgbClr val="FF3300"/>
                </a:solidFill>
                <a:cs typeface="Arial" charset="0"/>
              </a:endParaRPr>
            </a:p>
          </p:txBody>
        </p:sp>
      </p:grpSp>
      <p:grpSp>
        <p:nvGrpSpPr>
          <p:cNvPr id="3" name="Grupo 10"/>
          <p:cNvGrpSpPr>
            <a:grpSpLocks/>
          </p:cNvGrpSpPr>
          <p:nvPr/>
        </p:nvGrpSpPr>
        <p:grpSpPr bwMode="auto">
          <a:xfrm>
            <a:off x="71406" y="1052513"/>
            <a:ext cx="4429156" cy="4551818"/>
            <a:chOff x="71406" y="1564427"/>
            <a:chExt cx="4429156" cy="4099798"/>
          </a:xfrm>
        </p:grpSpPr>
        <p:sp>
          <p:nvSpPr>
            <p:cNvPr id="51206" name="2 CuadroTexto"/>
            <p:cNvSpPr txBox="1">
              <a:spLocks noChangeArrowheads="1"/>
            </p:cNvSpPr>
            <p:nvPr/>
          </p:nvSpPr>
          <p:spPr bwMode="auto">
            <a:xfrm>
              <a:off x="133350" y="1564427"/>
              <a:ext cx="4133850" cy="2024067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1" lang="es-MX" altLang="es-VE" sz="2800" b="1">
                  <a:solidFill>
                    <a:srgbClr val="FFFFFF"/>
                  </a:solidFill>
                  <a:cs typeface="Arial" charset="0"/>
                </a:rPr>
                <a:t>LA SALUD DERECHO HUMANO Y SOCIAL </a:t>
              </a:r>
            </a:p>
            <a:p>
              <a:pPr algn="ctr"/>
              <a:r>
                <a:rPr kumimoji="1" lang="es-MX" altLang="es-VE" sz="2800" b="1">
                  <a:solidFill>
                    <a:srgbClr val="FFFFFF"/>
                  </a:solidFill>
                  <a:cs typeface="Arial" charset="0"/>
                </a:rPr>
                <a:t>QUE DEBE SER GARANTIZADO</a:t>
              </a:r>
            </a:p>
            <a:p>
              <a:pPr algn="ctr"/>
              <a:r>
                <a:rPr kumimoji="1" lang="es-MX" altLang="es-VE" sz="2800" b="1">
                  <a:solidFill>
                    <a:srgbClr val="FFFFFF"/>
                  </a:solidFill>
                  <a:cs typeface="Arial" charset="0"/>
                </a:rPr>
                <a:t>POR EL ESTADO</a:t>
              </a:r>
              <a:endParaRPr kumimoji="1" lang="es-ES" altLang="es-VE" sz="28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1207" name="6 CuadroTexto"/>
            <p:cNvSpPr txBox="1">
              <a:spLocks noChangeArrowheads="1"/>
            </p:cNvSpPr>
            <p:nvPr/>
          </p:nvSpPr>
          <p:spPr bwMode="auto">
            <a:xfrm>
              <a:off x="71406" y="3640572"/>
              <a:ext cx="4429156" cy="2023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es-MX" altLang="es-VE" sz="2800" b="1" dirty="0" smtClean="0">
                  <a:solidFill>
                    <a:srgbClr val="FF3300"/>
                  </a:solidFill>
                  <a:cs typeface="Arial" charset="0"/>
                </a:rPr>
                <a:t>Formación de profesionales y técnicos para la defensa del </a:t>
              </a:r>
              <a:r>
                <a:rPr kumimoji="1" lang="es-MX" altLang="es-VE" sz="2800" b="1" dirty="0">
                  <a:solidFill>
                    <a:srgbClr val="FF3300"/>
                  </a:solidFill>
                  <a:cs typeface="Arial" charset="0"/>
                </a:rPr>
                <a:t>Derecho a la </a:t>
              </a:r>
              <a:r>
                <a:rPr kumimoji="1" lang="es-MX" altLang="es-VE" sz="2800" b="1" dirty="0" smtClean="0">
                  <a:solidFill>
                    <a:srgbClr val="FF3300"/>
                  </a:solidFill>
                  <a:cs typeface="Arial" charset="0"/>
                </a:rPr>
                <a:t>Salud y las políticas universales</a:t>
              </a:r>
              <a:endParaRPr kumimoji="1" lang="es-ES" altLang="es-VE" sz="2800" b="1" dirty="0">
                <a:solidFill>
                  <a:srgbClr val="FF3300"/>
                </a:solidFill>
                <a:cs typeface="Arial" charset="0"/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0" y="-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La contradicción fundamental en formación, se da entre dos formas diferentes de entender la salud 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406" y="5661248"/>
            <a:ext cx="892975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Reflexión final: </a:t>
            </a:r>
          </a:p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¿qué tipo de formación estamos haciendo?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714356"/>
            <a:ext cx="900055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038" lvl="1" indent="-725488">
              <a:buFont typeface="+mj-lt"/>
              <a:buAutoNum type="arabicPeriod"/>
            </a:pPr>
            <a:r>
              <a:rPr lang="es-VE" sz="4000" b="1" dirty="0">
                <a:solidFill>
                  <a:srgbClr val="002060"/>
                </a:solidFill>
              </a:rPr>
              <a:t>El surgimiento </a:t>
            </a:r>
            <a:r>
              <a:rPr lang="es-VE" sz="4000" b="1" dirty="0" smtClean="0">
                <a:solidFill>
                  <a:srgbClr val="002060"/>
                </a:solidFill>
              </a:rPr>
              <a:t>en los últimos años de </a:t>
            </a:r>
            <a:r>
              <a:rPr lang="es-VE" sz="4000" b="1" dirty="0">
                <a:solidFill>
                  <a:srgbClr val="002060"/>
                </a:solidFill>
              </a:rPr>
              <a:t>una salud pública funcional al mercado y al </a:t>
            </a:r>
            <a:r>
              <a:rPr lang="es-VE" sz="4000" b="1" dirty="0" smtClean="0">
                <a:solidFill>
                  <a:srgbClr val="002060"/>
                </a:solidFill>
              </a:rPr>
              <a:t>capital</a:t>
            </a:r>
          </a:p>
          <a:p>
            <a:pPr marL="808038" lvl="1" indent="-725488">
              <a:buFont typeface="+mj-lt"/>
              <a:buAutoNum type="arabicPeriod"/>
            </a:pPr>
            <a:endParaRPr lang="es-VE" sz="2000" b="1" dirty="0">
              <a:solidFill>
                <a:srgbClr val="002060"/>
              </a:solidFill>
            </a:endParaRPr>
          </a:p>
          <a:p>
            <a:pPr marL="808038" lvl="1" indent="-725488">
              <a:buFont typeface="+mj-lt"/>
              <a:buAutoNum type="arabicPeriod"/>
            </a:pPr>
            <a:r>
              <a:rPr lang="es-VE" sz="4000" b="1" dirty="0">
                <a:solidFill>
                  <a:srgbClr val="C00000"/>
                </a:solidFill>
              </a:rPr>
              <a:t>La </a:t>
            </a:r>
            <a:r>
              <a:rPr lang="es-VE" sz="4000" b="1" dirty="0" smtClean="0">
                <a:solidFill>
                  <a:srgbClr val="C00000"/>
                </a:solidFill>
              </a:rPr>
              <a:t>entrada de la salud a los circuitos de acumulación de capital y la aparición del Complejo Médico Industrial Financiero como actor/decisor  en las políticas de salud</a:t>
            </a:r>
            <a:endParaRPr lang="es-VE" sz="4000" b="1" dirty="0">
              <a:solidFill>
                <a:srgbClr val="C00000"/>
              </a:solidFill>
            </a:endParaRPr>
          </a:p>
        </p:txBody>
      </p:sp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35496" y="44624"/>
            <a:ext cx="9073008" cy="64633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VE" altLang="es-VE" sz="3600" b="1" dirty="0" smtClean="0">
                <a:solidFill>
                  <a:schemeClr val="bg1"/>
                </a:solidFill>
              </a:rPr>
              <a:t>DETERMINANTES DE LA FORMACIÓN</a:t>
            </a:r>
            <a:endParaRPr lang="es-VE" altLang="es-V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29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VE" altLang="es-VE" sz="4000" b="1" dirty="0" smtClean="0">
                <a:solidFill>
                  <a:srgbClr val="FFFFFF"/>
                </a:solidFill>
              </a:rPr>
              <a:t>   En los últimos años ha surgido una </a:t>
            </a:r>
            <a:r>
              <a:rPr lang="es-VE" altLang="es-VE" sz="4000" b="1" dirty="0">
                <a:solidFill>
                  <a:srgbClr val="FFFFFF"/>
                </a:solidFill>
              </a:rPr>
              <a:t>“Salud Pública” </a:t>
            </a:r>
            <a:r>
              <a:rPr lang="es-VE" altLang="es-VE" sz="4000" b="1" dirty="0" smtClean="0">
                <a:solidFill>
                  <a:srgbClr val="FFFFFF"/>
                </a:solidFill>
              </a:rPr>
              <a:t>funcional </a:t>
            </a:r>
            <a:r>
              <a:rPr lang="es-VE" altLang="es-VE" sz="4000" b="1" dirty="0">
                <a:solidFill>
                  <a:srgbClr val="FFFFFF"/>
                </a:solidFill>
              </a:rPr>
              <a:t>a los intereses del capital y el mercado</a:t>
            </a:r>
          </a:p>
        </p:txBody>
      </p:sp>
      <p:sp>
        <p:nvSpPr>
          <p:cNvPr id="28675" name="2 CuadroTexto"/>
          <p:cNvSpPr txBox="1">
            <a:spLocks noChangeArrowheads="1"/>
          </p:cNvSpPr>
          <p:nvPr/>
        </p:nvSpPr>
        <p:spPr bwMode="auto">
          <a:xfrm>
            <a:off x="177105" y="1844824"/>
            <a:ext cx="8715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Con las políticas neoliberales, desde los años noventa ha surgido una </a:t>
            </a:r>
            <a:r>
              <a:rPr lang="es-ES" sz="3200" b="1" dirty="0">
                <a:solidFill>
                  <a:srgbClr val="002060"/>
                </a:solidFill>
              </a:rPr>
              <a:t>SALUD PÚBLICA</a:t>
            </a:r>
            <a:r>
              <a:rPr lang="es-ES" sz="3200" b="1" dirty="0">
                <a:solidFill>
                  <a:srgbClr val="FF0000"/>
                </a:solidFill>
              </a:rPr>
              <a:t> que favorece las privatizaciones y </a:t>
            </a:r>
            <a:r>
              <a:rPr lang="es-ES" sz="3200" b="1" dirty="0" smtClean="0">
                <a:solidFill>
                  <a:srgbClr val="FF0000"/>
                </a:solidFill>
              </a:rPr>
              <a:t>coloca </a:t>
            </a:r>
            <a:r>
              <a:rPr lang="es-ES" sz="3200" b="1" dirty="0">
                <a:solidFill>
                  <a:srgbClr val="FF0000"/>
                </a:solidFill>
              </a:rPr>
              <a:t>la salud en el mercado</a:t>
            </a:r>
          </a:p>
        </p:txBody>
      </p:sp>
      <p:sp>
        <p:nvSpPr>
          <p:cNvPr id="28676" name="1 CuadroTexto"/>
          <p:cNvSpPr txBox="1">
            <a:spLocks noChangeArrowheads="1"/>
          </p:cNvSpPr>
          <p:nvPr/>
        </p:nvSpPr>
        <p:spPr bwMode="auto">
          <a:xfrm>
            <a:off x="162885" y="3861048"/>
            <a:ext cx="2896947" cy="95410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altLang="es-VE" sz="2800" b="1" dirty="0">
                <a:solidFill>
                  <a:schemeClr val="bg1"/>
                </a:solidFill>
              </a:rPr>
              <a:t>SEPARACION </a:t>
            </a:r>
          </a:p>
          <a:p>
            <a:pPr algn="ctr"/>
            <a:r>
              <a:rPr lang="es-VE" altLang="es-VE" sz="2800" b="1" dirty="0">
                <a:solidFill>
                  <a:schemeClr val="bg1"/>
                </a:solidFill>
              </a:rPr>
              <a:t>DE FUNCIONES</a:t>
            </a:r>
          </a:p>
        </p:txBody>
      </p:sp>
      <p:sp>
        <p:nvSpPr>
          <p:cNvPr id="28677" name="1 CuadroTexto"/>
          <p:cNvSpPr txBox="1">
            <a:spLocks noChangeArrowheads="1"/>
          </p:cNvSpPr>
          <p:nvPr/>
        </p:nvSpPr>
        <p:spPr bwMode="auto">
          <a:xfrm>
            <a:off x="3131840" y="3861048"/>
            <a:ext cx="3198311" cy="95410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altLang="es-VE" sz="2800" b="1" dirty="0">
                <a:solidFill>
                  <a:schemeClr val="bg1"/>
                </a:solidFill>
              </a:rPr>
              <a:t>PLURALISMO </a:t>
            </a:r>
          </a:p>
          <a:p>
            <a:pPr algn="ctr"/>
            <a:r>
              <a:rPr lang="es-VE" altLang="es-VE" sz="2800" b="1" dirty="0">
                <a:solidFill>
                  <a:schemeClr val="bg1"/>
                </a:solidFill>
              </a:rPr>
              <a:t>ESTRUCTURADO</a:t>
            </a:r>
          </a:p>
        </p:txBody>
      </p:sp>
      <p:sp>
        <p:nvSpPr>
          <p:cNvPr id="28678" name="1 CuadroTexto"/>
          <p:cNvSpPr txBox="1">
            <a:spLocks noChangeArrowheads="1"/>
          </p:cNvSpPr>
          <p:nvPr/>
        </p:nvSpPr>
        <p:spPr bwMode="auto">
          <a:xfrm>
            <a:off x="35496" y="5445224"/>
            <a:ext cx="6840760" cy="138499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VE" altLang="es-VE" sz="2800" b="1" dirty="0" smtClean="0">
                <a:solidFill>
                  <a:schemeClr val="bg1"/>
                </a:solidFill>
              </a:rPr>
              <a:t>POBLACIONES VULNERABLES, LA FOCALIZACIÓN </a:t>
            </a:r>
            <a:r>
              <a:rPr lang="es-VE" altLang="es-VE" sz="2800" b="1" dirty="0">
                <a:solidFill>
                  <a:schemeClr val="bg1"/>
                </a:solidFill>
              </a:rPr>
              <a:t>Y LOS PAQUETES BÁSICOS</a:t>
            </a: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406293" y="4869160"/>
            <a:ext cx="5739126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VE" altLang="es-VE" sz="2800" b="1" dirty="0" smtClean="0">
                <a:solidFill>
                  <a:schemeClr val="bg1"/>
                </a:solidFill>
              </a:rPr>
              <a:t>APP Y EL COSTO BENEFICIO</a:t>
            </a:r>
            <a:endParaRPr lang="es-VE" altLang="es-VE" sz="2800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71406" y="71414"/>
            <a:ext cx="771524" cy="642942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s-E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pic>
        <p:nvPicPr>
          <p:cNvPr id="11" name="Picture 15" descr="http://www.vocesdelimanorte.com/noticias/Red_de_Salud_Tupac_Amaru_Lima_Norte_inicia_afiliacion_al_Aseguramiento_Universal_en_Salud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303" y="3978995"/>
            <a:ext cx="2011193" cy="2474341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VE" altLang="es-VE" sz="4000" b="1" dirty="0">
                <a:solidFill>
                  <a:srgbClr val="FFFFFF"/>
                </a:solidFill>
              </a:rPr>
              <a:t>Esa “Salud Pública” funcional al capital y al mercado se ha hecho </a:t>
            </a:r>
            <a:r>
              <a:rPr lang="es-VE" altLang="es-VE" sz="4000" b="1" dirty="0" smtClean="0">
                <a:solidFill>
                  <a:srgbClr val="FFFFFF"/>
                </a:solidFill>
              </a:rPr>
              <a:t>hegemónica…</a:t>
            </a:r>
            <a:endParaRPr lang="es-VE" altLang="es-VE" sz="4000" b="1" dirty="0">
              <a:solidFill>
                <a:srgbClr val="FFFFFF"/>
              </a:solidFill>
            </a:endParaRPr>
          </a:p>
        </p:txBody>
      </p:sp>
      <p:sp>
        <p:nvSpPr>
          <p:cNvPr id="29699" name="2 CuadroTexto"/>
          <p:cNvSpPr txBox="1">
            <a:spLocks noChangeArrowheads="1"/>
          </p:cNvSpPr>
          <p:nvPr/>
        </p:nvSpPr>
        <p:spPr bwMode="auto">
          <a:xfrm>
            <a:off x="0" y="1916832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</a:rPr>
              <a:t>y predomina en los Ministerios de Salud, </a:t>
            </a:r>
            <a:r>
              <a:rPr lang="es-ES" sz="4400" b="1" dirty="0" smtClean="0">
                <a:solidFill>
                  <a:srgbClr val="FF0000"/>
                </a:solidFill>
              </a:rPr>
              <a:t>en las Facultades de Medicina y Ciencias de la Salud, en las </a:t>
            </a:r>
            <a:r>
              <a:rPr lang="es-ES" sz="4400" b="1" dirty="0">
                <a:solidFill>
                  <a:srgbClr val="002060"/>
                </a:solidFill>
              </a:rPr>
              <a:t>Escuelas de Salud Pública</a:t>
            </a:r>
            <a:r>
              <a:rPr lang="es-ES" sz="4400" b="1" dirty="0">
                <a:solidFill>
                  <a:srgbClr val="FF0000"/>
                </a:solidFill>
              </a:rPr>
              <a:t>, en los I</a:t>
            </a:r>
            <a:r>
              <a:rPr lang="es-ES" sz="4400" b="1" dirty="0" smtClean="0">
                <a:solidFill>
                  <a:srgbClr val="FF0000"/>
                </a:solidFill>
              </a:rPr>
              <a:t>nstitutos y Centros </a:t>
            </a:r>
            <a:r>
              <a:rPr lang="es-ES" sz="4400" b="1" dirty="0">
                <a:solidFill>
                  <a:srgbClr val="FF0000"/>
                </a:solidFill>
              </a:rPr>
              <a:t>de </a:t>
            </a:r>
            <a:r>
              <a:rPr lang="es-ES" sz="4400" b="1" dirty="0" smtClean="0">
                <a:solidFill>
                  <a:srgbClr val="FF0000"/>
                </a:solidFill>
              </a:rPr>
              <a:t>Investigación, </a:t>
            </a:r>
            <a:r>
              <a:rPr lang="es-ES" sz="4400" b="1" dirty="0">
                <a:solidFill>
                  <a:srgbClr val="FF0000"/>
                </a:solidFill>
              </a:rPr>
              <a:t>y en los Organismos Internacionales…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vacuna virus papiloma humano boliv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4896544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907"/>
          <a:stretch/>
        </p:blipFill>
        <p:spPr bwMode="auto">
          <a:xfrm>
            <a:off x="680075" y="3645024"/>
            <a:ext cx="4756021" cy="319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21" y="337786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://www.minsalud.gov.co/salud/PublishingImages/Regimen%20Subsidiado.jpg"/>
          <p:cNvPicPr>
            <a:picLocks noChangeAspect="1" noChangeArrowheads="1"/>
          </p:cNvPicPr>
          <p:nvPr/>
        </p:nvPicPr>
        <p:blipFill>
          <a:blip r:embed="rId5" cstate="print"/>
          <a:srcRect b="14250"/>
          <a:stretch>
            <a:fillRect/>
          </a:stretch>
        </p:blipFill>
        <p:spPr bwMode="auto">
          <a:xfrm>
            <a:off x="5868144" y="2949682"/>
            <a:ext cx="2736304" cy="3791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30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38400"/>
            <a:ext cx="8839200" cy="685800"/>
          </a:xfrm>
          <a:solidFill>
            <a:srgbClr val="66FF33"/>
          </a:solidFill>
        </p:spPr>
        <p:txBody>
          <a:bodyPr/>
          <a:lstStyle/>
          <a:p>
            <a:r>
              <a:rPr lang="pt-BR" sz="3400" dirty="0" smtClean="0"/>
              <a:t>Brasil. Políticas Públicas Privatizadoras  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01613" y="3295650"/>
            <a:ext cx="8839200" cy="3354388"/>
          </a:xfrm>
          <a:prstGeom prst="rect">
            <a:avLst/>
          </a:prstGeom>
          <a:solidFill>
            <a:srgbClr val="A4ECFA"/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es-ES" sz="2400"/>
              <a:t>Exenciones y deducciones de impuestos a empresas de salud privada </a:t>
            </a:r>
          </a:p>
          <a:p>
            <a:pPr marL="355600" indent="-355600"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es-ES" sz="2400"/>
              <a:t>Créditos y Prestamos Públicos a agentes privados</a:t>
            </a:r>
          </a:p>
          <a:p>
            <a:pPr marL="355600" indent="-355600"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es-ES" sz="2400"/>
              <a:t>Asociación de Bancos Estadales con inversiones privadas para el mercado de Asistencia Complementaria </a:t>
            </a:r>
          </a:p>
          <a:p>
            <a:pPr marL="355600" indent="-355600"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es-ES" sz="2400"/>
              <a:t>Gastos Directos del Estado para financiar Planes Privados de Salud para Servidores Públicos</a:t>
            </a:r>
          </a:p>
          <a:p>
            <a:pPr marL="355600" indent="-355600" algn="just"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</a:pPr>
            <a:r>
              <a:rPr lang="es-ES" sz="2400"/>
              <a:t>Apoyo en la obtención de Empréstitos Internacionales </a:t>
            </a:r>
          </a:p>
        </p:txBody>
      </p:sp>
      <p:pic>
        <p:nvPicPr>
          <p:cNvPr id="49156" name="Picture 13" descr="http://igormadeira.files.wordpress.com/2010/03/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333375"/>
            <a:ext cx="4193555" cy="192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CaixaDeTexto 1"/>
          <p:cNvSpPr txBox="1">
            <a:spLocks noChangeArrowheads="1"/>
          </p:cNvSpPr>
          <p:nvPr/>
        </p:nvSpPr>
        <p:spPr bwMode="auto">
          <a:xfrm>
            <a:off x="4644008" y="163666"/>
            <a:ext cx="432048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400" b="1" dirty="0" err="1">
                <a:solidFill>
                  <a:srgbClr val="C00000"/>
                </a:solidFill>
              </a:rPr>
              <a:t>Notable</a:t>
            </a:r>
            <a:r>
              <a:rPr lang="pt-BR" sz="3400" b="1" dirty="0">
                <a:solidFill>
                  <a:srgbClr val="C00000"/>
                </a:solidFill>
              </a:rPr>
              <a:t> deterioro </a:t>
            </a:r>
            <a:r>
              <a:rPr lang="pt-BR" sz="3400" b="1" dirty="0" err="1">
                <a:solidFill>
                  <a:srgbClr val="C00000"/>
                </a:solidFill>
              </a:rPr>
              <a:t>del</a:t>
            </a:r>
            <a:r>
              <a:rPr lang="pt-BR" sz="3400" b="1" dirty="0">
                <a:solidFill>
                  <a:srgbClr val="C00000"/>
                </a:solidFill>
              </a:rPr>
              <a:t> SUS y </a:t>
            </a:r>
            <a:r>
              <a:rPr lang="pt-BR" sz="3400" b="1" dirty="0" err="1">
                <a:solidFill>
                  <a:srgbClr val="C00000"/>
                </a:solidFill>
              </a:rPr>
              <a:t>crecimiento</a:t>
            </a:r>
            <a:r>
              <a:rPr lang="pt-BR" sz="3400" b="1" dirty="0">
                <a:solidFill>
                  <a:srgbClr val="C00000"/>
                </a:solidFill>
              </a:rPr>
              <a:t> </a:t>
            </a:r>
            <a:r>
              <a:rPr lang="pt-BR" sz="3400" b="1" dirty="0" err="1">
                <a:solidFill>
                  <a:srgbClr val="C00000"/>
                </a:solidFill>
              </a:rPr>
              <a:t>del</a:t>
            </a:r>
            <a:r>
              <a:rPr lang="pt-BR" sz="3400" b="1" dirty="0">
                <a:solidFill>
                  <a:srgbClr val="C00000"/>
                </a:solidFill>
              </a:rPr>
              <a:t> sector privado</a:t>
            </a:r>
          </a:p>
        </p:txBody>
      </p:sp>
      <p:sp>
        <p:nvSpPr>
          <p:cNvPr id="49159" name="CaixaDeTexto 1"/>
          <p:cNvSpPr txBox="1">
            <a:spLocks noChangeArrowheads="1"/>
          </p:cNvSpPr>
          <p:nvPr/>
        </p:nvSpPr>
        <p:spPr bwMode="auto">
          <a:xfrm>
            <a:off x="5678488" y="6569075"/>
            <a:ext cx="33401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b="0" i="1">
                <a:solidFill>
                  <a:schemeClr val="tx1"/>
                </a:solidFill>
              </a:rPr>
              <a:t>Tomado de presentación de Ligia Bahía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asociaciones publico privadas en bras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71414"/>
            <a:ext cx="8884256" cy="6663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2554545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altLang="es-VE" sz="4000" b="1" dirty="0">
                <a:solidFill>
                  <a:srgbClr val="FFFFFF"/>
                </a:solidFill>
              </a:rPr>
              <a:t>Ante esa “Salud Pública”</a:t>
            </a:r>
          </a:p>
          <a:p>
            <a:pPr algn="ctr"/>
            <a:r>
              <a:rPr lang="es-VE" altLang="es-VE" sz="4000" b="1" dirty="0">
                <a:solidFill>
                  <a:srgbClr val="FFFFFF"/>
                </a:solidFill>
              </a:rPr>
              <a:t>funcional al capital y al mercado</a:t>
            </a:r>
          </a:p>
          <a:p>
            <a:pPr algn="ctr"/>
            <a:r>
              <a:rPr lang="es-VE" altLang="es-VE" sz="4000" b="1" dirty="0" smtClean="0">
                <a:solidFill>
                  <a:srgbClr val="FFFFFF"/>
                </a:solidFill>
              </a:rPr>
              <a:t>Se desarrolla una “Salud Pública” contra </a:t>
            </a:r>
            <a:r>
              <a:rPr lang="es-VE" altLang="es-VE" sz="4000" b="1" dirty="0">
                <a:solidFill>
                  <a:srgbClr val="FFFFFF"/>
                </a:solidFill>
              </a:rPr>
              <a:t>hegemónica</a:t>
            </a:r>
          </a:p>
        </p:txBody>
      </p:sp>
      <p:sp>
        <p:nvSpPr>
          <p:cNvPr id="30723" name="2 CuadroTexto"/>
          <p:cNvSpPr txBox="1">
            <a:spLocks noChangeArrowheads="1"/>
          </p:cNvSpPr>
          <p:nvPr/>
        </p:nvSpPr>
        <p:spPr bwMode="auto">
          <a:xfrm>
            <a:off x="802504" y="2564904"/>
            <a:ext cx="7801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 b="1" dirty="0">
                <a:solidFill>
                  <a:srgbClr val="FF0000"/>
                </a:solidFill>
              </a:rPr>
              <a:t>LA SALUD COLECTIVA</a:t>
            </a:r>
          </a:p>
        </p:txBody>
      </p:sp>
      <p:sp>
        <p:nvSpPr>
          <p:cNvPr id="30724" name="1 CuadroTexto"/>
          <p:cNvSpPr txBox="1">
            <a:spLocks noChangeArrowheads="1"/>
          </p:cNvSpPr>
          <p:nvPr/>
        </p:nvSpPr>
        <p:spPr bwMode="auto">
          <a:xfrm>
            <a:off x="285750" y="4273550"/>
            <a:ext cx="4352925" cy="584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altLang="es-VE" sz="3200" b="1">
                <a:solidFill>
                  <a:schemeClr val="bg1"/>
                </a:solidFill>
              </a:rPr>
              <a:t>Determinación Social</a:t>
            </a:r>
          </a:p>
        </p:txBody>
      </p:sp>
      <p:sp>
        <p:nvSpPr>
          <p:cNvPr id="30725" name="1 CuadroTexto"/>
          <p:cNvSpPr txBox="1">
            <a:spLocks noChangeArrowheads="1"/>
          </p:cNvSpPr>
          <p:nvPr/>
        </p:nvSpPr>
        <p:spPr bwMode="auto">
          <a:xfrm>
            <a:off x="71438" y="3500438"/>
            <a:ext cx="3963987" cy="584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altLang="es-VE" sz="3200" b="1">
                <a:solidFill>
                  <a:schemeClr val="bg1"/>
                </a:solidFill>
              </a:rPr>
              <a:t>Derecho a la Salud</a:t>
            </a:r>
          </a:p>
        </p:txBody>
      </p:sp>
      <p:sp>
        <p:nvSpPr>
          <p:cNvPr id="30726" name="1 CuadroTexto"/>
          <p:cNvSpPr txBox="1">
            <a:spLocks noChangeArrowheads="1"/>
          </p:cNvSpPr>
          <p:nvPr/>
        </p:nvSpPr>
        <p:spPr bwMode="auto">
          <a:xfrm>
            <a:off x="285750" y="5708650"/>
            <a:ext cx="5534025" cy="107791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altLang="es-VE" sz="3200" b="1">
                <a:solidFill>
                  <a:schemeClr val="bg1"/>
                </a:solidFill>
              </a:rPr>
              <a:t>Economía Política y el </a:t>
            </a:r>
          </a:p>
          <a:p>
            <a:pPr algn="ctr"/>
            <a:r>
              <a:rPr lang="es-VE" altLang="es-VE" sz="3200" b="1">
                <a:solidFill>
                  <a:schemeClr val="bg1"/>
                </a:solidFill>
              </a:rPr>
              <a:t>Complejo Médico Industrial</a:t>
            </a:r>
          </a:p>
        </p:txBody>
      </p:sp>
      <p:sp>
        <p:nvSpPr>
          <p:cNvPr id="30727" name="1 CuadroTexto"/>
          <p:cNvSpPr txBox="1">
            <a:spLocks noChangeArrowheads="1"/>
          </p:cNvSpPr>
          <p:nvPr/>
        </p:nvSpPr>
        <p:spPr bwMode="auto">
          <a:xfrm>
            <a:off x="5214938" y="3714750"/>
            <a:ext cx="3692525" cy="107791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altLang="es-VE" sz="3200" b="1">
                <a:solidFill>
                  <a:schemeClr val="bg1"/>
                </a:solidFill>
              </a:rPr>
              <a:t>Participación y </a:t>
            </a:r>
          </a:p>
          <a:p>
            <a:pPr algn="ctr"/>
            <a:r>
              <a:rPr lang="es-VE" altLang="es-VE" sz="3200" b="1">
                <a:solidFill>
                  <a:schemeClr val="bg1"/>
                </a:solidFill>
              </a:rPr>
              <a:t>Contraloría Social</a:t>
            </a:r>
          </a:p>
        </p:txBody>
      </p:sp>
      <p:sp>
        <p:nvSpPr>
          <p:cNvPr id="8" name="1 CuadroTexto"/>
          <p:cNvSpPr txBox="1">
            <a:spLocks noChangeArrowheads="1"/>
          </p:cNvSpPr>
          <p:nvPr/>
        </p:nvSpPr>
        <p:spPr bwMode="auto">
          <a:xfrm>
            <a:off x="6000750" y="5000625"/>
            <a:ext cx="2986088" cy="157003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altLang="es-VE" sz="3200" b="1">
                <a:solidFill>
                  <a:schemeClr val="bg1"/>
                </a:solidFill>
              </a:rPr>
              <a:t>Universalismo</a:t>
            </a:r>
          </a:p>
          <a:p>
            <a:pPr algn="ctr"/>
            <a:r>
              <a:rPr lang="es-VE" altLang="es-VE" sz="3200" b="1">
                <a:solidFill>
                  <a:schemeClr val="bg1"/>
                </a:solidFill>
              </a:rPr>
              <a:t>Defensa de</a:t>
            </a:r>
          </a:p>
          <a:p>
            <a:pPr algn="ctr"/>
            <a:r>
              <a:rPr lang="es-VE" altLang="es-VE" sz="3200" b="1">
                <a:solidFill>
                  <a:schemeClr val="bg1"/>
                </a:solidFill>
              </a:rPr>
              <a:t> lo público</a:t>
            </a:r>
          </a:p>
        </p:txBody>
      </p:sp>
      <p:sp>
        <p:nvSpPr>
          <p:cNvPr id="9" name="1 CuadroTexto"/>
          <p:cNvSpPr txBox="1">
            <a:spLocks noChangeArrowheads="1"/>
          </p:cNvSpPr>
          <p:nvPr/>
        </p:nvSpPr>
        <p:spPr bwMode="auto">
          <a:xfrm>
            <a:off x="955675" y="4987925"/>
            <a:ext cx="4259263" cy="584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VE" altLang="es-VE" sz="3200" b="1">
                <a:solidFill>
                  <a:schemeClr val="bg1"/>
                </a:solidFill>
              </a:rPr>
              <a:t>Reproducción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25" grpId="0" animBg="1"/>
      <p:bldP spid="30726" grpId="0" animBg="1"/>
      <p:bldP spid="3072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aster">
  <a:themeElements>
    <a:clrScheme name="1_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8100000" algn="ctr" rotWithShape="0">
            <a:srgbClr val="808080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8100000" algn="ctr" rotWithShape="0">
            <a:srgbClr val="808080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8100000" algn="ctr" rotWithShape="0">
            <a:srgbClr val="808080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8100000" algn="ctr" rotWithShape="0">
            <a:srgbClr val="808080"/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ster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1139</Words>
  <Application>Microsoft Office PowerPoint</Application>
  <PresentationFormat>Apresentação na tela (4:3)</PresentationFormat>
  <Paragraphs>162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Diseño predeterminado</vt:lpstr>
      <vt:lpstr>1_master</vt:lpstr>
      <vt:lpstr>2_master</vt:lpstr>
      <vt:lpstr>1_Default Design</vt:lpstr>
      <vt:lpstr>3_Tema de Office</vt:lpstr>
      <vt:lpstr>1_Diseño predeterminado</vt:lpstr>
      <vt:lpstr>Slide 1</vt:lpstr>
      <vt:lpstr>Slide 2</vt:lpstr>
      <vt:lpstr>Slide 3</vt:lpstr>
      <vt:lpstr>Slide 4</vt:lpstr>
      <vt:lpstr>Slide 5</vt:lpstr>
      <vt:lpstr>Slide 6</vt:lpstr>
      <vt:lpstr>Brasil. Políticas Públicas Privatizadoras 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TASAS DE GANANCIA DE LAS INDUSTRIAS MAS RENTABLES DEL MUNDO</vt:lpstr>
      <vt:lpstr>Slide 17</vt:lpstr>
      <vt:lpstr>Slide 18</vt:lpstr>
      <vt:lpstr>Slide 19</vt:lpstr>
      <vt:lpstr>Slide 20</vt:lpstr>
      <vt:lpstr>Slide 21</vt:lpstr>
      <vt:lpstr>Slide 22</vt:lpstr>
    </vt:vector>
  </TitlesOfParts>
  <Company>ORAS-CONHU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Oscar Feo Isturiz</dc:creator>
  <cp:lastModifiedBy>Ccde09</cp:lastModifiedBy>
  <cp:revision>177</cp:revision>
  <dcterms:created xsi:type="dcterms:W3CDTF">2009-08-17T01:53:54Z</dcterms:created>
  <dcterms:modified xsi:type="dcterms:W3CDTF">2017-05-19T14:28:47Z</dcterms:modified>
</cp:coreProperties>
</file>