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6" r:id="rId5"/>
    <p:sldId id="258" r:id="rId6"/>
    <p:sldId id="269" r:id="rId7"/>
    <p:sldId id="278" r:id="rId8"/>
    <p:sldId id="257" r:id="rId9"/>
    <p:sldId id="268" r:id="rId10"/>
    <p:sldId id="267" r:id="rId11"/>
    <p:sldId id="260" r:id="rId12"/>
    <p:sldId id="264" r:id="rId13"/>
    <p:sldId id="263" r:id="rId14"/>
    <p:sldId id="262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45288" cy="98821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2E121-AC8A-45FA-8D04-9D98A4AE2BE4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672EC-2D0A-4D27-87E3-05C4D05643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160A9-9551-45DC-8B1F-91BFB766C8E1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BD63-3254-4AB3-8093-978E013FF5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F1F2A-2DB6-4180-99BA-F554C7A2A691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4B4D-8F15-4C83-9D08-D0C631B5072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CA018-BBAA-4368-854C-64D6D5EE848F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A29CC-4A44-4FBB-8FA3-A305A5FEE7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05108-DDAE-4DF2-9BEB-3A88883462B7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89A9B-5DFF-45F7-843E-588ACAAEABE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3B366-EFC9-471E-8CC8-BDE5609D05D8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8A34-016C-40AD-A9E4-DB7750721E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28931-578C-419A-97A2-0558DA662FB4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D9E4-4D86-4D63-906D-9695EC49101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9723A-33E1-46CB-AF8B-2A0DBB673756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C7806-E930-4D2C-8131-D1A118B31D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68B08-642B-4297-9334-40D6E17B09E1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97A3-CF94-4023-85E7-A49CDF9483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65194-6E9B-4A4B-9F48-5D8BABE5CBCB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1D67A-3A29-4900-A3F3-06278DC205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80351-E86C-4705-9E9B-8799B38C696A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B13FD-22A2-455D-9D39-6A2BB43FB0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C60C42-5AD3-4298-84BE-67E990B906A9}" type="datetimeFigureOut">
              <a:rPr lang="pt-BR"/>
              <a:pPr/>
              <a:t>21/12/2012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D3CA7D6-DBA0-4E0D-964C-549B974114E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424936" cy="1728192"/>
          </a:xfr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eaLnBrk="1" hangingPunct="1"/>
            <a:r>
              <a:rPr lang="pt-BR" sz="2400" b="1" smtClean="0">
                <a:cs typeface="Arial" pitchFamily="34" charset="0"/>
              </a:rPr>
              <a:t/>
            </a:r>
            <a:br>
              <a:rPr lang="pt-BR" sz="2400" b="1" smtClean="0">
                <a:cs typeface="Arial" pitchFamily="34" charset="0"/>
              </a:rPr>
            </a:br>
            <a:r>
              <a:rPr lang="pt-BR" sz="2400" b="1" smtClean="0">
                <a:cs typeface="Arial" pitchFamily="34" charset="0"/>
              </a:rPr>
              <a:t>A construção do processo pedagógico no Curso Técnico de Agentes Comunitários de Saúde da Escola GHC:  estratégias de avaliação dos modos formativos</a:t>
            </a:r>
            <a:r>
              <a:rPr lang="pt-BR" sz="4000" smtClean="0">
                <a:cs typeface="Arial" pitchFamily="34" charset="0"/>
              </a:rPr>
              <a:t/>
            </a:r>
            <a:br>
              <a:rPr lang="pt-BR" sz="4000" smtClean="0">
                <a:cs typeface="Arial" pitchFamily="34" charset="0"/>
              </a:rPr>
            </a:br>
            <a:endParaRPr lang="pt-BR" sz="4000" smtClean="0">
              <a:cs typeface="Arial" pitchFamily="34" charset="0"/>
            </a:endParaRPr>
          </a:p>
        </p:txBody>
      </p:sp>
      <p:pic>
        <p:nvPicPr>
          <p:cNvPr id="2053" name="Picture 2" descr="Marca do Seminário Internacional: Formação de Trabalhadores Técnicos em Saúde no Brasil e no MERCOSUL, ocorrerá entre os dias 24 a 26 de Novembro de 2008, Rio de Janeiro, Bra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3744913" cy="836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54" name="CaixaDeTexto 9"/>
          <p:cNvSpPr txBox="1">
            <a:spLocks noChangeArrowheads="1"/>
          </p:cNvSpPr>
          <p:nvPr/>
        </p:nvSpPr>
        <p:spPr bwMode="auto">
          <a:xfrm>
            <a:off x="1835150" y="4303713"/>
            <a:ext cx="7056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Andiara Cossetin, Renata Pekelman, Edelves Rodrigues Vieira, Ana Celina Souza, Pedro Papini e Fernanda Mattioni.</a:t>
            </a:r>
          </a:p>
          <a:p>
            <a:pPr algn="ctr"/>
            <a:endParaRPr lang="pt-BR" sz="20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                 Escola GHC -Grupo Hospitalar Conceição</a:t>
            </a:r>
          </a:p>
          <a:p>
            <a:pPr algn="ctr"/>
            <a:endParaRPr lang="pt-BR" sz="20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Novembro, 2012.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DIARA COSSETIN\Pictures\Minhas imagens\fotos CTACS Gravatai\DSC00512.JPG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3563938" y="3789363"/>
            <a:ext cx="532923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Atividades de dispersão</a:t>
            </a:r>
          </a:p>
        </p:txBody>
      </p:sp>
      <p:sp>
        <p:nvSpPr>
          <p:cNvPr id="1126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eaLnBrk="1" hangingPunct="1"/>
            <a:r>
              <a:rPr lang="pt-BR" smtClean="0"/>
              <a:t>Diário de campo, leitura de textos junto as equipes, pesquisa de dados sobre saúde e realidade local .</a:t>
            </a:r>
          </a:p>
          <a:p>
            <a:pPr eaLnBrk="1" hangingPunct="1"/>
            <a:r>
              <a:rPr lang="pt-BR" smtClean="0"/>
              <a:t>Acompanhadas pelo supervisor de campo.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23850" y="465138"/>
            <a:ext cx="75406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Eixo II: Construindo as Ações Integrais na saúde e </a:t>
            </a:r>
          </a:p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as linhas de cuidado.</a:t>
            </a:r>
          </a:p>
          <a:p>
            <a:pPr indent="449263"/>
            <a:endParaRPr lang="pt-BR" altLang="zh-CN" sz="2300" b="1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pt-BR" altLang="zh-CN" sz="2300">
                <a:latin typeface="Times New Roman" pitchFamily="18" charset="0"/>
                <a:cs typeface="Times New Roman" pitchFamily="18" charset="0"/>
              </a:rPr>
              <a:t>Carga horária: 600 h </a:t>
            </a:r>
          </a:p>
          <a:p>
            <a:pPr indent="449263"/>
            <a:endParaRPr lang="pt-BR" altLang="zh-CN" sz="2300" b="1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Unidade 1- Conceitos de Saúde, processo saúde-doença</a:t>
            </a:r>
          </a:p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2 - Ações de Atenção à Saúde e Integralidade </a:t>
            </a:r>
          </a:p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3- Processo de Trabalho em Saúde </a:t>
            </a:r>
          </a:p>
          <a:p>
            <a:pPr indent="449263"/>
            <a:r>
              <a:rPr lang="pt-BR" altLang="zh-CN" sz="2300" b="1">
                <a:latin typeface="Times New Roman" pitchFamily="18" charset="0"/>
                <a:cs typeface="Times New Roman" pitchFamily="18" charset="0"/>
              </a:rPr>
              <a:t>4-  Trabalho em Equipe e </a:t>
            </a:r>
            <a:r>
              <a:rPr lang="pt-BR" altLang="zh-CN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ACS</a:t>
            </a:r>
            <a:endParaRPr lang="pt-BR" altLang="zh-CN" sz="2300" b="1">
              <a:cs typeface="Times New Roman" pitchFamily="18" charset="0"/>
            </a:endParaRPr>
          </a:p>
        </p:txBody>
      </p:sp>
      <p:pic>
        <p:nvPicPr>
          <p:cNvPr id="12292" name="Picture 2" descr="C:\Users\ANDIARA COSSETIN\Pictures\Minhas imagens\fotos CTACS Gravatai\DSC0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33825"/>
            <a:ext cx="9144000" cy="292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79388" y="333375"/>
            <a:ext cx="896461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pt-BR" altLang="zh-CN" sz="2200" b="1">
                <a:latin typeface="Times New Roman" pitchFamily="18" charset="0"/>
                <a:cs typeface="Times New Roman" pitchFamily="18" charset="0"/>
              </a:rPr>
              <a:t>Eixo III: Promoção, prevenção e monitoramento das situações de risco ambiental e sanitário.</a:t>
            </a:r>
          </a:p>
          <a:p>
            <a:pPr indent="449263"/>
            <a:r>
              <a:rPr lang="pt-BR" altLang="zh-CN" sz="2200">
                <a:latin typeface="Times New Roman" pitchFamily="18" charset="0"/>
                <a:cs typeface="Times New Roman" pitchFamily="18" charset="0"/>
              </a:rPr>
              <a:t>Carga horária : 400 h </a:t>
            </a:r>
          </a:p>
          <a:p>
            <a:pPr indent="449263"/>
            <a:endParaRPr lang="pt-BR" altLang="zh-CN" sz="2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pt-BR" altLang="zh-CN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Unidade 1 - Participação Popular</a:t>
            </a:r>
          </a:p>
          <a:p>
            <a:pPr indent="449263"/>
            <a:r>
              <a:rPr lang="pt-BR" altLang="zh-CN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2 - Educação Popular em Saúde, Laboratório de Práticas Educativas e Metodológicas</a:t>
            </a:r>
          </a:p>
          <a:p>
            <a:pPr indent="449263"/>
            <a:r>
              <a:rPr lang="pt-BR" altLang="zh-CN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3 - Os desafios Ecológicos, a Saúde e a Vigilância Ambiental</a:t>
            </a:r>
          </a:p>
          <a:p>
            <a:pPr indent="449263"/>
            <a:r>
              <a:rPr lang="pt-BR" altLang="zh-CN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4 - A Vigilância na Saúde na perspectiva da Integralidade</a:t>
            </a:r>
            <a:endParaRPr lang="pt-BR" altLang="zh-CN" sz="2200" b="1">
              <a:cs typeface="Times New Roman" pitchFamily="18" charset="0"/>
            </a:endParaRPr>
          </a:p>
        </p:txBody>
      </p:sp>
      <p:pic>
        <p:nvPicPr>
          <p:cNvPr id="8" name="Espaço Reservado para Conteúdo 4" descr="Foto0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3" y="3644900"/>
            <a:ext cx="9144001" cy="3213100"/>
          </a:xfrm>
          <a:ln w="38100" cap="sq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smtClean="0"/>
              <a:t>A avaliação dos modos formativos , seus métodos e estratégias:</a:t>
            </a:r>
            <a:endParaRPr lang="pt-BR" sz="40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t-BR" sz="2000" smtClean="0"/>
              <a:t>		</a:t>
            </a:r>
            <a:endParaRPr lang="pt-BR" sz="2800" b="1" smtClean="0"/>
          </a:p>
          <a:p>
            <a:pPr eaLnBrk="1" hangingPunct="1">
              <a:lnSpc>
                <a:spcPct val="80000"/>
              </a:lnSpc>
            </a:pPr>
            <a:endParaRPr lang="pt-BR" sz="2100" smtClean="0"/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reuniões mensais : avaliação do processo pedagógico com facilitadores e coordenação;</a:t>
            </a:r>
          </a:p>
          <a:p>
            <a:pPr eaLnBrk="1" hangingPunct="1">
              <a:lnSpc>
                <a:spcPct val="80000"/>
              </a:lnSpc>
            </a:pPr>
            <a:endParaRPr 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cadernos didático-pedagógico: concentração e dispersão; </a:t>
            </a:r>
          </a:p>
          <a:p>
            <a:pPr eaLnBrk="1" hangingPunct="1">
              <a:lnSpc>
                <a:spcPct val="80000"/>
              </a:lnSpc>
            </a:pPr>
            <a:endParaRPr 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avaliação de conteúdo para cada Unidade Temática;</a:t>
            </a:r>
          </a:p>
          <a:p>
            <a:pPr eaLnBrk="1" hangingPunct="1">
              <a:lnSpc>
                <a:spcPct val="80000"/>
              </a:lnSpc>
            </a:pPr>
            <a:endParaRPr 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avaliação de processo ;</a:t>
            </a:r>
          </a:p>
          <a:p>
            <a:pPr eaLnBrk="1" hangingPunct="1">
              <a:lnSpc>
                <a:spcPct val="80000"/>
              </a:lnSpc>
            </a:pPr>
            <a:endParaRPr lang="pt-BR" sz="2800" smtClean="0"/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  <p:pic>
        <p:nvPicPr>
          <p:cNvPr id="14340" name="Picture 2" descr="Marca do Seminário Internacional: Formação de Trabalhadores Técnicos em Saúde no Brasil e no MERCOSUL, ocorrerá entre os dias 24 a 26 de Novembro de 2008, Rio de Janeiro,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8" y="5849938"/>
            <a:ext cx="3313112" cy="10080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pt-BR" smtClean="0"/>
          </a:p>
        </p:txBody>
      </p:sp>
      <p:pic>
        <p:nvPicPr>
          <p:cNvPr id="15364" name="Picture 2" descr="Marca do Seminário Internacional: Formação de Trabalhadores Técnicos em Saúde no Brasil e no MERCOSUL, ocorrerá entre os dias 24 a 26 de Novembro de 2008, Rio de Janeiro,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36850" cy="1008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5" name="Retângulo 4"/>
          <p:cNvSpPr>
            <a:spLocks noChangeArrowheads="1"/>
          </p:cNvSpPr>
          <p:nvPr/>
        </p:nvSpPr>
        <p:spPr bwMode="auto">
          <a:xfrm>
            <a:off x="468313" y="1412875"/>
            <a:ext cx="799147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>
                <a:latin typeface="Calibri" pitchFamily="34" charset="0"/>
              </a:rPr>
              <a:t>  </a:t>
            </a:r>
            <a:r>
              <a:rPr lang="pt-BR" sz="2800"/>
              <a:t>avaliação dos discentes, dos facilitadores e do Curso;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Calibri" pitchFamily="34" charset="0"/>
            </a:endParaRPr>
          </a:p>
          <a:p>
            <a:endParaRPr lang="pt-BR" sz="2800" b="1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>
                <a:latin typeface="Calibri" pitchFamily="34" charset="0"/>
              </a:rPr>
              <a:t>Oficinas Caminhos da Criação para a Promoção da Saúde</a:t>
            </a:r>
            <a:r>
              <a:rPr lang="pt-BR" sz="2800">
                <a:latin typeface="Calibri" pitchFamily="34" charset="0"/>
              </a:rPr>
              <a:t>: articulando arte, educação e saúde;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Calibri" pitchFamily="34" charset="0"/>
              </a:rPr>
              <a:t> conselhos de classe semestrais: avaliação dos discentes;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Calibri" pitchFamily="34" charset="0"/>
              </a:rPr>
              <a:t> reuniões entre gestores; 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Calibri" pitchFamily="34" charset="0"/>
            </a:endParaRPr>
          </a:p>
          <a:p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DIARA COSSETIN\Pictures\Minhas imagens\fotos CTACS Gravatai\DSC00545.JPG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2484438" y="2781300"/>
            <a:ext cx="5616575" cy="386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6388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/>
              <a:t>       A metodologia deve ser ativa e participativa, que possibilite ao ACS criar hipóteses para a solução de problemas com autonomia, com base teórica na educação popular.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Reflexões sobre modos formativos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pt-BR" sz="3000" smtClean="0"/>
              <a:t>		</a:t>
            </a:r>
            <a:r>
              <a:rPr lang="pt-BR" sz="2600" smtClean="0"/>
              <a:t>O Curso rompe com a tradição pedagógica disciplinar e instrumental.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pt-BR" sz="26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pt-BR" sz="2600" smtClean="0"/>
              <a:t>		Abre para a criatividade, o debate, a crítica e o protagonismo partir dos locais onde emergem os problemas (cotidiano do trabalho). </a:t>
            </a:r>
          </a:p>
          <a:p>
            <a:pPr eaLnBrk="1" hangingPunct="1">
              <a:lnSpc>
                <a:spcPct val="90000"/>
              </a:lnSpc>
            </a:pPr>
            <a:endParaRPr lang="pt-BR" sz="26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pt-BR" sz="2600" smtClean="0"/>
              <a:t>		Formação técnica:  questões básicas- o quê, com quem , como, por quê, e, principalmente, quais as mudanças necessárias nos processos de trabalho e nos Sistemas de Saúde .</a:t>
            </a:r>
          </a:p>
          <a:p>
            <a:pPr eaLnBrk="1" hangingPunct="1">
              <a:lnSpc>
                <a:spcPct val="90000"/>
              </a:lnSpc>
            </a:pPr>
            <a:endParaRPr lang="pt-BR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DIARA COSSETIN\Pictures\Minhas imagens\fotos CTACS Gravatai\DSC00542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843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pt-BR" sz="2800" smtClean="0"/>
              <a:t>           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Considerações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t-BR" sz="3000" smtClean="0"/>
              <a:t>         O diálogo não é ingênuo, não exclui o conflito supera as condições de opressão.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pt-BR" sz="3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t-BR" sz="3000" smtClean="0"/>
              <a:t>		O papel do educador compreende o debate sobre as contradições e do antagonismo de classe no contexto da formação profissional. </a:t>
            </a:r>
          </a:p>
          <a:p>
            <a:pPr eaLnBrk="1" hangingPunct="1">
              <a:lnSpc>
                <a:spcPct val="80000"/>
              </a:lnSpc>
            </a:pPr>
            <a:endParaRPr lang="pt-BR" sz="3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t-BR" sz="3000" smtClean="0"/>
              <a:t>        </a:t>
            </a:r>
          </a:p>
          <a:p>
            <a:pPr eaLnBrk="1" hangingPunct="1">
              <a:lnSpc>
                <a:spcPct val="80000"/>
              </a:lnSpc>
            </a:pPr>
            <a:endParaRPr lang="pt-BR" sz="3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pt-BR" sz="3000" smtClean="0"/>
              <a:t>					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0484" name="Picture 3" descr="C:\Users\ANDIARA COSSETIN\Pictures\Minhas imagens\fotos CTACS Gravatai\DSC00880.JPG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1619250" y="2708275"/>
            <a:ext cx="56165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800" b="1">
              <a:latin typeface="Calibri" pitchFamily="34" charset="0"/>
            </a:endParaRPr>
          </a:p>
          <a:p>
            <a:endParaRPr lang="pt-BR" sz="4800" b="1">
              <a:latin typeface="Calibri" pitchFamily="34" charset="0"/>
            </a:endParaRPr>
          </a:p>
          <a:p>
            <a:endParaRPr lang="pt-BR" sz="4800" b="1">
              <a:latin typeface="Calibri" pitchFamily="34" charset="0"/>
            </a:endParaRPr>
          </a:p>
          <a:p>
            <a:r>
              <a:rPr lang="pt-BR" sz="3200" b="1">
                <a:latin typeface="Calibri" pitchFamily="34" charset="0"/>
              </a:rPr>
              <a:t>Contato:</a:t>
            </a:r>
          </a:p>
          <a:p>
            <a:r>
              <a:rPr lang="pt-BR" sz="3200" b="1">
                <a:latin typeface="Calibri" pitchFamily="34" charset="0"/>
              </a:rPr>
              <a:t>andiara@ghc.com.br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HOSPITALAR CONCEIÇÃO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25538"/>
            <a:ext cx="8374062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Vinculado ao Ministério da Saúde, com 7.913 trabalhadores de saúde.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Nossa Senhora da Conceição, Hospital da Criança Conceição, Hospital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Fêmina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Hospital Cristo Redentor;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Serviço de Saúde Comunitária: 12 Unidades do Saúde, 03 Centros de Atenção Psicossocial e Consultório de Rua;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Unidade de Pronto Atendimento 24 horas;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Educação Tecnológica e Pesquisa em Saúde -Escola GHC</a:t>
            </a:r>
            <a:r>
              <a:rPr lang="pt-BR" sz="2800" b="1" dirty="0" smtClean="0"/>
              <a:t>. 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GHC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/>
            <a:r>
              <a:rPr lang="pt-B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NÚCLEO DE ATENÇÃO EM SAÚDE</a:t>
            </a:r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smtClean="0"/>
              <a:t>Técnico em Registros e Informações em Saúde: 1.200h</a:t>
            </a:r>
          </a:p>
          <a:p>
            <a:pPr eaLnBrk="1" hangingPunct="1"/>
            <a:r>
              <a:rPr lang="pt-BR" smtClean="0"/>
              <a:t>Técnico em Enfermagem:1600 h</a:t>
            </a:r>
          </a:p>
          <a:p>
            <a:pPr eaLnBrk="1" hangingPunct="1"/>
            <a:r>
              <a:rPr lang="pt-BR" smtClean="0"/>
              <a:t>Técnico em Saúde Bucal:1440 h</a:t>
            </a:r>
          </a:p>
          <a:p>
            <a:pPr eaLnBrk="1" hangingPunct="1"/>
            <a:r>
              <a:rPr lang="pt-BR" smtClean="0"/>
              <a:t>Técnico em Agente Comunitário de Saúde: 1400h.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IARA COSSETIN\Pictures\Foto0022.jpg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-2698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ítu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82650"/>
          </a:xfrm>
        </p:spPr>
        <p:txBody>
          <a:bodyPr/>
          <a:lstStyle/>
          <a:p>
            <a:pPr eaLnBrk="1" hangingPunct="1"/>
            <a:r>
              <a:rPr lang="pt-BR" smtClean="0"/>
              <a:t/>
            </a:r>
            <a:br>
              <a:rPr lang="pt-BR" smtClean="0"/>
            </a:br>
            <a:r>
              <a:rPr lang="pt-BR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Curso Técnico em ACS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eaLnBrk="1" hangingPunct="1"/>
            <a:endParaRPr lang="pt-BR" sz="2300" b="1" smtClean="0"/>
          </a:p>
          <a:p>
            <a:pPr eaLnBrk="1" hangingPunct="1"/>
            <a:r>
              <a:rPr lang="pt-B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Estratégico: articulação de instituições de ensino e descentralização dos processos de formação profissional para os municípios.</a:t>
            </a:r>
          </a:p>
          <a:p>
            <a:pPr eaLnBrk="1" hangingPunct="1"/>
            <a:endParaRPr lang="pt-BR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pt-B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Inovador no Rio Grande do Sul: 1ª turma de Técnicos Agentes Comunitários de Saúde.</a:t>
            </a:r>
          </a:p>
          <a:p>
            <a:pPr eaLnBrk="1" hangingPunct="1"/>
            <a:endParaRPr lang="pt-BR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pt-B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Formação no âmbito do trabalho.</a:t>
            </a:r>
          </a:p>
          <a:p>
            <a:pPr eaLnBrk="1" hangingPunct="1"/>
            <a:endParaRPr lang="pt-BR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r>
              <a:rPr lang="pt-BR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Período: Agosto de 2011 a janeiro de 2013.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6147" name="Espaço Reservado para Conteúdo 9" descr="P100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  <p:sp>
        <p:nvSpPr>
          <p:cNvPr id="6148" name="Retângulo 10"/>
          <p:cNvSpPr>
            <a:spLocks noChangeArrowheads="1"/>
          </p:cNvSpPr>
          <p:nvPr/>
        </p:nvSpPr>
        <p:spPr bwMode="auto">
          <a:xfrm>
            <a:off x="1116013" y="836613"/>
            <a:ext cx="6696075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algn="just"/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Parceria interinstitucional: </a:t>
            </a:r>
          </a:p>
          <a:p>
            <a:pPr algn="just"/>
            <a:endParaRPr lang="pt-BR" sz="28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	- Instituto Federal de Educação, Ciência e Tecnologia do Rio Grande do Sul (IFRS)- certificação</a:t>
            </a:r>
          </a:p>
          <a:p>
            <a:pPr algn="just"/>
            <a:endParaRPr lang="pt-BR" sz="28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	- Centro de Educação Tecnológica e Pesquisa em Saúde- Escola GHC</a:t>
            </a:r>
          </a:p>
          <a:p>
            <a:pPr algn="just"/>
            <a:endParaRPr lang="pt-BR" sz="28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	- Prefeitura Municipal de Gravataí</a:t>
            </a:r>
          </a:p>
          <a:p>
            <a:pPr algn="just"/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algn="just"/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curso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/>
            <a:endParaRPr lang="pt-BR" sz="2800" smtClean="0"/>
          </a:p>
          <a:p>
            <a:pPr eaLnBrk="1" hangingPunct="1"/>
            <a:r>
              <a:rPr lang="pt-BR" sz="2800" b="1" smtClean="0"/>
              <a:t>Carga horária total: 1400h.</a:t>
            </a:r>
          </a:p>
          <a:p>
            <a:pPr eaLnBrk="1" hangingPunct="1"/>
            <a:endParaRPr lang="pt-BR" sz="2800" b="1" smtClean="0"/>
          </a:p>
          <a:p>
            <a:pPr eaLnBrk="1" hangingPunct="1"/>
            <a:r>
              <a:rPr lang="pt-BR" sz="2800" b="1" smtClean="0"/>
              <a:t>Eixos e Unidades temáticas.</a:t>
            </a:r>
          </a:p>
          <a:p>
            <a:pPr eaLnBrk="1" hangingPunct="1"/>
            <a:endParaRPr lang="pt-BR" sz="2800" b="1" smtClean="0"/>
          </a:p>
          <a:p>
            <a:pPr eaLnBrk="1" hangingPunct="1"/>
            <a:r>
              <a:rPr lang="pt-BR" sz="2800" smtClean="0"/>
              <a:t>Semestre I/2011: aulas mensais concentradas -1 semana manhã e tarde.</a:t>
            </a:r>
          </a:p>
          <a:p>
            <a:pPr eaLnBrk="1" hangingPunct="1"/>
            <a:r>
              <a:rPr lang="pt-BR" sz="2800" smtClean="0"/>
              <a:t>Semestres II e III/2012- aulas semanais nas segundas e quartas-feiras.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de trabalho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equipe de trabalho acompanha 60 Agentes Comunitários de Saúde divididos em 02 turmas;</a:t>
            </a:r>
          </a:p>
          <a:p>
            <a:pPr eaLnBrk="1" hangingPunct="1"/>
            <a:r>
              <a:rPr lang="pt-B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Enfermagem, medicina, psicologia, fisioterapia, terapia ocupacional, odontologia, serviço social e nutrição.</a:t>
            </a:r>
          </a:p>
          <a:p>
            <a:pPr eaLnBrk="1" hangingPunct="1"/>
            <a:r>
              <a:rPr lang="pt-B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02 coordenadoras, 02 oficineiros e 11 facilitadores;</a:t>
            </a:r>
          </a:p>
          <a:p>
            <a:pPr eaLnBrk="1" hangingPunct="1"/>
            <a:r>
              <a:rPr lang="pt-B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02 a 03 Facilitadores pedagógicos por turma;</a:t>
            </a:r>
          </a:p>
          <a:p>
            <a:pPr eaLnBrk="1" hangingPunct="1"/>
            <a:r>
              <a:rPr lang="pt-BR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Supervisores;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" name="Espaço Reservado para Conteúdo 3" descr="DSC00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0800"/>
            <a:ext cx="4859338" cy="2997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428625"/>
            <a:ext cx="87661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pt-BR" altLang="zh-CN" sz="2400" b="1">
                <a:latin typeface="Times New Roman" pitchFamily="18" charset="0"/>
                <a:cs typeface="Times New Roman" pitchFamily="18" charset="0"/>
              </a:rPr>
              <a:t>Eixo I: Contextualização, aproximação e dimensionamento </a:t>
            </a:r>
          </a:p>
          <a:p>
            <a:pPr indent="449263"/>
            <a:r>
              <a:rPr lang="pt-BR" altLang="zh-CN" sz="2400" b="1">
                <a:latin typeface="Times New Roman" pitchFamily="18" charset="0"/>
                <a:cs typeface="Times New Roman" pitchFamily="18" charset="0"/>
              </a:rPr>
              <a:t>do problema. </a:t>
            </a:r>
          </a:p>
          <a:p>
            <a:pPr indent="449263"/>
            <a:endParaRPr lang="pt-BR" altLang="zh-CN" sz="2300" b="1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pt-BR" altLang="zh-CN" sz="2300">
                <a:latin typeface="Times New Roman" pitchFamily="18" charset="0"/>
                <a:cs typeface="Times New Roman" pitchFamily="18" charset="0"/>
              </a:rPr>
              <a:t> Carga horária : 400 h   </a:t>
            </a:r>
          </a:p>
          <a:p>
            <a:pPr indent="449263"/>
            <a:endParaRPr lang="pt-BR" altLang="zh-CN" sz="230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pt-BR" altLang="zh-CN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Unidade 1 - Conhecendo a Comunidade</a:t>
            </a:r>
          </a:p>
          <a:p>
            <a:pPr indent="449263"/>
            <a:r>
              <a:rPr lang="pt-BR" altLang="zh-CN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  Conhecendo a Política de Saúde</a:t>
            </a:r>
          </a:p>
          <a:p>
            <a:pPr indent="449263"/>
            <a:r>
              <a:rPr lang="pt-BR" altLang="zh-CN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3- Conhecendo o Perfil do ACS e seu Processo de Trabalho </a:t>
            </a:r>
          </a:p>
          <a:p>
            <a:pPr indent="449263"/>
            <a:r>
              <a:rPr lang="pt-BR" altLang="zh-CN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Cadastrando as Famílias e Planejando as Ações.</a:t>
            </a:r>
            <a:endParaRPr lang="pt-BR" altLang="zh-CN" sz="2300" b="1">
              <a:cs typeface="Times New Roman" pitchFamily="18" charset="0"/>
            </a:endParaRPr>
          </a:p>
        </p:txBody>
      </p:sp>
      <p:pic>
        <p:nvPicPr>
          <p:cNvPr id="9" name="Espaço Reservado para Conteúdo 4" descr="P100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3860800"/>
            <a:ext cx="4211637" cy="299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DIARA COSSETIN\Pictures\Minhas imagens\fotos CTACS Gravatai\Foto0196.jpg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2700338" y="3716338"/>
            <a:ext cx="597535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Atividades de concentração</a:t>
            </a:r>
          </a:p>
        </p:txBody>
      </p:sp>
      <p:sp>
        <p:nvSpPr>
          <p:cNvPr id="1024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Facilitadores e ACS  em uma relação pedagógica de construção coletiva de saberes a partir de cada tema problematizado.</a:t>
            </a:r>
          </a:p>
          <a:p>
            <a:pPr eaLnBrk="1" hangingPunct="1"/>
            <a:r>
              <a:rPr lang="pt-BR" smtClean="0"/>
              <a:t>Sessões de cinema, dramatizações, grupos.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614</Words>
  <Application>Microsoft Office PowerPoint</Application>
  <PresentationFormat>Apresentação na tela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 A construção do processo pedagógico no Curso Técnico de Agentes Comunitários de Saúde da Escola GHC:  estratégias de avaliação dos modos formativos </vt:lpstr>
      <vt:lpstr>GRUPO HOSPITALAR CONCEIÇÃO</vt:lpstr>
      <vt:lpstr>ESCOLA GHC </vt:lpstr>
      <vt:lpstr> Curso Técnico em ACS </vt:lpstr>
      <vt:lpstr>Slide 5</vt:lpstr>
      <vt:lpstr>Organização do curso</vt:lpstr>
      <vt:lpstr>Equipe de trabalho</vt:lpstr>
      <vt:lpstr>Slide 8</vt:lpstr>
      <vt:lpstr>Atividades de concentração</vt:lpstr>
      <vt:lpstr>Atividades de dispersão</vt:lpstr>
      <vt:lpstr>Slide 11</vt:lpstr>
      <vt:lpstr>Slide 12</vt:lpstr>
      <vt:lpstr>A avaliação dos modos formativos , seus métodos e estratégias:</vt:lpstr>
      <vt:lpstr>Slide 14</vt:lpstr>
      <vt:lpstr>Slide 15</vt:lpstr>
      <vt:lpstr>Reflexões sobre modos formativos</vt:lpstr>
      <vt:lpstr>Slide 17</vt:lpstr>
      <vt:lpstr>Considerações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construção do processo pedagógico no Curso Técnico de Agentes Comunitários de Saúde da Escola GHC:  estratégias de avaliação dos modos formativos</dc:title>
  <dc:creator>ANDIARA COSSETIN</dc:creator>
  <cp:lastModifiedBy>EPSJV</cp:lastModifiedBy>
  <cp:revision>36</cp:revision>
  <dcterms:created xsi:type="dcterms:W3CDTF">2012-11-26T01:48:27Z</dcterms:created>
  <dcterms:modified xsi:type="dcterms:W3CDTF">2012-12-21T13:29:05Z</dcterms:modified>
</cp:coreProperties>
</file>