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sldIdLst>
    <p:sldId id="264" r:id="rId2"/>
    <p:sldId id="256" r:id="rId3"/>
    <p:sldId id="257" r:id="rId4"/>
    <p:sldId id="258" r:id="rId5"/>
    <p:sldId id="259" r:id="rId6"/>
    <p:sldId id="260" r:id="rId7"/>
    <p:sldId id="298" r:id="rId8"/>
    <p:sldId id="296" r:id="rId9"/>
    <p:sldId id="312" r:id="rId10"/>
    <p:sldId id="267" r:id="rId11"/>
    <p:sldId id="266" r:id="rId12"/>
    <p:sldId id="268" r:id="rId13"/>
    <p:sldId id="269" r:id="rId14"/>
    <p:sldId id="270" r:id="rId15"/>
    <p:sldId id="271" r:id="rId16"/>
    <p:sldId id="309" r:id="rId17"/>
    <p:sldId id="307" r:id="rId18"/>
    <p:sldId id="313" r:id="rId19"/>
    <p:sldId id="314" r:id="rId20"/>
    <p:sldId id="297" r:id="rId21"/>
    <p:sldId id="272" r:id="rId22"/>
    <p:sldId id="299" r:id="rId23"/>
    <p:sldId id="300" r:id="rId24"/>
    <p:sldId id="315" r:id="rId25"/>
    <p:sldId id="316" r:id="rId26"/>
    <p:sldId id="310" r:id="rId27"/>
    <p:sldId id="311" r:id="rId28"/>
    <p:sldId id="317" r:id="rId29"/>
    <p:sldId id="304" r:id="rId30"/>
  </p:sldIdLst>
  <p:sldSz cx="9144000" cy="6858000" type="screen4x3"/>
  <p:notesSz cx="6745288" cy="988218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48" autoAdjust="0"/>
  </p:normalViewPr>
  <p:slideViewPr>
    <p:cSldViewPr snapToObjects="1"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958" cy="49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0769" y="0"/>
            <a:ext cx="2922958" cy="49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38712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529" y="4694039"/>
            <a:ext cx="5396230" cy="444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6364"/>
            <a:ext cx="2922958" cy="49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0769" y="9386364"/>
            <a:ext cx="2922958" cy="49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3F9C30C-CD5C-4819-8BB0-4B064BDF54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AR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AR"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AR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AR">
                <a:latin typeface="Arial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AR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AR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513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s-ES" noProof="0" smtClean="0"/>
              <a:t>Haga clic para cambiar el estilo de título	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83956-49AB-472A-A4D3-12404E0C04F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71151-74F3-4738-A8C2-1F640ED73AE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A8485-FAA2-4DC9-AA30-6F0C163E40D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FBD68-40F1-405A-A6B1-48B80711208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12482-222B-4F27-8CF4-3AE0BB63F0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6396A-C226-4315-A24C-BF5EC8FA29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C5886-3779-4E5E-8C33-5A28527F3A4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2E488-D5EE-463E-958B-7DAF10EB857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A1755-2E9A-483C-9039-60508578355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39D1A-59C1-4464-B8CC-C34C45F8C6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F3A14-F2AC-4FA6-8122-1817B516AE6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55BEA-8C9B-427E-8950-95DBD2522BF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0F6E5-8012-49A4-B5B4-65B4D16DEE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AR">
                <a:latin typeface="Arial" charset="0"/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AR">
                <a:latin typeface="Arial" charset="0"/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AR">
                <a:latin typeface="Arial" charset="0"/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AR">
                <a:latin typeface="Arial" charset="0"/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AR"/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AR"/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E2632C1-DE6D-489C-B612-B5B8D90750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epsjv.fiocruz.br/mercosuleps/index_es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m.edu.ar/index.php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lema.rae.es/drae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lickr.com/photos/federico2011/sets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3213100"/>
            <a:ext cx="7345362" cy="18002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2800" smtClean="0">
                <a:effectLst/>
              </a:rPr>
              <a:t>Eje 1 - Formación y certificación de los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2800" smtClean="0">
                <a:effectLst/>
              </a:rPr>
              <a:t>trabajadores técnicos.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s-ES" sz="2800" smtClean="0">
              <a:effectLst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2800" smtClean="0">
                <a:effectLst/>
              </a:rPr>
              <a:t>30 de Noviembre 2012</a:t>
            </a:r>
          </a:p>
        </p:txBody>
      </p:sp>
      <p:pic>
        <p:nvPicPr>
          <p:cNvPr id="3075" name="Picture 5" descr="Seminario Internacional: Formación de trabajadores técnicos en salud en Brasil y en el MERCOSUR, 24 a 26 de Noviembre de 2008, Río de Janeiro, Brasi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76250"/>
            <a:ext cx="7056438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0" descr="logo-fiocru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5292725"/>
            <a:ext cx="2751138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6" descr="logo_epsj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2675" y="5156200"/>
            <a:ext cx="1905000" cy="1152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600" u="sng" smtClean="0">
                <a:solidFill>
                  <a:schemeClr val="tx1"/>
                </a:solidFill>
                <a:effectLst/>
              </a:rPr>
              <a:t>Hipótesis de distribución TS/Idóneos</a:t>
            </a:r>
            <a:r>
              <a:rPr lang="es-ES" sz="3600" u="sng" baseline="30000" smtClean="0">
                <a:solidFill>
                  <a:schemeClr val="tx1"/>
                </a:solidFill>
                <a:effectLst/>
              </a:rPr>
              <a:t>*</a:t>
            </a:r>
            <a:r>
              <a:rPr lang="es-ES" sz="3600" u="sng" smtClean="0">
                <a:solidFill>
                  <a:schemeClr val="tx1"/>
                </a:solidFill>
                <a:effectLst/>
              </a:rPr>
              <a:t> (2008)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0" y="2381250"/>
            <a:ext cx="8961438" cy="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2292" name="Rectangle 222"/>
          <p:cNvSpPr>
            <a:spLocks noChangeArrowheads="1"/>
          </p:cNvSpPr>
          <p:nvPr/>
        </p:nvSpPr>
        <p:spPr bwMode="auto">
          <a:xfrm>
            <a:off x="2255838" y="5849938"/>
            <a:ext cx="469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/>
              <a:t>AMBA: Área Metropolitana de Buenos Aires.</a:t>
            </a:r>
          </a:p>
        </p:txBody>
      </p:sp>
      <p:graphicFrame>
        <p:nvGraphicFramePr>
          <p:cNvPr id="12293" name="Object 223"/>
          <p:cNvGraphicFramePr>
            <a:graphicFrameLocks noChangeAspect="1"/>
          </p:cNvGraphicFramePr>
          <p:nvPr>
            <p:ph idx="1"/>
          </p:nvPr>
        </p:nvGraphicFramePr>
        <p:xfrm>
          <a:off x="1331913" y="1720850"/>
          <a:ext cx="6264275" cy="3984625"/>
        </p:xfrm>
        <a:graphic>
          <a:graphicData uri="http://schemas.openxmlformats.org/presentationml/2006/ole">
            <p:oleObj spid="_x0000_s12293" name="Gráfico" r:id="rId3" imgW="3638578" imgH="2314466" progId="Excel.Sheet.8">
              <p:embed/>
            </p:oleObj>
          </a:graphicData>
        </a:graphic>
      </p:graphicFrame>
      <p:sp>
        <p:nvSpPr>
          <p:cNvPr id="12294" name="Rectangle 225"/>
          <p:cNvSpPr>
            <a:spLocks noChangeArrowheads="1"/>
          </p:cNvSpPr>
          <p:nvPr/>
        </p:nvSpPr>
        <p:spPr bwMode="auto">
          <a:xfrm>
            <a:off x="69850" y="6308725"/>
            <a:ext cx="907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s-ES" sz="1800"/>
              <a:t>* EINISMAN, C., </a:t>
            </a:r>
            <a:r>
              <a:rPr lang="es-ES" sz="1800" i="1"/>
              <a:t>Siluetas de lo invisible: los Técnicos de la Salud en la Argentina</a:t>
            </a:r>
            <a:r>
              <a:rPr lang="es-ES" sz="1800"/>
              <a:t>. 2008.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turism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076700"/>
            <a:ext cx="277177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AutoShape 9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316" name="AutoShape 11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317" name="AutoShape 13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pic>
        <p:nvPicPr>
          <p:cNvPr id="13318" name="Picture 15" descr="390b61_rio"/>
          <p:cNvPicPr>
            <a:picLocks noChangeAspect="1" noChangeArrowheads="1"/>
          </p:cNvPicPr>
          <p:nvPr/>
        </p:nvPicPr>
        <p:blipFill>
          <a:blip r:embed="rId3" cstate="print"/>
          <a:srcRect b="12012"/>
          <a:stretch>
            <a:fillRect/>
          </a:stretch>
        </p:blipFill>
        <p:spPr bwMode="auto">
          <a:xfrm>
            <a:off x="684213" y="1844675"/>
            <a:ext cx="3368675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1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u="sng" smtClean="0">
                <a:solidFill>
                  <a:schemeClr val="tx1"/>
                </a:solidFill>
                <a:effectLst/>
              </a:rPr>
              <a:t>Normalización de Empíricos</a:t>
            </a:r>
          </a:p>
        </p:txBody>
      </p:sp>
      <p:sp>
        <p:nvSpPr>
          <p:cNvPr id="13320" name="Rectangle 19"/>
          <p:cNvSpPr>
            <a:spLocks noChangeArrowheads="1"/>
          </p:cNvSpPr>
          <p:nvPr/>
        </p:nvSpPr>
        <p:spPr bwMode="auto">
          <a:xfrm>
            <a:off x="4537075" y="1712913"/>
            <a:ext cx="356393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s-ES" sz="2800" b="1" u="sng"/>
              <a:t>Rosario, SF.</a:t>
            </a:r>
          </a:p>
        </p:txBody>
      </p:sp>
      <p:grpSp>
        <p:nvGrpSpPr>
          <p:cNvPr id="13321" name="Group 21"/>
          <p:cNvGrpSpPr>
            <a:grpSpLocks/>
          </p:cNvGrpSpPr>
          <p:nvPr/>
        </p:nvGrpSpPr>
        <p:grpSpPr bwMode="auto">
          <a:xfrm>
            <a:off x="4572000" y="2276475"/>
            <a:ext cx="3768725" cy="4105275"/>
            <a:chOff x="2880" y="1434"/>
            <a:chExt cx="2374" cy="2586"/>
          </a:xfrm>
        </p:grpSpPr>
        <p:pic>
          <p:nvPicPr>
            <p:cNvPr id="13322" name="Picture 17" descr="mapa_stafe_ar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0" y="1616"/>
              <a:ext cx="2374" cy="2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3" name="Line 20"/>
            <p:cNvSpPr>
              <a:spLocks noChangeShapeType="1"/>
            </p:cNvSpPr>
            <p:nvPr/>
          </p:nvSpPr>
          <p:spPr bwMode="auto">
            <a:xfrm flipH="1">
              <a:off x="3424" y="1434"/>
              <a:ext cx="635" cy="13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u="sng" smtClean="0">
                <a:solidFill>
                  <a:schemeClr val="tx1"/>
                </a:solidFill>
                <a:effectLst/>
              </a:rPr>
              <a:t>Situación en Rosario, SF.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6925"/>
            <a:ext cx="8135937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800" smtClean="0">
                <a:effectLst/>
              </a:rPr>
              <a:t>30 TRx trabajando en MN. </a:t>
            </a:r>
          </a:p>
          <a:p>
            <a:pPr eaLnBrk="1" hangingPunct="1">
              <a:lnSpc>
                <a:spcPct val="90000"/>
              </a:lnSpc>
            </a:pPr>
            <a:endParaRPr lang="es-ES" sz="2800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es-ES" sz="2800" smtClean="0">
                <a:effectLst/>
              </a:rPr>
              <a:t>Formación TRx </a:t>
            </a:r>
            <a:r>
              <a:rPr lang="es-ES" sz="2800" smtClean="0">
                <a:effectLst/>
                <a:sym typeface="Symbol" pitchFamily="18" charset="2"/>
              </a:rPr>
              <a:t></a:t>
            </a:r>
            <a:r>
              <a:rPr lang="es-ES" sz="2800" smtClean="0">
                <a:effectLst/>
              </a:rPr>
              <a:t> TMN.</a:t>
            </a:r>
          </a:p>
          <a:p>
            <a:pPr eaLnBrk="1" hangingPunct="1">
              <a:lnSpc>
                <a:spcPct val="90000"/>
              </a:lnSpc>
            </a:pPr>
            <a:endParaRPr lang="es-ES" sz="2800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es-ES" sz="2800" smtClean="0">
                <a:effectLst/>
              </a:rPr>
              <a:t>Ley 10.142 (1988). Ejercicio Profesional TRx. 				</a:t>
            </a:r>
            <a:r>
              <a:rPr lang="es-ES" sz="2800" u="sng" smtClean="0">
                <a:effectLst/>
              </a:rPr>
              <a:t>INCLUYE MN.</a:t>
            </a:r>
          </a:p>
          <a:p>
            <a:pPr eaLnBrk="1" hangingPunct="1">
              <a:lnSpc>
                <a:spcPct val="90000"/>
              </a:lnSpc>
            </a:pPr>
            <a:endParaRPr lang="es-ES" sz="2800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es-ES" sz="2800" smtClean="0">
                <a:effectLst/>
              </a:rPr>
              <a:t>Sin Permiso individual ARN. Obligatorio p/MN.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26988"/>
            <a:ext cx="8229600" cy="1139826"/>
          </a:xfrm>
        </p:spPr>
        <p:txBody>
          <a:bodyPr/>
          <a:lstStyle/>
          <a:p>
            <a:pPr eaLnBrk="1" hangingPunct="1"/>
            <a:r>
              <a:rPr lang="es-ES" sz="3200" u="sng" smtClean="0">
                <a:solidFill>
                  <a:schemeClr val="tx1"/>
                </a:solidFill>
                <a:effectLst/>
              </a:rPr>
              <a:t>Esquema funcional</a:t>
            </a:r>
            <a:br>
              <a:rPr lang="es-ES" sz="3200" u="sng" smtClean="0">
                <a:solidFill>
                  <a:schemeClr val="tx1"/>
                </a:solidFill>
                <a:effectLst/>
              </a:rPr>
            </a:br>
            <a:r>
              <a:rPr lang="es-ES" sz="3200" u="sng" smtClean="0">
                <a:solidFill>
                  <a:schemeClr val="tx1"/>
                </a:solidFill>
                <a:effectLst/>
              </a:rPr>
              <a:t>Proceso de Normalización</a:t>
            </a:r>
          </a:p>
        </p:txBody>
      </p:sp>
      <p:grpSp>
        <p:nvGrpSpPr>
          <p:cNvPr id="15363" name="Group 42"/>
          <p:cNvGrpSpPr>
            <a:grpSpLocks/>
          </p:cNvGrpSpPr>
          <p:nvPr/>
        </p:nvGrpSpPr>
        <p:grpSpPr bwMode="auto">
          <a:xfrm>
            <a:off x="468313" y="1196975"/>
            <a:ext cx="8355012" cy="5462588"/>
            <a:chOff x="295" y="851"/>
            <a:chExt cx="5263" cy="3441"/>
          </a:xfrm>
        </p:grpSpPr>
        <p:sp>
          <p:nvSpPr>
            <p:cNvPr id="15364" name="AutoShape 20"/>
            <p:cNvSpPr>
              <a:spLocks noChangeArrowheads="1"/>
            </p:cNvSpPr>
            <p:nvPr/>
          </p:nvSpPr>
          <p:spPr bwMode="auto">
            <a:xfrm>
              <a:off x="1747" y="1487"/>
              <a:ext cx="2630" cy="1769"/>
            </a:xfrm>
            <a:prstGeom prst="bracketPair">
              <a:avLst>
                <a:gd name="adj" fmla="val 16667"/>
              </a:avLst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AR" sz="1800">
                <a:solidFill>
                  <a:schemeClr val="hlink"/>
                </a:solidFill>
              </a:endParaRPr>
            </a:p>
          </p:txBody>
        </p:sp>
        <p:grpSp>
          <p:nvGrpSpPr>
            <p:cNvPr id="15365" name="Group 41"/>
            <p:cNvGrpSpPr>
              <a:grpSpLocks/>
            </p:cNvGrpSpPr>
            <p:nvPr/>
          </p:nvGrpSpPr>
          <p:grpSpPr bwMode="auto">
            <a:xfrm>
              <a:off x="295" y="851"/>
              <a:ext cx="5263" cy="3441"/>
              <a:chOff x="295" y="806"/>
              <a:chExt cx="5263" cy="3441"/>
            </a:xfrm>
          </p:grpSpPr>
          <p:pic>
            <p:nvPicPr>
              <p:cNvPr id="15366" name="Picture 4" descr="auspicios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50090" b="67252"/>
              <a:stretch>
                <a:fillRect/>
              </a:stretch>
            </p:blipFill>
            <p:spPr bwMode="auto">
              <a:xfrm>
                <a:off x="567" y="806"/>
                <a:ext cx="1242" cy="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67" name="Picture 6" descr="Istm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28" y="1577"/>
                <a:ext cx="2226" cy="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368" name="AutoShape 8" descr="2Q=="/>
              <p:cNvSpPr>
                <a:spLocks noChangeAspect="1" noChangeArrowheads="1"/>
              </p:cNvSpPr>
              <p:nvPr/>
            </p:nvSpPr>
            <p:spPr bwMode="auto">
              <a:xfrm>
                <a:off x="2926" y="1894"/>
                <a:ext cx="318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s-ES" sz="3200" b="1"/>
                  <a:t>+</a:t>
                </a:r>
              </a:p>
            </p:txBody>
          </p:sp>
          <p:pic>
            <p:nvPicPr>
              <p:cNvPr id="15369" name="Picture 10" descr="logo_aatmn_hr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18" y="2166"/>
                <a:ext cx="1044" cy="1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370" name="AutoShape 17"/>
              <p:cNvSpPr>
                <a:spLocks noChangeArrowheads="1"/>
              </p:cNvSpPr>
              <p:nvPr/>
            </p:nvSpPr>
            <p:spPr bwMode="auto">
              <a:xfrm rot="-5400000">
                <a:off x="2382" y="352"/>
                <a:ext cx="680" cy="1769"/>
              </a:xfrm>
              <a:custGeom>
                <a:avLst/>
                <a:gdLst>
                  <a:gd name="T0" fmla="*/ 15 w 21600"/>
                  <a:gd name="T1" fmla="*/ 0 h 21600"/>
                  <a:gd name="T2" fmla="*/ 9 w 21600"/>
                  <a:gd name="T3" fmla="*/ 41 h 21600"/>
                  <a:gd name="T4" fmla="*/ 6 w 21600"/>
                  <a:gd name="T5" fmla="*/ 62 h 21600"/>
                  <a:gd name="T6" fmla="*/ 0 w 21600"/>
                  <a:gd name="T7" fmla="*/ 104 h 21600"/>
                  <a:gd name="T8" fmla="*/ 6 w 21600"/>
                  <a:gd name="T9" fmla="*/ 145 h 21600"/>
                  <a:gd name="T10" fmla="*/ 12 w 21600"/>
                  <a:gd name="T11" fmla="*/ 124 h 21600"/>
                  <a:gd name="T12" fmla="*/ 18 w 21600"/>
                  <a:gd name="T13" fmla="*/ 83 h 21600"/>
                  <a:gd name="T14" fmla="*/ 21 w 21600"/>
                  <a:gd name="T15" fmla="*/ 41 h 21600"/>
                  <a:gd name="T16" fmla="*/ 17694720 60000 65536"/>
                  <a:gd name="T17" fmla="*/ 11796480 60000 65536"/>
                  <a:gd name="T18" fmla="*/ 17694720 60000 65536"/>
                  <a:gd name="T19" fmla="*/ 11796480 60000 65536"/>
                  <a:gd name="T20" fmla="*/ 5898240 60000 65536"/>
                  <a:gd name="T21" fmla="*/ 5898240 60000 65536"/>
                  <a:gd name="T22" fmla="*/ 0 60000 65536"/>
                  <a:gd name="T23" fmla="*/ 0 60000 65536"/>
                  <a:gd name="T24" fmla="*/ 3081 w 21600"/>
                  <a:gd name="T25" fmla="*/ 12345 h 21600"/>
                  <a:gd name="T26" fmla="*/ 18519 w 21600"/>
                  <a:gd name="T27" fmla="*/ 1851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15429" y="0"/>
                    </a:moveTo>
                    <a:lnTo>
                      <a:pt x="9257" y="6171"/>
                    </a:lnTo>
                    <a:lnTo>
                      <a:pt x="12343" y="6171"/>
                    </a:lnTo>
                    <a:lnTo>
                      <a:pt x="12343" y="12343"/>
                    </a:lnTo>
                    <a:lnTo>
                      <a:pt x="6171" y="12343"/>
                    </a:lnTo>
                    <a:lnTo>
                      <a:pt x="6171" y="9257"/>
                    </a:lnTo>
                    <a:lnTo>
                      <a:pt x="0" y="15429"/>
                    </a:lnTo>
                    <a:lnTo>
                      <a:pt x="6171" y="21600"/>
                    </a:lnTo>
                    <a:lnTo>
                      <a:pt x="6171" y="18514"/>
                    </a:lnTo>
                    <a:lnTo>
                      <a:pt x="18514" y="18514"/>
                    </a:lnTo>
                    <a:lnTo>
                      <a:pt x="18514" y="6171"/>
                    </a:lnTo>
                    <a:lnTo>
                      <a:pt x="21600" y="6171"/>
                    </a:lnTo>
                    <a:lnTo>
                      <a:pt x="15429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371" name="AutoShape 18"/>
              <p:cNvSpPr>
                <a:spLocks noChangeArrowheads="1"/>
              </p:cNvSpPr>
              <p:nvPr/>
            </p:nvSpPr>
            <p:spPr bwMode="auto">
              <a:xfrm rot="5400000" flipV="1">
                <a:off x="2276" y="2742"/>
                <a:ext cx="771" cy="1707"/>
              </a:xfrm>
              <a:custGeom>
                <a:avLst/>
                <a:gdLst>
                  <a:gd name="T0" fmla="*/ 20 w 21600"/>
                  <a:gd name="T1" fmla="*/ 0 h 21600"/>
                  <a:gd name="T2" fmla="*/ 13 w 21600"/>
                  <a:gd name="T3" fmla="*/ 39 h 21600"/>
                  <a:gd name="T4" fmla="*/ 8 w 21600"/>
                  <a:gd name="T5" fmla="*/ 61 h 21600"/>
                  <a:gd name="T6" fmla="*/ 0 w 21600"/>
                  <a:gd name="T7" fmla="*/ 98 h 21600"/>
                  <a:gd name="T8" fmla="*/ 8 w 21600"/>
                  <a:gd name="T9" fmla="*/ 135 h 21600"/>
                  <a:gd name="T10" fmla="*/ 16 w 21600"/>
                  <a:gd name="T11" fmla="*/ 116 h 21600"/>
                  <a:gd name="T12" fmla="*/ 24 w 21600"/>
                  <a:gd name="T13" fmla="*/ 77 h 21600"/>
                  <a:gd name="T14" fmla="*/ 28 w 21600"/>
                  <a:gd name="T15" fmla="*/ 39 h 21600"/>
                  <a:gd name="T16" fmla="*/ 17694720 60000 65536"/>
                  <a:gd name="T17" fmla="*/ 11796480 60000 65536"/>
                  <a:gd name="T18" fmla="*/ 17694720 60000 65536"/>
                  <a:gd name="T19" fmla="*/ 11796480 60000 65536"/>
                  <a:gd name="T20" fmla="*/ 5898240 60000 65536"/>
                  <a:gd name="T21" fmla="*/ 5898240 60000 65536"/>
                  <a:gd name="T22" fmla="*/ 0 60000 65536"/>
                  <a:gd name="T23" fmla="*/ 0 60000 65536"/>
                  <a:gd name="T24" fmla="*/ 2942 w 21600"/>
                  <a:gd name="T25" fmla="*/ 12932 h 21600"/>
                  <a:gd name="T26" fmla="*/ 18518 w 21600"/>
                  <a:gd name="T27" fmla="*/ 1851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15724" y="0"/>
                    </a:moveTo>
                    <a:lnTo>
                      <a:pt x="9847" y="6171"/>
                    </a:lnTo>
                    <a:lnTo>
                      <a:pt x="12933" y="6171"/>
                    </a:lnTo>
                    <a:lnTo>
                      <a:pt x="12933" y="12933"/>
                    </a:lnTo>
                    <a:lnTo>
                      <a:pt x="6171" y="12933"/>
                    </a:lnTo>
                    <a:lnTo>
                      <a:pt x="6171" y="9847"/>
                    </a:lnTo>
                    <a:lnTo>
                      <a:pt x="0" y="15724"/>
                    </a:lnTo>
                    <a:lnTo>
                      <a:pt x="6171" y="21600"/>
                    </a:lnTo>
                    <a:lnTo>
                      <a:pt x="6171" y="18514"/>
                    </a:lnTo>
                    <a:lnTo>
                      <a:pt x="18514" y="18514"/>
                    </a:lnTo>
                    <a:lnTo>
                      <a:pt x="18514" y="6171"/>
                    </a:lnTo>
                    <a:lnTo>
                      <a:pt x="21600" y="6171"/>
                    </a:lnTo>
                    <a:lnTo>
                      <a:pt x="15724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372" name="Text Box 31"/>
              <p:cNvSpPr txBox="1">
                <a:spLocks noChangeArrowheads="1"/>
              </p:cNvSpPr>
              <p:nvPr/>
            </p:nvSpPr>
            <p:spPr bwMode="auto">
              <a:xfrm>
                <a:off x="4650" y="2115"/>
                <a:ext cx="907" cy="32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 sz="2800" b="1"/>
                  <a:t>TSMN</a:t>
                </a:r>
              </a:p>
            </p:txBody>
          </p:sp>
          <p:grpSp>
            <p:nvGrpSpPr>
              <p:cNvPr id="15373" name="Group 36"/>
              <p:cNvGrpSpPr>
                <a:grpSpLocks/>
              </p:cNvGrpSpPr>
              <p:nvPr/>
            </p:nvGrpSpPr>
            <p:grpSpPr bwMode="auto">
              <a:xfrm>
                <a:off x="295" y="1707"/>
                <a:ext cx="5263" cy="1179"/>
                <a:chOff x="249" y="1661"/>
                <a:chExt cx="5263" cy="1179"/>
              </a:xfrm>
            </p:grpSpPr>
            <p:sp>
              <p:nvSpPr>
                <p:cNvPr id="15375" name="AutoShape 29"/>
                <p:cNvSpPr>
                  <a:spLocks noChangeArrowheads="1"/>
                </p:cNvSpPr>
                <p:nvPr/>
              </p:nvSpPr>
              <p:spPr bwMode="auto">
                <a:xfrm>
                  <a:off x="4604" y="1661"/>
                  <a:ext cx="908" cy="1179"/>
                </a:xfrm>
                <a:prstGeom prst="verticalScroll">
                  <a:avLst>
                    <a:gd name="adj" fmla="val 11454"/>
                  </a:avLst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5376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49" y="2026"/>
                  <a:ext cx="1088" cy="54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s-ES" sz="2400" b="1"/>
                    <a:t>30 TRx Trab. MN</a:t>
                  </a:r>
                </a:p>
              </p:txBody>
            </p:sp>
            <p:sp>
              <p:nvSpPr>
                <p:cNvPr id="15377" name="Line 32"/>
                <p:cNvSpPr>
                  <a:spLocks noChangeShapeType="1"/>
                </p:cNvSpPr>
                <p:nvPr/>
              </p:nvSpPr>
              <p:spPr bwMode="auto">
                <a:xfrm>
                  <a:off x="1338" y="2296"/>
                  <a:ext cx="363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378" name="Line 33"/>
                <p:cNvSpPr>
                  <a:spLocks noChangeShapeType="1"/>
                </p:cNvSpPr>
                <p:nvPr/>
              </p:nvSpPr>
              <p:spPr bwMode="auto">
                <a:xfrm>
                  <a:off x="4332" y="2296"/>
                  <a:ext cx="363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pic>
            <p:nvPicPr>
              <p:cNvPr id="15374" name="Picture 40" descr="Logo_ARN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8" y="3299"/>
                <a:ext cx="1103" cy="9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u="sng" smtClean="0">
                <a:solidFill>
                  <a:schemeClr val="tx1"/>
                </a:solidFill>
                <a:effectLst/>
              </a:rPr>
              <a:t>Leyes Ejercicio Profesional 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6925"/>
            <a:ext cx="8229600" cy="4530725"/>
          </a:xfrm>
        </p:spPr>
        <p:txBody>
          <a:bodyPr/>
          <a:lstStyle/>
          <a:p>
            <a:pPr eaLnBrk="1" hangingPunct="1"/>
            <a:r>
              <a:rPr lang="es-ES" smtClean="0">
                <a:effectLst/>
              </a:rPr>
              <a:t>Ley Nacional:		No.</a:t>
            </a:r>
          </a:p>
          <a:p>
            <a:pPr eaLnBrk="1" hangingPunct="1"/>
            <a:endParaRPr lang="es-ES" smtClean="0">
              <a:effectLst/>
            </a:endParaRPr>
          </a:p>
          <a:p>
            <a:pPr eaLnBrk="1" hangingPunct="1"/>
            <a:r>
              <a:rPr lang="es-ES" smtClean="0">
                <a:effectLst/>
              </a:rPr>
              <a:t>Ley 1831 CABA: 		Sin reglamentar.</a:t>
            </a:r>
          </a:p>
          <a:p>
            <a:pPr eaLnBrk="1" hangingPunct="1"/>
            <a:endParaRPr lang="es-ES" smtClean="0">
              <a:effectLst/>
            </a:endParaRPr>
          </a:p>
          <a:p>
            <a:pPr eaLnBrk="1" hangingPunct="1"/>
            <a:r>
              <a:rPr lang="es-ES" smtClean="0">
                <a:effectLst/>
              </a:rPr>
              <a:t>Leyes Provinciales:	Parciales.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u="sng" smtClean="0">
                <a:solidFill>
                  <a:schemeClr val="tx1"/>
                </a:solidFill>
                <a:effectLst/>
              </a:rPr>
              <a:t>OPS: Desafío de Toronto</a:t>
            </a:r>
          </a:p>
        </p:txBody>
      </p:sp>
      <p:pic>
        <p:nvPicPr>
          <p:cNvPr id="17411" name="Picture 17" descr="Base RH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2613" y="1844675"/>
            <a:ext cx="2928937" cy="4103688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2" name="Rectangle 18"/>
          <p:cNvSpPr>
            <a:spLocks noChangeArrowheads="1"/>
          </p:cNvSpPr>
          <p:nvPr/>
        </p:nvSpPr>
        <p:spPr bwMode="auto">
          <a:xfrm>
            <a:off x="3924300" y="1854200"/>
            <a:ext cx="4319588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es-ES" sz="2800" i="1"/>
              <a:t>Desafío 2:</a:t>
            </a:r>
          </a:p>
          <a:p>
            <a:pPr algn="just"/>
            <a:endParaRPr lang="es-ES" sz="2800" i="1"/>
          </a:p>
          <a:p>
            <a:pPr algn="just"/>
            <a:r>
              <a:rPr lang="es-ES" sz="2800" i="1"/>
              <a:t> “Ubicar a las personas idóneas en los  lugares adecuados, de manera de lograr una distribución equitativa de acuerdo a las necesidades de salud de la población.”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773238"/>
            <a:ext cx="3049587" cy="4535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3851275" y="1844675"/>
            <a:ext cx="5113338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 i="1"/>
              <a:t>Meta 8:</a:t>
            </a:r>
          </a:p>
          <a:p>
            <a:endParaRPr lang="es-ES" sz="2800" i="1"/>
          </a:p>
          <a:p>
            <a:r>
              <a:rPr lang="es-ES" sz="2800" i="1"/>
              <a:t>“70% de las enfermeras, las auxiliares de enfermería, los técnicos de salud y los agentes sanitarios de la comunidad habrán perfeccionado sus aptitudes y competencias a la luz de la complejidad de sus funciones.”</a:t>
            </a:r>
            <a:r>
              <a:rPr lang="es-ES" sz="2800"/>
              <a:t> 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u="sng" smtClean="0">
                <a:solidFill>
                  <a:schemeClr val="tx1"/>
                </a:solidFill>
                <a:effectLst/>
              </a:rPr>
              <a:t>OPS: Desafío de Toronto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u="sng" smtClean="0">
                <a:solidFill>
                  <a:schemeClr val="tx1"/>
                </a:solidFill>
                <a:effectLst/>
              </a:rPr>
              <a:t>Tareas pendientes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363" y="1600200"/>
            <a:ext cx="4537075" cy="45307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2400" smtClean="0">
                <a:effectLst/>
              </a:rPr>
              <a:t>2008</a:t>
            </a:r>
          </a:p>
          <a:p>
            <a:pPr eaLnBrk="1" hangingPunct="1">
              <a:lnSpc>
                <a:spcPct val="80000"/>
              </a:lnSpc>
            </a:pPr>
            <a:r>
              <a:rPr lang="es-ES" sz="2400" smtClean="0">
                <a:effectLst/>
              </a:rPr>
              <a:t>Ley Nacional de Ejercicio Profesional de los TS.</a:t>
            </a:r>
          </a:p>
          <a:p>
            <a:pPr eaLnBrk="1" hangingPunct="1">
              <a:lnSpc>
                <a:spcPct val="80000"/>
              </a:lnSpc>
            </a:pPr>
            <a:endParaRPr lang="es-ES" sz="2400" smtClean="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es-ES" sz="2400" smtClean="0">
                <a:effectLst/>
              </a:rPr>
              <a:t>Completar las Bases Curriculares de las TS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2400" smtClean="0">
                <a:effectLst/>
              </a:rPr>
              <a:t>	que faltan.</a:t>
            </a:r>
          </a:p>
          <a:p>
            <a:pPr eaLnBrk="1" hangingPunct="1">
              <a:lnSpc>
                <a:spcPct val="80000"/>
              </a:lnSpc>
            </a:pPr>
            <a:endParaRPr lang="es-ES" sz="2400" smtClean="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es-ES" sz="2400" smtClean="0">
                <a:effectLst/>
              </a:rPr>
              <a:t>Normalización de empíricos.</a:t>
            </a:r>
          </a:p>
          <a:p>
            <a:pPr eaLnBrk="1" hangingPunct="1">
              <a:lnSpc>
                <a:spcPct val="80000"/>
              </a:lnSpc>
            </a:pPr>
            <a:endParaRPr lang="es-ES" sz="2400" smtClean="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es-ES" sz="2400" smtClean="0">
                <a:effectLst/>
              </a:rPr>
              <a:t>Regulación y Control del Ejercicio Profesional con inclusión de las Asoc. TS.</a:t>
            </a:r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4643438" y="1557338"/>
            <a:ext cx="4392612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s-ES" sz="2400"/>
              <a:t>2012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es-ES" sz="2400"/>
              <a:t>Ley Nacional de Ejercicio Profesional de los TS.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endParaRPr lang="es-ES" sz="24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es-ES" sz="2400"/>
              <a:t>Completar las Bases Curriculares de las TS      que faltan.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endParaRPr lang="es-ES" sz="32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es-ES" sz="2400"/>
              <a:t>Normalización de empíricos.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endParaRPr lang="es-ES" sz="24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es-ES" sz="2400"/>
              <a:t>Regulación y Control del Ejercicio Profesional con inclusión de las Asoc. TS.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6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6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768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768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768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7" grpId="0" build="p"/>
      <p:bldP spid="76807" grpId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u="sng" smtClean="0">
                <a:solidFill>
                  <a:schemeClr val="tx1"/>
                </a:solidFill>
                <a:effectLst/>
              </a:rPr>
              <a:t>Pasado y Presente de la Invisibilidad Técnica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9113" y="1706563"/>
            <a:ext cx="5627687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effectLst/>
              </a:rPr>
              <a:t>1989: SHAPIN, S.,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effectLst/>
              </a:rPr>
              <a:t>	“</a:t>
            </a:r>
            <a:r>
              <a:rPr lang="en-US" sz="2800" i="1" smtClean="0">
                <a:effectLst/>
              </a:rPr>
              <a:t>The Invisible Technician”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i="1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i="1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i="1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i="1" smtClean="0">
                <a:effectLst/>
              </a:rPr>
              <a:t>2004: TEIXEIRA, M.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2800" i="1" smtClean="0">
                <a:effectLst/>
              </a:rPr>
              <a:t>	“O trabalho e a pesquisa em saúde: notas sobre a invisibilidade do trabalho técnico”</a:t>
            </a:r>
            <a:r>
              <a:rPr lang="es-ES" sz="2800" smtClean="0"/>
              <a:t> 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025" y="1557338"/>
            <a:ext cx="1771650" cy="2500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625" y="4129088"/>
            <a:ext cx="1797050" cy="2395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773238"/>
            <a:ext cx="30368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850" y="1773238"/>
            <a:ext cx="4138613" cy="401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12775" y="6021388"/>
            <a:ext cx="41036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/>
              <a:t>Caspar Schott, </a:t>
            </a:r>
            <a:r>
              <a:rPr lang="es-ES" b="1" i="1"/>
              <a:t>Mecanica hidraulico-pneumatica</a:t>
            </a:r>
            <a:r>
              <a:rPr lang="es-ES" b="1"/>
              <a:t>. Wurzburg, 1657.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076825" y="6021388"/>
            <a:ext cx="34559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/>
              <a:t>Caspar Schott, </a:t>
            </a:r>
            <a:r>
              <a:rPr lang="es-ES" b="1" i="1"/>
              <a:t>Technica curiosa</a:t>
            </a:r>
            <a:r>
              <a:rPr lang="es-ES" b="1"/>
              <a:t>, 1664.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sz="4000" u="sng" smtClean="0">
                <a:solidFill>
                  <a:schemeClr val="tx1"/>
                </a:solidFill>
                <a:effectLst/>
              </a:rPr>
              <a:t>Pasado y Presente de la Invisibilidad Técnica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5175"/>
            <a:ext cx="7772400" cy="1582738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s-ES" sz="3600" u="sng" smtClean="0">
                <a:solidFill>
                  <a:schemeClr val="tx1"/>
                </a:solidFill>
                <a:effectLst/>
              </a:rPr>
              <a:t>Ecos de una silente decisión:</a:t>
            </a:r>
            <a:br>
              <a:rPr lang="es-ES" sz="3600" u="sng" smtClean="0">
                <a:solidFill>
                  <a:schemeClr val="tx1"/>
                </a:solidFill>
                <a:effectLst/>
              </a:rPr>
            </a:br>
            <a:r>
              <a:rPr lang="es-ES" sz="2800" smtClean="0">
                <a:solidFill>
                  <a:schemeClr val="tx1"/>
                </a:solidFill>
                <a:effectLst/>
              </a:rPr>
              <a:t>Cambios en la visibilidad de los Técnicos de la Salud en la Argentina </a:t>
            </a:r>
            <a:br>
              <a:rPr lang="es-ES" sz="2800" smtClean="0">
                <a:solidFill>
                  <a:schemeClr val="tx1"/>
                </a:solidFill>
                <a:effectLst/>
              </a:rPr>
            </a:br>
            <a:r>
              <a:rPr lang="es-ES" sz="2800" smtClean="0">
                <a:solidFill>
                  <a:schemeClr val="tx1"/>
                </a:solidFill>
                <a:effectLst/>
              </a:rPr>
              <a:t>2008-2012</a:t>
            </a:r>
            <a:r>
              <a:rPr lang="es-ES" sz="280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468313" y="5229225"/>
            <a:ext cx="81359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s-ES" sz="2800" b="1"/>
              <a:t>TMN Carlos G. Einisman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s-ES" sz="2400" b="1"/>
              <a:t>Asociación Argentina de Técnicos en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s-ES" sz="2400" b="1"/>
              <a:t> Medicina Nuclear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1042988" y="2708275"/>
            <a:ext cx="720090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3600" u="sng">
                <a:solidFill>
                  <a:srgbClr val="669900"/>
                </a:solidFill>
              </a:rPr>
              <a:t>Ecos de uma silente decisão:</a:t>
            </a:r>
          </a:p>
          <a:p>
            <a:pPr algn="ctr"/>
            <a:r>
              <a:rPr lang="pt-BR" sz="2800">
                <a:solidFill>
                  <a:srgbClr val="669900"/>
                </a:solidFill>
              </a:rPr>
              <a:t>Mudanças na visibilidade dos Técnicos da Saúde na Argentina</a:t>
            </a:r>
          </a:p>
          <a:p>
            <a:pPr algn="ctr"/>
            <a:r>
              <a:rPr lang="pt-BR" sz="2800">
                <a:solidFill>
                  <a:srgbClr val="669900"/>
                </a:solidFill>
              </a:rPr>
              <a:t>2008-2012</a:t>
            </a:r>
            <a:endParaRPr lang="es-ES" sz="2800">
              <a:solidFill>
                <a:srgbClr val="6699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u="sng" smtClean="0">
                <a:solidFill>
                  <a:schemeClr val="tx1"/>
                </a:solidFill>
                <a:effectLst/>
              </a:rPr>
              <a:t>En el principio es el Verbo…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50825" y="1590675"/>
            <a:ext cx="3609975" cy="4791075"/>
          </a:xfrm>
          <a:noFill/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s-ES" sz="2800" smtClean="0">
                <a:effectLst/>
              </a:rPr>
              <a:t>Invisibilizar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s-ES" sz="2800" smtClean="0">
                <a:effectLst/>
              </a:rPr>
              <a:t>(verbo)</a:t>
            </a:r>
          </a:p>
          <a:p>
            <a:pPr algn="ctr" eaLnBrk="1" hangingPunct="1"/>
            <a:endParaRPr lang="es-ES" sz="2800" smtClean="0">
              <a:effectLst/>
            </a:endParaRPr>
          </a:p>
          <a:p>
            <a:pPr algn="ctr" eaLnBrk="1" hangingPunct="1"/>
            <a:endParaRPr lang="es-ES" sz="2800" smtClean="0">
              <a:effectLst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s-ES" sz="2800" smtClean="0">
                <a:effectLst/>
              </a:rPr>
              <a:t>Invisibilización</a:t>
            </a:r>
          </a:p>
          <a:p>
            <a:pPr algn="ctr" eaLnBrk="1" hangingPunct="1"/>
            <a:endParaRPr lang="es-ES" sz="2800" smtClean="0">
              <a:effectLst/>
            </a:endParaRPr>
          </a:p>
          <a:p>
            <a:pPr algn="ctr" eaLnBrk="1" hangingPunct="1"/>
            <a:endParaRPr lang="es-ES" sz="2800" smtClean="0">
              <a:effectLst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s-ES" sz="2800" smtClean="0">
                <a:effectLst/>
              </a:rPr>
              <a:t>Invisibilidad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s-ES" sz="2800" smtClean="0">
                <a:effectLst/>
              </a:rPr>
              <a:t>(sustantivo)</a:t>
            </a:r>
          </a:p>
        </p:txBody>
      </p:sp>
      <p:grpSp>
        <p:nvGrpSpPr>
          <p:cNvPr id="22532" name="Group 9"/>
          <p:cNvGrpSpPr>
            <a:grpSpLocks/>
          </p:cNvGrpSpPr>
          <p:nvPr/>
        </p:nvGrpSpPr>
        <p:grpSpPr bwMode="auto">
          <a:xfrm>
            <a:off x="1989138" y="2781300"/>
            <a:ext cx="73025" cy="2376488"/>
            <a:chOff x="1383" y="1389"/>
            <a:chExt cx="0" cy="1860"/>
          </a:xfrm>
        </p:grpSpPr>
        <p:sp>
          <p:nvSpPr>
            <p:cNvPr id="22534" name="Line 7"/>
            <p:cNvSpPr>
              <a:spLocks noChangeShapeType="1"/>
            </p:cNvSpPr>
            <p:nvPr/>
          </p:nvSpPr>
          <p:spPr bwMode="auto">
            <a:xfrm>
              <a:off x="1383" y="1389"/>
              <a:ext cx="0" cy="7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2535" name="Line 8"/>
            <p:cNvSpPr>
              <a:spLocks noChangeShapeType="1"/>
            </p:cNvSpPr>
            <p:nvPr/>
          </p:nvSpPr>
          <p:spPr bwMode="auto">
            <a:xfrm>
              <a:off x="1383" y="2523"/>
              <a:ext cx="0" cy="7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22533" name="Picture 11" descr="0000fag5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57731">
            <a:off x="3995738" y="2630488"/>
            <a:ext cx="4470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1139825"/>
          </a:xfrm>
        </p:spPr>
        <p:txBody>
          <a:bodyPr/>
          <a:lstStyle/>
          <a:p>
            <a:pPr eaLnBrk="1" hangingPunct="1"/>
            <a:r>
              <a:rPr lang="es-ES" u="sng" smtClean="0">
                <a:solidFill>
                  <a:schemeClr val="tx1"/>
                </a:solidFill>
                <a:effectLst/>
              </a:rPr>
              <a:t>Ironías de la visibilidad…</a:t>
            </a:r>
          </a:p>
        </p:txBody>
      </p:sp>
      <p:sp>
        <p:nvSpPr>
          <p:cNvPr id="23555" name="Rectangle 9"/>
          <p:cNvSpPr>
            <a:spLocks noGrp="1" noChangeArrowheads="1"/>
          </p:cNvSpPr>
          <p:nvPr>
            <p:ph idx="1"/>
          </p:nvPr>
        </p:nvSpPr>
        <p:spPr>
          <a:xfrm>
            <a:off x="107950" y="2062163"/>
            <a:ext cx="5545138" cy="33115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S" sz="2800" smtClean="0">
                <a:effectLst/>
              </a:rPr>
              <a:t>	“</a:t>
            </a:r>
            <a:r>
              <a:rPr lang="es-ES" sz="2800" b="1" smtClean="0">
                <a:effectLst/>
              </a:rPr>
              <a:t>visibilizar. 1.</a:t>
            </a:r>
            <a:r>
              <a:rPr lang="es-ES" sz="2800" smtClean="0">
                <a:effectLst/>
              </a:rPr>
              <a:t> tr. 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sz="2800" smtClean="0">
                <a:effectLst/>
              </a:rPr>
              <a:t>	Hacer visible artificialmente 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sz="2800" smtClean="0">
                <a:effectLst/>
              </a:rPr>
              <a:t>	lo que no puede verse a simple vista, como con los rayos X los cuerpos ocultos, o con el microscopio los microbios.”</a:t>
            </a:r>
            <a:r>
              <a:rPr lang="es-ES" smtClean="0">
                <a:effectLst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s-ES" smtClean="0">
              <a:effectLst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s-ES" sz="2400" smtClean="0">
                <a:effectLst/>
              </a:rPr>
              <a:t>	Fuente: </a:t>
            </a:r>
            <a:r>
              <a:rPr lang="es-ES" sz="2400" smtClean="0">
                <a:effectLst/>
                <a:hlinkClick r:id="rId2"/>
              </a:rPr>
              <a:t>http://lema.rae.es/drae/</a:t>
            </a:r>
            <a:endParaRPr lang="es-ES" sz="2400" smtClean="0">
              <a:effectLst/>
            </a:endParaRPr>
          </a:p>
        </p:txBody>
      </p:sp>
      <p:pic>
        <p:nvPicPr>
          <p:cNvPr id="23556" name="Picture 17" descr="0000fag6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989138"/>
            <a:ext cx="2760663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785225" cy="1139825"/>
          </a:xfrm>
        </p:spPr>
        <p:txBody>
          <a:bodyPr/>
          <a:lstStyle/>
          <a:p>
            <a:pPr eaLnBrk="1" hangingPunct="1"/>
            <a:r>
              <a:rPr lang="es-ES" sz="4000" u="sng" smtClean="0">
                <a:solidFill>
                  <a:schemeClr val="tx1"/>
                </a:solidFill>
                <a:effectLst/>
              </a:rPr>
              <a:t>A la acción por omisión… disuasión!</a:t>
            </a:r>
          </a:p>
        </p:txBody>
      </p:sp>
      <p:grpSp>
        <p:nvGrpSpPr>
          <p:cNvPr id="24579" name="Group 11"/>
          <p:cNvGrpSpPr>
            <a:grpSpLocks/>
          </p:cNvGrpSpPr>
          <p:nvPr/>
        </p:nvGrpSpPr>
        <p:grpSpPr bwMode="auto">
          <a:xfrm>
            <a:off x="468313" y="1412875"/>
            <a:ext cx="8312150" cy="4965700"/>
            <a:chOff x="229" y="1000"/>
            <a:chExt cx="5236" cy="3128"/>
          </a:xfrm>
        </p:grpSpPr>
        <p:sp>
          <p:nvSpPr>
            <p:cNvPr id="24580" name="Rectangle 8"/>
            <p:cNvSpPr>
              <a:spLocks noChangeArrowheads="1"/>
            </p:cNvSpPr>
            <p:nvPr/>
          </p:nvSpPr>
          <p:spPr bwMode="auto">
            <a:xfrm>
              <a:off x="229" y="1000"/>
              <a:ext cx="5236" cy="3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s-ES" sz="3200"/>
                <a:t>La invisibilidad es un </a:t>
              </a:r>
              <a:r>
                <a:rPr lang="es-ES" sz="3200" b="1"/>
                <a:t>prejuicio</a:t>
              </a:r>
              <a:r>
                <a:rPr lang="es-ES" sz="3200"/>
                <a:t> que sostiene un modo de </a:t>
              </a:r>
              <a:r>
                <a:rPr lang="es-ES" sz="3200" i="1"/>
                <a:t>no ver, no ser y no decir</a:t>
              </a:r>
              <a:r>
                <a:rPr lang="es-ES" sz="3200"/>
                <a:t>.</a:t>
              </a:r>
            </a:p>
            <a:p>
              <a:pPr algn="ctr"/>
              <a:endParaRPr lang="es-ES" sz="3200"/>
            </a:p>
            <a:p>
              <a:pPr algn="ctr"/>
              <a:endParaRPr lang="es-ES" sz="3200"/>
            </a:p>
            <a:p>
              <a:pPr algn="ctr"/>
              <a:endParaRPr lang="es-ES" sz="3200"/>
            </a:p>
            <a:p>
              <a:pPr algn="ctr"/>
              <a:endParaRPr lang="es-ES" sz="3200"/>
            </a:p>
            <a:p>
              <a:pPr algn="ctr"/>
              <a:endParaRPr lang="es-ES" sz="3200"/>
            </a:p>
            <a:p>
              <a:pPr algn="ctr"/>
              <a:endParaRPr lang="es-ES" sz="3200"/>
            </a:p>
            <a:p>
              <a:pPr algn="ctr"/>
              <a:r>
                <a:rPr lang="es-ES" sz="3200"/>
                <a:t>Limitaremos su extensión, </a:t>
              </a:r>
            </a:p>
            <a:p>
              <a:pPr algn="ctr"/>
              <a:r>
                <a:rPr lang="es-ES" sz="3200"/>
                <a:t>disolviendo su núcleo simbólico. </a:t>
              </a:r>
            </a:p>
          </p:txBody>
        </p:sp>
        <p:pic>
          <p:nvPicPr>
            <p:cNvPr id="24581" name="Picture 9" descr="0000fag47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4" y="1703"/>
              <a:ext cx="2676" cy="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u="sng" smtClean="0">
                <a:solidFill>
                  <a:schemeClr val="tx1"/>
                </a:solidFill>
                <a:effectLst/>
              </a:rPr>
              <a:t>No nos engañemos…</a:t>
            </a:r>
          </a:p>
        </p:txBody>
      </p:sp>
      <p:sp>
        <p:nvSpPr>
          <p:cNvPr id="25603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211638" y="1916113"/>
            <a:ext cx="4608512" cy="38163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S" sz="3200" smtClean="0">
                <a:effectLst/>
              </a:rPr>
              <a:t>	La invisibilidad de los TS no es un problema técnico-sanitario de RHUS…</a:t>
            </a:r>
          </a:p>
          <a:p>
            <a:pPr eaLnBrk="1" hangingPunct="1">
              <a:buFont typeface="Wingdings" pitchFamily="2" charset="2"/>
              <a:buNone/>
            </a:pPr>
            <a:endParaRPr lang="es-ES" sz="3200" smtClean="0">
              <a:effectLst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s-ES" sz="3200" smtClean="0">
                <a:effectLst/>
              </a:rPr>
              <a:t>	Es un desafío político, simbólico y cultural.</a:t>
            </a:r>
          </a:p>
        </p:txBody>
      </p:sp>
      <p:pic>
        <p:nvPicPr>
          <p:cNvPr id="25604" name="Picture 13" descr="0000fag492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" y="1484313"/>
            <a:ext cx="33147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u="sng" smtClean="0">
                <a:solidFill>
                  <a:schemeClr val="tx1"/>
                </a:solidFill>
                <a:effectLst/>
              </a:rPr>
              <a:t>Texto y contexto de la invisibilidad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1916113"/>
            <a:ext cx="3970338" cy="3313112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s-ES" smtClean="0">
                <a:effectLst/>
              </a:rPr>
              <a:t>Contextualización:</a:t>
            </a:r>
          </a:p>
          <a:p>
            <a:pPr algn="just" eaLnBrk="1" hangingPunct="1">
              <a:lnSpc>
                <a:spcPct val="90000"/>
              </a:lnSpc>
            </a:pPr>
            <a:endParaRPr lang="es-ES" sz="2400" smtClean="0">
              <a:effectLst/>
            </a:endParaRPr>
          </a:p>
          <a:p>
            <a:pPr lvl="1" algn="just" eaLnBrk="1" hangingPunct="1">
              <a:lnSpc>
                <a:spcPct val="90000"/>
              </a:lnSpc>
            </a:pPr>
            <a:r>
              <a:rPr lang="es-ES" smtClean="0">
                <a:effectLst/>
              </a:rPr>
              <a:t>Histórica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ES" smtClean="0">
                <a:effectLst/>
              </a:rPr>
              <a:t>Sociológica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ES" smtClean="0">
                <a:effectLst/>
              </a:rPr>
              <a:t>Económica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ES" smtClean="0">
                <a:effectLst/>
              </a:rPr>
              <a:t>Jurídica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ES" smtClean="0">
                <a:effectLst/>
              </a:rPr>
              <a:t>…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716463" y="1916113"/>
            <a:ext cx="3887787" cy="3313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es-ES" sz="3200"/>
              <a:t>Efectos: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endParaRPr lang="es-ES" sz="2000"/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endParaRPr lang="es-ES" sz="2000"/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</a:pPr>
            <a:r>
              <a:rPr lang="es-ES" sz="2800"/>
              <a:t>Sociales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</a:pPr>
            <a:r>
              <a:rPr lang="es-ES" sz="2800"/>
              <a:t>Psicológicos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</a:pPr>
            <a:r>
              <a:rPr lang="es-ES" sz="2800"/>
              <a:t>Laborales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</a:pPr>
            <a:r>
              <a:rPr lang="es-ES" sz="2800"/>
              <a:t>Sanitarios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</a:pPr>
            <a:r>
              <a:rPr lang="es-ES" sz="2800"/>
              <a:t>…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971550" y="5445125"/>
            <a:ext cx="7127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3200"/>
              <a:t>Nos pueden permitir ubicarla, pero…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sz="4000" u="sng" smtClean="0">
                <a:solidFill>
                  <a:schemeClr val="tx1"/>
                </a:solidFill>
                <a:effectLst/>
              </a:rPr>
              <a:t>Texto y contexto de la invisibilidad</a:t>
            </a:r>
          </a:p>
        </p:txBody>
      </p:sp>
      <p:grpSp>
        <p:nvGrpSpPr>
          <p:cNvPr id="27651" name="Group 7"/>
          <p:cNvGrpSpPr>
            <a:grpSpLocks/>
          </p:cNvGrpSpPr>
          <p:nvPr/>
        </p:nvGrpSpPr>
        <p:grpSpPr bwMode="auto">
          <a:xfrm>
            <a:off x="323850" y="1700213"/>
            <a:ext cx="8424863" cy="4824412"/>
            <a:chOff x="204" y="1071"/>
            <a:chExt cx="5307" cy="3039"/>
          </a:xfrm>
        </p:grpSpPr>
        <p:sp>
          <p:nvSpPr>
            <p:cNvPr id="90116" name="Rectangle 4"/>
            <p:cNvSpPr>
              <a:spLocks noChangeArrowheads="1"/>
            </p:cNvSpPr>
            <p:nvPr/>
          </p:nvSpPr>
          <p:spPr bwMode="auto">
            <a:xfrm>
              <a:off x="204" y="1071"/>
              <a:ext cx="5307" cy="30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algn="ctr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None/>
                <a:defRPr/>
              </a:pPr>
              <a:r>
                <a:rPr lang="es-ES" sz="3200">
                  <a:latin typeface="Arial" charset="0"/>
                </a:rPr>
                <a:t>Referenciar es diferente de comprender </a:t>
              </a:r>
            </a:p>
            <a:p>
              <a:pPr marL="342900" indent="-342900" algn="ctr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None/>
                <a:defRPr/>
              </a:pPr>
              <a:r>
                <a:rPr lang="es-ES" sz="3200">
                  <a:latin typeface="Arial" charset="0"/>
                </a:rPr>
                <a:t>su dimensión simbólica, para </a:t>
              </a:r>
            </a:p>
            <a:p>
              <a:pPr marL="342900" indent="-342900" algn="ctr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None/>
                <a:defRPr/>
              </a:pPr>
              <a:r>
                <a:rPr lang="es-ES" sz="3200">
                  <a:latin typeface="Arial" charset="0"/>
                </a:rPr>
                <a:t>poder resignificarla.</a:t>
              </a:r>
            </a:p>
            <a:p>
              <a:pPr marL="342900" indent="-342900" algn="ctr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None/>
                <a:defRPr/>
              </a:pPr>
              <a:endParaRPr lang="es-ES" sz="3200">
                <a:latin typeface="Arial" charset="0"/>
              </a:endParaRPr>
            </a:p>
            <a:p>
              <a:pPr marL="342900" indent="-342900" algn="ctr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/>
              </a:pPr>
              <a:endParaRPr lang="es-ES" sz="3200">
                <a:latin typeface="Arial" charset="0"/>
              </a:endParaRPr>
            </a:p>
            <a:p>
              <a:pPr marL="342900" indent="-342900" algn="ctr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/>
              </a:pPr>
              <a:endParaRPr lang="es-ES" sz="3200">
                <a:latin typeface="Arial" charset="0"/>
              </a:endParaRPr>
            </a:p>
            <a:p>
              <a:pPr marL="342900" indent="-342900" algn="ctr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/>
              </a:pPr>
              <a:endParaRPr lang="es-ES" sz="3200">
                <a:latin typeface="Arial" charset="0"/>
              </a:endParaRPr>
            </a:p>
            <a:p>
              <a:pPr marL="342900" indent="-342900" algn="ctr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/>
              </a:pPr>
              <a:endParaRPr lang="es-ES" sz="3200">
                <a:latin typeface="Arial" charset="0"/>
              </a:endParaRPr>
            </a:p>
            <a:p>
              <a:pPr marL="342900" indent="-342900" algn="ctr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/>
              </a:pPr>
              <a:endParaRPr lang="es-ES" sz="3200">
                <a:latin typeface="Arial" charset="0"/>
              </a:endParaRPr>
            </a:p>
            <a:p>
              <a:pPr marL="342900" indent="-342900" algn="ctr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None/>
                <a:defRPr/>
              </a:pPr>
              <a:r>
                <a:rPr lang="es-ES" sz="3200">
                  <a:latin typeface="Arial" charset="0"/>
                </a:rPr>
                <a:t>Esa es tarea del Pensar.</a:t>
              </a:r>
              <a:endParaRPr lang="es-ES" sz="32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pic>
          <p:nvPicPr>
            <p:cNvPr id="27653" name="Picture 6" descr="0000fag348x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55" y="2042"/>
              <a:ext cx="2450" cy="1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u="sng" smtClean="0">
                <a:solidFill>
                  <a:schemeClr val="tx1"/>
                </a:solidFill>
                <a:effectLst/>
              </a:rPr>
              <a:t>¿Qué Pensar?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744663"/>
            <a:ext cx="4249737" cy="4348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3200" smtClean="0">
                <a:effectLst/>
              </a:rPr>
              <a:t>Pensar es poner en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3200" smtClean="0">
                <a:effectLst/>
              </a:rPr>
              <a:t>juego el sentido de lo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3200" smtClean="0">
                <a:effectLst/>
              </a:rPr>
              <a:t>que está siendo.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sz="3200" smtClean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sz="3200" smtClean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3200" smtClean="0">
                <a:effectLst/>
              </a:rPr>
              <a:t>Y eso nos remite,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3200" smtClean="0">
                <a:effectLst/>
              </a:rPr>
              <a:t>otra vez,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3200" smtClean="0">
                <a:effectLst/>
              </a:rPr>
              <a:t>al lenguaje…</a:t>
            </a:r>
          </a:p>
        </p:txBody>
      </p:sp>
      <p:pic>
        <p:nvPicPr>
          <p:cNvPr id="28676" name="Picture 8" descr="img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484313"/>
            <a:ext cx="338455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u="sng" smtClean="0">
                <a:solidFill>
                  <a:schemeClr val="tx1"/>
                </a:solidFill>
                <a:effectLst/>
              </a:rPr>
              <a:t>F. Pessoa </a:t>
            </a:r>
            <a:r>
              <a:rPr lang="es-ES" sz="4000" i="1" u="sng" smtClean="0">
                <a:solidFill>
                  <a:schemeClr val="tx1"/>
                </a:solidFill>
                <a:effectLst/>
              </a:rPr>
              <a:t>siendo</a:t>
            </a:r>
            <a:r>
              <a:rPr lang="es-ES" sz="4000" u="sng" smtClean="0">
                <a:solidFill>
                  <a:schemeClr val="tx1"/>
                </a:solidFill>
                <a:effectLst/>
              </a:rPr>
              <a:t> Bernardo Soares</a:t>
            </a:r>
            <a:br>
              <a:rPr lang="es-ES" sz="4000" u="sng" smtClean="0">
                <a:solidFill>
                  <a:schemeClr val="tx1"/>
                </a:solidFill>
                <a:effectLst/>
              </a:rPr>
            </a:br>
            <a:r>
              <a:rPr lang="es-ES" sz="4000" smtClean="0">
                <a:solidFill>
                  <a:schemeClr val="tx1"/>
                </a:solidFill>
                <a:effectLst/>
              </a:rPr>
              <a:t>“Libro del Desasosiego”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7900" y="2247900"/>
            <a:ext cx="4356100" cy="40608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S" smtClean="0">
                <a:effectLst/>
              </a:rPr>
              <a:t>	“Cada hombre que sabe decir lo que dice, es a su manera, Rey de Roma. El título es regio y la razón del título es </a:t>
            </a:r>
            <a:r>
              <a:rPr lang="es-ES" i="1" smtClean="0">
                <a:effectLst/>
              </a:rPr>
              <a:t>serse</a:t>
            </a:r>
            <a:r>
              <a:rPr lang="es-ES" smtClean="0">
                <a:effectLst/>
              </a:rPr>
              <a:t>”. </a:t>
            </a:r>
            <a:endParaRPr lang="es-ES" sz="2000" smtClean="0">
              <a:effectLst/>
            </a:endParaRPr>
          </a:p>
        </p:txBody>
      </p:sp>
      <p:pic>
        <p:nvPicPr>
          <p:cNvPr id="29700" name="Picture 11" descr="Pessoa caminata"/>
          <p:cNvPicPr>
            <a:picLocks noChangeAspect="1" noChangeArrowheads="1"/>
          </p:cNvPicPr>
          <p:nvPr/>
        </p:nvPicPr>
        <p:blipFill>
          <a:blip r:embed="rId2" cstate="print"/>
          <a:srcRect l="15945" r="15945"/>
          <a:stretch>
            <a:fillRect/>
          </a:stretch>
        </p:blipFill>
        <p:spPr bwMode="auto">
          <a:xfrm>
            <a:off x="971550" y="2290763"/>
            <a:ext cx="3744913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smtClean="0">
                <a:solidFill>
                  <a:schemeClr val="tx1"/>
                </a:solidFill>
                <a:effectLst/>
              </a:rPr>
              <a:t>Resignificar el sentido, </a:t>
            </a:r>
            <a:br>
              <a:rPr lang="es-ES" sz="4000" smtClean="0">
                <a:solidFill>
                  <a:schemeClr val="tx1"/>
                </a:solidFill>
                <a:effectLst/>
              </a:rPr>
            </a:br>
            <a:r>
              <a:rPr lang="es-ES" sz="4000" smtClean="0">
                <a:solidFill>
                  <a:schemeClr val="tx1"/>
                </a:solidFill>
                <a:effectLst/>
              </a:rPr>
              <a:t>puesto en acción…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939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2800" smtClean="0">
                <a:effectLst/>
              </a:rPr>
              <a:t>Legislación Ejercicio Profesional TS.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" sz="280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smtClean="0">
                <a:effectLst/>
              </a:rPr>
              <a:t>Reflexión colectiva: valores en la formación.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" sz="280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smtClean="0">
                <a:effectLst/>
              </a:rPr>
              <a:t>Implementación de un Programa Nacional de Nivelación Técnica Profesional de la Salud.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" sz="280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smtClean="0">
                <a:effectLst/>
              </a:rPr>
              <a:t>Para el acceso de los TS al espacio propio, ahora también, doblemente apropiado.</a:t>
            </a:r>
            <a:r>
              <a:rPr lang="es-ES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8313" y="765175"/>
            <a:ext cx="7989887" cy="477837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s-ES" sz="6000" smtClean="0">
                <a:solidFill>
                  <a:schemeClr val="tx1"/>
                </a:solidFill>
                <a:effectLst/>
              </a:rPr>
              <a:t>Gracias!</a:t>
            </a:r>
            <a:br>
              <a:rPr lang="es-ES" sz="6000" smtClean="0">
                <a:solidFill>
                  <a:schemeClr val="tx1"/>
                </a:solidFill>
                <a:effectLst/>
              </a:rPr>
            </a:br>
            <a:r>
              <a:rPr lang="es-ES" sz="2000" smtClean="0">
                <a:solidFill>
                  <a:schemeClr val="tx1"/>
                </a:solidFill>
                <a:effectLst/>
              </a:rPr>
              <a:t> </a:t>
            </a:r>
            <a:r>
              <a:rPr lang="es-ES" sz="6000" smtClean="0">
                <a:solidFill>
                  <a:srgbClr val="CCFF33"/>
                </a:solidFill>
                <a:effectLst/>
              </a:rPr>
              <a:t/>
            </a:r>
            <a:br>
              <a:rPr lang="es-ES" sz="6000" smtClean="0">
                <a:solidFill>
                  <a:srgbClr val="CCFF33"/>
                </a:solidFill>
                <a:effectLst/>
              </a:rPr>
            </a:br>
            <a:r>
              <a:rPr lang="es-ES" sz="6000" smtClean="0">
                <a:solidFill>
                  <a:srgbClr val="669900"/>
                </a:solidFill>
                <a:effectLst/>
              </a:rPr>
              <a:t>Obrigado!</a:t>
            </a:r>
            <a:r>
              <a:rPr lang="es-ES" smtClean="0">
                <a:solidFill>
                  <a:srgbClr val="669900"/>
                </a:solidFill>
                <a:effectLst/>
              </a:rPr>
              <a:t/>
            </a:r>
            <a:br>
              <a:rPr lang="es-ES" smtClean="0">
                <a:solidFill>
                  <a:srgbClr val="669900"/>
                </a:solidFill>
                <a:effectLst/>
              </a:rPr>
            </a:br>
            <a:r>
              <a:rPr lang="es-ES" smtClean="0">
                <a:solidFill>
                  <a:srgbClr val="669900"/>
                </a:solidFill>
                <a:effectLst/>
              </a:rPr>
              <a:t/>
            </a:r>
            <a:br>
              <a:rPr lang="es-ES" smtClean="0">
                <a:solidFill>
                  <a:srgbClr val="669900"/>
                </a:solidFill>
                <a:effectLst/>
              </a:rPr>
            </a:br>
            <a:r>
              <a:rPr lang="es-ES" sz="2800" smtClean="0">
                <a:solidFill>
                  <a:srgbClr val="FFC000"/>
                </a:solidFill>
                <a:effectLst/>
              </a:rPr>
              <a:t>presidencia@aatmn.org.ar</a:t>
            </a:r>
            <a:br>
              <a:rPr lang="es-ES" sz="2800" smtClean="0">
                <a:solidFill>
                  <a:srgbClr val="FFC000"/>
                </a:solidFill>
                <a:effectLst/>
              </a:rPr>
            </a:br>
            <a:r>
              <a:rPr lang="es-ES" sz="2800" smtClean="0">
                <a:solidFill>
                  <a:srgbClr val="FFC000"/>
                </a:solidFill>
                <a:effectLst/>
              </a:rPr>
              <a:t>ceinisman@hotmail.com</a:t>
            </a:r>
            <a:r>
              <a:rPr lang="es-ES" sz="3600" smtClean="0">
                <a:solidFill>
                  <a:srgbClr val="FFC000"/>
                </a:solidFill>
                <a:effectLst/>
              </a:rPr>
              <a:t> 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5543550"/>
            <a:ext cx="6726238" cy="6223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2400" smtClean="0">
                <a:solidFill>
                  <a:schemeClr val="hlink"/>
                </a:solidFill>
                <a:effectLst/>
              </a:rPr>
              <a:t>Collages: Federico Hurtado (Arg.).</a:t>
            </a:r>
          </a:p>
          <a:p>
            <a:pPr eaLnBrk="1" hangingPunct="1">
              <a:lnSpc>
                <a:spcPct val="80000"/>
              </a:lnSpc>
            </a:pPr>
            <a:r>
              <a:rPr lang="es-ES" sz="2400" smtClean="0">
                <a:solidFill>
                  <a:schemeClr val="hlink"/>
                </a:solidFill>
                <a:effectLst/>
                <a:hlinkClick r:id="rId2"/>
              </a:rPr>
              <a:t>http://www.flickr.com/photos/federico2011/sets/</a:t>
            </a:r>
            <a:r>
              <a:rPr lang="es-ES" sz="2400" smtClean="0">
                <a:solidFill>
                  <a:schemeClr val="hlink"/>
                </a:solidFill>
                <a:effectLst/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u="sng" smtClean="0">
                <a:solidFill>
                  <a:schemeClr val="tx1"/>
                </a:solidFill>
                <a:effectLst/>
              </a:rPr>
              <a:t>Para comenzar…</a:t>
            </a:r>
            <a:r>
              <a:rPr lang="es-ES" sz="4000" smtClean="0">
                <a:solidFill>
                  <a:schemeClr val="tx1"/>
                </a:solidFill>
                <a:effectLst/>
              </a:rPr>
              <a:t/>
            </a:r>
            <a:br>
              <a:rPr lang="es-ES" sz="4000" smtClean="0">
                <a:solidFill>
                  <a:schemeClr val="tx1"/>
                </a:solidFill>
                <a:effectLst/>
              </a:rPr>
            </a:br>
            <a:r>
              <a:rPr lang="es-ES" sz="4000" smtClean="0">
                <a:solidFill>
                  <a:schemeClr val="tx1"/>
                </a:solidFill>
                <a:effectLst/>
              </a:rPr>
              <a:t>Reflexiones Finales</a:t>
            </a:r>
            <a:r>
              <a:rPr lang="es-ES" sz="4000" baseline="30000" smtClean="0">
                <a:solidFill>
                  <a:schemeClr val="tx1"/>
                </a:solidFill>
                <a:effectLst/>
              </a:rPr>
              <a:t>*</a:t>
            </a:r>
            <a:endParaRPr lang="es-ES" sz="4000" smtClean="0">
              <a:solidFill>
                <a:schemeClr val="tx1"/>
              </a:solidFill>
              <a:effectLst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>
              <a:effectLst/>
            </a:endParaRPr>
          </a:p>
          <a:p>
            <a:pPr eaLnBrk="1" hangingPunct="1"/>
            <a:r>
              <a:rPr lang="es-ES" smtClean="0">
                <a:effectLst/>
              </a:rPr>
              <a:t>Documentos de referencia y los TS.</a:t>
            </a:r>
          </a:p>
          <a:p>
            <a:pPr eaLnBrk="1" hangingPunct="1"/>
            <a:r>
              <a:rPr lang="es-ES" smtClean="0">
                <a:effectLst/>
              </a:rPr>
              <a:t>Formación de TS.</a:t>
            </a:r>
          </a:p>
          <a:p>
            <a:pPr eaLnBrk="1" hangingPunct="1"/>
            <a:r>
              <a:rPr lang="es-ES" smtClean="0">
                <a:effectLst/>
              </a:rPr>
              <a:t>Ley de Ejercicio Profesional de TS.</a:t>
            </a:r>
          </a:p>
          <a:p>
            <a:pPr eaLnBrk="1" hangingPunct="1"/>
            <a:r>
              <a:rPr lang="es-ES" smtClean="0">
                <a:effectLst/>
              </a:rPr>
              <a:t>Situación de los trabajadores empíricos.</a:t>
            </a:r>
          </a:p>
          <a:p>
            <a:pPr eaLnBrk="1" hangingPunct="1"/>
            <a:endParaRPr lang="es-ES" smtClean="0">
              <a:effectLst/>
            </a:endParaRPr>
          </a:p>
          <a:p>
            <a:pPr eaLnBrk="1" hangingPunct="1"/>
            <a:endParaRPr lang="es-ES" smtClean="0">
              <a:effectLst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s-ES" sz="1600" smtClean="0">
                <a:effectLst/>
              </a:rPr>
              <a:t>* EINISMAN, C., </a:t>
            </a:r>
            <a:r>
              <a:rPr lang="es-ES" sz="1600" i="1" smtClean="0">
                <a:effectLst/>
              </a:rPr>
              <a:t>Siluetas de lo invisible: los Técnicos de la Salud en la Argentina</a:t>
            </a:r>
            <a:r>
              <a:rPr lang="es-ES" sz="1600" smtClean="0">
                <a:effectLst/>
              </a:rPr>
              <a:t>. 2008.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6088" y="277813"/>
            <a:ext cx="8229600" cy="1139825"/>
          </a:xfrm>
          <a:noFill/>
        </p:spPr>
        <p:txBody>
          <a:bodyPr/>
          <a:lstStyle/>
          <a:p>
            <a:pPr eaLnBrk="1" hangingPunct="1">
              <a:buFont typeface="Symbol" pitchFamily="18" charset="2"/>
              <a:buNone/>
            </a:pPr>
            <a:r>
              <a:rPr lang="es-ES" sz="3600" u="sng" smtClean="0">
                <a:solidFill>
                  <a:schemeClr val="tx1"/>
                </a:solidFill>
                <a:effectLst/>
              </a:rPr>
              <a:t>Documentos de referencia y los TS</a:t>
            </a:r>
          </a:p>
        </p:txBody>
      </p:sp>
      <p:pic>
        <p:nvPicPr>
          <p:cNvPr id="6147" name="Picture 13" descr="Abramzó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1582738"/>
            <a:ext cx="3167062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7" descr="Indic2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555750"/>
            <a:ext cx="252095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Dal poz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412875"/>
            <a:ext cx="3165475" cy="4464050"/>
          </a:xfrm>
          <a:noFill/>
        </p:spPr>
      </p:pic>
      <p:pic>
        <p:nvPicPr>
          <p:cNvPr id="7171" name="Picture 13" descr="Monitore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1412875"/>
            <a:ext cx="3455987" cy="4464050"/>
          </a:xfrm>
          <a:noFill/>
        </p:spPr>
      </p:pic>
      <p:sp>
        <p:nvSpPr>
          <p:cNvPr id="7172" name="Rectangle 1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buFont typeface="Symbol" pitchFamily="18" charset="2"/>
              <a:buNone/>
            </a:pPr>
            <a:r>
              <a:rPr lang="es-ES" sz="3600" u="sng" smtClean="0">
                <a:solidFill>
                  <a:schemeClr val="tx1"/>
                </a:solidFill>
                <a:effectLst/>
              </a:rPr>
              <a:t>Documentos de referencia y los TS</a:t>
            </a:r>
          </a:p>
        </p:txBody>
      </p:sp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1617663" y="6015038"/>
            <a:ext cx="6626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s-ES" sz="2800"/>
              <a:t>…“médicos, enfermeras y parteras”.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8229600" cy="1139825"/>
          </a:xfrm>
        </p:spPr>
        <p:txBody>
          <a:bodyPr/>
          <a:lstStyle/>
          <a:p>
            <a:pPr eaLnBrk="1" hangingPunct="1"/>
            <a:r>
              <a:rPr lang="es-ES" sz="3600" u="sng" smtClean="0">
                <a:solidFill>
                  <a:schemeClr val="tx1"/>
                </a:solidFill>
                <a:effectLst/>
              </a:rPr>
              <a:t>Documentos de referencia y los TS </a:t>
            </a:r>
            <a:r>
              <a:rPr lang="es-ES" sz="2400" u="sng" smtClean="0">
                <a:solidFill>
                  <a:schemeClr val="tx1"/>
                </a:solidFill>
                <a:effectLst/>
              </a:rPr>
              <a:t>Comparación RHUS - ARG </a:t>
            </a:r>
            <a:br>
              <a:rPr lang="es-ES" sz="2400" u="sng" smtClean="0">
                <a:solidFill>
                  <a:schemeClr val="tx1"/>
                </a:solidFill>
                <a:effectLst/>
              </a:rPr>
            </a:br>
            <a:r>
              <a:rPr lang="es-ES" sz="2400" u="sng" smtClean="0">
                <a:solidFill>
                  <a:schemeClr val="tx1"/>
                </a:solidFill>
                <a:effectLst/>
              </a:rPr>
              <a:t>2004-2010</a:t>
            </a:r>
          </a:p>
        </p:txBody>
      </p:sp>
      <p:pic>
        <p:nvPicPr>
          <p:cNvPr id="10289" name="Picture 49" descr="ocupados_salud_calificacion_tar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2963" y="2100263"/>
            <a:ext cx="40957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0" name="Picture 1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38" y="2090738"/>
            <a:ext cx="41243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7" name="Rectangle 181"/>
          <p:cNvSpPr>
            <a:spLocks noChangeArrowheads="1"/>
          </p:cNvSpPr>
          <p:nvPr/>
        </p:nvSpPr>
        <p:spPr bwMode="auto">
          <a:xfrm>
            <a:off x="395288" y="5589588"/>
            <a:ext cx="8353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800"/>
              <a:t>La Fuerza de Trabajo en Salud Pública está integrada por profesionales de grado, técnicos y personal operativo.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44488"/>
            <a:ext cx="8229600" cy="1139825"/>
          </a:xfrm>
          <a:noFill/>
        </p:spPr>
        <p:txBody>
          <a:bodyPr/>
          <a:lstStyle/>
          <a:p>
            <a:pPr eaLnBrk="1" hangingPunct="1"/>
            <a:r>
              <a:rPr lang="es-ES" sz="3600" u="sng" smtClean="0">
                <a:solidFill>
                  <a:schemeClr val="tx1"/>
                </a:solidFill>
                <a:effectLst/>
              </a:rPr>
              <a:t>Documentos de referencia y los TS </a:t>
            </a:r>
            <a:r>
              <a:rPr lang="es-ES" sz="2800" u="sng" smtClean="0">
                <a:solidFill>
                  <a:schemeClr val="tx1"/>
                </a:solidFill>
                <a:effectLst/>
              </a:rPr>
              <a:t>Comparación RHUS - ARG </a:t>
            </a:r>
            <a:br>
              <a:rPr lang="es-ES" sz="2800" u="sng" smtClean="0">
                <a:solidFill>
                  <a:schemeClr val="tx1"/>
                </a:solidFill>
                <a:effectLst/>
              </a:rPr>
            </a:br>
            <a:r>
              <a:rPr lang="es-ES" sz="2800" u="sng" smtClean="0">
                <a:solidFill>
                  <a:schemeClr val="tx1"/>
                </a:solidFill>
                <a:effectLst/>
              </a:rPr>
              <a:t>2004-2010</a:t>
            </a:r>
          </a:p>
        </p:txBody>
      </p:sp>
      <p:graphicFrame>
        <p:nvGraphicFramePr>
          <p:cNvPr id="9219" name="Object 9"/>
          <p:cNvGraphicFramePr>
            <a:graphicFrameLocks noChangeAspect="1"/>
          </p:cNvGraphicFramePr>
          <p:nvPr>
            <p:ph sz="half" idx="2"/>
          </p:nvPr>
        </p:nvGraphicFramePr>
        <p:xfrm>
          <a:off x="977900" y="2133600"/>
          <a:ext cx="7194550" cy="3603625"/>
        </p:xfrm>
        <a:graphic>
          <a:graphicData uri="http://schemas.openxmlformats.org/presentationml/2006/ole">
            <p:oleObj spid="_x0000_s9219" name="Gráfico" r:id="rId3" imgW="5724662" imgH="286692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u="sng" smtClean="0">
                <a:solidFill>
                  <a:schemeClr val="tx1"/>
                </a:solidFill>
                <a:effectLst/>
              </a:rPr>
              <a:t>“El Milagro Argentino”</a:t>
            </a:r>
            <a:br>
              <a:rPr lang="es-ES" sz="4000" u="sng" smtClean="0">
                <a:solidFill>
                  <a:schemeClr val="tx1"/>
                </a:solidFill>
                <a:effectLst/>
              </a:rPr>
            </a:br>
            <a:r>
              <a:rPr lang="es-ES" sz="4000" u="sng" smtClean="0">
                <a:solidFill>
                  <a:schemeClr val="tx1"/>
                </a:solidFill>
                <a:effectLst/>
              </a:rPr>
              <a:t> 2001-2010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95738" y="2349500"/>
            <a:ext cx="3816350" cy="1296988"/>
          </a:xfrm>
          <a:noFill/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l-GR" b="1" smtClean="0">
                <a:solidFill>
                  <a:schemeClr val="folHlink"/>
                </a:solidFill>
                <a:effectLst/>
              </a:rPr>
              <a:t>Δ</a:t>
            </a:r>
            <a:r>
              <a:rPr lang="es-ES" b="1" smtClean="0">
                <a:solidFill>
                  <a:schemeClr val="folHlink"/>
                </a:solidFill>
                <a:effectLst/>
              </a:rPr>
              <a:t>% PEA 	= +16 %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b="1" smtClean="0">
                <a:solidFill>
                  <a:schemeClr val="hlink"/>
                </a:solidFill>
                <a:effectLst/>
              </a:rPr>
              <a:t> </a:t>
            </a:r>
            <a:r>
              <a:rPr lang="el-GR" b="1" smtClean="0">
                <a:solidFill>
                  <a:schemeClr val="hlink"/>
                </a:solidFill>
                <a:effectLst/>
              </a:rPr>
              <a:t>Δ</a:t>
            </a:r>
            <a:r>
              <a:rPr lang="es-ES" b="1" smtClean="0">
                <a:solidFill>
                  <a:schemeClr val="hlink"/>
                </a:solidFill>
                <a:effectLst/>
              </a:rPr>
              <a:t>% TS 	= +786 %</a:t>
            </a:r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4157663" y="4025900"/>
            <a:ext cx="4591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chemeClr val="folHlink"/>
                </a:solidFill>
              </a:rPr>
              <a:t>PEA: Población Económicamente Activa</a:t>
            </a:r>
          </a:p>
          <a:p>
            <a:endParaRPr lang="es-ES" sz="1800" b="1"/>
          </a:p>
          <a:p>
            <a:r>
              <a:rPr lang="es-ES" sz="1800" b="1">
                <a:solidFill>
                  <a:schemeClr val="hlink"/>
                </a:solidFill>
              </a:rPr>
              <a:t>TS: Técnicos de la Salud Estimados</a:t>
            </a:r>
          </a:p>
        </p:txBody>
      </p:sp>
      <p:pic>
        <p:nvPicPr>
          <p:cNvPr id="10245" name="Picture 11" descr="0000fag374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089727">
            <a:off x="1069975" y="2197100"/>
            <a:ext cx="212725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412875"/>
            <a:ext cx="5076825" cy="48529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2800" smtClean="0">
                <a:effectLst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2800" smtClean="0">
                <a:effectLst/>
              </a:rPr>
              <a:t>	</a:t>
            </a:r>
            <a:r>
              <a:rPr lang="es-ES" sz="2800" i="1" smtClean="0">
                <a:effectLst/>
              </a:rPr>
              <a:t>Otro</a:t>
            </a:r>
            <a:r>
              <a:rPr lang="es-ES" sz="2800" smtClean="0">
                <a:effectLst/>
              </a:rPr>
              <a:t> tiene la palabra: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2800" smtClean="0">
                <a:effectLst/>
              </a:rPr>
              <a:t>	el que nombra;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2800" smtClean="0">
                <a:effectLst/>
              </a:rPr>
              <a:t>	el que cuenta;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2800" smtClean="0">
                <a:effectLst/>
              </a:rPr>
              <a:t>	el que toma en cuenta…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" sz="2800" smtClean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" sz="2800" smtClean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2800" smtClean="0">
                <a:effectLst/>
              </a:rPr>
              <a:t>	No importa si ese </a:t>
            </a:r>
            <a:r>
              <a:rPr lang="es-ES" sz="2800" i="1" smtClean="0">
                <a:effectLst/>
              </a:rPr>
              <a:t>otro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2800" smtClean="0">
                <a:effectLst/>
              </a:rPr>
              <a:t>	es persona física o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2800" smtClean="0">
                <a:effectLst/>
              </a:rPr>
              <a:t>	entidad supranacional…</a:t>
            </a:r>
            <a:r>
              <a:rPr lang="es-ES" sz="2800" smtClean="0"/>
              <a:t> 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sz="4000" u="sng" smtClean="0">
                <a:solidFill>
                  <a:schemeClr val="tx1"/>
                </a:solidFill>
                <a:effectLst/>
              </a:rPr>
              <a:t>“El Milagro Argentino”</a:t>
            </a:r>
            <a:br>
              <a:rPr lang="es-ES" sz="4000" u="sng" smtClean="0">
                <a:solidFill>
                  <a:schemeClr val="tx1"/>
                </a:solidFill>
                <a:effectLst/>
              </a:rPr>
            </a:br>
            <a:r>
              <a:rPr lang="es-ES" sz="4000" u="sng" smtClean="0">
                <a:solidFill>
                  <a:schemeClr val="tx1"/>
                </a:solidFill>
                <a:effectLst/>
              </a:rPr>
              <a:t> 2001-2010</a:t>
            </a:r>
          </a:p>
        </p:txBody>
      </p:sp>
      <p:pic>
        <p:nvPicPr>
          <p:cNvPr id="11268" name="Picture 5" descr="0000fag5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63462">
            <a:off x="5076825" y="2047875"/>
            <a:ext cx="2773363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Órbita">
  <a:themeElements>
    <a:clrScheme name="Órbita 10">
      <a:dk1>
        <a:srgbClr val="010199"/>
      </a:dk1>
      <a:lt1>
        <a:srgbClr val="FF9900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8200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Órb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Órbit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Órbit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10">
        <a:dk1>
          <a:srgbClr val="010199"/>
        </a:dk1>
        <a:lt1>
          <a:srgbClr val="FF9900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8200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1267</TotalTime>
  <Words>653</Words>
  <Application>Microsoft Office PowerPoint</Application>
  <PresentationFormat>Apresentação na tela (4:3)</PresentationFormat>
  <Paragraphs>183</Paragraphs>
  <Slides>29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1" baseType="lpstr">
      <vt:lpstr>Órbita</vt:lpstr>
      <vt:lpstr>Gráfico</vt:lpstr>
      <vt:lpstr>Slide 1</vt:lpstr>
      <vt:lpstr>Ecos de una silente decisión: Cambios en la visibilidad de los Técnicos de la Salud en la Argentina  2008-2012 </vt:lpstr>
      <vt:lpstr>Para comenzar… Reflexiones Finales*</vt:lpstr>
      <vt:lpstr>Documentos de referencia y los TS</vt:lpstr>
      <vt:lpstr>Documentos de referencia y los TS</vt:lpstr>
      <vt:lpstr>Documentos de referencia y los TS Comparación RHUS - ARG  2004-2010</vt:lpstr>
      <vt:lpstr>Documentos de referencia y los TS Comparación RHUS - ARG  2004-2010</vt:lpstr>
      <vt:lpstr>“El Milagro Argentino”  2001-2010</vt:lpstr>
      <vt:lpstr>“El Milagro Argentino”  2001-2010</vt:lpstr>
      <vt:lpstr>Hipótesis de distribución TS/Idóneos* (2008)</vt:lpstr>
      <vt:lpstr>Normalización de Empíricos</vt:lpstr>
      <vt:lpstr>Situación en Rosario, SF.</vt:lpstr>
      <vt:lpstr>Esquema funcional Proceso de Normalización</vt:lpstr>
      <vt:lpstr>Leyes Ejercicio Profesional TS</vt:lpstr>
      <vt:lpstr>OPS: Desafío de Toronto</vt:lpstr>
      <vt:lpstr>OPS: Desafío de Toronto</vt:lpstr>
      <vt:lpstr>Tareas pendientes</vt:lpstr>
      <vt:lpstr>Pasado y Presente de la Invisibilidad Técnica</vt:lpstr>
      <vt:lpstr>Pasado y Presente de la Invisibilidad Técnica</vt:lpstr>
      <vt:lpstr>En el principio es el Verbo…</vt:lpstr>
      <vt:lpstr>Ironías de la visibilidad…</vt:lpstr>
      <vt:lpstr>A la acción por omisión… disuasión!</vt:lpstr>
      <vt:lpstr>No nos engañemos…</vt:lpstr>
      <vt:lpstr>Texto y contexto de la invisibilidad</vt:lpstr>
      <vt:lpstr>Texto y contexto de la invisibilidad</vt:lpstr>
      <vt:lpstr>¿Qué Pensar?</vt:lpstr>
      <vt:lpstr>F. Pessoa siendo Bernardo Soares “Libro del Desasosiego”</vt:lpstr>
      <vt:lpstr>Resignificar el sentido,  puesto en acción…</vt:lpstr>
      <vt:lpstr>Gracias!   Obrigado!  presidencia@aatmn.org.ar ceinisman@hotmail.com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Carlos G. Einisman</dc:creator>
  <cp:lastModifiedBy>EPSJV</cp:lastModifiedBy>
  <cp:revision>76</cp:revision>
  <dcterms:created xsi:type="dcterms:W3CDTF">2012-11-15T20:10:04Z</dcterms:created>
  <dcterms:modified xsi:type="dcterms:W3CDTF">2012-12-21T13:26:24Z</dcterms:modified>
</cp:coreProperties>
</file>