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8" r:id="rId2"/>
    <p:sldId id="259" r:id="rId3"/>
    <p:sldId id="267" r:id="rId4"/>
    <p:sldId id="273" r:id="rId5"/>
    <p:sldId id="265" r:id="rId6"/>
    <p:sldId id="260" r:id="rId7"/>
    <p:sldId id="289" r:id="rId8"/>
    <p:sldId id="290" r:id="rId9"/>
    <p:sldId id="276" r:id="rId10"/>
    <p:sldId id="294" r:id="rId11"/>
    <p:sldId id="292" r:id="rId12"/>
    <p:sldId id="261" r:id="rId13"/>
    <p:sldId id="295" r:id="rId14"/>
    <p:sldId id="291" r:id="rId15"/>
    <p:sldId id="296" r:id="rId16"/>
    <p:sldId id="306" r:id="rId17"/>
    <p:sldId id="280" r:id="rId18"/>
    <p:sldId id="293" r:id="rId19"/>
    <p:sldId id="299" r:id="rId20"/>
    <p:sldId id="281" r:id="rId21"/>
    <p:sldId id="282" r:id="rId22"/>
    <p:sldId id="304" r:id="rId23"/>
    <p:sldId id="298" r:id="rId24"/>
    <p:sldId id="305" r:id="rId25"/>
    <p:sldId id="263" r:id="rId26"/>
    <p:sldId id="303" r:id="rId27"/>
    <p:sldId id="307" r:id="rId28"/>
    <p:sldId id="308" r:id="rId29"/>
    <p:sldId id="284" r:id="rId30"/>
    <p:sldId id="285" r:id="rId31"/>
    <p:sldId id="287" r:id="rId32"/>
    <p:sldId id="286" r:id="rId33"/>
    <p:sldId id="301" r:id="rId34"/>
    <p:sldId id="302" r:id="rId35"/>
    <p:sldId id="283" r:id="rId3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D1E3EF"/>
    <a:srgbClr val="33CCCC"/>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576" y="-78"/>
      </p:cViewPr>
      <p:guideLst>
        <p:guide orient="horz" pos="2160"/>
        <p:guide pos="2880"/>
      </p:guideLst>
    </p:cSldViewPr>
  </p:slideViewPr>
  <p:notesTextViewPr>
    <p:cViewPr>
      <p:scale>
        <a:sx n="1" d="1"/>
        <a:sy n="1" d="1"/>
      </p:scale>
      <p:origin x="0" y="0"/>
    </p:cViewPr>
  </p:notesTextViewPr>
  <p:sorterViewPr>
    <p:cViewPr>
      <p:scale>
        <a:sx n="100" d="100"/>
        <a:sy n="100" d="100"/>
      </p:scale>
      <p:origin x="0" y="29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63669-E5AC-4A33-9AAF-7AD539C650CB}" type="doc">
      <dgm:prSet loTypeId="urn:microsoft.com/office/officeart/2005/8/layout/process1" loCatId="process" qsTypeId="urn:microsoft.com/office/officeart/2005/8/quickstyle/simple1" qsCatId="simple" csTypeId="urn:microsoft.com/office/officeart/2005/8/colors/accent6_3" csCatId="accent6" phldr="1"/>
      <dgm:spPr/>
    </dgm:pt>
    <dgm:pt modelId="{AE693241-150E-4E2E-9944-249F54F032A0}">
      <dgm:prSet phldrT="[Texto]"/>
      <dgm:spPr/>
      <dgm:t>
        <a:bodyPr/>
        <a:lstStyle/>
        <a:p>
          <a:r>
            <a:rPr lang="pt-BR" b="1" dirty="0" smtClean="0">
              <a:solidFill>
                <a:schemeClr val="bg1"/>
              </a:solidFill>
            </a:rPr>
            <a:t>DIPAT</a:t>
          </a:r>
          <a:endParaRPr lang="pt-BR" b="1" dirty="0">
            <a:solidFill>
              <a:schemeClr val="bg1"/>
            </a:solidFill>
          </a:endParaRPr>
        </a:p>
      </dgm:t>
    </dgm:pt>
    <dgm:pt modelId="{3AFB4788-9FC1-48C4-9213-40F1D886832F}" type="parTrans" cxnId="{D4791220-E192-48E8-B6E4-C0531733C956}">
      <dgm:prSet/>
      <dgm:spPr/>
      <dgm:t>
        <a:bodyPr/>
        <a:lstStyle/>
        <a:p>
          <a:endParaRPr lang="pt-BR"/>
        </a:p>
      </dgm:t>
    </dgm:pt>
    <dgm:pt modelId="{5251DBB2-039C-407D-B00C-1B059A90B1F9}" type="sibTrans" cxnId="{D4791220-E192-48E8-B6E4-C0531733C956}">
      <dgm:prSet/>
      <dgm:spPr/>
      <dgm:t>
        <a:bodyPr/>
        <a:lstStyle/>
        <a:p>
          <a:endParaRPr lang="pt-BR" dirty="0"/>
        </a:p>
      </dgm:t>
    </dgm:pt>
    <dgm:pt modelId="{BA48B36D-0A1E-4C7D-9BA3-889332EECCEC}">
      <dgm:prSet phldrT="[Texto]"/>
      <dgm:spPr/>
      <dgm:t>
        <a:bodyPr/>
        <a:lstStyle/>
        <a:p>
          <a:r>
            <a:rPr lang="pt-BR" b="1" baseline="0" dirty="0" smtClean="0">
              <a:solidFill>
                <a:srgbClr val="C00000"/>
              </a:solidFill>
            </a:rPr>
            <a:t>SITEC</a:t>
          </a:r>
          <a:endParaRPr lang="pt-BR" b="1" baseline="0" dirty="0">
            <a:solidFill>
              <a:srgbClr val="C00000"/>
            </a:solidFill>
          </a:endParaRPr>
        </a:p>
      </dgm:t>
    </dgm:pt>
    <dgm:pt modelId="{9C280958-61DC-4E84-B932-4CAE4FC3D2AC}" type="parTrans" cxnId="{73003626-724C-4512-8ABB-4A0E0189FECA}">
      <dgm:prSet/>
      <dgm:spPr/>
      <dgm:t>
        <a:bodyPr/>
        <a:lstStyle/>
        <a:p>
          <a:endParaRPr lang="pt-BR"/>
        </a:p>
      </dgm:t>
    </dgm:pt>
    <dgm:pt modelId="{24937480-6DDD-4857-9F6B-C43579F3D930}" type="sibTrans" cxnId="{73003626-724C-4512-8ABB-4A0E0189FECA}">
      <dgm:prSet/>
      <dgm:spPr/>
      <dgm:t>
        <a:bodyPr/>
        <a:lstStyle/>
        <a:p>
          <a:endParaRPr lang="pt-BR"/>
        </a:p>
      </dgm:t>
    </dgm:pt>
    <dgm:pt modelId="{D338B21C-DC83-43AA-82ED-8EF532F493E4}" type="pres">
      <dgm:prSet presAssocID="{27063669-E5AC-4A33-9AAF-7AD539C650CB}" presName="Name0" presStyleCnt="0">
        <dgm:presLayoutVars>
          <dgm:dir/>
          <dgm:resizeHandles val="exact"/>
        </dgm:presLayoutVars>
      </dgm:prSet>
      <dgm:spPr/>
    </dgm:pt>
    <dgm:pt modelId="{C9C36A72-933F-4A03-8642-A8840EE5E0E6}" type="pres">
      <dgm:prSet presAssocID="{AE693241-150E-4E2E-9944-249F54F032A0}" presName="node" presStyleLbl="node1" presStyleIdx="0" presStyleCnt="2" custScaleX="47870" custScaleY="43922">
        <dgm:presLayoutVars>
          <dgm:bulletEnabled val="1"/>
        </dgm:presLayoutVars>
      </dgm:prSet>
      <dgm:spPr/>
      <dgm:t>
        <a:bodyPr/>
        <a:lstStyle/>
        <a:p>
          <a:endParaRPr lang="pt-BR"/>
        </a:p>
      </dgm:t>
    </dgm:pt>
    <dgm:pt modelId="{BAAC3355-0946-4671-AAE7-0D084D886B8B}" type="pres">
      <dgm:prSet presAssocID="{5251DBB2-039C-407D-B00C-1B059A90B1F9}" presName="sibTrans" presStyleLbl="sibTrans2D1" presStyleIdx="0" presStyleCnt="1" custAng="10800000"/>
      <dgm:spPr/>
      <dgm:t>
        <a:bodyPr/>
        <a:lstStyle/>
        <a:p>
          <a:endParaRPr lang="pt-BR"/>
        </a:p>
      </dgm:t>
    </dgm:pt>
    <dgm:pt modelId="{C153CE26-C5D6-4F7B-96DF-B4DC856C982F}" type="pres">
      <dgm:prSet presAssocID="{5251DBB2-039C-407D-B00C-1B059A90B1F9}" presName="connectorText" presStyleLbl="sibTrans2D1" presStyleIdx="0" presStyleCnt="1"/>
      <dgm:spPr/>
      <dgm:t>
        <a:bodyPr/>
        <a:lstStyle/>
        <a:p>
          <a:endParaRPr lang="pt-BR"/>
        </a:p>
      </dgm:t>
    </dgm:pt>
    <dgm:pt modelId="{7DC9839C-2129-4E09-8383-03F4B72E332A}" type="pres">
      <dgm:prSet presAssocID="{BA48B36D-0A1E-4C7D-9BA3-889332EECCEC}" presName="node" presStyleLbl="node1" presStyleIdx="1" presStyleCnt="2" custScaleX="56381" custScaleY="50568" custLinFactNeighborX="2066" custLinFactNeighborY="-5048">
        <dgm:presLayoutVars>
          <dgm:bulletEnabled val="1"/>
        </dgm:presLayoutVars>
      </dgm:prSet>
      <dgm:spPr/>
      <dgm:t>
        <a:bodyPr/>
        <a:lstStyle/>
        <a:p>
          <a:endParaRPr lang="pt-BR"/>
        </a:p>
      </dgm:t>
    </dgm:pt>
  </dgm:ptLst>
  <dgm:cxnLst>
    <dgm:cxn modelId="{D44BC436-C135-4CBB-8572-37D34195EA83}" type="presOf" srcId="{5251DBB2-039C-407D-B00C-1B059A90B1F9}" destId="{C153CE26-C5D6-4F7B-96DF-B4DC856C982F}" srcOrd="1" destOrd="0" presId="urn:microsoft.com/office/officeart/2005/8/layout/process1"/>
    <dgm:cxn modelId="{BBBEE849-513F-4073-A71F-E0134DBF06CE}" type="presOf" srcId="{BA48B36D-0A1E-4C7D-9BA3-889332EECCEC}" destId="{7DC9839C-2129-4E09-8383-03F4B72E332A}" srcOrd="0" destOrd="0" presId="urn:microsoft.com/office/officeart/2005/8/layout/process1"/>
    <dgm:cxn modelId="{B93C0642-F04A-4C37-ACEE-B2F41FD82156}" type="presOf" srcId="{5251DBB2-039C-407D-B00C-1B059A90B1F9}" destId="{BAAC3355-0946-4671-AAE7-0D084D886B8B}" srcOrd="0" destOrd="0" presId="urn:microsoft.com/office/officeart/2005/8/layout/process1"/>
    <dgm:cxn modelId="{CE44E1C6-EE30-465E-90DB-68E89B1DF36E}" type="presOf" srcId="{AE693241-150E-4E2E-9944-249F54F032A0}" destId="{C9C36A72-933F-4A03-8642-A8840EE5E0E6}" srcOrd="0" destOrd="0" presId="urn:microsoft.com/office/officeart/2005/8/layout/process1"/>
    <dgm:cxn modelId="{0F783F29-06A2-4A14-9D44-D6FB7EB87DE4}" type="presOf" srcId="{27063669-E5AC-4A33-9AAF-7AD539C650CB}" destId="{D338B21C-DC83-43AA-82ED-8EF532F493E4}" srcOrd="0" destOrd="0" presId="urn:microsoft.com/office/officeart/2005/8/layout/process1"/>
    <dgm:cxn modelId="{73003626-724C-4512-8ABB-4A0E0189FECA}" srcId="{27063669-E5AC-4A33-9AAF-7AD539C650CB}" destId="{BA48B36D-0A1E-4C7D-9BA3-889332EECCEC}" srcOrd="1" destOrd="0" parTransId="{9C280958-61DC-4E84-B932-4CAE4FC3D2AC}" sibTransId="{24937480-6DDD-4857-9F6B-C43579F3D930}"/>
    <dgm:cxn modelId="{D4791220-E192-48E8-B6E4-C0531733C956}" srcId="{27063669-E5AC-4A33-9AAF-7AD539C650CB}" destId="{AE693241-150E-4E2E-9944-249F54F032A0}" srcOrd="0" destOrd="0" parTransId="{3AFB4788-9FC1-48C4-9213-40F1D886832F}" sibTransId="{5251DBB2-039C-407D-B00C-1B059A90B1F9}"/>
    <dgm:cxn modelId="{AD542393-9C04-464E-B0CC-0F22D1D9C232}" type="presParOf" srcId="{D338B21C-DC83-43AA-82ED-8EF532F493E4}" destId="{C9C36A72-933F-4A03-8642-A8840EE5E0E6}" srcOrd="0" destOrd="0" presId="urn:microsoft.com/office/officeart/2005/8/layout/process1"/>
    <dgm:cxn modelId="{01B4A709-4021-40FE-BD36-BF15906A4CB1}" type="presParOf" srcId="{D338B21C-DC83-43AA-82ED-8EF532F493E4}" destId="{BAAC3355-0946-4671-AAE7-0D084D886B8B}" srcOrd="1" destOrd="0" presId="urn:microsoft.com/office/officeart/2005/8/layout/process1"/>
    <dgm:cxn modelId="{4A5A5AD6-952C-411E-8B63-9A2CAF140690}" type="presParOf" srcId="{BAAC3355-0946-4671-AAE7-0D084D886B8B}" destId="{C153CE26-C5D6-4F7B-96DF-B4DC856C982F}" srcOrd="0" destOrd="0" presId="urn:microsoft.com/office/officeart/2005/8/layout/process1"/>
    <dgm:cxn modelId="{4FD7CD3B-12F9-4976-AE31-B8A6F0D67CB2}" type="presParOf" srcId="{D338B21C-DC83-43AA-82ED-8EF532F493E4}" destId="{7DC9839C-2129-4E09-8383-03F4B72E332A}"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C36A72-933F-4A03-8642-A8840EE5E0E6}">
      <dsp:nvSpPr>
        <dsp:cNvPr id="0" name=""/>
        <dsp:cNvSpPr/>
      </dsp:nvSpPr>
      <dsp:spPr>
        <a:xfrm>
          <a:off x="3230" y="34676"/>
          <a:ext cx="969836" cy="533910"/>
        </a:xfrm>
        <a:prstGeom prst="roundRect">
          <a:avLst>
            <a:gd name="adj" fmla="val 10000"/>
          </a:avLst>
        </a:prstGeom>
        <a:solidFill>
          <a:schemeClr val="accent6">
            <a:shade val="8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DIPAT</a:t>
          </a:r>
          <a:endParaRPr lang="pt-BR" sz="1900" b="1" kern="1200" dirty="0">
            <a:solidFill>
              <a:schemeClr val="bg1"/>
            </a:solidFill>
          </a:endParaRPr>
        </a:p>
      </dsp:txBody>
      <dsp:txXfrm>
        <a:off x="3230" y="34676"/>
        <a:ext cx="969836" cy="533910"/>
      </dsp:txXfrm>
    </dsp:sp>
    <dsp:sp modelId="{BAAC3355-0946-4671-AAE7-0D084D886B8B}">
      <dsp:nvSpPr>
        <dsp:cNvPr id="0" name=""/>
        <dsp:cNvSpPr/>
      </dsp:nvSpPr>
      <dsp:spPr>
        <a:xfrm rot="10800000">
          <a:off x="1176473" y="50410"/>
          <a:ext cx="431220" cy="502442"/>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t-BR" sz="1500" kern="1200" dirty="0"/>
        </a:p>
      </dsp:txBody>
      <dsp:txXfrm rot="10800000">
        <a:off x="1176473" y="50410"/>
        <a:ext cx="431220" cy="502442"/>
      </dsp:txXfrm>
    </dsp:sp>
    <dsp:sp modelId="{7DC9839C-2129-4E09-8383-03F4B72E332A}">
      <dsp:nvSpPr>
        <dsp:cNvPr id="0" name=""/>
        <dsp:cNvSpPr/>
      </dsp:nvSpPr>
      <dsp:spPr>
        <a:xfrm>
          <a:off x="1786690" y="-5717"/>
          <a:ext cx="1142267" cy="614698"/>
        </a:xfrm>
        <a:prstGeom prst="roundRect">
          <a:avLst>
            <a:gd name="adj" fmla="val 10000"/>
          </a:avLst>
        </a:prstGeom>
        <a:solidFill>
          <a:schemeClr val="accent6">
            <a:shade val="80000"/>
            <a:hueOff val="0"/>
            <a:satOff val="24914"/>
            <a:lumOff val="20237"/>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b="1" kern="1200" baseline="0" dirty="0" smtClean="0">
              <a:solidFill>
                <a:srgbClr val="C00000"/>
              </a:solidFill>
            </a:rPr>
            <a:t>SITEC</a:t>
          </a:r>
          <a:endParaRPr lang="pt-BR" sz="1900" b="1" kern="1200" baseline="0" dirty="0">
            <a:solidFill>
              <a:srgbClr val="C00000"/>
            </a:solidFill>
          </a:endParaRPr>
        </a:p>
      </dsp:txBody>
      <dsp:txXfrm>
        <a:off x="1786690" y="-5717"/>
        <a:ext cx="1142267" cy="614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7441D904-FBA5-47C5-B4BB-0744F4EE5BD8}" type="datetimeFigureOut">
              <a:rPr lang="pt-BR"/>
              <a:pPr>
                <a:defRPr/>
              </a:pPr>
              <a:t>4/12/2012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916EB4B8-6F6B-467F-92A1-F809ECEFBCD0}"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60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4608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E66075-0421-49D9-AA32-AC90F2EB3559}" type="slidenum">
              <a:rPr lang="pt-BR" smtClean="0">
                <a:cs typeface="Arial" pitchFamily="34" charset="0"/>
              </a:rPr>
              <a:pPr/>
              <a:t>25</a:t>
            </a:fld>
            <a:endParaRPr lang="pt-B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6"/>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5"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cxnSp>
        <p:nvCxnSpPr>
          <p:cNvPr id="8" name="Straight Connector 10"/>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1676401"/>
            <a:ext cx="6400800" cy="1924050"/>
          </a:xfrm>
        </p:spPr>
        <p:txBody>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pt-BR" smtClean="0"/>
              <a:t>Clique para editar o título mestre</a:t>
            </a:r>
            <a:endParaRPr/>
          </a:p>
        </p:txBody>
      </p:sp>
      <p:sp>
        <p:nvSpPr>
          <p:cNvPr id="3" name="Subtitle 2"/>
          <p:cNvSpPr>
            <a:spLocks noGrp="1"/>
          </p:cNvSpPr>
          <p:nvPr>
            <p:ph type="subTitle" idx="1"/>
          </p:nvPr>
        </p:nvSpPr>
        <p:spPr>
          <a:xfrm>
            <a:off x="1371600" y="4039737"/>
            <a:ext cx="6400800" cy="1522862"/>
          </a:xfrm>
        </p:spPr>
        <p:txBody>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a:p>
        </p:txBody>
      </p:sp>
      <p:sp>
        <p:nvSpPr>
          <p:cNvPr id="9" name="Date Placeholder 3"/>
          <p:cNvSpPr>
            <a:spLocks noGrp="1"/>
          </p:cNvSpPr>
          <p:nvPr>
            <p:ph type="dt" sz="half" idx="10"/>
          </p:nvPr>
        </p:nvSpPr>
        <p:spPr>
          <a:xfrm>
            <a:off x="5867400" y="6573838"/>
            <a:ext cx="2133600" cy="274637"/>
          </a:xfrm>
        </p:spPr>
        <p:txBody>
          <a:bodyPr/>
          <a:lstStyle>
            <a:lvl1pPr>
              <a:defRPr/>
            </a:lvl1pPr>
          </a:lstStyle>
          <a:p>
            <a:pPr>
              <a:defRPr/>
            </a:pPr>
            <a:fld id="{5ABEDF3A-9E47-4217-AE40-91A45112EB4D}" type="datetimeFigureOut">
              <a:rPr lang="pt-BR"/>
              <a:pPr>
                <a:defRPr/>
              </a:pPr>
              <a:t>4/12/2012</a:t>
            </a:fld>
            <a:endParaRPr lang="pt-BR"/>
          </a:p>
        </p:txBody>
      </p:sp>
      <p:sp>
        <p:nvSpPr>
          <p:cNvPr id="10" name="Footer Placeholder 4"/>
          <p:cNvSpPr>
            <a:spLocks noGrp="1"/>
          </p:cNvSpPr>
          <p:nvPr>
            <p:ph type="ftr" sz="quarter" idx="11"/>
          </p:nvPr>
        </p:nvSpPr>
        <p:spPr>
          <a:xfrm>
            <a:off x="1143000" y="6573838"/>
            <a:ext cx="2895600" cy="274637"/>
          </a:xfrm>
        </p:spPr>
        <p:txBody>
          <a:bodyPr/>
          <a:lstStyle>
            <a:lvl1pPr>
              <a:defRPr/>
            </a:lvl1pPr>
          </a:lstStyle>
          <a:p>
            <a:pPr>
              <a:defRPr/>
            </a:pPr>
            <a:endParaRPr lang="pt-BR"/>
          </a:p>
        </p:txBody>
      </p:sp>
      <p:sp>
        <p:nvSpPr>
          <p:cNvPr id="11" name="Slide Number Placeholder 5"/>
          <p:cNvSpPr>
            <a:spLocks noGrp="1"/>
          </p:cNvSpPr>
          <p:nvPr>
            <p:ph type="sldNum" sz="quarter" idx="12"/>
          </p:nvPr>
        </p:nvSpPr>
        <p:spPr/>
        <p:txBody>
          <a:bodyPr/>
          <a:lstStyle>
            <a:lvl1pPr>
              <a:defRPr/>
            </a:lvl1pPr>
          </a:lstStyle>
          <a:p>
            <a:pPr>
              <a:defRPr/>
            </a:pPr>
            <a:fld id="{5CBD28A4-BD6F-415F-8E67-6573A4E8F4C2}"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4" name="Slide Number Placeholder 5"/>
          <p:cNvSpPr>
            <a:spLocks noGrp="1"/>
          </p:cNvSpPr>
          <p:nvPr>
            <p:ph type="sldNum" sz="quarter" idx="10"/>
          </p:nvPr>
        </p:nvSpPr>
        <p:spPr/>
        <p:txBody>
          <a:bodyPr/>
          <a:lstStyle>
            <a:lvl1pPr>
              <a:defRPr/>
            </a:lvl1pPr>
          </a:lstStyle>
          <a:p>
            <a:pPr>
              <a:defRPr/>
            </a:pPr>
            <a:fld id="{23BEFE16-06A0-41C9-84F7-53CC69326997}" type="slidenum">
              <a:rPr lang="pt-BR"/>
              <a:pPr>
                <a:defRPr/>
              </a:pPr>
              <a:t>‹nº›</a:t>
            </a:fld>
            <a:endParaRPr lang="pt-BR"/>
          </a:p>
        </p:txBody>
      </p:sp>
      <p:sp>
        <p:nvSpPr>
          <p:cNvPr id="5" name="Date Placeholder 15"/>
          <p:cNvSpPr>
            <a:spLocks noGrp="1"/>
          </p:cNvSpPr>
          <p:nvPr>
            <p:ph type="dt" sz="half" idx="11"/>
          </p:nvPr>
        </p:nvSpPr>
        <p:spPr/>
        <p:txBody>
          <a:bodyPr/>
          <a:lstStyle>
            <a:lvl1pPr>
              <a:defRPr/>
            </a:lvl1pPr>
          </a:lstStyle>
          <a:p>
            <a:pPr>
              <a:defRPr/>
            </a:pPr>
            <a:fld id="{01E7759A-B5B7-48C7-BD71-886146F106B0}" type="datetimeFigureOut">
              <a:rPr lang="pt-BR"/>
              <a:pPr>
                <a:defRPr/>
              </a:pPr>
              <a:t>4/12/2012</a:t>
            </a:fld>
            <a:endParaRPr lang="pt-BR"/>
          </a:p>
        </p:txBody>
      </p:sp>
      <p:sp>
        <p:nvSpPr>
          <p:cNvPr id="6" name="Footer Placeholder 16"/>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4" name="Group 6"/>
          <p:cNvGrpSpPr>
            <a:grpSpLocks/>
          </p:cNvGrpSpPr>
          <p:nvPr/>
        </p:nvGrpSpPr>
        <p:grpSpPr bwMode="auto">
          <a:xfrm>
            <a:off x="0" y="1143000"/>
            <a:ext cx="7772400" cy="5715000"/>
            <a:chOff x="1371600" y="1143000"/>
            <a:chExt cx="7772400" cy="5715000"/>
          </a:xfrm>
        </p:grpSpPr>
        <p:sp>
          <p:nvSpPr>
            <p:cNvPr id="5"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8" name="Rectangle 10"/>
          <p:cNvSpPr/>
          <p:nvPr/>
        </p:nvSpPr>
        <p:spPr>
          <a:xfrm flipV="1">
            <a:off x="8366125"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9" name="Straight Connector 11"/>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609600" y="1828801"/>
            <a:ext cx="6553200" cy="454470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2" name="Vertical Title 1"/>
          <p:cNvSpPr>
            <a:spLocks noGrp="1"/>
          </p:cNvSpPr>
          <p:nvPr>
            <p:ph type="title" orient="vert"/>
          </p:nvPr>
        </p:nvSpPr>
        <p:spPr>
          <a:xfrm>
            <a:off x="8409296" y="152400"/>
            <a:ext cx="734704" cy="5851525"/>
          </a:xfrm>
        </p:spPr>
        <p:txBody>
          <a:bodyPr vert="eaVert" anchor="t"/>
          <a:lstStyle/>
          <a:p>
            <a:r>
              <a:rPr lang="pt-BR" smtClean="0"/>
              <a:t>Clique para editar o título mestre</a:t>
            </a:r>
            <a:endParaRPr/>
          </a:p>
        </p:txBody>
      </p:sp>
      <p:sp>
        <p:nvSpPr>
          <p:cNvPr id="10" name="Date Placeholder 3"/>
          <p:cNvSpPr>
            <a:spLocks noGrp="1"/>
          </p:cNvSpPr>
          <p:nvPr>
            <p:ph type="dt" sz="half" idx="10"/>
          </p:nvPr>
        </p:nvSpPr>
        <p:spPr>
          <a:xfrm>
            <a:off x="5181600" y="6573838"/>
            <a:ext cx="2133600" cy="274637"/>
          </a:xfrm>
        </p:spPr>
        <p:txBody>
          <a:bodyPr/>
          <a:lstStyle>
            <a:lvl1pPr>
              <a:defRPr/>
            </a:lvl1pPr>
          </a:lstStyle>
          <a:p>
            <a:pPr>
              <a:defRPr/>
            </a:pPr>
            <a:fld id="{64400D82-F93B-40FA-B7E4-56C19CE76A6E}" type="datetimeFigureOut">
              <a:rPr lang="pt-BR"/>
              <a:pPr>
                <a:defRPr/>
              </a:pPr>
              <a:t>4/12/2012</a:t>
            </a:fld>
            <a:endParaRPr lang="pt-BR"/>
          </a:p>
        </p:txBody>
      </p:sp>
      <p:sp>
        <p:nvSpPr>
          <p:cNvPr id="11" name="Footer Placeholder 4"/>
          <p:cNvSpPr>
            <a:spLocks noGrp="1"/>
          </p:cNvSpPr>
          <p:nvPr>
            <p:ph type="ftr" sz="quarter" idx="11"/>
          </p:nvPr>
        </p:nvSpPr>
        <p:spPr>
          <a:xfrm>
            <a:off x="457200" y="6573838"/>
            <a:ext cx="2895600" cy="274637"/>
          </a:xfrm>
        </p:spPr>
        <p:txBody>
          <a:bodyPr/>
          <a:lstStyle>
            <a:lvl1pPr>
              <a:defRPr/>
            </a:lvl1pPr>
          </a:lstStyle>
          <a:p>
            <a:pPr>
              <a:defRPr/>
            </a:pPr>
            <a:endParaRPr lang="pt-BR"/>
          </a:p>
        </p:txBody>
      </p:sp>
      <p:sp>
        <p:nvSpPr>
          <p:cNvPr id="12" name="Slide Number Placeholder 5"/>
          <p:cNvSpPr>
            <a:spLocks noGrp="1"/>
          </p:cNvSpPr>
          <p:nvPr>
            <p:ph type="sldNum" sz="quarter" idx="12"/>
          </p:nvPr>
        </p:nvSpPr>
        <p:spPr/>
        <p:txBody>
          <a:bodyPr/>
          <a:lstStyle>
            <a:lvl1pPr>
              <a:defRPr/>
            </a:lvl1pPr>
          </a:lstStyle>
          <a:p>
            <a:pPr>
              <a:defRPr/>
            </a:pPr>
            <a:fld id="{D8653743-F44D-4EDC-8B2A-F9E97EF64537}"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4" name="Slide Number Placeholder 5"/>
          <p:cNvSpPr>
            <a:spLocks noGrp="1"/>
          </p:cNvSpPr>
          <p:nvPr>
            <p:ph type="sldNum" sz="quarter" idx="10"/>
          </p:nvPr>
        </p:nvSpPr>
        <p:spPr/>
        <p:txBody>
          <a:bodyPr/>
          <a:lstStyle>
            <a:lvl1pPr>
              <a:defRPr/>
            </a:lvl1pPr>
          </a:lstStyle>
          <a:p>
            <a:pPr>
              <a:defRPr/>
            </a:pPr>
            <a:fld id="{F4FB8456-27E6-472E-8EF1-13CC763730DE}" type="slidenum">
              <a:rPr lang="pt-BR"/>
              <a:pPr>
                <a:defRPr/>
              </a:pPr>
              <a:t>‹nº›</a:t>
            </a:fld>
            <a:endParaRPr lang="pt-BR"/>
          </a:p>
        </p:txBody>
      </p:sp>
      <p:sp>
        <p:nvSpPr>
          <p:cNvPr id="5" name="Date Placeholder 15"/>
          <p:cNvSpPr>
            <a:spLocks noGrp="1"/>
          </p:cNvSpPr>
          <p:nvPr>
            <p:ph type="dt" sz="half" idx="11"/>
          </p:nvPr>
        </p:nvSpPr>
        <p:spPr/>
        <p:txBody>
          <a:bodyPr/>
          <a:lstStyle>
            <a:lvl1pPr>
              <a:defRPr/>
            </a:lvl1pPr>
          </a:lstStyle>
          <a:p>
            <a:pPr>
              <a:defRPr/>
            </a:pPr>
            <a:fld id="{E3979D29-74ED-4B7B-9434-1D254349B5DE}" type="datetimeFigureOut">
              <a:rPr lang="pt-BR"/>
              <a:pPr>
                <a:defRPr/>
              </a:pPr>
              <a:t>4/12/2012</a:t>
            </a:fld>
            <a:endParaRPr lang="pt-BR"/>
          </a:p>
        </p:txBody>
      </p:sp>
      <p:sp>
        <p:nvSpPr>
          <p:cNvPr id="6" name="Footer Placeholder 16"/>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4" name="Group 11"/>
          <p:cNvGrpSpPr>
            <a:grpSpLocks/>
          </p:cNvGrpSpPr>
          <p:nvPr/>
        </p:nvGrpSpPr>
        <p:grpSpPr bwMode="auto">
          <a:xfrm>
            <a:off x="0" y="1143000"/>
            <a:ext cx="7772400" cy="2743200"/>
            <a:chOff x="0" y="1143000"/>
            <a:chExt cx="7772400" cy="2743200"/>
          </a:xfrm>
        </p:grpSpPr>
        <p:sp>
          <p:nvSpPr>
            <p:cNvPr id="5" name="Rectangle 8"/>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9"/>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228600" y="1600200"/>
            <a:ext cx="6858000" cy="1143000"/>
          </a:xfrm>
        </p:spPr>
        <p:txBody>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pt-BR" smtClean="0"/>
              <a:t>Clique para editar o título mestre</a:t>
            </a:r>
            <a:endParaRPr/>
          </a:p>
        </p:txBody>
      </p:sp>
      <p:sp>
        <p:nvSpPr>
          <p:cNvPr id="3" name="Text Placeholder 2"/>
          <p:cNvSpPr>
            <a:spLocks noGrp="1"/>
          </p:cNvSpPr>
          <p:nvPr>
            <p:ph type="body" idx="1"/>
          </p:nvPr>
        </p:nvSpPr>
        <p:spPr>
          <a:xfrm>
            <a:off x="228600" y="2756848"/>
            <a:ext cx="6858000" cy="640080"/>
          </a:xfrm>
        </p:spPr>
        <p:txBody>
          <a:bodyPr anchor="t" anchorCtr="0"/>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8" name="Date Placeholder 3"/>
          <p:cNvSpPr>
            <a:spLocks noGrp="1"/>
          </p:cNvSpPr>
          <p:nvPr>
            <p:ph type="dt" sz="half" idx="10"/>
          </p:nvPr>
        </p:nvSpPr>
        <p:spPr>
          <a:xfrm>
            <a:off x="4953000" y="6573838"/>
            <a:ext cx="2133600" cy="274637"/>
          </a:xfrm>
        </p:spPr>
        <p:txBody>
          <a:bodyPr/>
          <a:lstStyle>
            <a:lvl1pPr>
              <a:defRPr/>
            </a:lvl1pPr>
          </a:lstStyle>
          <a:p>
            <a:pPr>
              <a:defRPr/>
            </a:pPr>
            <a:fld id="{F0414992-588A-4420-8AA2-B2A26DFD0A4E}" type="datetimeFigureOut">
              <a:rPr lang="pt-BR"/>
              <a:pPr>
                <a:defRPr/>
              </a:pPr>
              <a:t>4/12/2012</a:t>
            </a:fld>
            <a:endParaRPr lang="pt-BR"/>
          </a:p>
        </p:txBody>
      </p:sp>
      <p:sp>
        <p:nvSpPr>
          <p:cNvPr id="9" name="Footer Placeholder 4"/>
          <p:cNvSpPr>
            <a:spLocks noGrp="1"/>
          </p:cNvSpPr>
          <p:nvPr>
            <p:ph type="ftr" sz="quarter" idx="11"/>
          </p:nvPr>
        </p:nvSpPr>
        <p:spPr>
          <a:xfrm>
            <a:off x="228600" y="6573838"/>
            <a:ext cx="2895600" cy="274637"/>
          </a:xfrm>
        </p:spPr>
        <p:txBody>
          <a:bodyPr/>
          <a:lstStyle>
            <a:lvl1pPr>
              <a:defRPr/>
            </a:lvl1pPr>
          </a:lstStyle>
          <a:p>
            <a:pPr>
              <a:defRPr/>
            </a:pPr>
            <a:endParaRPr lang="pt-BR"/>
          </a:p>
        </p:txBody>
      </p:sp>
      <p:sp>
        <p:nvSpPr>
          <p:cNvPr id="10" name="Slide Number Placeholder 5"/>
          <p:cNvSpPr>
            <a:spLocks noGrp="1"/>
          </p:cNvSpPr>
          <p:nvPr>
            <p:ph type="sldNum" sz="quarter" idx="12"/>
          </p:nvPr>
        </p:nvSpPr>
        <p:spPr/>
        <p:txBody>
          <a:bodyPr/>
          <a:lstStyle>
            <a:lvl1pPr>
              <a:defRPr/>
            </a:lvl1pPr>
          </a:lstStyle>
          <a:p>
            <a:pPr>
              <a:defRPr/>
            </a:pPr>
            <a:fld id="{60657815-A7EA-4889-AD98-88A8AF6C8513}"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a:p>
        </p:txBody>
      </p:sp>
      <p:sp>
        <p:nvSpPr>
          <p:cNvPr id="3" name="Content Placeholder 2"/>
          <p:cNvSpPr>
            <a:spLocks noGrp="1"/>
          </p:cNvSpPr>
          <p:nvPr>
            <p:ph sz="half" idx="1"/>
          </p:nvPr>
        </p:nvSpPr>
        <p:spPr>
          <a:xfrm>
            <a:off x="2057400" y="1828800"/>
            <a:ext cx="3108960" cy="4544704"/>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4" name="Content Placeholder 3"/>
          <p:cNvSpPr>
            <a:spLocks noGrp="1"/>
          </p:cNvSpPr>
          <p:nvPr>
            <p:ph sz="half" idx="2"/>
          </p:nvPr>
        </p:nvSpPr>
        <p:spPr>
          <a:xfrm>
            <a:off x="5376536" y="1828800"/>
            <a:ext cx="3108960" cy="4544704"/>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5" name="Slide Number Placeholder 5"/>
          <p:cNvSpPr>
            <a:spLocks noGrp="1"/>
          </p:cNvSpPr>
          <p:nvPr>
            <p:ph type="sldNum" sz="quarter" idx="10"/>
          </p:nvPr>
        </p:nvSpPr>
        <p:spPr/>
        <p:txBody>
          <a:bodyPr/>
          <a:lstStyle>
            <a:lvl1pPr>
              <a:defRPr/>
            </a:lvl1pPr>
          </a:lstStyle>
          <a:p>
            <a:pPr>
              <a:defRPr/>
            </a:pPr>
            <a:fld id="{020657AD-E727-4B4D-A845-DBBB11A530F6}" type="slidenum">
              <a:rPr lang="pt-BR"/>
              <a:pPr>
                <a:defRPr/>
              </a:pPr>
              <a:t>‹nº›</a:t>
            </a:fld>
            <a:endParaRPr lang="pt-BR"/>
          </a:p>
        </p:txBody>
      </p:sp>
      <p:sp>
        <p:nvSpPr>
          <p:cNvPr id="6" name="Date Placeholder 15"/>
          <p:cNvSpPr>
            <a:spLocks noGrp="1"/>
          </p:cNvSpPr>
          <p:nvPr>
            <p:ph type="dt" sz="half" idx="11"/>
          </p:nvPr>
        </p:nvSpPr>
        <p:spPr/>
        <p:txBody>
          <a:bodyPr/>
          <a:lstStyle>
            <a:lvl1pPr>
              <a:defRPr/>
            </a:lvl1pPr>
          </a:lstStyle>
          <a:p>
            <a:pPr>
              <a:defRPr/>
            </a:pPr>
            <a:fld id="{10CAF3F4-C2F0-411A-9610-57BB756481D8}" type="datetimeFigureOut">
              <a:rPr lang="pt-BR"/>
              <a:pPr>
                <a:defRPr/>
              </a:pPr>
              <a:t>4/12/2012</a:t>
            </a:fld>
            <a:endParaRPr lang="pt-BR"/>
          </a:p>
        </p:txBody>
      </p:sp>
      <p:sp>
        <p:nvSpPr>
          <p:cNvPr id="7" name="Footer Placeholder 16"/>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7" name="Straight Connector 9"/>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pt-BR" smtClean="0"/>
              <a:t>Clique para editar o título mestre</a:t>
            </a:r>
            <a:endParaRPr/>
          </a:p>
        </p:txBody>
      </p:sp>
      <p:sp>
        <p:nvSpPr>
          <p:cNvPr id="3" name="Text Placeholder 2"/>
          <p:cNvSpPr>
            <a:spLocks noGrp="1"/>
          </p:cNvSpPr>
          <p:nvPr>
            <p:ph type="body" idx="1"/>
          </p:nvPr>
        </p:nvSpPr>
        <p:spPr>
          <a:xfrm>
            <a:off x="2046288"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046288"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5" name="Text Placeholder 4"/>
          <p:cNvSpPr>
            <a:spLocks noGrp="1"/>
          </p:cNvSpPr>
          <p:nvPr>
            <p:ph type="body" sz="quarter" idx="3"/>
          </p:nvPr>
        </p:nvSpPr>
        <p:spPr>
          <a:xfrm>
            <a:off x="5392103"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92103"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8" name="Date Placeholder 6"/>
          <p:cNvSpPr>
            <a:spLocks noGrp="1"/>
          </p:cNvSpPr>
          <p:nvPr>
            <p:ph type="dt" sz="half" idx="10"/>
          </p:nvPr>
        </p:nvSpPr>
        <p:spPr/>
        <p:txBody>
          <a:bodyPr/>
          <a:lstStyle>
            <a:lvl1pPr>
              <a:defRPr/>
            </a:lvl1pPr>
          </a:lstStyle>
          <a:p>
            <a:pPr>
              <a:defRPr/>
            </a:pPr>
            <a:fld id="{BBD4A668-A986-4B7B-B758-BB3F67069D18}" type="datetimeFigureOut">
              <a:rPr lang="pt-BR"/>
              <a:pPr>
                <a:defRPr/>
              </a:pPr>
              <a:t>4/12/2012</a:t>
            </a:fld>
            <a:endParaRPr lang="pt-BR"/>
          </a:p>
        </p:txBody>
      </p:sp>
      <p:sp>
        <p:nvSpPr>
          <p:cNvPr id="9" name="Footer Placeholder 7"/>
          <p:cNvSpPr>
            <a:spLocks noGrp="1"/>
          </p:cNvSpPr>
          <p:nvPr>
            <p:ph type="ftr" sz="quarter" idx="11"/>
          </p:nvPr>
        </p:nvSpPr>
        <p:spPr/>
        <p:txBody>
          <a:bodyPr/>
          <a:lstStyle>
            <a:lvl1pPr>
              <a:defRPr/>
            </a:lvl1pPr>
          </a:lstStyle>
          <a:p>
            <a:pPr>
              <a:defRPr/>
            </a:pPr>
            <a:endParaRPr lang="pt-BR"/>
          </a:p>
        </p:txBody>
      </p:sp>
      <p:sp>
        <p:nvSpPr>
          <p:cNvPr id="10" name="Slide Number Placeholder 8"/>
          <p:cNvSpPr>
            <a:spLocks noGrp="1"/>
          </p:cNvSpPr>
          <p:nvPr>
            <p:ph type="sldNum" sz="quarter" idx="12"/>
          </p:nvPr>
        </p:nvSpPr>
        <p:spPr/>
        <p:txBody>
          <a:bodyPr/>
          <a:lstStyle>
            <a:lvl1pPr>
              <a:defRPr/>
            </a:lvl1pPr>
          </a:lstStyle>
          <a:p>
            <a:pPr>
              <a:defRPr/>
            </a:pPr>
            <a:fld id="{FF0CC45A-A32D-4788-A523-72E514C8FC25}"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a:p>
        </p:txBody>
      </p:sp>
      <p:sp>
        <p:nvSpPr>
          <p:cNvPr id="3" name="Slide Number Placeholder 5"/>
          <p:cNvSpPr>
            <a:spLocks noGrp="1"/>
          </p:cNvSpPr>
          <p:nvPr>
            <p:ph type="sldNum" sz="quarter" idx="10"/>
          </p:nvPr>
        </p:nvSpPr>
        <p:spPr/>
        <p:txBody>
          <a:bodyPr/>
          <a:lstStyle>
            <a:lvl1pPr>
              <a:defRPr/>
            </a:lvl1pPr>
          </a:lstStyle>
          <a:p>
            <a:pPr>
              <a:defRPr/>
            </a:pPr>
            <a:fld id="{8AB25664-443D-4E80-A8F6-BEE369A80C6C}" type="slidenum">
              <a:rPr lang="pt-BR"/>
              <a:pPr>
                <a:defRPr/>
              </a:pPr>
              <a:t>‹nº›</a:t>
            </a:fld>
            <a:endParaRPr lang="pt-BR"/>
          </a:p>
        </p:txBody>
      </p:sp>
      <p:sp>
        <p:nvSpPr>
          <p:cNvPr id="4" name="Date Placeholder 15"/>
          <p:cNvSpPr>
            <a:spLocks noGrp="1"/>
          </p:cNvSpPr>
          <p:nvPr>
            <p:ph type="dt" sz="half" idx="11"/>
          </p:nvPr>
        </p:nvSpPr>
        <p:spPr/>
        <p:txBody>
          <a:bodyPr/>
          <a:lstStyle>
            <a:lvl1pPr>
              <a:defRPr/>
            </a:lvl1pPr>
          </a:lstStyle>
          <a:p>
            <a:pPr>
              <a:defRPr/>
            </a:pPr>
            <a:fld id="{7204D744-2246-4A01-9120-3CB38A3340B4}" type="datetimeFigureOut">
              <a:rPr lang="pt-BR"/>
              <a:pPr>
                <a:defRPr/>
              </a:pPr>
              <a:t>4/12/2012</a:t>
            </a:fld>
            <a:endParaRPr lang="pt-BR"/>
          </a:p>
        </p:txBody>
      </p:sp>
      <p:sp>
        <p:nvSpPr>
          <p:cNvPr id="5" name="Footer Placeholder 16"/>
          <p:cNvSpPr>
            <a:spLocks noGrp="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grpSp>
        <p:nvGrpSpPr>
          <p:cNvPr id="2"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3" name="Rectangle 10"/>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9"/>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8"/>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9" name="Date Placeholder 1"/>
          <p:cNvSpPr>
            <a:spLocks noGrp="1"/>
          </p:cNvSpPr>
          <p:nvPr>
            <p:ph type="dt" sz="half" idx="10"/>
          </p:nvPr>
        </p:nvSpPr>
        <p:spPr>
          <a:xfrm>
            <a:off x="5867400" y="6573838"/>
            <a:ext cx="2133600" cy="274637"/>
          </a:xfrm>
        </p:spPr>
        <p:txBody>
          <a:bodyPr/>
          <a:lstStyle>
            <a:lvl1pPr>
              <a:defRPr/>
            </a:lvl1pPr>
          </a:lstStyle>
          <a:p>
            <a:pPr>
              <a:defRPr/>
            </a:pPr>
            <a:fld id="{62B4B321-A4B9-4AA6-AD6E-822F8B97F77A}" type="datetimeFigureOut">
              <a:rPr lang="pt-BR"/>
              <a:pPr>
                <a:defRPr/>
              </a:pPr>
              <a:t>4/12/2012</a:t>
            </a:fld>
            <a:endParaRPr lang="pt-BR"/>
          </a:p>
        </p:txBody>
      </p:sp>
      <p:sp>
        <p:nvSpPr>
          <p:cNvPr id="10" name="Footer Placeholder 2"/>
          <p:cNvSpPr>
            <a:spLocks noGrp="1"/>
          </p:cNvSpPr>
          <p:nvPr>
            <p:ph type="ftr" sz="quarter" idx="11"/>
          </p:nvPr>
        </p:nvSpPr>
        <p:spPr>
          <a:xfrm>
            <a:off x="1143000" y="6573838"/>
            <a:ext cx="2895600" cy="274637"/>
          </a:xfrm>
        </p:spPr>
        <p:txBody>
          <a:bodyPr/>
          <a:lstStyle>
            <a:lvl1pPr>
              <a:defRPr/>
            </a:lvl1pPr>
          </a:lstStyle>
          <a:p>
            <a:pPr>
              <a:defRPr/>
            </a:pPr>
            <a:endParaRPr lang="pt-BR"/>
          </a:p>
        </p:txBody>
      </p:sp>
      <p:sp>
        <p:nvSpPr>
          <p:cNvPr id="11" name="Slide Number Placeholder 3"/>
          <p:cNvSpPr>
            <a:spLocks noGrp="1"/>
          </p:cNvSpPr>
          <p:nvPr>
            <p:ph type="sldNum" sz="quarter" idx="12"/>
          </p:nvPr>
        </p:nvSpPr>
        <p:spPr/>
        <p:txBody>
          <a:bodyPr/>
          <a:lstStyle>
            <a:lvl1pPr>
              <a:defRPr/>
            </a:lvl1pPr>
          </a:lstStyle>
          <a:p>
            <a:pPr>
              <a:defRPr/>
            </a:pPr>
            <a:fld id="{E3170637-5AFE-41C6-9844-B568C2BC1708}"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5" name="Group 7"/>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6" name="Rectangle 8"/>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9"/>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0"/>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9" name="Rectangle 12"/>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10" name="Straight Connector 13"/>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5050" y="1828800"/>
            <a:ext cx="4926013" cy="4343400"/>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 name="Title 1"/>
          <p:cNvSpPr>
            <a:spLocks noGrp="1"/>
          </p:cNvSpPr>
          <p:nvPr>
            <p:ph type="title"/>
          </p:nvPr>
        </p:nvSpPr>
        <p:spPr>
          <a:xfrm>
            <a:off x="1" y="94678"/>
            <a:ext cx="7315200" cy="778778"/>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pt-BR" smtClean="0"/>
              <a:t>Clique para editar o título mestre</a:t>
            </a:r>
            <a:endParaRPr/>
          </a:p>
        </p:txBody>
      </p:sp>
      <p:sp>
        <p:nvSpPr>
          <p:cNvPr id="11" name="Date Placeholder 4"/>
          <p:cNvSpPr>
            <a:spLocks noGrp="1"/>
          </p:cNvSpPr>
          <p:nvPr>
            <p:ph type="dt" sz="half" idx="10"/>
          </p:nvPr>
        </p:nvSpPr>
        <p:spPr/>
        <p:txBody>
          <a:bodyPr/>
          <a:lstStyle>
            <a:lvl1pPr>
              <a:defRPr/>
            </a:lvl1pPr>
          </a:lstStyle>
          <a:p>
            <a:pPr>
              <a:defRPr/>
            </a:pPr>
            <a:fld id="{25A99B15-761E-49D5-9720-23510CE5D078}" type="datetimeFigureOut">
              <a:rPr lang="pt-BR"/>
              <a:pPr>
                <a:defRPr/>
              </a:pPr>
              <a:t>4/12/2012</a:t>
            </a:fld>
            <a:endParaRPr lang="pt-BR"/>
          </a:p>
        </p:txBody>
      </p:sp>
      <p:sp>
        <p:nvSpPr>
          <p:cNvPr id="12" name="Footer Placeholder 5"/>
          <p:cNvSpPr>
            <a:spLocks noGrp="1"/>
          </p:cNvSpPr>
          <p:nvPr>
            <p:ph type="ftr" sz="quarter" idx="11"/>
          </p:nvPr>
        </p:nvSpPr>
        <p:spPr/>
        <p:txBody>
          <a:bodyPr/>
          <a:lstStyle>
            <a:lvl1pPr>
              <a:defRPr/>
            </a:lvl1pPr>
          </a:lstStyle>
          <a:p>
            <a:pPr>
              <a:defRPr/>
            </a:pPr>
            <a:endParaRPr lang="pt-BR"/>
          </a:p>
        </p:txBody>
      </p:sp>
      <p:sp>
        <p:nvSpPr>
          <p:cNvPr id="13" name="Slide Number Placeholder 6"/>
          <p:cNvSpPr>
            <a:spLocks noGrp="1"/>
          </p:cNvSpPr>
          <p:nvPr>
            <p:ph type="sldNum" sz="quarter" idx="12"/>
          </p:nvPr>
        </p:nvSpPr>
        <p:spPr/>
        <p:txBody>
          <a:bodyPr/>
          <a:lstStyle>
            <a:lvl1pPr>
              <a:defRPr/>
            </a:lvl1pPr>
          </a:lstStyle>
          <a:p>
            <a:pPr>
              <a:defRPr/>
            </a:pPr>
            <a:fld id="{B478898E-4F78-4DAE-A3BC-A482440DC1E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ctangle 17"/>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cxnSp>
        <p:nvCxnSpPr>
          <p:cNvPr id="6" name="Straight Connector 18"/>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8" name="Rectangle 1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1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0" y="91440"/>
            <a:ext cx="7315200" cy="777240"/>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pt-BR" smtClean="0"/>
              <a:t>Clique para editar o título mestre</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noProof="0"/>
          </a:p>
        </p:txBody>
      </p:sp>
      <p:sp>
        <p:nvSpPr>
          <p:cNvPr id="4" name="Text Placeholder 3"/>
          <p:cNvSpPr>
            <a:spLocks noGrp="1"/>
          </p:cNvSpPr>
          <p:nvPr>
            <p:ph type="body" sz="half" idx="2"/>
          </p:nvPr>
        </p:nvSpPr>
        <p:spPr>
          <a:xfrm>
            <a:off x="1828800" y="2130552"/>
            <a:ext cx="1371600" cy="3886200"/>
          </a:xfrm>
        </p:spPr>
        <p:txBody>
          <a:bodyPr>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Date Placeholder 4"/>
          <p:cNvSpPr>
            <a:spLocks noGrp="1"/>
          </p:cNvSpPr>
          <p:nvPr>
            <p:ph type="dt" sz="half" idx="10"/>
          </p:nvPr>
        </p:nvSpPr>
        <p:spPr/>
        <p:txBody>
          <a:bodyPr/>
          <a:lstStyle>
            <a:lvl1pPr>
              <a:defRPr/>
            </a:lvl1pPr>
          </a:lstStyle>
          <a:p>
            <a:pPr>
              <a:defRPr/>
            </a:pPr>
            <a:fld id="{0244C31D-F675-472B-A827-44625341AA31}" type="datetimeFigureOut">
              <a:rPr lang="pt-BR"/>
              <a:pPr>
                <a:defRPr/>
              </a:pPr>
              <a:t>4/12/2012</a:t>
            </a:fld>
            <a:endParaRPr lang="pt-BR"/>
          </a:p>
        </p:txBody>
      </p:sp>
      <p:sp>
        <p:nvSpPr>
          <p:cNvPr id="12" name="Footer Placeholder 5"/>
          <p:cNvSpPr>
            <a:spLocks noGrp="1"/>
          </p:cNvSpPr>
          <p:nvPr>
            <p:ph type="ftr" sz="quarter" idx="11"/>
          </p:nvPr>
        </p:nvSpPr>
        <p:spPr/>
        <p:txBody>
          <a:bodyPr/>
          <a:lstStyle>
            <a:lvl1pPr>
              <a:defRPr/>
            </a:lvl1pPr>
          </a:lstStyle>
          <a:p>
            <a:pPr>
              <a:defRPr/>
            </a:pPr>
            <a:endParaRPr lang="pt-BR"/>
          </a:p>
        </p:txBody>
      </p:sp>
      <p:sp>
        <p:nvSpPr>
          <p:cNvPr id="13" name="Slide Number Placeholder 6"/>
          <p:cNvSpPr>
            <a:spLocks noGrp="1"/>
          </p:cNvSpPr>
          <p:nvPr>
            <p:ph type="sldNum" sz="quarter" idx="12"/>
          </p:nvPr>
        </p:nvSpPr>
        <p:spPr/>
        <p:txBody>
          <a:bodyPr/>
          <a:lstStyle>
            <a:lvl1pPr>
              <a:defRPr/>
            </a:lvl1pPr>
          </a:lstStyle>
          <a:p>
            <a:pPr>
              <a:defRPr/>
            </a:pPr>
            <a:fld id="{C6F98270-81C0-4040-8429-959535FFB1A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 name="Rectangle 9"/>
          <p:cNvSpPr/>
          <p:nvPr/>
        </p:nvSpPr>
        <p:spPr>
          <a:xfrm>
            <a:off x="0"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Text Placeholder 2"/>
          <p:cNvSpPr>
            <a:spLocks noGrp="1"/>
          </p:cNvSpPr>
          <p:nvPr>
            <p:ph type="body" idx="1"/>
          </p:nvPr>
        </p:nvSpPr>
        <p:spPr>
          <a:xfrm>
            <a:off x="2057400" y="1828800"/>
            <a:ext cx="6400800" cy="4545013"/>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6" name="Slide Number Placeholder 5"/>
          <p:cNvSpPr>
            <a:spLocks noGrp="1"/>
          </p:cNvSpPr>
          <p:nvPr>
            <p:ph type="sldNum" sz="quarter" idx="4"/>
          </p:nvPr>
        </p:nvSpPr>
        <p:spPr>
          <a:xfrm>
            <a:off x="8778875" y="6573838"/>
            <a:ext cx="365125" cy="274637"/>
          </a:xfrm>
          <a:prstGeom prst="rect">
            <a:avLst/>
          </a:prstGeom>
        </p:spPr>
        <p:txBody>
          <a:bodyPr vert="horz" lIns="45720" tIns="45720" rIns="45720" bIns="45720" rtlCol="0" anchor="ctr"/>
          <a:lstStyle>
            <a:lvl1pPr algn="r">
              <a:defRPr sz="1200" smtClean="0">
                <a:solidFill>
                  <a:schemeClr val="tx1">
                    <a:lumMod val="50000"/>
                    <a:lumOff val="50000"/>
                  </a:schemeClr>
                </a:solidFill>
                <a:cs typeface="Arial" charset="0"/>
              </a:defRPr>
            </a:lvl1pPr>
          </a:lstStyle>
          <a:p>
            <a:pPr>
              <a:defRPr/>
            </a:pPr>
            <a:fld id="{4C26CA00-0137-47E1-81C8-78C488675E2C}" type="slidenum">
              <a:rPr lang="pt-BR"/>
              <a:pPr>
                <a:defRPr/>
              </a:pPr>
              <a:t>‹nº›</a:t>
            </a:fld>
            <a:endParaRPr lang="pt-BR"/>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3838"/>
            <a:ext cx="2133600" cy="274637"/>
          </a:xfrm>
          <a:prstGeom prst="rect">
            <a:avLst/>
          </a:prstGeom>
        </p:spPr>
        <p:txBody>
          <a:bodyPr vert="horz" lIns="91440" tIns="45720" rIns="0" bIns="45720" rtlCol="0" anchor="ctr"/>
          <a:lstStyle>
            <a:lvl1pPr algn="r">
              <a:defRPr sz="1200" smtClean="0">
                <a:solidFill>
                  <a:schemeClr val="tx1">
                    <a:lumMod val="50000"/>
                    <a:lumOff val="50000"/>
                  </a:schemeClr>
                </a:solidFill>
                <a:cs typeface="Arial" charset="0"/>
              </a:defRPr>
            </a:lvl1pPr>
          </a:lstStyle>
          <a:p>
            <a:pPr>
              <a:defRPr/>
            </a:pPr>
            <a:fld id="{F252BDAC-CBA7-44EA-8712-8D800791E7F4}" type="datetimeFigureOut">
              <a:rPr lang="pt-BR"/>
              <a:pPr>
                <a:defRPr/>
              </a:pPr>
              <a:t>4/12/2012</a:t>
            </a:fld>
            <a:endParaRPr lang="pt-BR"/>
          </a:p>
        </p:txBody>
      </p:sp>
      <p:sp>
        <p:nvSpPr>
          <p:cNvPr id="17" name="Footer Placeholder 16"/>
          <p:cNvSpPr>
            <a:spLocks noGrp="1"/>
          </p:cNvSpPr>
          <p:nvPr>
            <p:ph type="ftr" sz="quarter" idx="3"/>
          </p:nvPr>
        </p:nvSpPr>
        <p:spPr>
          <a:xfrm>
            <a:off x="1828800" y="6573838"/>
            <a:ext cx="2895600" cy="274637"/>
          </a:xfrm>
          <a:prstGeom prst="rect">
            <a:avLst/>
          </a:prstGeom>
        </p:spPr>
        <p:txBody>
          <a:bodyPr vert="horz" lIns="0" tIns="45720" rIns="91440" bIns="45720" rtlCol="0" anchor="ctr"/>
          <a:lstStyle>
            <a:lvl1pPr algn="l">
              <a:defRPr sz="1200">
                <a:solidFill>
                  <a:schemeClr val="tx1">
                    <a:lumMod val="50000"/>
                    <a:lumOff val="50000"/>
                  </a:schemeClr>
                </a:solidFill>
                <a:cs typeface="Arial" charset="0"/>
              </a:defRPr>
            </a:lvl1pPr>
          </a:lstStyle>
          <a:p>
            <a:pPr>
              <a:defRPr/>
            </a:pPr>
            <a:endParaRPr lang="pt-BR"/>
          </a:p>
        </p:txBody>
      </p:sp>
      <p:sp>
        <p:nvSpPr>
          <p:cNvPr id="2" name="Title Placeholder 1"/>
          <p:cNvSpPr>
            <a:spLocks noGrp="1"/>
          </p:cNvSpPr>
          <p:nvPr>
            <p:ph type="title"/>
          </p:nvPr>
        </p:nvSpPr>
        <p:spPr>
          <a:xfrm rot="16200000">
            <a:off x="-2659856" y="3005931"/>
            <a:ext cx="6248400" cy="846138"/>
          </a:xfrm>
          <a:prstGeom prst="rect">
            <a:avLst/>
          </a:prstGeom>
        </p:spPr>
        <p:txBody>
          <a:bodyPr vert="horz" lIns="91440" tIns="45720" rIns="91440" bIns="45720" rtlCol="0" anchor="b" anchorCtr="0">
            <a:noAutofit/>
          </a:bodyPr>
          <a:lstStyle/>
          <a:p>
            <a:r>
              <a:rPr lang="pt-BR" smtClean="0"/>
              <a:t>Clique para editar o título mestre</a:t>
            </a:r>
            <a:endParaRPr/>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2" r:id="rId4"/>
    <p:sldLayoutId id="2147483697" r:id="rId5"/>
    <p:sldLayoutId id="2147483693" r:id="rId6"/>
    <p:sldLayoutId id="2147483698" r:id="rId7"/>
    <p:sldLayoutId id="2147483699" r:id="rId8"/>
    <p:sldLayoutId id="2147483700" r:id="rId9"/>
    <p:sldLayoutId id="2147483694" r:id="rId10"/>
    <p:sldLayoutId id="2147483701" r:id="rId11"/>
  </p:sldLayoutIdLst>
  <p:txStyles>
    <p:titleStyle>
      <a:lvl1pPr algn="l" rtl="0" fontAlgn="base">
        <a:spcBef>
          <a:spcPct val="0"/>
        </a:spcBef>
        <a:spcAft>
          <a:spcPct val="0"/>
        </a:spcAft>
        <a:defRPr sz="4000" kern="1200">
          <a:solidFill>
            <a:srgbClr val="404040"/>
          </a:solidFill>
          <a:effectLst>
            <a:innerShdw blurRad="63500">
              <a:srgbClr val="F1F1F1"/>
            </a:innerShdw>
          </a:effectLst>
          <a:latin typeface="+mj-lt"/>
          <a:ea typeface="+mj-ea"/>
          <a:cs typeface="+mj-cs"/>
        </a:defRPr>
      </a:lvl1pPr>
      <a:lvl2pPr algn="l" rtl="0" fontAlgn="base">
        <a:spcBef>
          <a:spcPct val="0"/>
        </a:spcBef>
        <a:spcAft>
          <a:spcPct val="0"/>
        </a:spcAft>
        <a:defRPr sz="4000">
          <a:solidFill>
            <a:srgbClr val="404040"/>
          </a:solidFill>
          <a:latin typeface="Bookman Old Style" pitchFamily="18" charset="0"/>
        </a:defRPr>
      </a:lvl2pPr>
      <a:lvl3pPr algn="l" rtl="0" fontAlgn="base">
        <a:spcBef>
          <a:spcPct val="0"/>
        </a:spcBef>
        <a:spcAft>
          <a:spcPct val="0"/>
        </a:spcAft>
        <a:defRPr sz="4000">
          <a:solidFill>
            <a:srgbClr val="404040"/>
          </a:solidFill>
          <a:latin typeface="Bookman Old Style" pitchFamily="18" charset="0"/>
        </a:defRPr>
      </a:lvl3pPr>
      <a:lvl4pPr algn="l" rtl="0" fontAlgn="base">
        <a:spcBef>
          <a:spcPct val="0"/>
        </a:spcBef>
        <a:spcAft>
          <a:spcPct val="0"/>
        </a:spcAft>
        <a:defRPr sz="4000">
          <a:solidFill>
            <a:srgbClr val="404040"/>
          </a:solidFill>
          <a:latin typeface="Bookman Old Style" pitchFamily="18" charset="0"/>
        </a:defRPr>
      </a:lvl4pPr>
      <a:lvl5pPr algn="l" rtl="0" fontAlgn="base">
        <a:spcBef>
          <a:spcPct val="0"/>
        </a:spcBef>
        <a:spcAft>
          <a:spcPct val="0"/>
        </a:spcAft>
        <a:defRPr sz="4000">
          <a:solidFill>
            <a:srgbClr val="404040"/>
          </a:solidFill>
          <a:latin typeface="Bookman Old Style" pitchFamily="18" charset="0"/>
        </a:defRPr>
      </a:lvl5pPr>
      <a:lvl6pPr marL="457200" algn="l" rtl="0" fontAlgn="base">
        <a:spcBef>
          <a:spcPct val="0"/>
        </a:spcBef>
        <a:spcAft>
          <a:spcPct val="0"/>
        </a:spcAft>
        <a:defRPr sz="4000">
          <a:solidFill>
            <a:srgbClr val="404040"/>
          </a:solidFill>
          <a:latin typeface="Bookman Old Style" pitchFamily="18" charset="0"/>
        </a:defRPr>
      </a:lvl6pPr>
      <a:lvl7pPr marL="914400" algn="l" rtl="0" fontAlgn="base">
        <a:spcBef>
          <a:spcPct val="0"/>
        </a:spcBef>
        <a:spcAft>
          <a:spcPct val="0"/>
        </a:spcAft>
        <a:defRPr sz="4000">
          <a:solidFill>
            <a:srgbClr val="404040"/>
          </a:solidFill>
          <a:latin typeface="Bookman Old Style" pitchFamily="18" charset="0"/>
        </a:defRPr>
      </a:lvl7pPr>
      <a:lvl8pPr marL="1371600" algn="l" rtl="0" fontAlgn="base">
        <a:spcBef>
          <a:spcPct val="0"/>
        </a:spcBef>
        <a:spcAft>
          <a:spcPct val="0"/>
        </a:spcAft>
        <a:defRPr sz="4000">
          <a:solidFill>
            <a:srgbClr val="404040"/>
          </a:solidFill>
          <a:latin typeface="Bookman Old Style" pitchFamily="18" charset="0"/>
        </a:defRPr>
      </a:lvl8pPr>
      <a:lvl9pPr marL="1828800" algn="l" rtl="0" fontAlgn="base">
        <a:spcBef>
          <a:spcPct val="0"/>
        </a:spcBef>
        <a:spcAft>
          <a:spcPct val="0"/>
        </a:spcAft>
        <a:defRPr sz="4000">
          <a:solidFill>
            <a:srgbClr val="404040"/>
          </a:solidFill>
          <a:latin typeface="Bookman Old Style" pitchFamily="18" charset="0"/>
        </a:defRPr>
      </a:lvl9pPr>
    </p:titleStyle>
    <p:bodyStyle>
      <a:lvl1pPr marL="342900" indent="-342900" algn="l" rtl="0" fontAlgn="base">
        <a:spcBef>
          <a:spcPts val="1500"/>
        </a:spcBef>
        <a:spcAft>
          <a:spcPct val="0"/>
        </a:spcAft>
        <a:buClr>
          <a:srgbClr val="7F7F7F"/>
        </a:buClr>
        <a:buSzPct val="80000"/>
        <a:buFont typeface="Wingdings 2" pitchFamily="18" charset="2"/>
        <a:buChar char=""/>
        <a:defRPr sz="2000" kern="1200">
          <a:solidFill>
            <a:srgbClr val="595959"/>
          </a:solidFill>
          <a:latin typeface="+mn-lt"/>
          <a:ea typeface="+mn-ea"/>
          <a:cs typeface="+mn-cs"/>
        </a:defRPr>
      </a:lvl1pPr>
      <a:lvl2pPr marL="682625" indent="-341313" algn="l" rtl="0" fontAlgn="base">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2pPr>
      <a:lvl3pPr marL="1023938" indent="-341313" algn="l" rtl="0" fontAlgn="base">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3pPr>
      <a:lvl4pPr marL="1377950" indent="-354013" algn="l" rtl="0" fontAlgn="base">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4pPr>
      <a:lvl5pPr marL="1719263" indent="-341313" algn="l" rtl="0" fontAlgn="base">
        <a:spcBef>
          <a:spcPts val="1500"/>
        </a:spcBef>
        <a:spcAft>
          <a:spcPct val="0"/>
        </a:spcAft>
        <a:buClr>
          <a:srgbClr val="7F7F7F"/>
        </a:buClr>
        <a:buSzPct val="80000"/>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7.jpeg"/><Relationship Id="rId5" Type="http://schemas.openxmlformats.org/officeDocument/2006/relationships/oleObject" Target="../embeddings/oleObject1.bin"/><Relationship Id="rId4" Type="http://schemas.openxmlformats.org/officeDocument/2006/relationships/image" Target="../media/image46.gif"/></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hyperlink" Target="mailto:lele@fiocruz.br" TargetMode="External"/><Relationship Id="rId2" Type="http://schemas.openxmlformats.org/officeDocument/2006/relationships/hyperlink" Target="mailto:sevaristo@inca.gov.b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ctrTitle"/>
          </p:nvPr>
        </p:nvPicPr>
        <p:blipFill>
          <a:blip r:embed="rId2" cstate="print"/>
          <a:srcRect/>
          <a:stretch>
            <a:fillRect/>
          </a:stretch>
        </p:blipFill>
        <p:spPr bwMode="auto">
          <a:xfrm>
            <a:off x="792163" y="1431925"/>
            <a:ext cx="7875587" cy="2322513"/>
          </a:xfrm>
        </p:spPr>
      </p:pic>
      <p:sp>
        <p:nvSpPr>
          <p:cNvPr id="3" name="Subtítulo 2"/>
          <p:cNvSpPr>
            <a:spLocks noGrp="1"/>
          </p:cNvSpPr>
          <p:nvPr>
            <p:ph type="subTitle" idx="1"/>
          </p:nvPr>
        </p:nvSpPr>
        <p:spPr>
          <a:xfrm>
            <a:off x="0" y="5265340"/>
            <a:ext cx="5040560" cy="1545962"/>
          </a:xfrm>
          <a:extLst/>
        </p:spPr>
        <p:txBody>
          <a:bodyPr>
            <a:noAutofit/>
          </a:bodyPr>
          <a:lstStyle/>
          <a:p>
            <a:pPr fontAlgn="auto">
              <a:spcAft>
                <a:spcPts val="0"/>
              </a:spcAft>
              <a:buFont typeface="Arial" pitchFamily="34" charset="0"/>
              <a:buNone/>
              <a:defRPr/>
            </a:pPr>
            <a:r>
              <a:rPr lang="pt-BR" sz="2800" dirty="0" smtClean="0">
                <a:ln w="1905"/>
                <a:solidFill>
                  <a:schemeClr val="accent5"/>
                </a:solidFill>
                <a:effectLst>
                  <a:innerShdw blurRad="69850" dist="43180" dir="5400000">
                    <a:srgbClr val="000000">
                      <a:alpha val="65000"/>
                    </a:srgbClr>
                  </a:innerShdw>
                </a:effectLst>
                <a:latin typeface="Edwardian Script ITC" pitchFamily="66" charset="0"/>
              </a:rPr>
              <a:t>Simone Maia Evaristo</a:t>
            </a:r>
          </a:p>
          <a:p>
            <a:pPr fontAlgn="auto">
              <a:lnSpc>
                <a:spcPct val="114000"/>
              </a:lnSpc>
              <a:spcBef>
                <a:spcPts val="0"/>
              </a:spcBef>
              <a:spcAft>
                <a:spcPts val="0"/>
              </a:spcAft>
              <a:defRPr/>
            </a:pPr>
            <a:r>
              <a:rPr lang="pt-BR" sz="1100" dirty="0" smtClean="0">
                <a:solidFill>
                  <a:schemeClr val="tx1"/>
                </a:solidFill>
                <a:latin typeface="Agency FB"/>
                <a:ea typeface="Times New Roman"/>
                <a:cs typeface="Times New Roman"/>
              </a:rPr>
              <a:t>Presidente da </a:t>
            </a:r>
            <a:r>
              <a:rPr lang="pt-BR" sz="1100" dirty="0">
                <a:solidFill>
                  <a:schemeClr val="tx1"/>
                </a:solidFill>
                <a:latin typeface="Bodoni MT Poster Compressed" pitchFamily="18" charset="0"/>
              </a:rPr>
              <a:t>Associação Nacional de </a:t>
            </a:r>
            <a:r>
              <a:rPr lang="pt-BR" sz="1100" dirty="0" smtClean="0">
                <a:solidFill>
                  <a:schemeClr val="tx1"/>
                </a:solidFill>
                <a:latin typeface="Bodoni MT Poster Compressed" pitchFamily="18" charset="0"/>
              </a:rPr>
              <a:t>Citotecnologia</a:t>
            </a:r>
            <a:endParaRPr lang="pt-BR" sz="1100" dirty="0" smtClean="0">
              <a:solidFill>
                <a:schemeClr val="tx1"/>
              </a:solidFill>
              <a:latin typeface="Agency FB"/>
              <a:ea typeface="Times New Roman"/>
              <a:cs typeface="Times New Roman"/>
            </a:endParaRPr>
          </a:p>
          <a:p>
            <a:pPr fontAlgn="auto">
              <a:lnSpc>
                <a:spcPct val="114000"/>
              </a:lnSpc>
              <a:spcBef>
                <a:spcPts val="0"/>
              </a:spcBef>
              <a:spcAft>
                <a:spcPts val="0"/>
              </a:spcAft>
              <a:defRPr/>
            </a:pPr>
            <a:r>
              <a:rPr lang="pt-BR" sz="1100" dirty="0" smtClean="0">
                <a:solidFill>
                  <a:schemeClr val="tx1"/>
                </a:solidFill>
                <a:latin typeface="Agency FB"/>
                <a:ea typeface="Times New Roman"/>
                <a:cs typeface="Times New Roman"/>
              </a:rPr>
              <a:t>Membro do Conselho Diretor da Sociedade Latinoamericana de Citopatologia</a:t>
            </a:r>
          </a:p>
          <a:p>
            <a:pPr fontAlgn="auto">
              <a:lnSpc>
                <a:spcPct val="114000"/>
              </a:lnSpc>
              <a:spcBef>
                <a:spcPts val="0"/>
              </a:spcBef>
              <a:spcAft>
                <a:spcPts val="0"/>
              </a:spcAft>
              <a:defRPr/>
            </a:pPr>
            <a:r>
              <a:rPr lang="pt-BR" sz="1100" dirty="0">
                <a:solidFill>
                  <a:schemeClr val="tx1"/>
                </a:solidFill>
                <a:latin typeface="Agency FB"/>
                <a:ea typeface="Times New Roman"/>
                <a:cs typeface="Times New Roman"/>
              </a:rPr>
              <a:t>Citotecnologista Membro da </a:t>
            </a:r>
            <a:r>
              <a:rPr lang="pt-BR" sz="1100" i="1" dirty="0" err="1">
                <a:solidFill>
                  <a:schemeClr val="tx1"/>
                </a:solidFill>
                <a:latin typeface="Agency FB"/>
                <a:ea typeface="Times New Roman"/>
                <a:cs typeface="Times New Roman"/>
              </a:rPr>
              <a:t>International</a:t>
            </a:r>
            <a:r>
              <a:rPr lang="pt-BR" sz="1100" i="1" dirty="0">
                <a:solidFill>
                  <a:schemeClr val="tx1"/>
                </a:solidFill>
                <a:latin typeface="Agency FB"/>
                <a:ea typeface="Times New Roman"/>
                <a:cs typeface="Times New Roman"/>
              </a:rPr>
              <a:t> </a:t>
            </a:r>
            <a:r>
              <a:rPr lang="pt-BR" sz="1100" i="1" dirty="0" err="1">
                <a:solidFill>
                  <a:schemeClr val="tx1"/>
                </a:solidFill>
                <a:latin typeface="Agency FB"/>
                <a:ea typeface="Times New Roman"/>
                <a:cs typeface="Times New Roman"/>
              </a:rPr>
              <a:t>Academy</a:t>
            </a:r>
            <a:r>
              <a:rPr lang="pt-BR" sz="1100" i="1" dirty="0">
                <a:solidFill>
                  <a:schemeClr val="tx1"/>
                </a:solidFill>
                <a:latin typeface="Agency FB"/>
                <a:ea typeface="Times New Roman"/>
                <a:cs typeface="Times New Roman"/>
              </a:rPr>
              <a:t> </a:t>
            </a:r>
            <a:r>
              <a:rPr lang="pt-BR" sz="1100" i="1" dirty="0" err="1">
                <a:solidFill>
                  <a:schemeClr val="tx1"/>
                </a:solidFill>
                <a:latin typeface="Agency FB"/>
                <a:ea typeface="Times New Roman"/>
                <a:cs typeface="Times New Roman"/>
              </a:rPr>
              <a:t>of</a:t>
            </a:r>
            <a:r>
              <a:rPr lang="pt-BR" sz="1100" i="1" dirty="0">
                <a:solidFill>
                  <a:schemeClr val="tx1"/>
                </a:solidFill>
                <a:latin typeface="Agency FB"/>
                <a:ea typeface="Times New Roman"/>
                <a:cs typeface="Times New Roman"/>
              </a:rPr>
              <a:t> </a:t>
            </a:r>
            <a:r>
              <a:rPr lang="pt-BR" sz="1100" i="1" dirty="0" err="1">
                <a:solidFill>
                  <a:schemeClr val="tx1"/>
                </a:solidFill>
                <a:latin typeface="Agency FB"/>
                <a:ea typeface="Times New Roman"/>
                <a:cs typeface="Times New Roman"/>
              </a:rPr>
              <a:t>Cytology</a:t>
            </a:r>
            <a:r>
              <a:rPr lang="pt-BR" sz="1100" i="1" dirty="0">
                <a:solidFill>
                  <a:schemeClr val="tx1"/>
                </a:solidFill>
                <a:latin typeface="Agency FB"/>
                <a:ea typeface="Times New Roman"/>
                <a:cs typeface="Times New Roman"/>
              </a:rPr>
              <a:t>  </a:t>
            </a:r>
          </a:p>
          <a:p>
            <a:pPr fontAlgn="auto">
              <a:lnSpc>
                <a:spcPct val="114000"/>
              </a:lnSpc>
              <a:spcBef>
                <a:spcPts val="0"/>
              </a:spcBef>
              <a:spcAft>
                <a:spcPts val="0"/>
              </a:spcAft>
              <a:defRPr/>
            </a:pPr>
            <a:r>
              <a:rPr lang="pt-BR" sz="1100" dirty="0" smtClean="0">
                <a:solidFill>
                  <a:schemeClr val="tx1"/>
                </a:solidFill>
                <a:latin typeface="Agency FB"/>
                <a:ea typeface="Times New Roman"/>
                <a:cs typeface="Times New Roman"/>
              </a:rPr>
              <a:t>Coordenadora-substituta e </a:t>
            </a:r>
            <a:r>
              <a:rPr lang="pt-BR" sz="1100" dirty="0" err="1" smtClean="0">
                <a:solidFill>
                  <a:schemeClr val="tx1"/>
                </a:solidFill>
                <a:latin typeface="Agency FB"/>
                <a:ea typeface="Times New Roman"/>
                <a:cs typeface="Times New Roman"/>
              </a:rPr>
              <a:t>Profª</a:t>
            </a:r>
            <a:r>
              <a:rPr lang="pt-BR" sz="1100" dirty="0" smtClean="0">
                <a:solidFill>
                  <a:schemeClr val="tx1"/>
                </a:solidFill>
                <a:latin typeface="Agency FB"/>
                <a:ea typeface="Times New Roman"/>
                <a:cs typeface="Times New Roman"/>
              </a:rPr>
              <a:t> </a:t>
            </a:r>
            <a:r>
              <a:rPr lang="pt-BR" sz="1100" dirty="0">
                <a:solidFill>
                  <a:schemeClr val="tx1"/>
                </a:solidFill>
                <a:latin typeface="Agency FB"/>
                <a:ea typeface="Times New Roman"/>
                <a:cs typeface="Times New Roman"/>
              </a:rPr>
              <a:t>Curso de </a:t>
            </a:r>
            <a:r>
              <a:rPr lang="pt-BR" sz="1100" dirty="0" smtClean="0">
                <a:solidFill>
                  <a:schemeClr val="tx1"/>
                </a:solidFill>
                <a:latin typeface="Agency FB"/>
                <a:ea typeface="Times New Roman"/>
                <a:cs typeface="Times New Roman"/>
              </a:rPr>
              <a:t>Formação de Técnico </a:t>
            </a:r>
            <a:r>
              <a:rPr lang="pt-BR" sz="1100" dirty="0">
                <a:solidFill>
                  <a:schemeClr val="tx1"/>
                </a:solidFill>
                <a:latin typeface="Agency FB"/>
                <a:ea typeface="Times New Roman"/>
                <a:cs typeface="Times New Roman"/>
              </a:rPr>
              <a:t>em Citopatologia </a:t>
            </a:r>
            <a:r>
              <a:rPr lang="pt-BR" sz="1100" dirty="0" smtClean="0">
                <a:solidFill>
                  <a:schemeClr val="tx1"/>
                </a:solidFill>
                <a:latin typeface="Agency FB"/>
                <a:ea typeface="Times New Roman"/>
                <a:cs typeface="Times New Roman"/>
              </a:rPr>
              <a:t>(INCA/EPSJV-FIOCRUZ)</a:t>
            </a:r>
            <a:endParaRPr lang="pt-BR" sz="1100" dirty="0" smtClean="0">
              <a:solidFill>
                <a:schemeClr val="tx1"/>
              </a:solidFill>
              <a:latin typeface="Times New Roman"/>
              <a:ea typeface="Times New Roman"/>
            </a:endParaRPr>
          </a:p>
        </p:txBody>
      </p:sp>
      <p:sp>
        <p:nvSpPr>
          <p:cNvPr id="9220" name="WordArt 2"/>
          <p:cNvSpPr>
            <a:spLocks noChangeArrowheads="1" noChangeShapeType="1" noTextEdit="1"/>
          </p:cNvSpPr>
          <p:nvPr/>
        </p:nvSpPr>
        <p:spPr bwMode="auto">
          <a:xfrm>
            <a:off x="7613650" y="136525"/>
            <a:ext cx="1300163" cy="581025"/>
          </a:xfrm>
          <a:prstGeom prst="rect">
            <a:avLst/>
          </a:prstGeom>
        </p:spPr>
        <p:txBody>
          <a:bodyPr wrap="none" fromWordArt="1">
            <a:prstTxWarp prst="textStop">
              <a:avLst>
                <a:gd name="adj" fmla="val 22222"/>
              </a:avLst>
            </a:prstTxWarp>
          </a:bodyPr>
          <a:lstStyle/>
          <a:p>
            <a:pPr algn="ctr"/>
            <a:r>
              <a:rPr lang="pt-BR" sz="3600" kern="10">
                <a:ln w="12700" algn="ctr">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ANACITO</a:t>
            </a:r>
          </a:p>
        </p:txBody>
      </p:sp>
      <p:pic>
        <p:nvPicPr>
          <p:cNvPr id="9221" name="Picture 2"/>
          <p:cNvPicPr>
            <a:picLocks noChangeAspect="1" noChangeArrowheads="1"/>
          </p:cNvPicPr>
          <p:nvPr/>
        </p:nvPicPr>
        <p:blipFill>
          <a:blip r:embed="rId3" cstate="print"/>
          <a:srcRect l="5214" t="30894" r="60033" b="56581"/>
          <a:stretch>
            <a:fillRect/>
          </a:stretch>
        </p:blipFill>
        <p:spPr bwMode="auto">
          <a:xfrm>
            <a:off x="2787650" y="136525"/>
            <a:ext cx="3275013" cy="887413"/>
          </a:xfrm>
          <a:prstGeom prst="rect">
            <a:avLst/>
          </a:prstGeom>
          <a:noFill/>
          <a:ln w="9525">
            <a:noFill/>
            <a:miter lim="800000"/>
            <a:headEnd/>
            <a:tailEnd/>
          </a:ln>
          <a:effectLst/>
        </p:spPr>
      </p:pic>
      <p:pic>
        <p:nvPicPr>
          <p:cNvPr id="2054" name="Imagem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1550" y="6430302"/>
            <a:ext cx="1695450" cy="381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Imagem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1465" y="6372560"/>
            <a:ext cx="1175599" cy="4964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Imagem 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42539" y="6439119"/>
            <a:ext cx="720475" cy="4188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aixaDeTexto 3"/>
          <p:cNvSpPr txBox="1"/>
          <p:nvPr/>
        </p:nvSpPr>
        <p:spPr>
          <a:xfrm>
            <a:off x="4843995" y="5252897"/>
            <a:ext cx="4070054" cy="1186222"/>
          </a:xfrm>
          <a:prstGeom prst="rect">
            <a:avLst/>
          </a:prstGeom>
          <a:noFill/>
        </p:spPr>
        <p:txBody>
          <a:bodyPr>
            <a:spAutoFit/>
          </a:bodyPr>
          <a:lstStyle/>
          <a:p>
            <a:pPr algn="ctr" fontAlgn="auto">
              <a:spcAft>
                <a:spcPts val="0"/>
              </a:spcAft>
              <a:defRPr/>
            </a:pPr>
            <a:r>
              <a:rPr lang="pt-BR" sz="2800" dirty="0">
                <a:ln w="1905"/>
                <a:solidFill>
                  <a:schemeClr val="accent5"/>
                </a:solidFill>
                <a:effectLst>
                  <a:innerShdw blurRad="69850" dist="43180" dir="5400000">
                    <a:srgbClr val="000000">
                      <a:alpha val="65000"/>
                    </a:srgbClr>
                  </a:innerShdw>
                </a:effectLst>
                <a:latin typeface="Edwardian Script ITC" pitchFamily="66" charset="0"/>
                <a:cs typeface="Arial" charset="0"/>
              </a:rPr>
              <a:t>Leandro Medrado</a:t>
            </a:r>
          </a:p>
          <a:p>
            <a:pPr algn="ctr" fontAlgn="auto">
              <a:lnSpc>
                <a:spcPct val="114000"/>
              </a:lnSpc>
              <a:spcAft>
                <a:spcPts val="0"/>
              </a:spcAft>
              <a:defRPr/>
            </a:pPr>
            <a:r>
              <a:rPr lang="pt-BR" sz="1100" dirty="0">
                <a:latin typeface="Agency FB" pitchFamily="34" charset="0"/>
                <a:cs typeface="Arial" charset="0"/>
              </a:rPr>
              <a:t>Téc. </a:t>
            </a:r>
            <a:r>
              <a:rPr lang="pt-BR" sz="1100" dirty="0">
                <a:latin typeface="Agency FB" pitchFamily="34" charset="0"/>
                <a:cs typeface="Arial" charset="0"/>
              </a:rPr>
              <a:t>em Saúde Pública da FIOCRUZ, Biólogo, Mestre em Educação Profissional em Saúde, </a:t>
            </a:r>
          </a:p>
          <a:p>
            <a:pPr algn="ctr" fontAlgn="auto">
              <a:lnSpc>
                <a:spcPct val="114000"/>
              </a:lnSpc>
              <a:spcAft>
                <a:spcPts val="0"/>
              </a:spcAft>
              <a:defRPr/>
            </a:pPr>
            <a:r>
              <a:rPr lang="pt-BR" sz="1100" dirty="0">
                <a:latin typeface="Agency FB" pitchFamily="34" charset="0"/>
                <a:cs typeface="Arial" charset="0"/>
              </a:rPr>
              <a:t>Coordenador do Curso Técnico de Nível Médio em Citopatologia (INCA/EPSJV). </a:t>
            </a:r>
            <a:endParaRPr lang="pt-BR" sz="1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dwardian Script ITC" pitchFamily="66" charset="0"/>
              <a:cs typeface="Arial" charset="0"/>
            </a:endParaRPr>
          </a:p>
          <a:p>
            <a:pPr>
              <a:defRPr/>
            </a:pPr>
            <a:endParaRPr lang="pt-BR" dirty="0">
              <a:cs typeface="Arial" charset="0"/>
            </a:endParaRPr>
          </a:p>
        </p:txBody>
      </p:sp>
      <p:sp>
        <p:nvSpPr>
          <p:cNvPr id="9226" name="Retângulo 5"/>
          <p:cNvSpPr>
            <a:spLocks noChangeArrowheads="1"/>
          </p:cNvSpPr>
          <p:nvPr/>
        </p:nvSpPr>
        <p:spPr bwMode="auto">
          <a:xfrm>
            <a:off x="1504950" y="4043363"/>
            <a:ext cx="6345238" cy="368300"/>
          </a:xfrm>
          <a:prstGeom prst="rect">
            <a:avLst/>
          </a:prstGeom>
          <a:noFill/>
          <a:ln w="9525">
            <a:noFill/>
            <a:miter lim="800000"/>
            <a:headEnd/>
            <a:tailEnd/>
          </a:ln>
        </p:spPr>
        <p:txBody>
          <a:bodyPr>
            <a:spAutoFit/>
          </a:bodyPr>
          <a:lstStyle/>
          <a:p>
            <a:pPr algn="ctr"/>
            <a:r>
              <a:rPr lang="pt-BR" b="1">
                <a:latin typeface="Bernard MT Condensed" pitchFamily="18" charset="0"/>
              </a:rPr>
              <a:t>Eixo</a:t>
            </a:r>
            <a:r>
              <a:rPr lang="pt-BR">
                <a:latin typeface="Bernard MT Condensed" pitchFamily="18" charset="0"/>
              </a:rPr>
              <a:t>: formação e certificação dos trabalhadores técnicos</a:t>
            </a:r>
            <a:endParaRPr lang="pt-BR" b="1">
              <a:latin typeface="Bernard MT Condense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042987" cy="6400800"/>
          </a:xfrm>
        </p:spPr>
      </p:pic>
      <p:sp>
        <p:nvSpPr>
          <p:cNvPr id="9219" name="Espaço Reservado para Conteúdo 2"/>
          <p:cNvSpPr>
            <a:spLocks noGrp="1"/>
          </p:cNvSpPr>
          <p:nvPr>
            <p:ph sz="half" idx="1"/>
          </p:nvPr>
        </p:nvSpPr>
        <p:spPr>
          <a:xfrm>
            <a:off x="2195736" y="1371596"/>
            <a:ext cx="5832648" cy="5486404"/>
          </a:xfrm>
        </p:spPr>
        <p:txBody>
          <a:bodyPr>
            <a:normAutofit fontScale="92500" lnSpcReduction="10000"/>
          </a:bodyPr>
          <a:lstStyle/>
          <a:p>
            <a:pPr marL="0" indent="0">
              <a:spcBef>
                <a:spcPct val="0"/>
              </a:spcBef>
              <a:buClrTx/>
              <a:buSzTx/>
              <a:buFont typeface="Wingdings 2" pitchFamily="18" charset="2"/>
              <a:buNone/>
              <a:tabLst>
                <a:tab pos="3994150" algn="l"/>
              </a:tabLst>
              <a:defRPr/>
            </a:pPr>
            <a:r>
              <a:rPr lang="pt-BR" sz="2400" b="1" dirty="0" smtClean="0">
                <a:solidFill>
                  <a:srgbClr val="A50021"/>
                </a:solidFill>
                <a:latin typeface="Times New Roman" pitchFamily="18" charset="0"/>
                <a:ea typeface="Calibri" pitchFamily="34" charset="0"/>
                <a:cs typeface="Times New Roman" pitchFamily="18" charset="0"/>
              </a:rPr>
              <a:t>1972</a:t>
            </a:r>
            <a:endParaRPr lang="pt-BR" sz="2400" b="1" dirty="0">
              <a:solidFill>
                <a:srgbClr val="A50021"/>
              </a:solidFill>
              <a:latin typeface="Times New Roman" pitchFamily="18" charset="0"/>
              <a:cs typeface="Times New Roman" pitchFamily="18" charset="0"/>
            </a:endParaRP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en-GB" sz="2000" b="1" dirty="0" err="1" smtClean="0">
                <a:solidFill>
                  <a:schemeClr val="tx1"/>
                </a:solidFill>
                <a:latin typeface="Times New Roman" pitchFamily="18" charset="0"/>
                <a:ea typeface="Calibri" pitchFamily="34" charset="0"/>
                <a:cs typeface="Times New Roman" pitchFamily="18" charset="0"/>
              </a:rPr>
              <a:t>Universidade</a:t>
            </a:r>
            <a:r>
              <a:rPr lang="en-GB" sz="2000" b="1" dirty="0" smtClean="0">
                <a:solidFill>
                  <a:schemeClr val="tx1"/>
                </a:solidFill>
                <a:latin typeface="Times New Roman" pitchFamily="18" charset="0"/>
                <a:ea typeface="Calibri" pitchFamily="34" charset="0"/>
                <a:cs typeface="Times New Roman" pitchFamily="18" charset="0"/>
              </a:rPr>
              <a:t> Federal do Estado do RJ - Unirio </a:t>
            </a:r>
            <a:endParaRPr lang="pt-BR" sz="2000" dirty="0" smtClean="0">
              <a:solidFill>
                <a:schemeClr val="tx1"/>
              </a:solidFill>
              <a:latin typeface="Times New Roman" pitchFamily="18" charset="0"/>
              <a:cs typeface="Times New Roman" pitchFamily="18" charset="0"/>
            </a:endParaRP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Nomenclatura: </a:t>
            </a:r>
            <a:r>
              <a:rPr lang="pt-BR" sz="2000" b="1" dirty="0" smtClean="0">
                <a:solidFill>
                  <a:schemeClr val="tx1"/>
                </a:solidFill>
                <a:latin typeface="Times New Roman" pitchFamily="18" charset="0"/>
                <a:ea typeface="Calibri" pitchFamily="34" charset="0"/>
                <a:cs typeface="Times New Roman" pitchFamily="18" charset="0"/>
              </a:rPr>
              <a:t>Citotecnologista</a:t>
            </a:r>
            <a:r>
              <a:rPr lang="pt-BR" sz="2000" dirty="0" smtClean="0">
                <a:solidFill>
                  <a:schemeClr val="tx1"/>
                </a:solidFill>
                <a:latin typeface="Times New Roman" pitchFamily="18" charset="0"/>
                <a:ea typeface="Calibri" pitchFamily="34" charset="0"/>
                <a:cs typeface="Times New Roman" pitchFamily="18" charset="0"/>
              </a:rPr>
              <a:t> </a:t>
            </a: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Duração de 1 ano.</a:t>
            </a:r>
          </a:p>
          <a:p>
            <a:pPr marL="0" indent="0" algn="just" fontAlgn="auto">
              <a:lnSpc>
                <a:spcPct val="150000"/>
              </a:lnSpc>
              <a:spcAft>
                <a:spcPts val="0"/>
              </a:spcAft>
              <a:buClr>
                <a:schemeClr val="tx1">
                  <a:lumMod val="50000"/>
                  <a:lumOff val="50000"/>
                </a:schemeClr>
              </a:buClr>
              <a:buFont typeface="Wingdings 2" pitchFamily="18" charset="2"/>
              <a:buNone/>
              <a:defRPr/>
            </a:pPr>
            <a:r>
              <a:rPr lang="pt-BR" sz="2400" dirty="0" smtClean="0">
                <a:solidFill>
                  <a:srgbClr val="A50021"/>
                </a:solidFill>
                <a:effectLst>
                  <a:outerShdw blurRad="38100" dist="38100" dir="2700000" algn="tl">
                    <a:srgbClr val="000000"/>
                  </a:outerShdw>
                </a:effectLst>
                <a:latin typeface="Times New Roman" pitchFamily="18" charset="0"/>
                <a:cs typeface="Times New Roman" pitchFamily="18" charset="0"/>
              </a:rPr>
              <a:t>1973</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b="1" dirty="0">
                <a:solidFill>
                  <a:schemeClr val="tx1"/>
                </a:solidFill>
                <a:latin typeface="Times New Roman" pitchFamily="18" charset="0"/>
                <a:ea typeface="Calibri" pitchFamily="34" charset="0"/>
                <a:cs typeface="Times New Roman" pitchFamily="18" charset="0"/>
              </a:rPr>
              <a:t>IBCC /</a:t>
            </a:r>
            <a:r>
              <a:rPr lang="pt-BR" sz="2000" b="1" dirty="0" smtClean="0">
                <a:solidFill>
                  <a:schemeClr val="tx1"/>
                </a:solidFill>
                <a:latin typeface="Times New Roman" pitchFamily="18" charset="0"/>
                <a:ea typeface="Calibri" pitchFamily="34" charset="0"/>
                <a:cs typeface="Times New Roman" pitchFamily="18" charset="0"/>
              </a:rPr>
              <a:t>SP</a:t>
            </a:r>
            <a:endParaRPr lang="pt-BR" sz="2000" dirty="0" smtClean="0">
              <a:solidFill>
                <a:schemeClr val="tx1"/>
              </a:solidFill>
              <a:latin typeface="Times New Roman" pitchFamily="18" charset="0"/>
              <a:cs typeface="Times New Roman" pitchFamily="18" charset="0"/>
            </a:endParaRP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Nomenclatura: </a:t>
            </a:r>
            <a:r>
              <a:rPr lang="pt-BR" sz="2000" b="1" dirty="0">
                <a:solidFill>
                  <a:schemeClr val="tx1"/>
                </a:solidFill>
                <a:latin typeface="Times New Roman" pitchFamily="18" charset="0"/>
                <a:ea typeface="Calibri" pitchFamily="34" charset="0"/>
                <a:cs typeface="Times New Roman" pitchFamily="18" charset="0"/>
              </a:rPr>
              <a:t>Citotecnologista</a:t>
            </a:r>
            <a:endParaRPr lang="pt-BR" sz="2000" b="1" dirty="0" smtClean="0">
              <a:solidFill>
                <a:schemeClr val="accent5">
                  <a:lumMod val="60000"/>
                  <a:lumOff val="40000"/>
                </a:schemeClr>
              </a:solidFill>
              <a:latin typeface="Times New Roman" pitchFamily="18" charset="0"/>
              <a:cs typeface="Times New Roman" pitchFamily="18" charset="0"/>
            </a:endParaRP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Duração </a:t>
            </a:r>
            <a:r>
              <a:rPr lang="pt-BR" sz="2000" dirty="0" smtClean="0">
                <a:solidFill>
                  <a:schemeClr val="tx1"/>
                </a:solidFill>
                <a:latin typeface="Times New Roman" pitchFamily="18" charset="0"/>
                <a:cs typeface="Times New Roman" pitchFamily="18" charset="0"/>
              </a:rPr>
              <a:t>de 2 anos integral</a:t>
            </a:r>
          </a:p>
          <a:p>
            <a:pPr marL="0" indent="0" eaLnBrk="0" hangingPunct="0">
              <a:spcBef>
                <a:spcPct val="0"/>
              </a:spcBef>
              <a:buClrTx/>
              <a:buSzTx/>
              <a:buFont typeface="Wingdings 2" pitchFamily="18" charset="2"/>
              <a:buNone/>
              <a:tabLst>
                <a:tab pos="3994150" algn="l"/>
              </a:tabLst>
              <a:defRPr/>
            </a:pPr>
            <a:endParaRPr lang="pt-BR" sz="1600" b="1" dirty="0" smtClean="0">
              <a:solidFill>
                <a:srgbClr val="A50021"/>
              </a:solidFill>
              <a:latin typeface="Arial" pitchFamily="34" charset="0"/>
              <a:ea typeface="Calibri" pitchFamily="34" charset="0"/>
              <a:cs typeface="Times New Roman" pitchFamily="18" charset="0"/>
            </a:endParaRPr>
          </a:p>
          <a:p>
            <a:pPr marL="0" indent="0" eaLnBrk="0" hangingPunct="0">
              <a:spcBef>
                <a:spcPct val="0"/>
              </a:spcBef>
              <a:buClrTx/>
              <a:buSzTx/>
              <a:buFont typeface="Wingdings 2" pitchFamily="18" charset="2"/>
              <a:buNone/>
              <a:tabLst>
                <a:tab pos="3994150" algn="l"/>
              </a:tabLst>
              <a:defRPr/>
            </a:pPr>
            <a:r>
              <a:rPr lang="pt-BR" sz="2400" b="1" dirty="0" smtClean="0">
                <a:solidFill>
                  <a:srgbClr val="A50021"/>
                </a:solidFill>
                <a:latin typeface="Times New Roman" pitchFamily="18" charset="0"/>
                <a:ea typeface="Calibri" pitchFamily="34" charset="0"/>
                <a:cs typeface="Times New Roman" pitchFamily="18" charset="0"/>
              </a:rPr>
              <a:t>Outras escolas</a:t>
            </a:r>
          </a:p>
          <a:p>
            <a:pPr marL="0" indent="0" eaLnBrk="0" hangingPunct="0">
              <a:spcBef>
                <a:spcPct val="0"/>
              </a:spcBef>
              <a:buClrTx/>
              <a:buSzTx/>
              <a:buFont typeface="Wingdings 2" pitchFamily="18" charset="2"/>
              <a:buNone/>
              <a:tabLst>
                <a:tab pos="3994150" algn="l"/>
              </a:tabLst>
              <a:defRPr/>
            </a:pPr>
            <a:endParaRPr lang="pt-BR" sz="1600" b="1" dirty="0">
              <a:solidFill>
                <a:schemeClr val="tx1"/>
              </a:solidFill>
              <a:latin typeface="Times New Roman" pitchFamily="18" charset="0"/>
              <a:ea typeface="Calibri" pitchFamily="34" charset="0"/>
              <a:cs typeface="Times New Roman" pitchFamily="18" charset="0"/>
            </a:endParaRPr>
          </a:p>
          <a:p>
            <a:pPr eaLnBrk="0" hangingPunct="0">
              <a:lnSpc>
                <a:spcPct val="124000"/>
              </a:lnSpc>
              <a:spcBef>
                <a:spcPct val="0"/>
              </a:spcBef>
              <a:buClrTx/>
              <a:buSzTx/>
              <a:buFont typeface="Wingdings 2" pitchFamily="18" charset="2"/>
              <a:buBlip>
                <a:blip r:embed="rId3"/>
              </a:buBlip>
              <a:tabLst>
                <a:tab pos="3994150" algn="l"/>
              </a:tabLst>
              <a:defRPr/>
            </a:pPr>
            <a:r>
              <a:rPr lang="pt-BR" sz="1600" dirty="0" smtClean="0">
                <a:solidFill>
                  <a:schemeClr val="tx1"/>
                </a:solidFill>
                <a:latin typeface="Times New Roman" pitchFamily="18" charset="0"/>
                <a:ea typeface="Calibri" pitchFamily="34" charset="0"/>
                <a:cs typeface="Times New Roman" pitchFamily="18" charset="0"/>
              </a:rPr>
              <a:t>FUSAM</a:t>
            </a:r>
            <a:r>
              <a:rPr lang="pt-BR" sz="1600" b="1" dirty="0" smtClean="0">
                <a:solidFill>
                  <a:schemeClr val="tx1"/>
                </a:solidFill>
                <a:latin typeface="Times New Roman" pitchFamily="18" charset="0"/>
                <a:ea typeface="Calibri" pitchFamily="34" charset="0"/>
                <a:cs typeface="Times New Roman" pitchFamily="18" charset="0"/>
              </a:rPr>
              <a:t> </a:t>
            </a:r>
            <a:r>
              <a:rPr lang="pt-BR" sz="1600" b="1" dirty="0">
                <a:solidFill>
                  <a:schemeClr val="tx1"/>
                </a:solidFill>
                <a:latin typeface="Times New Roman" pitchFamily="18" charset="0"/>
                <a:ea typeface="Calibri" pitchFamily="34" charset="0"/>
                <a:cs typeface="Times New Roman" pitchFamily="18" charset="0"/>
              </a:rPr>
              <a:t>/ PE</a:t>
            </a:r>
            <a:endParaRPr lang="pt-BR" sz="1600" b="1" dirty="0">
              <a:solidFill>
                <a:schemeClr val="tx1"/>
              </a:solidFill>
              <a:latin typeface="Times New Roman" pitchFamily="18" charset="0"/>
              <a:cs typeface="Times New Roman" pitchFamily="18" charset="0"/>
            </a:endParaRPr>
          </a:p>
          <a:p>
            <a:pPr eaLnBrk="0" hangingPunct="0">
              <a:lnSpc>
                <a:spcPct val="124000"/>
              </a:lnSpc>
              <a:spcBef>
                <a:spcPct val="0"/>
              </a:spcBef>
              <a:buClrTx/>
              <a:buSzTx/>
              <a:buFont typeface="Wingdings 2" pitchFamily="18" charset="2"/>
              <a:buBlip>
                <a:blip r:embed="rId3"/>
              </a:buBlip>
              <a:tabLst>
                <a:tab pos="3994150" algn="l"/>
              </a:tabLst>
              <a:defRPr/>
            </a:pPr>
            <a:r>
              <a:rPr lang="pt-BR" sz="1600" dirty="0">
                <a:solidFill>
                  <a:schemeClr val="tx1"/>
                </a:solidFill>
                <a:latin typeface="Times New Roman" pitchFamily="18" charset="0"/>
                <a:ea typeface="Calibri" pitchFamily="34" charset="0"/>
                <a:cs typeface="Times New Roman" pitchFamily="18" charset="0"/>
              </a:rPr>
              <a:t>INST CANCER </a:t>
            </a:r>
            <a:r>
              <a:rPr lang="pt-BR" sz="1600" b="1" dirty="0">
                <a:solidFill>
                  <a:schemeClr val="tx1"/>
                </a:solidFill>
                <a:latin typeface="Times New Roman" pitchFamily="18" charset="0"/>
                <a:ea typeface="Calibri" pitchFamily="34" charset="0"/>
                <a:cs typeface="Times New Roman" pitchFamily="18" charset="0"/>
              </a:rPr>
              <a:t>/PR</a:t>
            </a:r>
            <a:endParaRPr lang="pt-BR" sz="1600" b="1" dirty="0">
              <a:solidFill>
                <a:schemeClr val="tx1"/>
              </a:solidFill>
              <a:latin typeface="Times New Roman" pitchFamily="18" charset="0"/>
              <a:cs typeface="Times New Roman" pitchFamily="18" charset="0"/>
            </a:endParaRPr>
          </a:p>
          <a:p>
            <a:pPr eaLnBrk="0" hangingPunct="0">
              <a:lnSpc>
                <a:spcPct val="124000"/>
              </a:lnSpc>
              <a:spcBef>
                <a:spcPct val="0"/>
              </a:spcBef>
              <a:buClrTx/>
              <a:buSzTx/>
              <a:buFont typeface="Wingdings 2" pitchFamily="18" charset="2"/>
              <a:buBlip>
                <a:blip r:embed="rId3"/>
              </a:buBlip>
              <a:tabLst>
                <a:tab pos="3994150" algn="l"/>
              </a:tabLst>
              <a:defRPr/>
            </a:pPr>
            <a:r>
              <a:rPr lang="pt-BR" sz="1600" dirty="0" smtClean="0">
                <a:solidFill>
                  <a:schemeClr val="tx1"/>
                </a:solidFill>
                <a:latin typeface="Times New Roman" pitchFamily="18" charset="0"/>
                <a:ea typeface="Calibri" pitchFamily="34" charset="0"/>
                <a:cs typeface="Times New Roman" pitchFamily="18" charset="0"/>
              </a:rPr>
              <a:t>SECRETARIAS de </a:t>
            </a:r>
            <a:r>
              <a:rPr lang="pt-BR" sz="1600" dirty="0">
                <a:solidFill>
                  <a:schemeClr val="tx1"/>
                </a:solidFill>
                <a:latin typeface="Times New Roman" pitchFamily="18" charset="0"/>
                <a:ea typeface="Calibri" pitchFamily="34" charset="0"/>
                <a:cs typeface="Times New Roman" pitchFamily="18" charset="0"/>
              </a:rPr>
              <a:t>SAUDE </a:t>
            </a:r>
            <a:r>
              <a:rPr lang="pt-BR" sz="1600" b="1" dirty="0">
                <a:solidFill>
                  <a:schemeClr val="tx1"/>
                </a:solidFill>
                <a:latin typeface="Times New Roman" pitchFamily="18" charset="0"/>
                <a:ea typeface="Calibri" pitchFamily="34" charset="0"/>
                <a:cs typeface="Times New Roman" pitchFamily="18" charset="0"/>
              </a:rPr>
              <a:t>/BA, RS, MG</a:t>
            </a:r>
          </a:p>
          <a:p>
            <a:pPr algn="just" fontAlgn="auto">
              <a:lnSpc>
                <a:spcPct val="150000"/>
              </a:lnSpc>
              <a:spcAft>
                <a:spcPts val="0"/>
              </a:spcAft>
              <a:buClr>
                <a:schemeClr val="tx1">
                  <a:lumMod val="50000"/>
                  <a:lumOff val="50000"/>
                </a:schemeClr>
              </a:buClr>
              <a:buFont typeface="Wingdings 2" pitchFamily="18" charset="2"/>
              <a:buBlip>
                <a:blip r:embed="rId3"/>
              </a:buBlip>
              <a:defRPr/>
            </a:pPr>
            <a:endParaRPr lang="pt-BR" sz="2000" dirty="0" smtClean="0">
              <a:solidFill>
                <a:schemeClr val="tx1"/>
              </a:solidFill>
              <a:latin typeface="Times New Roman" pitchFamily="18" charset="0"/>
              <a:cs typeface="Times New Roman" pitchFamily="18" charset="0"/>
            </a:endParaRPr>
          </a:p>
          <a:p>
            <a:pPr algn="just" fontAlgn="auto">
              <a:lnSpc>
                <a:spcPct val="150000"/>
              </a:lnSpc>
              <a:spcAft>
                <a:spcPts val="0"/>
              </a:spcAft>
              <a:buClr>
                <a:schemeClr val="tx1">
                  <a:lumMod val="50000"/>
                  <a:lumOff val="50000"/>
                </a:schemeClr>
              </a:buClr>
              <a:buFont typeface="Wingdings 2" pitchFamily="18" charset="2"/>
              <a:buBlip>
                <a:blip r:embed="rId3"/>
              </a:buBlip>
              <a:defRPr/>
            </a:pPr>
            <a:endParaRPr lang="pt-BR" sz="2000" dirty="0" smtClean="0">
              <a:solidFill>
                <a:schemeClr val="tx1"/>
              </a:solidFill>
              <a:latin typeface="Times New Roman" pitchFamily="18" charset="0"/>
              <a:cs typeface="Times New Roman" pitchFamily="18" charset="0"/>
            </a:endParaRPr>
          </a:p>
          <a:p>
            <a:pPr fontAlgn="auto">
              <a:spcAft>
                <a:spcPts val="0"/>
              </a:spcAft>
              <a:buClr>
                <a:schemeClr val="tx1">
                  <a:lumMod val="50000"/>
                  <a:lumOff val="50000"/>
                </a:schemeClr>
              </a:buClr>
              <a:defRPr/>
            </a:pPr>
            <a:endParaRPr lang="pt-BR" dirty="0" smtClean="0">
              <a:solidFill>
                <a:srgbClr val="003300"/>
              </a:solidFill>
            </a:endParaRPr>
          </a:p>
        </p:txBody>
      </p:sp>
      <p:sp>
        <p:nvSpPr>
          <p:cNvPr id="18436" name="Título 1"/>
          <p:cNvSpPr txBox="1">
            <a:spLocks/>
          </p:cNvSpPr>
          <p:nvPr/>
        </p:nvSpPr>
        <p:spPr bwMode="auto">
          <a:xfrm>
            <a:off x="971550" y="188913"/>
            <a:ext cx="7772400" cy="868362"/>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4" name="Espaço Reservado para Conteúdo 3"/>
          <p:cNvSpPr>
            <a:spLocks noGrp="1"/>
          </p:cNvSpPr>
          <p:nvPr>
            <p:ph idx="1"/>
          </p:nvPr>
        </p:nvSpPr>
        <p:spPr>
          <a:xfrm>
            <a:off x="1619672" y="692696"/>
            <a:ext cx="6840760" cy="5949280"/>
          </a:xfrm>
        </p:spPr>
        <p:txBody>
          <a:bodyPr/>
          <a:lstStyle/>
          <a:p>
            <a:pPr marL="0" indent="0" algn="just" fontAlgn="auto">
              <a:spcBef>
                <a:spcPts val="0"/>
              </a:spcBef>
              <a:spcAft>
                <a:spcPts val="0"/>
              </a:spcAft>
              <a:buClr>
                <a:srgbClr val="0000D4"/>
              </a:buClr>
              <a:buSzPct val="75000"/>
              <a:buFont typeface="Wingdings 2" pitchFamily="18" charset="2"/>
              <a:buNone/>
              <a:defRPr/>
            </a:pPr>
            <a:r>
              <a:rPr kumimoji="1" lang="pt-BR" sz="2200" b="1" dirty="0" smtClean="0">
                <a:solidFill>
                  <a:srgbClr val="A50021"/>
                </a:solidFill>
                <a:latin typeface="Times New Roman" pitchFamily="18" charset="0"/>
                <a:cs typeface="Times New Roman" pitchFamily="18" charset="0"/>
              </a:rPr>
              <a:t>1976</a:t>
            </a:r>
            <a:endParaRPr kumimoji="1" lang="pt-BR" sz="2200" b="1" dirty="0">
              <a:solidFill>
                <a:srgbClr val="A50021"/>
              </a:solidFill>
              <a:latin typeface="Times New Roman" pitchFamily="18" charset="0"/>
              <a:cs typeface="Times New Roman" pitchFamily="18" charset="0"/>
            </a:endParaRPr>
          </a:p>
          <a:p>
            <a:pPr marL="552450" indent="-285750" algn="just" fontAlgn="auto">
              <a:spcBef>
                <a:spcPts val="0"/>
              </a:spcBef>
              <a:spcAft>
                <a:spcPts val="0"/>
              </a:spcAft>
              <a:buClr>
                <a:srgbClr val="0000D4"/>
              </a:buClr>
              <a:buSzPct val="75000"/>
              <a:buFont typeface="Wingdings 2" pitchFamily="18" charset="2"/>
              <a:buBlip>
                <a:blip r:embed="rId3"/>
              </a:buBlip>
              <a:defRPr/>
            </a:pPr>
            <a:r>
              <a:rPr kumimoji="1" lang="pt-BR" sz="1700" dirty="0" smtClean="0">
                <a:solidFill>
                  <a:schemeClr val="tx1"/>
                </a:solidFill>
                <a:latin typeface="Times New Roman" pitchFamily="18" charset="0"/>
                <a:cs typeface="Times New Roman" pitchFamily="18" charset="0"/>
              </a:rPr>
              <a:t>Falta de uniformização nos programas do curso</a:t>
            </a:r>
          </a:p>
          <a:p>
            <a:pPr marL="552450" indent="-285750" algn="just" fontAlgn="auto">
              <a:spcBef>
                <a:spcPts val="0"/>
              </a:spcBef>
              <a:spcAft>
                <a:spcPts val="0"/>
              </a:spcAft>
              <a:buClr>
                <a:srgbClr val="0000D4"/>
              </a:buClr>
              <a:buSzPct val="75000"/>
              <a:buFont typeface="Wingdings 2" pitchFamily="18" charset="2"/>
              <a:buBlip>
                <a:blip r:embed="rId3"/>
              </a:buBlip>
              <a:defRPr/>
            </a:pPr>
            <a:r>
              <a:rPr kumimoji="1" lang="pt-BR" sz="1700" dirty="0" smtClean="0">
                <a:solidFill>
                  <a:schemeClr val="tx1"/>
                </a:solidFill>
                <a:latin typeface="Times New Roman" pitchFamily="18" charset="0"/>
                <a:cs typeface="Times New Roman" pitchFamily="18" charset="0"/>
              </a:rPr>
              <a:t>Carga horária variável (1.200 a 3.000)</a:t>
            </a:r>
          </a:p>
          <a:p>
            <a:pPr marL="552450" indent="-285750" algn="just" fontAlgn="auto">
              <a:spcBef>
                <a:spcPts val="0"/>
              </a:spcBef>
              <a:spcAft>
                <a:spcPts val="0"/>
              </a:spcAft>
              <a:buClr>
                <a:srgbClr val="0000D4"/>
              </a:buClr>
              <a:buSzPct val="75000"/>
              <a:buFont typeface="Wingdings 2" pitchFamily="18" charset="2"/>
              <a:buBlip>
                <a:blip r:embed="rId3"/>
              </a:buBlip>
              <a:defRPr/>
            </a:pPr>
            <a:r>
              <a:rPr kumimoji="1" lang="pt-BR" sz="1700" dirty="0" smtClean="0">
                <a:solidFill>
                  <a:schemeClr val="tx1"/>
                </a:solidFill>
                <a:latin typeface="Times New Roman" pitchFamily="18" charset="0"/>
                <a:cs typeface="Times New Roman" pitchFamily="18" charset="0"/>
              </a:rPr>
              <a:t>Docência exercida em tempo parcial sem controle a avaliações adequadas</a:t>
            </a:r>
          </a:p>
          <a:p>
            <a:pPr marL="0" indent="0" algn="just" fontAlgn="auto">
              <a:spcBef>
                <a:spcPts val="0"/>
              </a:spcBef>
              <a:spcAft>
                <a:spcPts val="0"/>
              </a:spcAft>
              <a:buClr>
                <a:srgbClr val="0000D4"/>
              </a:buClr>
              <a:buSzPct val="75000"/>
              <a:buFont typeface="Wingdings 2" pitchFamily="18" charset="2"/>
              <a:buNone/>
              <a:defRPr/>
            </a:pPr>
            <a:r>
              <a:rPr lang="pt-BR" sz="2200" b="1" dirty="0">
                <a:solidFill>
                  <a:srgbClr val="A50021"/>
                </a:solidFill>
                <a:latin typeface="Times New Roman" pitchFamily="18" charset="0"/>
                <a:cs typeface="Times New Roman" pitchFamily="18" charset="0"/>
              </a:rPr>
              <a:t>1977</a:t>
            </a:r>
            <a:r>
              <a:rPr lang="pt-BR" sz="1700" b="1" dirty="0">
                <a:solidFill>
                  <a:srgbClr val="A50021"/>
                </a:solidFill>
                <a:latin typeface="Times New Roman" pitchFamily="18" charset="0"/>
                <a:cs typeface="Times New Roman" pitchFamily="18" charset="0"/>
              </a:rPr>
              <a:t> </a:t>
            </a:r>
          </a:p>
          <a:p>
            <a:pPr marL="552450" indent="-285750" algn="just" fontAlgn="auto">
              <a:spcBef>
                <a:spcPts val="0"/>
              </a:spcBef>
              <a:spcAft>
                <a:spcPts val="0"/>
              </a:spcAft>
              <a:buClr>
                <a:srgbClr val="0000D4"/>
              </a:buClr>
              <a:buSzPct val="75000"/>
              <a:buFont typeface="Wingdings 2" pitchFamily="18" charset="2"/>
              <a:buBlip>
                <a:blip r:embed="rId3"/>
              </a:buBlip>
              <a:defRPr/>
            </a:pPr>
            <a:r>
              <a:rPr kumimoji="1" lang="pt-BR" sz="1700" dirty="0">
                <a:solidFill>
                  <a:schemeClr val="tx1"/>
                </a:solidFill>
                <a:latin typeface="Times New Roman" pitchFamily="18" charset="0"/>
                <a:cs typeface="Times New Roman" pitchFamily="18" charset="0"/>
              </a:rPr>
              <a:t>Grupo de trabalho em Citotecnia  - caracterizar o </a:t>
            </a:r>
            <a:r>
              <a:rPr kumimoji="1" lang="pt-BR" sz="1700" dirty="0" smtClean="0">
                <a:solidFill>
                  <a:schemeClr val="tx1"/>
                </a:solidFill>
                <a:latin typeface="Times New Roman" pitchFamily="18" charset="0"/>
                <a:cs typeface="Times New Roman" pitchFamily="18" charset="0"/>
              </a:rPr>
              <a:t>técnico </a:t>
            </a:r>
            <a:r>
              <a:rPr kumimoji="1" lang="pt-BR" sz="1700" dirty="0">
                <a:solidFill>
                  <a:schemeClr val="tx1"/>
                </a:solidFill>
                <a:latin typeface="Times New Roman" pitchFamily="18" charset="0"/>
                <a:cs typeface="Times New Roman" pitchFamily="18" charset="0"/>
              </a:rPr>
              <a:t>em citologia e o auxiliar </a:t>
            </a:r>
            <a:r>
              <a:rPr kumimoji="1" lang="pt-BR" sz="1700" dirty="0" smtClean="0">
                <a:solidFill>
                  <a:schemeClr val="tx1"/>
                </a:solidFill>
                <a:latin typeface="Times New Roman" pitchFamily="18" charset="0"/>
                <a:cs typeface="Times New Roman" pitchFamily="18" charset="0"/>
              </a:rPr>
              <a:t>técnico; </a:t>
            </a:r>
            <a:r>
              <a:rPr kumimoji="1" lang="pt-BR" sz="1700" dirty="0">
                <a:solidFill>
                  <a:schemeClr val="tx1"/>
                </a:solidFill>
                <a:latin typeface="Times New Roman" pitchFamily="18" charset="0"/>
                <a:cs typeface="Times New Roman" pitchFamily="18" charset="0"/>
              </a:rPr>
              <a:t>formular uma proposta curricular;</a:t>
            </a:r>
          </a:p>
          <a:p>
            <a:pPr marL="552450" indent="-285750" algn="just" fontAlgn="auto">
              <a:spcBef>
                <a:spcPts val="0"/>
              </a:spcBef>
              <a:spcAft>
                <a:spcPts val="0"/>
              </a:spcAft>
              <a:buClr>
                <a:srgbClr val="0000D4"/>
              </a:buClr>
              <a:buSzPct val="75000"/>
              <a:buFont typeface="Wingdings 2" pitchFamily="18" charset="2"/>
              <a:buBlip>
                <a:blip r:embed="rId3"/>
              </a:buBlip>
              <a:defRPr/>
            </a:pPr>
            <a:r>
              <a:rPr kumimoji="1" lang="pt-BR" sz="1700" dirty="0">
                <a:solidFill>
                  <a:schemeClr val="tx1"/>
                </a:solidFill>
                <a:latin typeface="Times New Roman" pitchFamily="18" charset="0"/>
                <a:cs typeface="Times New Roman" pitchFamily="18" charset="0"/>
              </a:rPr>
              <a:t>Criar habilitação. Definir </a:t>
            </a:r>
            <a:r>
              <a:rPr kumimoji="1" lang="pt-BR" sz="1700" dirty="0" smtClean="0">
                <a:solidFill>
                  <a:schemeClr val="tx1"/>
                </a:solidFill>
                <a:latin typeface="Times New Roman" pitchFamily="18" charset="0"/>
                <a:cs typeface="Times New Roman" pitchFamily="18" charset="0"/>
              </a:rPr>
              <a:t>qualificação, atribuições </a:t>
            </a:r>
            <a:r>
              <a:rPr kumimoji="1" lang="pt-BR" sz="1700" dirty="0">
                <a:solidFill>
                  <a:schemeClr val="tx1"/>
                </a:solidFill>
                <a:latin typeface="Times New Roman" pitchFamily="18" charset="0"/>
                <a:cs typeface="Times New Roman" pitchFamily="18" charset="0"/>
              </a:rPr>
              <a:t>a as </a:t>
            </a:r>
            <a:r>
              <a:rPr kumimoji="1" lang="pt-BR" sz="1700" dirty="0" smtClean="0">
                <a:solidFill>
                  <a:schemeClr val="tx1"/>
                </a:solidFill>
                <a:latin typeface="Times New Roman" pitchFamily="18" charset="0"/>
                <a:cs typeface="Times New Roman" pitchFamily="18" charset="0"/>
              </a:rPr>
              <a:t>limitações </a:t>
            </a:r>
            <a:r>
              <a:rPr kumimoji="1" lang="pt-BR" sz="1700" dirty="0">
                <a:solidFill>
                  <a:schemeClr val="tx1"/>
                </a:solidFill>
                <a:latin typeface="Times New Roman" pitchFamily="18" charset="0"/>
                <a:cs typeface="Times New Roman" pitchFamily="18" charset="0"/>
              </a:rPr>
              <a:t>desse profissional </a:t>
            </a:r>
          </a:p>
          <a:p>
            <a:pPr marL="552450" indent="-285750" algn="just" fontAlgn="auto">
              <a:spcBef>
                <a:spcPts val="0"/>
              </a:spcBef>
              <a:spcAft>
                <a:spcPts val="0"/>
              </a:spcAft>
              <a:buClr>
                <a:srgbClr val="0000D4"/>
              </a:buClr>
              <a:buSzPct val="75000"/>
              <a:buFont typeface="Wingdings 2" pitchFamily="18" charset="2"/>
              <a:buBlip>
                <a:blip r:embed="rId3"/>
              </a:buBlip>
              <a:defRPr/>
            </a:pPr>
            <a:r>
              <a:rPr kumimoji="1" lang="pt-BR" sz="1700" dirty="0">
                <a:solidFill>
                  <a:schemeClr val="tx1"/>
                </a:solidFill>
                <a:latin typeface="Times New Roman" pitchFamily="18" charset="0"/>
                <a:cs typeface="Times New Roman" pitchFamily="18" charset="0"/>
              </a:rPr>
              <a:t>Sem aprovação pelos </a:t>
            </a:r>
            <a:r>
              <a:rPr kumimoji="1" lang="pt-BR" sz="1700" dirty="0" smtClean="0">
                <a:solidFill>
                  <a:schemeClr val="tx1"/>
                </a:solidFill>
                <a:latin typeface="Times New Roman" pitchFamily="18" charset="0"/>
                <a:cs typeface="Times New Roman" pitchFamily="18" charset="0"/>
              </a:rPr>
              <a:t>órgãos </a:t>
            </a:r>
            <a:r>
              <a:rPr kumimoji="1" lang="pt-BR" sz="1700" dirty="0">
                <a:solidFill>
                  <a:schemeClr val="tx1"/>
                </a:solidFill>
                <a:latin typeface="Times New Roman" pitchFamily="18" charset="0"/>
                <a:cs typeface="Times New Roman" pitchFamily="18" charset="0"/>
              </a:rPr>
              <a:t>do sistema educacional de 1077 </a:t>
            </a:r>
            <a:r>
              <a:rPr kumimoji="1" lang="pt-BR" sz="1700" dirty="0" smtClean="0">
                <a:solidFill>
                  <a:schemeClr val="tx1"/>
                </a:solidFill>
                <a:latin typeface="Times New Roman" pitchFamily="18" charset="0"/>
                <a:cs typeface="Times New Roman" pitchFamily="18" charset="0"/>
              </a:rPr>
              <a:t>ate1989</a:t>
            </a:r>
            <a:endParaRPr lang="pt-BR" sz="1700" dirty="0">
              <a:solidFill>
                <a:schemeClr val="tx1"/>
              </a:solidFill>
              <a:latin typeface="Times New Roman" pitchFamily="18" charset="0"/>
              <a:cs typeface="Times New Roman" pitchFamily="18" charset="0"/>
            </a:endParaRPr>
          </a:p>
          <a:p>
            <a:pPr marL="0" indent="0" algn="just" fontAlgn="auto">
              <a:spcBef>
                <a:spcPts val="0"/>
              </a:spcBef>
              <a:spcAft>
                <a:spcPts val="0"/>
              </a:spcAft>
              <a:buClr>
                <a:srgbClr val="0000D4"/>
              </a:buClr>
              <a:buSzPct val="75000"/>
              <a:buFont typeface="Wingdings 2" pitchFamily="18" charset="2"/>
              <a:buNone/>
              <a:defRPr/>
            </a:pPr>
            <a:r>
              <a:rPr lang="pt-BR" sz="2200" b="1" dirty="0" smtClean="0">
                <a:solidFill>
                  <a:srgbClr val="A50021"/>
                </a:solidFill>
                <a:latin typeface="Times New Roman" pitchFamily="18" charset="0"/>
                <a:cs typeface="Times New Roman" pitchFamily="18" charset="0"/>
              </a:rPr>
              <a:t>1984 a 1988 </a:t>
            </a:r>
            <a:endParaRPr lang="pt-BR" sz="2200" b="1" dirty="0">
              <a:solidFill>
                <a:srgbClr val="A50021"/>
              </a:solidFill>
              <a:latin typeface="Times New Roman" pitchFamily="18" charset="0"/>
              <a:cs typeface="Times New Roman" pitchFamily="18" charset="0"/>
            </a:endParaRPr>
          </a:p>
          <a:p>
            <a:pPr marL="552450" indent="-285750" algn="just" fontAlgn="auto">
              <a:spcBef>
                <a:spcPts val="0"/>
              </a:spcBef>
              <a:spcAft>
                <a:spcPts val="0"/>
              </a:spcAft>
              <a:buClr>
                <a:srgbClr val="0000D4"/>
              </a:buClr>
              <a:buSzPct val="75000"/>
              <a:buFont typeface="Wingdings 2" pitchFamily="18" charset="2"/>
              <a:buBlip>
                <a:blip r:embed="rId3"/>
              </a:buBlip>
              <a:tabLst>
                <a:tab pos="633413" algn="l"/>
              </a:tabLst>
              <a:defRPr/>
            </a:pPr>
            <a:r>
              <a:rPr kumimoji="1" lang="pt-BR" sz="1700" dirty="0" smtClean="0">
                <a:solidFill>
                  <a:schemeClr val="tx1"/>
                </a:solidFill>
                <a:latin typeface="Times New Roman" pitchFamily="18" charset="0"/>
                <a:cs typeface="Times New Roman" pitchFamily="18" charset="0"/>
              </a:rPr>
              <a:t>Avaliação da rede laboratorial Sec. Estaduais de Saúde – deficiência na qualificação  dos recursos humanos em nível de 2 grau</a:t>
            </a:r>
          </a:p>
          <a:p>
            <a:pPr marL="552450" indent="-285750" algn="just" fontAlgn="auto">
              <a:spcBef>
                <a:spcPts val="0"/>
              </a:spcBef>
              <a:spcAft>
                <a:spcPts val="0"/>
              </a:spcAft>
              <a:buClr>
                <a:srgbClr val="0000D4"/>
              </a:buClr>
              <a:buSzPct val="75000"/>
              <a:buFont typeface="Wingdings 2" pitchFamily="18" charset="2"/>
              <a:buBlip>
                <a:blip r:embed="rId3"/>
              </a:buBlip>
              <a:tabLst>
                <a:tab pos="633413" algn="l"/>
              </a:tabLst>
              <a:defRPr/>
            </a:pPr>
            <a:r>
              <a:rPr kumimoji="1" lang="pt-BR" sz="1700" dirty="0" smtClean="0">
                <a:solidFill>
                  <a:schemeClr val="tx1"/>
                </a:solidFill>
                <a:latin typeface="Times New Roman" pitchFamily="18" charset="0"/>
                <a:cs typeface="Times New Roman" pitchFamily="18" charset="0"/>
              </a:rPr>
              <a:t>Surge nova proposta curricular do citotecnico</a:t>
            </a:r>
          </a:p>
          <a:p>
            <a:pPr marL="552450" indent="-285750" algn="just" fontAlgn="auto">
              <a:spcBef>
                <a:spcPts val="0"/>
              </a:spcBef>
              <a:spcAft>
                <a:spcPts val="0"/>
              </a:spcAft>
              <a:buClr>
                <a:srgbClr val="0000D4"/>
              </a:buClr>
              <a:buSzPct val="75000"/>
              <a:buFont typeface="Wingdings 2" pitchFamily="18" charset="2"/>
              <a:buBlip>
                <a:blip r:embed="rId3"/>
              </a:buBlip>
              <a:tabLst>
                <a:tab pos="633413" algn="l"/>
              </a:tabLst>
              <a:defRPr/>
            </a:pPr>
            <a:r>
              <a:rPr kumimoji="1" lang="pt-BR" sz="1700" dirty="0" smtClean="0">
                <a:solidFill>
                  <a:schemeClr val="tx1"/>
                </a:solidFill>
                <a:latin typeface="Times New Roman" pitchFamily="18" charset="0"/>
                <a:cs typeface="Times New Roman" pitchFamily="18" charset="0"/>
              </a:rPr>
              <a:t>Grupo formado por “especialistas” – Washington(EUA) –recomendações  na América latina e no Caribe</a:t>
            </a:r>
          </a:p>
          <a:p>
            <a:pPr marL="552450" indent="-285750" algn="just" fontAlgn="auto">
              <a:spcBef>
                <a:spcPts val="0"/>
              </a:spcBef>
              <a:spcAft>
                <a:spcPts val="0"/>
              </a:spcAft>
              <a:buClr>
                <a:srgbClr val="0000D4"/>
              </a:buClr>
              <a:buSzPct val="75000"/>
              <a:buFont typeface="Wingdings 2" pitchFamily="18" charset="2"/>
              <a:buBlip>
                <a:blip r:embed="rId3"/>
              </a:buBlip>
              <a:tabLst>
                <a:tab pos="633413" algn="l"/>
              </a:tabLst>
              <a:defRPr/>
            </a:pPr>
            <a:r>
              <a:rPr kumimoji="1" lang="pt-BR" sz="1700" dirty="0" smtClean="0">
                <a:solidFill>
                  <a:schemeClr val="tx1"/>
                </a:solidFill>
                <a:latin typeface="Times New Roman" pitchFamily="18" charset="0"/>
                <a:cs typeface="Times New Roman" pitchFamily="18" charset="0"/>
              </a:rPr>
              <a:t>Novo grupo de trabalho – Brasília – unificar os cursos de citotecnicos</a:t>
            </a:r>
          </a:p>
          <a:p>
            <a:pPr marL="0" indent="0" algn="just" fontAlgn="auto">
              <a:spcBef>
                <a:spcPts val="0"/>
              </a:spcBef>
              <a:spcAft>
                <a:spcPts val="0"/>
              </a:spcAft>
              <a:buClr>
                <a:srgbClr val="0000D4"/>
              </a:buClr>
              <a:buSzPct val="75000"/>
              <a:buFont typeface="Wingdings 2" pitchFamily="18" charset="2"/>
              <a:buNone/>
              <a:defRPr/>
            </a:pPr>
            <a:r>
              <a:rPr kumimoji="1" lang="pt-BR" sz="2200" b="1" dirty="0" smtClean="0">
                <a:solidFill>
                  <a:srgbClr val="A50021"/>
                </a:solidFill>
                <a:latin typeface="Times New Roman" pitchFamily="18" charset="0"/>
                <a:cs typeface="Times New Roman" pitchFamily="18" charset="0"/>
              </a:rPr>
              <a:t>1989</a:t>
            </a:r>
            <a:endParaRPr kumimoji="1" lang="pt-BR" sz="2200" b="1" dirty="0">
              <a:solidFill>
                <a:srgbClr val="A50021"/>
              </a:solidFill>
              <a:latin typeface="Times New Roman" pitchFamily="18" charset="0"/>
              <a:cs typeface="Times New Roman" pitchFamily="18" charset="0"/>
            </a:endParaRPr>
          </a:p>
          <a:p>
            <a:pPr marL="552450" indent="-285750" algn="just" fontAlgn="auto">
              <a:spcBef>
                <a:spcPts val="0"/>
              </a:spcBef>
              <a:spcAft>
                <a:spcPts val="0"/>
              </a:spcAft>
              <a:buClr>
                <a:srgbClr val="0000D4"/>
              </a:buClr>
              <a:buSzPct val="75000"/>
              <a:buFont typeface="Wingdings 2" pitchFamily="18" charset="2"/>
              <a:buBlip>
                <a:blip r:embed="rId3"/>
              </a:buBlip>
              <a:tabLst>
                <a:tab pos="633413" algn="l"/>
              </a:tabLst>
              <a:defRPr/>
            </a:pPr>
            <a:r>
              <a:rPr lang="pt-BR" sz="1700" dirty="0">
                <a:solidFill>
                  <a:schemeClr val="tx1"/>
                </a:solidFill>
                <a:latin typeface="Times New Roman" pitchFamily="18" charset="0"/>
                <a:cs typeface="Times New Roman" pitchFamily="18" charset="0"/>
              </a:rPr>
              <a:t>MEC/MS/MPAS/MCT/OPAS</a:t>
            </a:r>
            <a:r>
              <a:rPr kumimoji="1" lang="pt-BR" sz="1700" dirty="0">
                <a:solidFill>
                  <a:schemeClr val="tx1"/>
                </a:solidFill>
                <a:latin typeface="Times New Roman" pitchFamily="18" charset="0"/>
                <a:cs typeface="Times New Roman" pitchFamily="18" charset="0"/>
              </a:rPr>
              <a:t>- novo grupo – Conselho Federal de Educação – parecer 353/89 </a:t>
            </a:r>
          </a:p>
          <a:p>
            <a:pPr fontAlgn="auto">
              <a:spcAft>
                <a:spcPts val="0"/>
              </a:spcAft>
              <a:buClr>
                <a:schemeClr val="tx1">
                  <a:lumMod val="50000"/>
                  <a:lumOff val="50000"/>
                </a:schemeClr>
              </a:buClr>
              <a:defRPr/>
            </a:pPr>
            <a:endParaRPr lang="pt-BR"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8"/>
          <p:cNvSpPr txBox="1">
            <a:spLocks/>
          </p:cNvSpPr>
          <p:nvPr/>
        </p:nvSpPr>
        <p:spPr>
          <a:xfrm>
            <a:off x="1019175" y="1276350"/>
            <a:ext cx="7681913" cy="792163"/>
          </a:xfrm>
          <a:prstGeom prst="rect">
            <a:avLst/>
          </a:prstGeom>
        </p:spPr>
        <p:txBody>
          <a:bodyPr/>
          <a:lstStyle/>
          <a:p>
            <a:pPr algn="ctr" eaLnBrk="0" hangingPunct="0">
              <a:defRPr/>
            </a:pPr>
            <a:r>
              <a:rPr lang="pt-BR" sz="1600" kern="0" dirty="0">
                <a:latin typeface="Rockwell Condensed" pitchFamily="18" charset="0"/>
                <a:ea typeface="+mj-ea"/>
                <a:cs typeface="+mj-cs"/>
              </a:rPr>
              <a:t>O</a:t>
            </a:r>
            <a:r>
              <a:rPr lang="pt-BR" sz="1600" b="1" kern="0" dirty="0">
                <a:latin typeface="Rockwell Condensed" pitchFamily="18" charset="0"/>
                <a:ea typeface="+mj-ea"/>
                <a:cs typeface="+mj-cs"/>
              </a:rPr>
              <a:t> Parecer n</a:t>
            </a:r>
            <a:r>
              <a:rPr lang="pt-BR" sz="1600" b="1" kern="0" baseline="30000" dirty="0">
                <a:latin typeface="Rockwell Condensed" pitchFamily="18" charset="0"/>
                <a:ea typeface="+mj-ea"/>
                <a:cs typeface="+mj-cs"/>
              </a:rPr>
              <a:t>o</a:t>
            </a:r>
            <a:r>
              <a:rPr lang="pt-BR" sz="1600" b="1" kern="0" dirty="0">
                <a:latin typeface="Rockwell Condensed" pitchFamily="18" charset="0"/>
                <a:ea typeface="+mj-ea"/>
                <a:cs typeface="+mj-cs"/>
              </a:rPr>
              <a:t> 353/89</a:t>
            </a:r>
            <a:r>
              <a:rPr lang="pt-BR" sz="1600" kern="0" dirty="0">
                <a:latin typeface="Rockwell Condensed" pitchFamily="18" charset="0"/>
                <a:ea typeface="+mj-ea"/>
                <a:cs typeface="+mj-cs"/>
              </a:rPr>
              <a:t> do Conselho Federal de Educação que criou a habilitação profissional de Técnico em Citologia, foi publicado na </a:t>
            </a:r>
            <a:r>
              <a:rPr lang="pt-BR" sz="1600" b="1" kern="0" dirty="0">
                <a:latin typeface="Rockwell Condensed" pitchFamily="18" charset="0"/>
                <a:ea typeface="+mj-ea"/>
                <a:cs typeface="+mj-cs"/>
              </a:rPr>
              <a:t>DOCUMENTA n</a:t>
            </a:r>
            <a:r>
              <a:rPr lang="pt-BR" sz="1600" b="1" kern="0" baseline="30000" dirty="0">
                <a:latin typeface="Rockwell Condensed" pitchFamily="18" charset="0"/>
                <a:ea typeface="+mj-ea"/>
                <a:cs typeface="+mj-cs"/>
              </a:rPr>
              <a:t>o</a:t>
            </a:r>
            <a:r>
              <a:rPr lang="pt-BR" sz="1600" b="1" kern="0" dirty="0">
                <a:latin typeface="Rockwell Condensed" pitchFamily="18" charset="0"/>
                <a:ea typeface="+mj-ea"/>
                <a:cs typeface="+mj-cs"/>
              </a:rPr>
              <a:t> 340</a:t>
            </a:r>
            <a:r>
              <a:rPr lang="pt-BR" sz="1600" kern="0" dirty="0">
                <a:latin typeface="Rockwell Condensed" pitchFamily="18" charset="0"/>
                <a:ea typeface="+mj-ea"/>
                <a:cs typeface="+mj-cs"/>
              </a:rPr>
              <a:t>, de abril de 1989, editada pelo</a:t>
            </a:r>
            <a:r>
              <a:rPr lang="pt-BR" sz="1600" b="1" kern="0" dirty="0">
                <a:latin typeface="Rockwell Condensed" pitchFamily="18" charset="0"/>
                <a:ea typeface="+mj-ea"/>
                <a:cs typeface="+mj-cs"/>
              </a:rPr>
              <a:t> Ministério da Educação e Cultura em Brasília </a:t>
            </a:r>
            <a:r>
              <a:rPr lang="pt-BR" sz="1600" b="1" kern="0" dirty="0" err="1">
                <a:latin typeface="Rockwell Condensed" pitchFamily="18" charset="0"/>
                <a:ea typeface="+mj-ea"/>
                <a:cs typeface="+mj-cs"/>
              </a:rPr>
              <a:t>D.F</a:t>
            </a:r>
            <a:r>
              <a:rPr lang="pt-BR" sz="1600" b="1" kern="0" dirty="0" err="1">
                <a:solidFill>
                  <a:schemeClr val="tx2"/>
                </a:solidFill>
                <a:latin typeface="Rockwell Condensed" pitchFamily="18" charset="0"/>
                <a:ea typeface="+mj-ea"/>
                <a:cs typeface="+mj-cs"/>
              </a:rPr>
              <a:t>.</a:t>
            </a:r>
            <a:endParaRPr lang="pt-BR" sz="1600" kern="0" dirty="0">
              <a:solidFill>
                <a:schemeClr val="tx2"/>
              </a:solidFill>
              <a:latin typeface="Rockwell Condensed" pitchFamily="18" charset="0"/>
              <a:ea typeface="+mj-ea"/>
              <a:cs typeface="+mj-cs"/>
            </a:endParaRPr>
          </a:p>
        </p:txBody>
      </p:sp>
      <p:sp>
        <p:nvSpPr>
          <p:cNvPr id="20483" name="CaixaDeTexto 3"/>
          <p:cNvSpPr txBox="1">
            <a:spLocks noChangeArrowheads="1"/>
          </p:cNvSpPr>
          <p:nvPr/>
        </p:nvSpPr>
        <p:spPr bwMode="auto">
          <a:xfrm>
            <a:off x="468313" y="6580188"/>
            <a:ext cx="4032250" cy="554037"/>
          </a:xfrm>
          <a:prstGeom prst="rect">
            <a:avLst/>
          </a:prstGeom>
          <a:noFill/>
          <a:ln w="9525">
            <a:noFill/>
            <a:miter lim="800000"/>
            <a:headEnd/>
            <a:tailEnd/>
          </a:ln>
        </p:spPr>
        <p:txBody>
          <a:bodyPr>
            <a:spAutoFit/>
          </a:bodyPr>
          <a:lstStyle/>
          <a:p>
            <a:pPr algn="ctr"/>
            <a:r>
              <a:rPr lang="pt-BR" sz="1200" b="1">
                <a:solidFill>
                  <a:srgbClr val="632523"/>
                </a:solidFill>
                <a:latin typeface="Arial" pitchFamily="34" charset="0"/>
              </a:rPr>
              <a:t>Fonte: Diversas; compilado SENAC, 1994.</a:t>
            </a:r>
          </a:p>
          <a:p>
            <a:pPr algn="ctr"/>
            <a:endParaRPr lang="pt-BR">
              <a:solidFill>
                <a:srgbClr val="000000"/>
              </a:solidFill>
              <a:latin typeface="Arial" pitchFamily="34" charset="0"/>
            </a:endParaRPr>
          </a:p>
        </p:txBody>
      </p:sp>
      <p:graphicFrame>
        <p:nvGraphicFramePr>
          <p:cNvPr id="6" name="Espaço Reservado para Conteúdo 4"/>
          <p:cNvGraphicFramePr>
            <a:graphicFrameLocks/>
          </p:cNvGraphicFramePr>
          <p:nvPr/>
        </p:nvGraphicFramePr>
        <p:xfrm>
          <a:off x="496888" y="2852738"/>
          <a:ext cx="4168775" cy="2160587"/>
        </p:xfrm>
        <a:graphic>
          <a:graphicData uri="http://schemas.openxmlformats.org/drawingml/2006/table">
            <a:tbl>
              <a:tblPr firstRow="1" bandRow="1"/>
              <a:tblGrid>
                <a:gridCol w="1171562"/>
                <a:gridCol w="1237587"/>
                <a:gridCol w="1758831"/>
              </a:tblGrid>
              <a:tr h="760140">
                <a:tc>
                  <a:txBody>
                    <a:bodyPr/>
                    <a:lstStyle>
                      <a:defPPr>
                        <a:defRPr lang="pt-B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BR" sz="1200" b="1" dirty="0" smtClean="0"/>
                        <a:t>Grupo</a:t>
                      </a:r>
                      <a:endParaRPr lang="pt-BR" sz="1200" dirty="0"/>
                    </a:p>
                  </a:txBody>
                  <a:tcPr marL="91416" marR="91416" marT="45893" marB="4589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pt-B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BR" sz="1200" dirty="0" smtClean="0"/>
                        <a:t>Ocupação/</a:t>
                      </a:r>
                    </a:p>
                    <a:p>
                      <a:pPr algn="ctr"/>
                      <a:r>
                        <a:rPr lang="pt-BR" sz="1200" dirty="0" smtClean="0"/>
                        <a:t>Profissão</a:t>
                      </a:r>
                      <a:endParaRPr lang="pt-BR" sz="1200" dirty="0"/>
                    </a:p>
                  </a:txBody>
                  <a:tcPr marL="91416" marR="91416" marT="45893" marB="4589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pt-B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BR" sz="1200" dirty="0" smtClean="0"/>
                        <a:t>Ano e Legislação CFE (Habilitação e</a:t>
                      </a:r>
                    </a:p>
                    <a:p>
                      <a:pPr algn="ctr"/>
                      <a:r>
                        <a:rPr lang="pt-BR" sz="1200" dirty="0" smtClean="0"/>
                        <a:t>Currículo Mínimo)</a:t>
                      </a:r>
                      <a:endParaRPr lang="pt-BR" sz="1200" dirty="0"/>
                    </a:p>
                  </a:txBody>
                  <a:tcPr marL="91416" marR="91416" marT="45893" marB="4589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86793">
                <a:tc>
                  <a:txBody>
                    <a:bodyPr/>
                    <a:lstStyle>
                      <a:defPPr>
                        <a:defRPr lang="pt-B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smtClean="0"/>
                        <a:t>Análises Clínicas </a:t>
                      </a:r>
                    </a:p>
                    <a:p>
                      <a:pPr algn="ctr"/>
                      <a:endParaRPr lang="pt-BR" sz="1200" dirty="0" smtClean="0"/>
                    </a:p>
                  </a:txBody>
                  <a:tcPr marL="91416" marR="91416" marT="45893" marB="4589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pt-B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BR" sz="1200" dirty="0"/>
                        <a:t>Técnico em Histologia </a:t>
                      </a:r>
                    </a:p>
                    <a:p>
                      <a:pPr algn="just"/>
                      <a:endParaRPr lang="pt-BR" sz="1200" dirty="0"/>
                    </a:p>
                  </a:txBody>
                  <a:tcPr marL="38090" marR="38090" marT="38244" marB="3824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pt-B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BR" sz="1200" dirty="0" smtClean="0"/>
                        <a:t>1975</a:t>
                      </a:r>
                      <a:r>
                        <a:rPr lang="pt-BR" sz="1200" dirty="0"/>
                        <a:t/>
                      </a:r>
                      <a:br>
                        <a:rPr lang="pt-BR" sz="1200" dirty="0"/>
                      </a:br>
                      <a:r>
                        <a:rPr lang="pt-BR" sz="1200" dirty="0"/>
                        <a:t>Parecer CFE 2.934 </a:t>
                      </a:r>
                    </a:p>
                  </a:txBody>
                  <a:tcPr marL="38090" marR="38090" marT="38244" marB="3824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60140">
                <a:tc>
                  <a:txBody>
                    <a:bodyPr/>
                    <a:lstStyle>
                      <a:defPPr>
                        <a:defRPr lang="pt-B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BR" sz="1200" dirty="0" smtClean="0"/>
                    </a:p>
                  </a:txBody>
                  <a:tcPr marL="91416" marR="91416" marT="45893" marB="4589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pt-B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BR" sz="1200" dirty="0" smtClean="0"/>
                        <a:t>Técnico em Citologia</a:t>
                      </a:r>
                    </a:p>
                    <a:p>
                      <a:pPr algn="ctr"/>
                      <a:r>
                        <a:rPr lang="pt-BR" sz="1200" dirty="0" smtClean="0"/>
                        <a:t>(Citotécnico)</a:t>
                      </a:r>
                    </a:p>
                  </a:txBody>
                  <a:tcPr marL="91416" marR="91416" marT="45893" marB="4589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pt-B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BR" sz="1200" dirty="0" smtClean="0"/>
                        <a:t>1989</a:t>
                      </a:r>
                    </a:p>
                    <a:p>
                      <a:pPr algn="ctr"/>
                      <a:r>
                        <a:rPr lang="pt-BR" sz="1200" dirty="0" smtClean="0"/>
                        <a:t>Resolução CFE 2</a:t>
                      </a:r>
                    </a:p>
                    <a:p>
                      <a:pPr algn="ctr"/>
                      <a:r>
                        <a:rPr lang="pt-BR" sz="1200" dirty="0" smtClean="0"/>
                        <a:t>Parecer CFE 353</a:t>
                      </a:r>
                      <a:endParaRPr lang="pt-BR" sz="1200" dirty="0"/>
                    </a:p>
                  </a:txBody>
                  <a:tcPr marL="91416" marR="91416" marT="45893" marB="4589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5" name="Retângulo 4"/>
          <p:cNvSpPr/>
          <p:nvPr/>
        </p:nvSpPr>
        <p:spPr>
          <a:xfrm>
            <a:off x="4859338" y="2197100"/>
            <a:ext cx="3744912" cy="4386263"/>
          </a:xfrm>
          <a:prstGeom prst="rect">
            <a:avLst/>
          </a:prstGeom>
        </p:spPr>
        <p:txBody>
          <a:bodyPr>
            <a:spAutoFit/>
          </a:bodyPr>
          <a:lstStyle/>
          <a:p>
            <a:pPr>
              <a:defRPr/>
            </a:pPr>
            <a:r>
              <a:rPr lang="pt-BR" b="1" dirty="0" err="1">
                <a:solidFill>
                  <a:schemeClr val="accent6">
                    <a:lumMod val="50000"/>
                  </a:schemeClr>
                </a:solidFill>
                <a:latin typeface="Bodoni MT Condensed" pitchFamily="18" charset="0"/>
                <a:cs typeface="Arial" charset="0"/>
              </a:rPr>
              <a:t>Competencias</a:t>
            </a:r>
            <a:r>
              <a:rPr lang="pt-BR" b="1" dirty="0">
                <a:solidFill>
                  <a:schemeClr val="accent6">
                    <a:lumMod val="50000"/>
                  </a:schemeClr>
                </a:solidFill>
                <a:latin typeface="Bodoni MT Condensed" pitchFamily="18" charset="0"/>
                <a:cs typeface="Arial" charset="0"/>
              </a:rPr>
              <a:t> do Técnico em Citologia segundo o Parecer CFE 353/89 :\</a:t>
            </a:r>
            <a:endParaRPr lang="pt-BR" dirty="0">
              <a:solidFill>
                <a:schemeClr val="accent6">
                  <a:lumMod val="20000"/>
                  <a:lumOff val="80000"/>
                </a:schemeClr>
              </a:solidFill>
              <a:latin typeface="Bodoni MT Condensed" pitchFamily="18" charset="0"/>
              <a:cs typeface="Arial" charset="0"/>
            </a:endParaRPr>
          </a:p>
          <a:p>
            <a:pPr algn="just">
              <a:lnSpc>
                <a:spcPct val="150000"/>
              </a:lnSpc>
              <a:defRPr/>
            </a:pPr>
            <a:r>
              <a:rPr lang="pt-BR" dirty="0">
                <a:latin typeface="Bodoni MT Condensed" pitchFamily="18" charset="0"/>
                <a:cs typeface="Arial" charset="0"/>
              </a:rPr>
              <a:t>         </a:t>
            </a:r>
            <a:r>
              <a:rPr lang="pt-BR" dirty="0">
                <a:latin typeface="Bodoni MT Condensed" pitchFamily="18" charset="0"/>
                <a:ea typeface="Arial Unicode MS" pitchFamily="34" charset="-128"/>
                <a:cs typeface="Arial Unicode MS" pitchFamily="34" charset="-128"/>
              </a:rPr>
              <a:t>Atividades de nível médio de natureza repetitiva, envolvendo orientação, supervisão de linha e administração e execução qualificada de trabalho de laboratório relativos a preparação de insumos básicos, </a:t>
            </a:r>
            <a:r>
              <a:rPr lang="pt-BR" dirty="0" err="1">
                <a:latin typeface="Bodoni MT Condensed" pitchFamily="18" charset="0"/>
                <a:ea typeface="Arial Unicode MS" pitchFamily="34" charset="-128"/>
                <a:cs typeface="Arial Unicode MS" pitchFamily="34" charset="-128"/>
              </a:rPr>
              <a:t>citodiagnóstico</a:t>
            </a:r>
            <a:r>
              <a:rPr lang="pt-BR" dirty="0">
                <a:latin typeface="Bodoni MT Condensed" pitchFamily="18" charset="0"/>
                <a:ea typeface="Arial Unicode MS" pitchFamily="34" charset="-128"/>
                <a:cs typeface="Arial Unicode MS" pitchFamily="34" charset="-128"/>
              </a:rPr>
              <a:t> (leitura da lâmina), ações de apoio técnico, atividades de pesquisa (coleta e sistematização de dados) e ensino (formação para qualificação e educação permanente) para fins de prevenção e controle do câncer.</a:t>
            </a:r>
          </a:p>
        </p:txBody>
      </p:sp>
      <p:sp>
        <p:nvSpPr>
          <p:cNvPr id="20503" name="Título 1"/>
          <p:cNvSpPr txBox="1">
            <a:spLocks/>
          </p:cNvSpPr>
          <p:nvPr/>
        </p:nvSpPr>
        <p:spPr bwMode="auto">
          <a:xfrm>
            <a:off x="1096963" y="133350"/>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042987" cy="6400800"/>
          </a:xfrm>
        </p:spPr>
      </p:pic>
      <p:sp>
        <p:nvSpPr>
          <p:cNvPr id="18" name="Espaço Reservado para Conteúdo 17"/>
          <p:cNvSpPr>
            <a:spLocks noGrp="1"/>
          </p:cNvSpPr>
          <p:nvPr>
            <p:ph sz="half" idx="2"/>
          </p:nvPr>
        </p:nvSpPr>
        <p:spPr>
          <a:xfrm>
            <a:off x="1691680" y="1052736"/>
            <a:ext cx="6480720" cy="5544616"/>
          </a:xfrm>
        </p:spPr>
        <p:txBody>
          <a:bodyPr/>
          <a:lstStyle/>
          <a:p>
            <a:pPr marL="0" indent="0" eaLnBrk="0" hangingPunct="0">
              <a:spcBef>
                <a:spcPct val="0"/>
              </a:spcBef>
              <a:buClrTx/>
              <a:buSzTx/>
              <a:buFont typeface="Wingdings 2" pitchFamily="18" charset="2"/>
              <a:buNone/>
              <a:tabLst>
                <a:tab pos="3994150" algn="l"/>
              </a:tabLst>
              <a:defRPr/>
            </a:pPr>
            <a:endParaRPr lang="pt-BR" b="1" dirty="0">
              <a:solidFill>
                <a:schemeClr val="tx1"/>
              </a:solidFill>
              <a:latin typeface="Arial" pitchFamily="34" charset="0"/>
              <a:cs typeface="Times New Roman" pitchFamily="18" charset="0"/>
            </a:endParaRPr>
          </a:p>
          <a:p>
            <a:pPr marL="0" indent="0" eaLnBrk="0" hangingPunct="0">
              <a:spcBef>
                <a:spcPct val="0"/>
              </a:spcBef>
              <a:buClrTx/>
              <a:buSzTx/>
              <a:buFont typeface="Wingdings 2" pitchFamily="18" charset="2"/>
              <a:buNone/>
              <a:tabLst>
                <a:tab pos="3994150" algn="l"/>
              </a:tabLst>
              <a:defRPr/>
            </a:pPr>
            <a:r>
              <a:rPr lang="pt-BR" sz="2000" b="1" dirty="0" err="1" smtClean="0">
                <a:solidFill>
                  <a:srgbClr val="A50021"/>
                </a:solidFill>
                <a:latin typeface="Times New Roman" pitchFamily="18" charset="0"/>
                <a:ea typeface="Calibri" pitchFamily="34" charset="0"/>
                <a:cs typeface="Times New Roman" pitchFamily="18" charset="0"/>
              </a:rPr>
              <a:t>Decada</a:t>
            </a:r>
            <a:r>
              <a:rPr lang="pt-BR" sz="2000" b="1" dirty="0" smtClean="0">
                <a:solidFill>
                  <a:srgbClr val="A50021"/>
                </a:solidFill>
                <a:latin typeface="Times New Roman" pitchFamily="18" charset="0"/>
                <a:ea typeface="Calibri" pitchFamily="34" charset="0"/>
                <a:cs typeface="Times New Roman" pitchFamily="18" charset="0"/>
              </a:rPr>
              <a:t> 90</a:t>
            </a:r>
          </a:p>
          <a:p>
            <a:pPr marL="0" indent="0" eaLnBrk="0" hangingPunct="0">
              <a:spcBef>
                <a:spcPct val="0"/>
              </a:spcBef>
              <a:buClrTx/>
              <a:buSzTx/>
              <a:buFont typeface="Wingdings 2" pitchFamily="18" charset="2"/>
              <a:buNone/>
              <a:tabLst>
                <a:tab pos="3994150" algn="l"/>
              </a:tabLst>
              <a:defRPr/>
            </a:pPr>
            <a:endParaRPr lang="pt-BR" b="1" dirty="0">
              <a:solidFill>
                <a:srgbClr val="A50021"/>
              </a:solidFill>
              <a:latin typeface="Times New Roman" pitchFamily="18" charset="0"/>
              <a:cs typeface="Times New Roman" pitchFamily="18" charset="0"/>
            </a:endParaRPr>
          </a:p>
          <a:p>
            <a:pPr eaLnBrk="0" hangingPunct="0">
              <a:lnSpc>
                <a:spcPct val="150000"/>
              </a:lnSpc>
              <a:spcBef>
                <a:spcPct val="0"/>
              </a:spcBef>
              <a:buClrTx/>
              <a:buSzTx/>
              <a:buFont typeface="Wingdings 2" pitchFamily="18" charset="2"/>
              <a:buBlip>
                <a:blip r:embed="rId3"/>
              </a:buBlip>
              <a:tabLst>
                <a:tab pos="3994150" algn="l"/>
              </a:tabLst>
              <a:defRPr/>
            </a:pPr>
            <a:r>
              <a:rPr lang="pt-BR" b="1" dirty="0">
                <a:solidFill>
                  <a:schemeClr val="tx1"/>
                </a:solidFill>
                <a:latin typeface="Times New Roman" pitchFamily="18" charset="0"/>
                <a:ea typeface="Calibri" pitchFamily="34" charset="0"/>
                <a:cs typeface="Times New Roman" pitchFamily="18" charset="0"/>
              </a:rPr>
              <a:t>CAISAM / centro de atenção integral a saúde da mulher / </a:t>
            </a:r>
            <a:r>
              <a:rPr lang="pt-BR" b="1" cap="all" dirty="0" err="1">
                <a:solidFill>
                  <a:schemeClr val="tx1"/>
                </a:solidFill>
                <a:latin typeface="Times New Roman" pitchFamily="18" charset="0"/>
                <a:ea typeface="Calibri" pitchFamily="34" charset="0"/>
                <a:cs typeface="Times New Roman" pitchFamily="18" charset="0"/>
              </a:rPr>
              <a:t>unicamp</a:t>
            </a:r>
            <a:r>
              <a:rPr lang="pt-BR" b="1" dirty="0">
                <a:solidFill>
                  <a:schemeClr val="tx1"/>
                </a:solidFill>
                <a:latin typeface="Times New Roman" pitchFamily="18" charset="0"/>
                <a:ea typeface="Calibri" pitchFamily="34" charset="0"/>
                <a:cs typeface="Times New Roman" pitchFamily="18" charset="0"/>
              </a:rPr>
              <a:t> </a:t>
            </a:r>
            <a:endParaRPr lang="pt-BR" b="1" dirty="0" smtClean="0">
              <a:solidFill>
                <a:schemeClr val="tx1"/>
              </a:solidFill>
              <a:latin typeface="Times New Roman" pitchFamily="18" charset="0"/>
              <a:ea typeface="Calibri" pitchFamily="34" charset="0"/>
              <a:cs typeface="Times New Roman" pitchFamily="18" charset="0"/>
            </a:endParaRPr>
          </a:p>
          <a:p>
            <a:pPr eaLnBrk="0" hangingPunct="0">
              <a:lnSpc>
                <a:spcPct val="150000"/>
              </a:lnSpc>
              <a:spcBef>
                <a:spcPct val="0"/>
              </a:spcBef>
              <a:buClrTx/>
              <a:buSzTx/>
              <a:buFont typeface="Wingdings 2" pitchFamily="18" charset="2"/>
              <a:buBlip>
                <a:blip r:embed="rId3"/>
              </a:buBlip>
              <a:tabLst>
                <a:tab pos="3994150" algn="l"/>
              </a:tabLst>
              <a:defRPr/>
            </a:pPr>
            <a:r>
              <a:rPr lang="pt-BR" dirty="0" smtClean="0">
                <a:solidFill>
                  <a:schemeClr val="tx1"/>
                </a:solidFill>
                <a:latin typeface="Times New Roman" pitchFamily="18" charset="0"/>
                <a:ea typeface="Calibri" pitchFamily="34" charset="0"/>
                <a:cs typeface="Times New Roman" pitchFamily="18" charset="0"/>
              </a:rPr>
              <a:t>Nomenclatura</a:t>
            </a:r>
            <a:r>
              <a:rPr lang="pt-BR" b="1" dirty="0" smtClean="0">
                <a:solidFill>
                  <a:schemeClr val="tx1"/>
                </a:solidFill>
                <a:latin typeface="Times New Roman" pitchFamily="18" charset="0"/>
                <a:ea typeface="Calibri" pitchFamily="34" charset="0"/>
                <a:cs typeface="Times New Roman" pitchFamily="18" charset="0"/>
              </a:rPr>
              <a:t>: </a:t>
            </a:r>
            <a:r>
              <a:rPr lang="pt-BR" dirty="0" smtClean="0">
                <a:solidFill>
                  <a:schemeClr val="tx1"/>
                </a:solidFill>
                <a:latin typeface="Times New Roman" pitchFamily="18" charset="0"/>
                <a:ea typeface="Calibri" pitchFamily="34" charset="0"/>
                <a:cs typeface="Times New Roman" pitchFamily="18" charset="0"/>
              </a:rPr>
              <a:t>Curso </a:t>
            </a:r>
            <a:r>
              <a:rPr lang="pt-BR" dirty="0">
                <a:solidFill>
                  <a:schemeClr val="tx1"/>
                </a:solidFill>
                <a:latin typeface="Times New Roman" pitchFamily="18" charset="0"/>
                <a:ea typeface="Calibri" pitchFamily="34" charset="0"/>
                <a:cs typeface="Times New Roman" pitchFamily="18" charset="0"/>
              </a:rPr>
              <a:t>de </a:t>
            </a:r>
            <a:r>
              <a:rPr lang="pt-BR" b="1" dirty="0">
                <a:solidFill>
                  <a:schemeClr val="tx1"/>
                </a:solidFill>
                <a:latin typeface="Times New Roman" pitchFamily="18" charset="0"/>
                <a:ea typeface="Calibri" pitchFamily="34" charset="0"/>
                <a:cs typeface="Times New Roman" pitchFamily="18" charset="0"/>
              </a:rPr>
              <a:t>extensão em citotecnologia</a:t>
            </a:r>
            <a:r>
              <a:rPr lang="pt-BR" dirty="0">
                <a:solidFill>
                  <a:schemeClr val="tx1"/>
                </a:solidFill>
                <a:latin typeface="Times New Roman" pitchFamily="18" charset="0"/>
                <a:ea typeface="Calibri" pitchFamily="34" charset="0"/>
                <a:cs typeface="Times New Roman" pitchFamily="18" charset="0"/>
              </a:rPr>
              <a:t> </a:t>
            </a:r>
            <a:endParaRPr lang="pt-BR" dirty="0" smtClean="0">
              <a:solidFill>
                <a:schemeClr val="tx1"/>
              </a:solidFill>
              <a:latin typeface="Times New Roman" pitchFamily="18" charset="0"/>
              <a:ea typeface="Calibri" pitchFamily="34" charset="0"/>
              <a:cs typeface="Times New Roman" pitchFamily="18" charset="0"/>
            </a:endParaRPr>
          </a:p>
          <a:p>
            <a:pPr eaLnBrk="0" hangingPunct="0">
              <a:lnSpc>
                <a:spcPct val="150000"/>
              </a:lnSpc>
              <a:spcBef>
                <a:spcPct val="0"/>
              </a:spcBef>
              <a:buClrTx/>
              <a:buSzTx/>
              <a:buFont typeface="Wingdings 2" pitchFamily="18" charset="2"/>
              <a:buBlip>
                <a:blip r:embed="rId3"/>
              </a:buBlip>
              <a:tabLst>
                <a:tab pos="3994150" algn="l"/>
              </a:tabLst>
              <a:defRPr/>
            </a:pPr>
            <a:r>
              <a:rPr lang="pt-BR" dirty="0" smtClean="0">
                <a:solidFill>
                  <a:schemeClr val="tx1"/>
                </a:solidFill>
                <a:latin typeface="Times New Roman" pitchFamily="18" charset="0"/>
                <a:ea typeface="Calibri" pitchFamily="34" charset="0"/>
                <a:cs typeface="Times New Roman" pitchFamily="18" charset="0"/>
              </a:rPr>
              <a:t>Duração: 7 </a:t>
            </a:r>
            <a:r>
              <a:rPr lang="pt-BR" dirty="0">
                <a:solidFill>
                  <a:schemeClr val="tx1"/>
                </a:solidFill>
                <a:latin typeface="Times New Roman" pitchFamily="18" charset="0"/>
                <a:ea typeface="Calibri" pitchFamily="34" charset="0"/>
                <a:cs typeface="Times New Roman" pitchFamily="18" charset="0"/>
              </a:rPr>
              <a:t>meses </a:t>
            </a:r>
            <a:endParaRPr lang="pt-BR" dirty="0" smtClean="0">
              <a:solidFill>
                <a:schemeClr val="tx1"/>
              </a:solidFill>
              <a:latin typeface="Times New Roman" pitchFamily="18" charset="0"/>
              <a:ea typeface="Calibri" pitchFamily="34" charset="0"/>
              <a:cs typeface="Times New Roman" pitchFamily="18" charset="0"/>
            </a:endParaRPr>
          </a:p>
          <a:p>
            <a:pPr eaLnBrk="0" hangingPunct="0">
              <a:lnSpc>
                <a:spcPct val="150000"/>
              </a:lnSpc>
              <a:spcBef>
                <a:spcPct val="0"/>
              </a:spcBef>
              <a:buClrTx/>
              <a:buSzTx/>
              <a:buFont typeface="Wingdings 2" pitchFamily="18" charset="2"/>
              <a:buBlip>
                <a:blip r:embed="rId3"/>
              </a:buBlip>
              <a:tabLst>
                <a:tab pos="3994150" algn="l"/>
              </a:tabLst>
              <a:defRPr/>
            </a:pPr>
            <a:r>
              <a:rPr lang="pt-BR" dirty="0" smtClean="0">
                <a:solidFill>
                  <a:schemeClr val="tx1"/>
                </a:solidFill>
                <a:latin typeface="Times New Roman" pitchFamily="18" charset="0"/>
                <a:ea typeface="Calibri" pitchFamily="34" charset="0"/>
                <a:cs typeface="Times New Roman" pitchFamily="18" charset="0"/>
              </a:rPr>
              <a:t>Carga horaria: 1.160 h</a:t>
            </a:r>
          </a:p>
          <a:p>
            <a:pPr marL="0" indent="0" eaLnBrk="0" hangingPunct="0">
              <a:lnSpc>
                <a:spcPct val="150000"/>
              </a:lnSpc>
              <a:spcBef>
                <a:spcPct val="0"/>
              </a:spcBef>
              <a:buClrTx/>
              <a:buSzTx/>
              <a:buFont typeface="Wingdings 2" pitchFamily="18" charset="2"/>
              <a:buNone/>
              <a:tabLst>
                <a:tab pos="3994150" algn="l"/>
              </a:tabLst>
              <a:defRPr/>
            </a:pPr>
            <a:endParaRPr lang="pt-BR" dirty="0">
              <a:solidFill>
                <a:schemeClr val="tx1"/>
              </a:solidFill>
              <a:latin typeface="Times New Roman" pitchFamily="18" charset="0"/>
              <a:cs typeface="Times New Roman" pitchFamily="18" charset="0"/>
            </a:endParaRPr>
          </a:p>
          <a:p>
            <a:pPr marL="0" indent="0" eaLnBrk="0" hangingPunct="0">
              <a:spcBef>
                <a:spcPct val="0"/>
              </a:spcBef>
              <a:buClrTx/>
              <a:buSzTx/>
              <a:buFont typeface="Wingdings 2" pitchFamily="18" charset="2"/>
              <a:buNone/>
              <a:tabLst>
                <a:tab pos="3994150" algn="l"/>
              </a:tabLst>
              <a:defRPr/>
            </a:pPr>
            <a:r>
              <a:rPr lang="pt-BR" sz="2000" b="1" dirty="0" smtClean="0">
                <a:solidFill>
                  <a:srgbClr val="A50021"/>
                </a:solidFill>
                <a:latin typeface="Times New Roman" pitchFamily="18" charset="0"/>
                <a:ea typeface="Calibri" pitchFamily="34" charset="0"/>
                <a:cs typeface="Times New Roman" pitchFamily="18" charset="0"/>
              </a:rPr>
              <a:t>1997 e1998 </a:t>
            </a:r>
          </a:p>
          <a:p>
            <a:pPr marL="0" indent="0" eaLnBrk="0" hangingPunct="0">
              <a:spcBef>
                <a:spcPct val="0"/>
              </a:spcBef>
              <a:buClrTx/>
              <a:buSzTx/>
              <a:buFont typeface="Wingdings 2" pitchFamily="18" charset="2"/>
              <a:buNone/>
              <a:tabLst>
                <a:tab pos="3994150" algn="l"/>
              </a:tabLst>
              <a:defRPr/>
            </a:pPr>
            <a:endParaRPr lang="pt-BR" b="1" dirty="0">
              <a:solidFill>
                <a:schemeClr val="tx1"/>
              </a:solidFill>
              <a:latin typeface="Times New Roman" pitchFamily="18" charset="0"/>
              <a:ea typeface="Calibri" pitchFamily="34" charset="0"/>
              <a:cs typeface="Times New Roman" pitchFamily="18" charset="0"/>
            </a:endParaRPr>
          </a:p>
          <a:p>
            <a:pPr eaLnBrk="0" hangingPunct="0">
              <a:lnSpc>
                <a:spcPct val="150000"/>
              </a:lnSpc>
              <a:spcBef>
                <a:spcPct val="0"/>
              </a:spcBef>
              <a:buClrTx/>
              <a:buSzTx/>
              <a:buFont typeface="Wingdings 2" pitchFamily="18" charset="2"/>
              <a:buBlip>
                <a:blip r:embed="rId3"/>
              </a:buBlip>
              <a:tabLst>
                <a:tab pos="3994150" algn="l"/>
              </a:tabLst>
              <a:defRPr/>
            </a:pPr>
            <a:r>
              <a:rPr lang="pt-BR" b="1" dirty="0" smtClean="0">
                <a:solidFill>
                  <a:schemeClr val="tx1"/>
                </a:solidFill>
                <a:latin typeface="Times New Roman" pitchFamily="18" charset="0"/>
                <a:ea typeface="Calibri" pitchFamily="34" charset="0"/>
                <a:cs typeface="Times New Roman" pitchFamily="18" charset="0"/>
              </a:rPr>
              <a:t>FEMPAR </a:t>
            </a:r>
            <a:r>
              <a:rPr lang="pt-BR" b="1" dirty="0">
                <a:solidFill>
                  <a:schemeClr val="tx1"/>
                </a:solidFill>
                <a:latin typeface="Times New Roman" pitchFamily="18" charset="0"/>
                <a:ea typeface="Calibri" pitchFamily="34" charset="0"/>
                <a:cs typeface="Times New Roman" pitchFamily="18" charset="0"/>
              </a:rPr>
              <a:t>/ </a:t>
            </a:r>
            <a:r>
              <a:rPr lang="pt-BR" b="1" dirty="0" smtClean="0">
                <a:solidFill>
                  <a:schemeClr val="tx1"/>
                </a:solidFill>
                <a:latin typeface="Times New Roman" pitchFamily="18" charset="0"/>
                <a:ea typeface="Calibri" pitchFamily="34" charset="0"/>
                <a:cs typeface="Times New Roman" pitchFamily="18" charset="0"/>
              </a:rPr>
              <a:t>Faculdade Evangélica </a:t>
            </a:r>
            <a:r>
              <a:rPr lang="pt-BR" b="1" dirty="0">
                <a:solidFill>
                  <a:schemeClr val="tx1"/>
                </a:solidFill>
                <a:latin typeface="Times New Roman" pitchFamily="18" charset="0"/>
                <a:ea typeface="Calibri" pitchFamily="34" charset="0"/>
                <a:cs typeface="Times New Roman" pitchFamily="18" charset="0"/>
              </a:rPr>
              <a:t>de </a:t>
            </a:r>
            <a:r>
              <a:rPr lang="pt-BR" b="1" dirty="0" smtClean="0">
                <a:solidFill>
                  <a:schemeClr val="tx1"/>
                </a:solidFill>
                <a:latin typeface="Times New Roman" pitchFamily="18" charset="0"/>
                <a:ea typeface="Calibri" pitchFamily="34" charset="0"/>
                <a:cs typeface="Times New Roman" pitchFamily="18" charset="0"/>
              </a:rPr>
              <a:t>Medicina </a:t>
            </a:r>
            <a:r>
              <a:rPr lang="pt-BR" b="1" dirty="0">
                <a:solidFill>
                  <a:schemeClr val="tx1"/>
                </a:solidFill>
                <a:latin typeface="Times New Roman" pitchFamily="18" charset="0"/>
                <a:ea typeface="Calibri" pitchFamily="34" charset="0"/>
                <a:cs typeface="Times New Roman" pitchFamily="18" charset="0"/>
              </a:rPr>
              <a:t>do </a:t>
            </a:r>
            <a:r>
              <a:rPr lang="pt-BR" b="1" dirty="0" err="1" smtClean="0">
                <a:solidFill>
                  <a:schemeClr val="tx1"/>
                </a:solidFill>
                <a:latin typeface="Times New Roman" pitchFamily="18" charset="0"/>
                <a:ea typeface="Calibri" pitchFamily="34" charset="0"/>
                <a:cs typeface="Times New Roman" pitchFamily="18" charset="0"/>
              </a:rPr>
              <a:t>Parana</a:t>
            </a:r>
            <a:r>
              <a:rPr lang="pt-BR" b="1" dirty="0" smtClean="0">
                <a:solidFill>
                  <a:schemeClr val="tx1"/>
                </a:solidFill>
                <a:latin typeface="Times New Roman" pitchFamily="18" charset="0"/>
                <a:ea typeface="Calibri" pitchFamily="34" charset="0"/>
                <a:cs typeface="Times New Roman" pitchFamily="18" charset="0"/>
              </a:rPr>
              <a:t>  </a:t>
            </a:r>
          </a:p>
          <a:p>
            <a:pPr eaLnBrk="0" hangingPunct="0">
              <a:lnSpc>
                <a:spcPct val="150000"/>
              </a:lnSpc>
              <a:spcBef>
                <a:spcPct val="0"/>
              </a:spcBef>
              <a:buClrTx/>
              <a:buSzTx/>
              <a:buFont typeface="Wingdings 2" pitchFamily="18" charset="2"/>
              <a:buBlip>
                <a:blip r:embed="rId3"/>
              </a:buBlip>
              <a:tabLst>
                <a:tab pos="3994150" algn="l"/>
              </a:tabLst>
              <a:defRPr/>
            </a:pPr>
            <a:r>
              <a:rPr lang="pt-BR" dirty="0" smtClean="0">
                <a:solidFill>
                  <a:schemeClr val="tx1"/>
                </a:solidFill>
                <a:latin typeface="Times New Roman" pitchFamily="18" charset="0"/>
                <a:ea typeface="Calibri" pitchFamily="34" charset="0"/>
                <a:cs typeface="Times New Roman" pitchFamily="18" charset="0"/>
              </a:rPr>
              <a:t>Nomenclatur</a:t>
            </a:r>
            <a:r>
              <a:rPr lang="pt-BR" b="1" dirty="0" smtClean="0">
                <a:solidFill>
                  <a:schemeClr val="tx1"/>
                </a:solidFill>
                <a:latin typeface="Times New Roman" pitchFamily="18" charset="0"/>
                <a:ea typeface="Calibri" pitchFamily="34" charset="0"/>
                <a:cs typeface="Times New Roman" pitchFamily="18" charset="0"/>
              </a:rPr>
              <a:t>a: </a:t>
            </a:r>
            <a:r>
              <a:rPr lang="pt-BR" dirty="0" smtClean="0">
                <a:solidFill>
                  <a:schemeClr val="tx1"/>
                </a:solidFill>
                <a:latin typeface="Times New Roman" pitchFamily="18" charset="0"/>
                <a:ea typeface="Calibri" pitchFamily="34" charset="0"/>
                <a:cs typeface="Times New Roman" pitchFamily="18" charset="0"/>
              </a:rPr>
              <a:t>Curso </a:t>
            </a:r>
            <a:r>
              <a:rPr lang="pt-BR" dirty="0">
                <a:solidFill>
                  <a:schemeClr val="tx1"/>
                </a:solidFill>
                <a:latin typeface="Times New Roman" pitchFamily="18" charset="0"/>
                <a:ea typeface="Calibri" pitchFamily="34" charset="0"/>
                <a:cs typeface="Times New Roman" pitchFamily="18" charset="0"/>
              </a:rPr>
              <a:t>de </a:t>
            </a:r>
            <a:r>
              <a:rPr lang="pt-BR" b="1" dirty="0" err="1" smtClean="0">
                <a:solidFill>
                  <a:schemeClr val="tx1"/>
                </a:solidFill>
                <a:latin typeface="Times New Roman" pitchFamily="18" charset="0"/>
                <a:ea typeface="Calibri" pitchFamily="34" charset="0"/>
                <a:cs typeface="Times New Roman" pitchFamily="18" charset="0"/>
              </a:rPr>
              <a:t>Citoescrutinio</a:t>
            </a:r>
            <a:r>
              <a:rPr lang="pt-BR" b="1" dirty="0" smtClean="0">
                <a:solidFill>
                  <a:schemeClr val="tx1"/>
                </a:solidFill>
                <a:latin typeface="Times New Roman" pitchFamily="18" charset="0"/>
                <a:ea typeface="Calibri" pitchFamily="34" charset="0"/>
                <a:cs typeface="Times New Roman" pitchFamily="18" charset="0"/>
              </a:rPr>
              <a:t> </a:t>
            </a:r>
            <a:r>
              <a:rPr lang="pt-BR" b="1" dirty="0" err="1">
                <a:solidFill>
                  <a:schemeClr val="tx1"/>
                </a:solidFill>
                <a:latin typeface="Times New Roman" pitchFamily="18" charset="0"/>
                <a:ea typeface="Calibri" pitchFamily="34" charset="0"/>
                <a:cs typeface="Times New Roman" pitchFamily="18" charset="0"/>
              </a:rPr>
              <a:t>cervivo</a:t>
            </a:r>
            <a:r>
              <a:rPr lang="pt-BR" b="1" dirty="0">
                <a:solidFill>
                  <a:schemeClr val="tx1"/>
                </a:solidFill>
                <a:latin typeface="Times New Roman" pitchFamily="18" charset="0"/>
                <a:ea typeface="Calibri" pitchFamily="34" charset="0"/>
                <a:cs typeface="Times New Roman" pitchFamily="18" charset="0"/>
              </a:rPr>
              <a:t>-vaginal </a:t>
            </a:r>
            <a:endParaRPr lang="pt-BR" b="1" dirty="0" smtClean="0">
              <a:solidFill>
                <a:schemeClr val="tx1"/>
              </a:solidFill>
              <a:latin typeface="Times New Roman" pitchFamily="18" charset="0"/>
              <a:ea typeface="Calibri" pitchFamily="34" charset="0"/>
              <a:cs typeface="Times New Roman" pitchFamily="18" charset="0"/>
            </a:endParaRPr>
          </a:p>
          <a:p>
            <a:pPr eaLnBrk="0" hangingPunct="0">
              <a:lnSpc>
                <a:spcPct val="150000"/>
              </a:lnSpc>
              <a:spcBef>
                <a:spcPct val="0"/>
              </a:spcBef>
              <a:buClrTx/>
              <a:buSzTx/>
              <a:buFont typeface="Wingdings 2" pitchFamily="18" charset="2"/>
              <a:buBlip>
                <a:blip r:embed="rId3"/>
              </a:buBlip>
              <a:tabLst>
                <a:tab pos="3994150" algn="l"/>
              </a:tabLst>
              <a:defRPr/>
            </a:pPr>
            <a:r>
              <a:rPr lang="pt-BR" dirty="0" smtClean="0">
                <a:solidFill>
                  <a:schemeClr val="tx1"/>
                </a:solidFill>
                <a:latin typeface="Times New Roman" pitchFamily="18" charset="0"/>
                <a:ea typeface="Calibri" pitchFamily="34" charset="0"/>
                <a:cs typeface="Times New Roman" pitchFamily="18" charset="0"/>
              </a:rPr>
              <a:t>Carga horária</a:t>
            </a:r>
            <a:r>
              <a:rPr lang="pt-BR" b="1" dirty="0" smtClean="0">
                <a:solidFill>
                  <a:schemeClr val="tx1"/>
                </a:solidFill>
                <a:latin typeface="Times New Roman" pitchFamily="18" charset="0"/>
                <a:ea typeface="Calibri" pitchFamily="34" charset="0"/>
                <a:cs typeface="Times New Roman" pitchFamily="18" charset="0"/>
              </a:rPr>
              <a:t>:</a:t>
            </a:r>
            <a:r>
              <a:rPr lang="pt-BR" dirty="0" smtClean="0">
                <a:solidFill>
                  <a:schemeClr val="tx1"/>
                </a:solidFill>
                <a:latin typeface="Times New Roman" pitchFamily="18" charset="0"/>
                <a:ea typeface="Calibri" pitchFamily="34" charset="0"/>
                <a:cs typeface="Times New Roman" pitchFamily="18" charset="0"/>
              </a:rPr>
              <a:t>1.500 h</a:t>
            </a:r>
          </a:p>
          <a:p>
            <a:pPr marL="0" indent="0" eaLnBrk="0" hangingPunct="0">
              <a:spcBef>
                <a:spcPct val="0"/>
              </a:spcBef>
              <a:buClrTx/>
              <a:buSzTx/>
              <a:buFont typeface="Wingdings 2" pitchFamily="18" charset="2"/>
              <a:buNone/>
              <a:tabLst>
                <a:tab pos="3994150" algn="l"/>
              </a:tabLst>
              <a:defRPr/>
            </a:pPr>
            <a:endParaRPr lang="pt-BR" dirty="0" smtClean="0">
              <a:solidFill>
                <a:schemeClr val="tx1"/>
              </a:solidFill>
              <a:latin typeface="Times New Roman" pitchFamily="18" charset="0"/>
              <a:cs typeface="Times New Roman" pitchFamily="18" charset="0"/>
            </a:endParaRPr>
          </a:p>
          <a:p>
            <a:pPr marL="0" indent="0" eaLnBrk="0" hangingPunct="0">
              <a:spcBef>
                <a:spcPct val="0"/>
              </a:spcBef>
              <a:buClrTx/>
              <a:buSzTx/>
              <a:buFont typeface="Wingdings 2" pitchFamily="18" charset="2"/>
              <a:buNone/>
              <a:tabLst>
                <a:tab pos="3994150" algn="l"/>
              </a:tabLst>
              <a:defRPr/>
            </a:pPr>
            <a:endParaRPr lang="pt-BR" dirty="0">
              <a:solidFill>
                <a:schemeClr val="tx1">
                  <a:lumMod val="65000"/>
                  <a:lumOff val="35000"/>
                </a:schemeClr>
              </a:solidFill>
            </a:endParaRPr>
          </a:p>
        </p:txBody>
      </p:sp>
      <p:sp>
        <p:nvSpPr>
          <p:cNvPr id="21508" name="Título 1"/>
          <p:cNvSpPr txBox="1">
            <a:spLocks/>
          </p:cNvSpPr>
          <p:nvPr/>
        </p:nvSpPr>
        <p:spPr bwMode="auto">
          <a:xfrm>
            <a:off x="827088" y="188913"/>
            <a:ext cx="7772400" cy="868362"/>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103312" cy="6461125"/>
          </a:xfrm>
        </p:spPr>
      </p:pic>
      <p:sp>
        <p:nvSpPr>
          <p:cNvPr id="9219" name="Espaço Reservado para Conteúdo 2"/>
          <p:cNvSpPr>
            <a:spLocks noGrp="1"/>
          </p:cNvSpPr>
          <p:nvPr>
            <p:ph sz="half" idx="1"/>
          </p:nvPr>
        </p:nvSpPr>
        <p:spPr>
          <a:xfrm>
            <a:off x="1619672" y="1556792"/>
            <a:ext cx="3240360" cy="4921829"/>
          </a:xfrm>
        </p:spPr>
        <p:txBody>
          <a:bodyPr>
            <a:normAutofit fontScale="62500" lnSpcReduction="20000"/>
          </a:bodyPr>
          <a:lstStyle/>
          <a:p>
            <a:pPr fontAlgn="auto">
              <a:spcAft>
                <a:spcPts val="0"/>
              </a:spcAft>
              <a:buClr>
                <a:schemeClr val="tx1">
                  <a:lumMod val="50000"/>
                  <a:lumOff val="50000"/>
                </a:schemeClr>
              </a:buClr>
              <a:buFont typeface="Wingdings 2" pitchFamily="18" charset="2"/>
              <a:buNone/>
              <a:defRPr/>
            </a:pPr>
            <a:r>
              <a:rPr lang="pt-BR" sz="3200" b="1" dirty="0">
                <a:solidFill>
                  <a:srgbClr val="A50021"/>
                </a:solidFill>
                <a:latin typeface="Times New Roman" pitchFamily="18" charset="0"/>
                <a:cs typeface="Times New Roman" pitchFamily="18" charset="0"/>
              </a:rPr>
              <a:t>2000</a:t>
            </a:r>
          </a:p>
          <a:p>
            <a:pPr fontAlgn="auto">
              <a:lnSpc>
                <a:spcPct val="150000"/>
              </a:lnSpc>
              <a:spcAft>
                <a:spcPts val="0"/>
              </a:spcAft>
              <a:buClr>
                <a:schemeClr val="tx1">
                  <a:lumMod val="50000"/>
                  <a:lumOff val="50000"/>
                </a:schemeClr>
              </a:buClr>
              <a:buFont typeface="Wingdings 2" pitchFamily="18" charset="2"/>
              <a:buBlip>
                <a:blip r:embed="rId3"/>
              </a:buBlip>
              <a:defRPr/>
            </a:pPr>
            <a:r>
              <a:rPr lang="pt-BR" sz="2700" dirty="0">
                <a:solidFill>
                  <a:schemeClr val="tx1"/>
                </a:solidFill>
                <a:latin typeface="Times New Roman" pitchFamily="18" charset="0"/>
                <a:cs typeface="Times New Roman" pitchFamily="18" charset="0"/>
              </a:rPr>
              <a:t>Nomenclatura </a:t>
            </a:r>
            <a:r>
              <a:rPr lang="pt-BR" sz="2700" dirty="0" smtClean="0">
                <a:solidFill>
                  <a:schemeClr val="tx1"/>
                </a:solidFill>
                <a:latin typeface="Times New Roman" pitchFamily="18" charset="0"/>
                <a:cs typeface="Times New Roman" pitchFamily="18" charset="0"/>
              </a:rPr>
              <a:t>: </a:t>
            </a:r>
            <a:r>
              <a:rPr lang="pt-BR" sz="2700" b="1" dirty="0">
                <a:solidFill>
                  <a:schemeClr val="tx1"/>
                </a:solidFill>
                <a:latin typeface="Times New Roman" pitchFamily="18" charset="0"/>
                <a:cs typeface="Times New Roman" pitchFamily="18" charset="0"/>
              </a:rPr>
              <a:t>Especialização em Citologia </a:t>
            </a:r>
            <a:r>
              <a:rPr lang="pt-BR" sz="2700" dirty="0">
                <a:solidFill>
                  <a:schemeClr val="tx1"/>
                </a:solidFill>
                <a:latin typeface="Times New Roman" pitchFamily="18" charset="0"/>
                <a:cs typeface="Times New Roman" pitchFamily="18" charset="0"/>
              </a:rPr>
              <a:t>– Ensino Técnico.</a:t>
            </a:r>
          </a:p>
          <a:p>
            <a:pPr marL="0" indent="0" fontAlgn="auto">
              <a:lnSpc>
                <a:spcPct val="150000"/>
              </a:lnSpc>
              <a:spcAft>
                <a:spcPts val="0"/>
              </a:spcAft>
              <a:buClr>
                <a:schemeClr val="tx1">
                  <a:lumMod val="50000"/>
                  <a:lumOff val="50000"/>
                </a:schemeClr>
              </a:buClr>
              <a:buFont typeface="Wingdings 2" pitchFamily="18" charset="2"/>
              <a:buNone/>
              <a:defRPr/>
            </a:pPr>
            <a:r>
              <a:rPr lang="pt-BR" sz="2700" dirty="0">
                <a:solidFill>
                  <a:schemeClr val="tx1"/>
                </a:solidFill>
                <a:latin typeface="Times New Roman" pitchFamily="18" charset="0"/>
                <a:cs typeface="Times New Roman" pitchFamily="18" charset="0"/>
              </a:rPr>
              <a:t>  </a:t>
            </a:r>
            <a:r>
              <a:rPr lang="pt-BR" sz="2700" dirty="0" smtClean="0">
                <a:solidFill>
                  <a:srgbClr val="0070C0"/>
                </a:solidFill>
                <a:latin typeface="Times New Roman" pitchFamily="18" charset="0"/>
                <a:cs typeface="Times New Roman" pitchFamily="18" charset="0"/>
              </a:rPr>
              <a:t>Pré-requisito </a:t>
            </a:r>
            <a:r>
              <a:rPr lang="pt-BR" sz="2700" dirty="0">
                <a:solidFill>
                  <a:srgbClr val="0070C0"/>
                </a:solidFill>
                <a:latin typeface="Times New Roman" pitchFamily="18" charset="0"/>
                <a:cs typeface="Times New Roman" pitchFamily="18" charset="0"/>
              </a:rPr>
              <a:t>ter curso Tecnico de Patologia Clinica</a:t>
            </a:r>
          </a:p>
          <a:p>
            <a:pPr marL="0" indent="0" fontAlgn="auto">
              <a:lnSpc>
                <a:spcPct val="150000"/>
              </a:lnSpc>
              <a:spcAft>
                <a:spcPts val="0"/>
              </a:spcAft>
              <a:buClr>
                <a:schemeClr val="tx1">
                  <a:lumMod val="50000"/>
                  <a:lumOff val="50000"/>
                </a:schemeClr>
              </a:buClr>
              <a:buFont typeface="Wingdings 2" pitchFamily="18" charset="2"/>
              <a:buNone/>
              <a:defRPr/>
            </a:pPr>
            <a:r>
              <a:rPr lang="pt-BR" sz="3200" b="1" dirty="0" smtClean="0">
                <a:solidFill>
                  <a:srgbClr val="A50021"/>
                </a:solidFill>
                <a:latin typeface="Times New Roman" pitchFamily="18" charset="0"/>
                <a:cs typeface="Times New Roman" pitchFamily="18" charset="0"/>
              </a:rPr>
              <a:t>2008 até 2010</a:t>
            </a:r>
            <a:endParaRPr lang="pt-BR" sz="3200" b="1" dirty="0">
              <a:solidFill>
                <a:srgbClr val="A50021"/>
              </a:solidFill>
              <a:latin typeface="Times New Roman" pitchFamily="18" charset="0"/>
              <a:cs typeface="Times New Roman" pitchFamily="18" charset="0"/>
            </a:endParaRPr>
          </a:p>
          <a:p>
            <a:pPr fontAlgn="auto">
              <a:lnSpc>
                <a:spcPct val="150000"/>
              </a:lnSpc>
              <a:spcAft>
                <a:spcPts val="0"/>
              </a:spcAft>
              <a:buClr>
                <a:schemeClr val="tx1">
                  <a:lumMod val="50000"/>
                  <a:lumOff val="50000"/>
                </a:schemeClr>
              </a:buClr>
              <a:buFont typeface="Wingdings 2" pitchFamily="18" charset="2"/>
              <a:buBlip>
                <a:blip r:embed="rId3"/>
              </a:buBlip>
              <a:defRPr/>
            </a:pPr>
            <a:r>
              <a:rPr lang="pt-BR" sz="2700" dirty="0" smtClean="0">
                <a:solidFill>
                  <a:schemeClr val="tx1"/>
                </a:solidFill>
                <a:latin typeface="Times New Roman" pitchFamily="18" charset="0"/>
                <a:cs typeface="Times New Roman" pitchFamily="18" charset="0"/>
              </a:rPr>
              <a:t>Nomenclatura: Q</a:t>
            </a:r>
            <a:r>
              <a:rPr lang="pt-BR" sz="27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ualificação</a:t>
            </a:r>
            <a:r>
              <a:rPr lang="pt-BR" sz="2700" dirty="0">
                <a:solidFill>
                  <a:schemeClr val="tx1"/>
                </a:solidFill>
                <a:latin typeface="Times New Roman" pitchFamily="18" charset="0"/>
                <a:cs typeface="Times New Roman" pitchFamily="18" charset="0"/>
              </a:rPr>
              <a:t>: </a:t>
            </a:r>
            <a:r>
              <a:rPr lang="pt-BR" sz="2700" b="1" dirty="0">
                <a:solidFill>
                  <a:schemeClr val="tx1"/>
                </a:solidFill>
                <a:latin typeface="Times New Roman" pitchFamily="18" charset="0"/>
                <a:cs typeface="Times New Roman" pitchFamily="18" charset="0"/>
              </a:rPr>
              <a:t>Citologia na Prevenção do Câncer de Colo Útero</a:t>
            </a:r>
            <a:r>
              <a:rPr lang="pt-BR" sz="2700" dirty="0">
                <a:solidFill>
                  <a:schemeClr val="tx1"/>
                </a:solidFill>
                <a:latin typeface="Times New Roman" pitchFamily="18" charset="0"/>
                <a:cs typeface="Times New Roman" pitchFamily="18" charset="0"/>
              </a:rPr>
              <a:t>.</a:t>
            </a:r>
          </a:p>
          <a:p>
            <a:pPr fontAlgn="auto">
              <a:spcAft>
                <a:spcPts val="0"/>
              </a:spcAft>
              <a:buClr>
                <a:schemeClr val="tx1">
                  <a:lumMod val="50000"/>
                  <a:lumOff val="50000"/>
                </a:schemeClr>
              </a:buClr>
              <a:defRPr/>
            </a:pPr>
            <a:endParaRPr lang="pt-BR" dirty="0" smtClean="0">
              <a:solidFill>
                <a:srgbClr val="003300"/>
              </a:solidFill>
              <a:latin typeface="Times New Roman" pitchFamily="18" charset="0"/>
              <a:cs typeface="Times New Roman" pitchFamily="18" charset="0"/>
            </a:endParaRPr>
          </a:p>
        </p:txBody>
      </p:sp>
      <p:sp>
        <p:nvSpPr>
          <p:cNvPr id="3" name="Espaço Reservado para Conteúdo 2"/>
          <p:cNvSpPr>
            <a:spLocks noGrp="1"/>
          </p:cNvSpPr>
          <p:nvPr>
            <p:ph sz="half" idx="2"/>
          </p:nvPr>
        </p:nvSpPr>
        <p:spPr>
          <a:xfrm>
            <a:off x="4932040" y="1484784"/>
            <a:ext cx="3816424" cy="4104456"/>
          </a:xfrm>
        </p:spPr>
        <p:txBody>
          <a:bodyPr>
            <a:noAutofit/>
          </a:bodyPr>
          <a:lstStyle/>
          <a:p>
            <a:pPr marL="0" indent="0" fontAlgn="auto">
              <a:spcAft>
                <a:spcPts val="0"/>
              </a:spcAft>
              <a:buClr>
                <a:schemeClr val="tx1">
                  <a:lumMod val="50000"/>
                  <a:lumOff val="50000"/>
                </a:schemeClr>
              </a:buClr>
              <a:buFont typeface="Wingdings 2" pitchFamily="18" charset="2"/>
              <a:buNone/>
              <a:defRPr/>
            </a:pPr>
            <a:r>
              <a:rPr lang="pt-BR" sz="1700" b="1" dirty="0" smtClean="0">
                <a:solidFill>
                  <a:srgbClr val="A50021"/>
                </a:solidFill>
                <a:latin typeface="Times New Roman" pitchFamily="18" charset="0"/>
                <a:cs typeface="Times New Roman" pitchFamily="18" charset="0"/>
              </a:rPr>
              <a:t>Caracterização </a:t>
            </a:r>
            <a:r>
              <a:rPr lang="pt-BR" sz="1700" b="1" dirty="0">
                <a:solidFill>
                  <a:srgbClr val="A50021"/>
                </a:solidFill>
                <a:latin typeface="Times New Roman" pitchFamily="18" charset="0"/>
                <a:cs typeface="Times New Roman" pitchFamily="18" charset="0"/>
              </a:rPr>
              <a:t>do curso</a:t>
            </a:r>
            <a:r>
              <a:rPr lang="pt-BR" sz="1700" dirty="0">
                <a:solidFill>
                  <a:schemeClr val="tx1">
                    <a:lumMod val="65000"/>
                    <a:lumOff val="35000"/>
                  </a:schemeClr>
                </a:solidFill>
                <a:latin typeface="Times New Roman" pitchFamily="18" charset="0"/>
                <a:cs typeface="Times New Roman" pitchFamily="18" charset="0"/>
              </a:rPr>
              <a:t/>
            </a:r>
            <a:br>
              <a:rPr lang="pt-BR" sz="1700" dirty="0">
                <a:solidFill>
                  <a:schemeClr val="tx1">
                    <a:lumMod val="65000"/>
                    <a:lumOff val="35000"/>
                  </a:schemeClr>
                </a:solidFill>
                <a:latin typeface="Times New Roman" pitchFamily="18" charset="0"/>
                <a:cs typeface="Times New Roman" pitchFamily="18" charset="0"/>
              </a:rPr>
            </a:br>
            <a:r>
              <a:rPr lang="pt-BR" sz="1700" dirty="0">
                <a:solidFill>
                  <a:schemeClr val="tx1"/>
                </a:solidFill>
                <a:latin typeface="Times New Roman" pitchFamily="18" charset="0"/>
                <a:cs typeface="Times New Roman" pitchFamily="18" charset="0"/>
              </a:rPr>
              <a:t>Abordagem teórico-prática através do preparo, seleção e realização da leitura de lâminas para diagnóstico citopatológico, com ênfase na prevenção do câncer do colo uterino.</a:t>
            </a:r>
          </a:p>
          <a:p>
            <a:pPr marL="0" indent="0" fontAlgn="auto">
              <a:spcAft>
                <a:spcPts val="0"/>
              </a:spcAft>
              <a:buClr>
                <a:schemeClr val="tx1">
                  <a:lumMod val="50000"/>
                  <a:lumOff val="50000"/>
                </a:schemeClr>
              </a:buClr>
              <a:buFont typeface="Wingdings 2" pitchFamily="18" charset="2"/>
              <a:buNone/>
              <a:defRPr/>
            </a:pPr>
            <a:r>
              <a:rPr lang="pt-BR" sz="1700" b="1" dirty="0">
                <a:solidFill>
                  <a:srgbClr val="A50021"/>
                </a:solidFill>
                <a:latin typeface="Times New Roman" pitchFamily="18" charset="0"/>
                <a:cs typeface="Times New Roman" pitchFamily="18" charset="0"/>
              </a:rPr>
              <a:t>Pré-requisitos</a:t>
            </a:r>
            <a:r>
              <a:rPr lang="pt-BR" sz="1700" dirty="0">
                <a:solidFill>
                  <a:srgbClr val="A50021"/>
                </a:solidFill>
                <a:latin typeface="Times New Roman" pitchFamily="18" charset="0"/>
                <a:cs typeface="Times New Roman" pitchFamily="18" charset="0"/>
              </a:rPr>
              <a:t/>
            </a:r>
            <a:br>
              <a:rPr lang="pt-BR" sz="1700" dirty="0">
                <a:solidFill>
                  <a:srgbClr val="A50021"/>
                </a:solidFill>
                <a:latin typeface="Times New Roman" pitchFamily="18" charset="0"/>
                <a:cs typeface="Times New Roman" pitchFamily="18" charset="0"/>
              </a:rPr>
            </a:br>
            <a:r>
              <a:rPr lang="pt-BR" sz="1700" dirty="0">
                <a:solidFill>
                  <a:schemeClr val="tx1"/>
                </a:solidFill>
                <a:latin typeface="Times New Roman" pitchFamily="18" charset="0"/>
                <a:cs typeface="Times New Roman" pitchFamily="18" charset="0"/>
              </a:rPr>
              <a:t>Ter concluído o ensino médio em Instituições de Ensino credenciadas pelo MEC. Possuir vínculo empregatício em Instituições credenciadas ao Sistema Único de Saúde (SUS) que participam do Programa Nacional de Prevenção do Câncer do Colo do Útero</a:t>
            </a:r>
            <a:r>
              <a:rPr lang="pt-BR" sz="1700" dirty="0" smtClean="0">
                <a:solidFill>
                  <a:schemeClr val="tx1"/>
                </a:solidFill>
                <a:latin typeface="Times New Roman" pitchFamily="18" charset="0"/>
                <a:cs typeface="Times New Roman" pitchFamily="18" charset="0"/>
              </a:rPr>
              <a:t>.</a:t>
            </a:r>
            <a:endParaRPr lang="pt-BR" sz="1700" dirty="0">
              <a:solidFill>
                <a:schemeClr val="tx1"/>
              </a:solidFill>
              <a:latin typeface="Times New Roman" pitchFamily="18" charset="0"/>
              <a:cs typeface="Times New Roman" pitchFamily="18" charset="0"/>
            </a:endParaRPr>
          </a:p>
        </p:txBody>
      </p:sp>
      <p:sp>
        <p:nvSpPr>
          <p:cNvPr id="22533" name="Título 1"/>
          <p:cNvSpPr txBox="1">
            <a:spLocks/>
          </p:cNvSpPr>
          <p:nvPr/>
        </p:nvSpPr>
        <p:spPr bwMode="auto">
          <a:xfrm>
            <a:off x="1366838" y="257175"/>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
        <p:nvSpPr>
          <p:cNvPr id="6" name="Retângulo 5"/>
          <p:cNvSpPr/>
          <p:nvPr/>
        </p:nvSpPr>
        <p:spPr>
          <a:xfrm>
            <a:off x="1908175" y="5945188"/>
            <a:ext cx="2563813" cy="34131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90000"/>
              </a:lnSpc>
              <a:defRPr/>
            </a:pPr>
            <a:r>
              <a:rPr lang="pt-BR" b="1" dirty="0">
                <a:solidFill>
                  <a:schemeClr val="tx1"/>
                </a:solidFill>
                <a:latin typeface="Times New Roman" pitchFamily="18" charset="0"/>
                <a:cs typeface="Times New Roman" pitchFamily="18" charset="0"/>
              </a:rPr>
              <a:t>Leitura de 2000 lâminas</a:t>
            </a:r>
          </a:p>
        </p:txBody>
      </p:sp>
      <p:sp>
        <p:nvSpPr>
          <p:cNvPr id="22535" name="Retângulo 3"/>
          <p:cNvSpPr>
            <a:spLocks noChangeArrowheads="1"/>
          </p:cNvSpPr>
          <p:nvPr/>
        </p:nvSpPr>
        <p:spPr bwMode="auto">
          <a:xfrm>
            <a:off x="5189538" y="5541963"/>
            <a:ext cx="3095625" cy="839787"/>
          </a:xfrm>
          <a:prstGeom prst="rect">
            <a:avLst/>
          </a:prstGeom>
          <a:noFill/>
          <a:ln w="9525">
            <a:noFill/>
            <a:miter lim="800000"/>
            <a:headEnd/>
            <a:tailEnd/>
          </a:ln>
        </p:spPr>
        <p:txBody>
          <a:bodyPr>
            <a:spAutoFit/>
          </a:bodyPr>
          <a:lstStyle/>
          <a:p>
            <a:pPr>
              <a:lnSpc>
                <a:spcPct val="90000"/>
              </a:lnSpc>
            </a:pPr>
            <a:r>
              <a:rPr lang="pt-BR">
                <a:solidFill>
                  <a:srgbClr val="A50021"/>
                </a:solidFill>
                <a:latin typeface="Times New Roman" pitchFamily="18" charset="0"/>
                <a:cs typeface="Times New Roman" pitchFamily="18" charset="0"/>
              </a:rPr>
              <a:t>Carga horária total </a:t>
            </a:r>
            <a:r>
              <a:rPr lang="pt-BR">
                <a:latin typeface="Times New Roman" pitchFamily="18" charset="0"/>
                <a:cs typeface="Times New Roman" pitchFamily="18" charset="0"/>
              </a:rPr>
              <a:t>1920 horas</a:t>
            </a:r>
          </a:p>
          <a:p>
            <a:pPr>
              <a:lnSpc>
                <a:spcPct val="90000"/>
              </a:lnSpc>
            </a:pPr>
            <a:r>
              <a:rPr lang="pt-BR">
                <a:solidFill>
                  <a:srgbClr val="A50021"/>
                </a:solidFill>
                <a:latin typeface="Times New Roman" pitchFamily="18" charset="0"/>
                <a:cs typeface="Times New Roman" pitchFamily="18" charset="0"/>
              </a:rPr>
              <a:t>Regime </a:t>
            </a:r>
            <a:r>
              <a:rPr lang="pt-BR">
                <a:latin typeface="Times New Roman" pitchFamily="18" charset="0"/>
                <a:cs typeface="Times New Roman" pitchFamily="18" charset="0"/>
              </a:rPr>
              <a:t>40 horas semanais</a:t>
            </a:r>
          </a:p>
          <a:p>
            <a:pPr>
              <a:lnSpc>
                <a:spcPct val="90000"/>
              </a:lnSpc>
            </a:pPr>
            <a:r>
              <a:rPr lang="pt-BR">
                <a:solidFill>
                  <a:srgbClr val="A50021"/>
                </a:solidFill>
                <a:latin typeface="Times New Roman" pitchFamily="18" charset="0"/>
                <a:cs typeface="Times New Roman" pitchFamily="18" charset="0"/>
              </a:rPr>
              <a:t>Duração </a:t>
            </a:r>
            <a:r>
              <a:rPr lang="pt-BR">
                <a:latin typeface="Times New Roman" pitchFamily="18" charset="0"/>
                <a:cs typeface="Times New Roman" pitchFamily="18" charset="0"/>
              </a:rPr>
              <a:t>1 (um) ano</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16387" name="Espaço Reservado para Conteúdo 2"/>
          <p:cNvSpPr>
            <a:spLocks noGrp="1"/>
          </p:cNvSpPr>
          <p:nvPr>
            <p:ph sz="half" idx="1"/>
          </p:nvPr>
        </p:nvSpPr>
        <p:spPr>
          <a:xfrm>
            <a:off x="1187624" y="1844824"/>
            <a:ext cx="3672408" cy="4298943"/>
          </a:xfrm>
        </p:spPr>
        <p:txBody>
          <a:bodyPr>
            <a:normAutofit fontScale="85000" lnSpcReduction="20000"/>
          </a:bodyPr>
          <a:lstStyle/>
          <a:p>
            <a:pPr algn="just" fontAlgn="auto">
              <a:lnSpc>
                <a:spcPct val="16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Seminário de Iniciação à pesquisa em atenção oncológica;</a:t>
            </a:r>
          </a:p>
          <a:p>
            <a:pPr algn="just" fontAlgn="auto">
              <a:lnSpc>
                <a:spcPct val="16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Organização e Biossegurança no laboratório de citopatologia;</a:t>
            </a:r>
          </a:p>
          <a:p>
            <a:pPr algn="just" fontAlgn="auto">
              <a:lnSpc>
                <a:spcPct val="16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Procedimentos técnicos  na citologia;</a:t>
            </a:r>
          </a:p>
          <a:p>
            <a:pPr algn="just" fontAlgn="auto">
              <a:lnSpc>
                <a:spcPct val="16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Aspectos anatômicos , histológicos e fisiológicos do sistemas: reprodutor feminino;  sistema respiratório; mama.</a:t>
            </a:r>
          </a:p>
          <a:p>
            <a:pPr fontAlgn="auto">
              <a:spcAft>
                <a:spcPts val="0"/>
              </a:spcAft>
              <a:buClr>
                <a:schemeClr val="tx1">
                  <a:lumMod val="50000"/>
                  <a:lumOff val="50000"/>
                </a:schemeClr>
              </a:buClr>
              <a:defRPr/>
            </a:pPr>
            <a:endParaRPr lang="pt-BR" sz="2000" dirty="0" smtClean="0">
              <a:solidFill>
                <a:schemeClr val="tx1">
                  <a:lumMod val="65000"/>
                  <a:lumOff val="35000"/>
                </a:schemeClr>
              </a:solidFill>
            </a:endParaRPr>
          </a:p>
        </p:txBody>
      </p:sp>
      <p:sp>
        <p:nvSpPr>
          <p:cNvPr id="16388" name="Espaço Reservado para Conteúdo 3"/>
          <p:cNvSpPr>
            <a:spLocks noGrp="1"/>
          </p:cNvSpPr>
          <p:nvPr>
            <p:ph sz="half" idx="2"/>
          </p:nvPr>
        </p:nvSpPr>
        <p:spPr>
          <a:xfrm>
            <a:off x="5004048" y="1772816"/>
            <a:ext cx="3672408" cy="4429125"/>
          </a:xfrm>
        </p:spPr>
        <p:txBody>
          <a:bodyPr>
            <a:normAutofit fontScale="85000" lnSpcReduction="20000"/>
          </a:bodyPr>
          <a:lstStyle/>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Conceitos gerais em citologia, histologia e microbiologia;</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Citopatologia ginecológica I;</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Citopatologia ginecológica II;</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Citopatologia geral;</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Gestão de qualidade;</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Legislação e Vigilância Sanitária;</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Prática supervisionada I, II e III</a:t>
            </a:r>
          </a:p>
        </p:txBody>
      </p:sp>
      <p:sp>
        <p:nvSpPr>
          <p:cNvPr id="11271" name="Text Box 7"/>
          <p:cNvSpPr txBox="1">
            <a:spLocks noChangeArrowheads="1"/>
          </p:cNvSpPr>
          <p:nvPr/>
        </p:nvSpPr>
        <p:spPr bwMode="auto">
          <a:xfrm>
            <a:off x="1547813" y="1179513"/>
            <a:ext cx="2087562" cy="400050"/>
          </a:xfrm>
          <a:prstGeom prst="rect">
            <a:avLst/>
          </a:prstGeom>
          <a:noFill/>
          <a:ln w="9525">
            <a:noFill/>
            <a:miter lim="800000"/>
            <a:headEnd/>
            <a:tailEnd/>
          </a:ln>
          <a:effectLst/>
        </p:spPr>
        <p:txBody>
          <a:bodyPr>
            <a:spAutoFit/>
          </a:bodyPr>
          <a:lstStyle/>
          <a:p>
            <a:pPr>
              <a:spcBef>
                <a:spcPct val="50000"/>
              </a:spcBef>
              <a:defRPr/>
            </a:pPr>
            <a:r>
              <a:rPr lang="pt-BR" sz="2000" b="1" dirty="0">
                <a:solidFill>
                  <a:srgbClr val="A50021"/>
                </a:solidFill>
                <a:effectLst>
                  <a:outerShdw blurRad="38100" dist="38100" dir="2700000" algn="tl">
                    <a:srgbClr val="000000"/>
                  </a:outerShdw>
                </a:effectLst>
                <a:latin typeface="Times New Roman" pitchFamily="18" charset="0"/>
                <a:cs typeface="Times New Roman" pitchFamily="18" charset="0"/>
              </a:rPr>
              <a:t>Conteúdo</a:t>
            </a:r>
            <a:r>
              <a:rPr lang="pt-BR" b="1" dirty="0">
                <a:cs typeface="Arial" charset="0"/>
              </a:rPr>
              <a:t>:</a:t>
            </a:r>
            <a:r>
              <a:rPr lang="pt-BR" dirty="0">
                <a:cs typeface="Arial" charset="0"/>
              </a:rPr>
              <a:t> </a:t>
            </a:r>
          </a:p>
        </p:txBody>
      </p:sp>
      <p:sp>
        <p:nvSpPr>
          <p:cNvPr id="23558" name="Título 1"/>
          <p:cNvSpPr txBox="1">
            <a:spLocks/>
          </p:cNvSpPr>
          <p:nvPr/>
        </p:nvSpPr>
        <p:spPr bwMode="auto">
          <a:xfrm>
            <a:off x="1331913" y="0"/>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
        <p:nvSpPr>
          <p:cNvPr id="8" name="Retângulo 7"/>
          <p:cNvSpPr/>
          <p:nvPr/>
        </p:nvSpPr>
        <p:spPr>
          <a:xfrm>
            <a:off x="5564188" y="5840413"/>
            <a:ext cx="2306637" cy="5080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lnSpc>
                <a:spcPct val="150000"/>
              </a:lnSpc>
              <a:defRPr/>
            </a:pPr>
            <a:r>
              <a:rPr lang="pt-BR" b="1" dirty="0">
                <a:latin typeface="Times New Roman" pitchFamily="18" charset="0"/>
                <a:cs typeface="Times New Roman" pitchFamily="18" charset="0"/>
              </a:rPr>
              <a:t>Leitura de </a:t>
            </a:r>
            <a:r>
              <a:rPr lang="pt-BR" b="1" dirty="0">
                <a:latin typeface="Times New Roman" pitchFamily="18" charset="0"/>
                <a:cs typeface="Times New Roman" pitchFamily="18" charset="0"/>
              </a:rPr>
              <a:t>1500 </a:t>
            </a:r>
            <a:r>
              <a:rPr lang="pt-BR" b="1" dirty="0">
                <a:latin typeface="Times New Roman" pitchFamily="18" charset="0"/>
                <a:cs typeface="Times New Roman" pitchFamily="18" charset="0"/>
              </a:rPr>
              <a:t>casos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6419850" y="0"/>
            <a:ext cx="2528888" cy="1895475"/>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1763713" y="61913"/>
            <a:ext cx="2189162" cy="1638300"/>
          </a:xfrm>
          <a:prstGeom prst="rect">
            <a:avLst/>
          </a:prstGeom>
          <a:noFill/>
          <a:ln w="9525">
            <a:noFill/>
            <a:miter lim="800000"/>
            <a:headEnd/>
            <a:tailEnd/>
          </a:ln>
          <a:effectLst/>
        </p:spPr>
      </p:pic>
      <p:pic>
        <p:nvPicPr>
          <p:cNvPr id="2048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32674" y="597353"/>
            <a:ext cx="1111089" cy="812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1" name="Picture 2"/>
          <p:cNvPicPr>
            <a:picLocks noChangeAspect="1" noChangeArrowheads="1"/>
          </p:cNvPicPr>
          <p:nvPr/>
        </p:nvPicPr>
        <p:blipFill>
          <a:blip r:embed="rId5" cstate="print"/>
          <a:srcRect/>
          <a:stretch>
            <a:fillRect/>
          </a:stretch>
        </p:blipFill>
        <p:spPr bwMode="auto">
          <a:xfrm>
            <a:off x="5121275" y="2781300"/>
            <a:ext cx="3827463" cy="2887663"/>
          </a:xfrm>
          <a:prstGeom prst="rect">
            <a:avLst/>
          </a:prstGeom>
          <a:noFill/>
          <a:ln w="9525">
            <a:noFill/>
            <a:miter lim="800000"/>
            <a:headEnd/>
            <a:tailEnd/>
          </a:ln>
          <a:effectLst/>
        </p:spPr>
      </p:pic>
      <p:pic>
        <p:nvPicPr>
          <p:cNvPr id="24582" name="Picture 2"/>
          <p:cNvPicPr>
            <a:picLocks noChangeAspect="1" noChangeArrowheads="1"/>
          </p:cNvPicPr>
          <p:nvPr/>
        </p:nvPicPr>
        <p:blipFill>
          <a:blip r:embed="rId6" cstate="print"/>
          <a:srcRect/>
          <a:stretch>
            <a:fillRect/>
          </a:stretch>
        </p:blipFill>
        <p:spPr bwMode="auto">
          <a:xfrm>
            <a:off x="963613" y="3425825"/>
            <a:ext cx="3789362" cy="2836863"/>
          </a:xfrm>
          <a:prstGeom prst="rect">
            <a:avLst/>
          </a:prstGeom>
          <a:noFill/>
          <a:ln w="9525">
            <a:noFill/>
            <a:miter lim="800000"/>
            <a:headEnd/>
            <a:tailEnd/>
          </a:ln>
          <a:effectLst/>
        </p:spPr>
      </p:pic>
      <p:sp>
        <p:nvSpPr>
          <p:cNvPr id="24583" name="Retângulo 1"/>
          <p:cNvSpPr>
            <a:spLocks noChangeArrowheads="1"/>
          </p:cNvSpPr>
          <p:nvPr/>
        </p:nvSpPr>
        <p:spPr bwMode="auto">
          <a:xfrm>
            <a:off x="517525" y="1700213"/>
            <a:ext cx="8031163" cy="1477962"/>
          </a:xfrm>
          <a:prstGeom prst="rect">
            <a:avLst/>
          </a:prstGeom>
          <a:noFill/>
          <a:ln w="9525">
            <a:noFill/>
            <a:miter lim="800000"/>
            <a:headEnd/>
            <a:tailEnd/>
          </a:ln>
        </p:spPr>
        <p:txBody>
          <a:bodyPr wrap="none">
            <a:spAutoFit/>
          </a:bodyPr>
          <a:lstStyle/>
          <a:p>
            <a:r>
              <a:rPr lang="pt-BR" b="1">
                <a:latin typeface="Times New Roman" pitchFamily="18" charset="0"/>
                <a:cs typeface="Times New Roman" pitchFamily="18" charset="0"/>
              </a:rPr>
              <a:t>FOSP/SP </a:t>
            </a:r>
          </a:p>
          <a:p>
            <a:r>
              <a:rPr lang="pt-BR">
                <a:latin typeface="Times New Roman" pitchFamily="18" charset="0"/>
                <a:cs typeface="Times New Roman" pitchFamily="18" charset="0"/>
              </a:rPr>
              <a:t>Nomenclatura: </a:t>
            </a:r>
            <a:r>
              <a:rPr lang="pt-BR" b="1">
                <a:latin typeface="Times New Roman" pitchFamily="18" charset="0"/>
                <a:cs typeface="Times New Roman" pitchFamily="18" charset="0"/>
              </a:rPr>
              <a:t>Habilitação  de TECNICO EM CITOPATOLOGIA - Citotécnico </a:t>
            </a:r>
          </a:p>
          <a:p>
            <a:r>
              <a:rPr lang="pt-BR">
                <a:latin typeface="Times New Roman" pitchFamily="18" charset="0"/>
                <a:cs typeface="Times New Roman" pitchFamily="18" charset="0"/>
              </a:rPr>
              <a:t>Duração: 1 ano e meio </a:t>
            </a:r>
          </a:p>
          <a:p>
            <a:r>
              <a:rPr lang="pt-BR">
                <a:latin typeface="Times New Roman" pitchFamily="18" charset="0"/>
                <a:cs typeface="Times New Roman" pitchFamily="18" charset="0"/>
              </a:rPr>
              <a:t>Carga horária: 1.510 h</a:t>
            </a:r>
          </a:p>
          <a:p>
            <a:r>
              <a:rPr lang="pt-BR">
                <a:latin typeface="Times New Roman" pitchFamily="18" charset="0"/>
                <a:cs typeface="Times New Roman" pitchFamily="18" charset="0"/>
              </a:rPr>
              <a:t>Reconhecido pela Sec Estadual de Educação</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9219" name="Espaço Reservado para Conteúdo 2"/>
          <p:cNvSpPr>
            <a:spLocks noGrp="1"/>
          </p:cNvSpPr>
          <p:nvPr>
            <p:ph idx="1"/>
          </p:nvPr>
        </p:nvSpPr>
        <p:spPr>
          <a:xfrm>
            <a:off x="1043608" y="1732712"/>
            <a:ext cx="6400800" cy="4544704"/>
          </a:xfrm>
        </p:spPr>
        <p:txBody>
          <a:bodyPr/>
          <a:lstStyle/>
          <a:p>
            <a:pPr fontAlgn="auto">
              <a:spcAft>
                <a:spcPts val="0"/>
              </a:spcAft>
              <a:buClr>
                <a:schemeClr val="tx1">
                  <a:lumMod val="50000"/>
                  <a:lumOff val="50000"/>
                </a:schemeClr>
              </a:buClr>
              <a:buFont typeface="Wingdings" pitchFamily="2" charset="2"/>
              <a:buNone/>
              <a:defRPr/>
            </a:pPr>
            <a:r>
              <a:rPr lang="pt-PT" sz="1600" b="1" u="sng" dirty="0" smtClean="0">
                <a:solidFill>
                  <a:srgbClr val="002060"/>
                </a:solidFill>
                <a:latin typeface="Times New Roman" pitchFamily="18" charset="0"/>
                <a:cs typeface="Times New Roman" pitchFamily="18" charset="0"/>
              </a:rPr>
              <a:t>INSTITUTO POLITÉCNICO UNIVERSITÁRIO:</a:t>
            </a:r>
            <a:r>
              <a:rPr lang="pt-PT" sz="1600" b="1" dirty="0" smtClean="0">
                <a:solidFill>
                  <a:srgbClr val="002060"/>
                </a:solidFill>
                <a:latin typeface="Times New Roman" pitchFamily="18" charset="0"/>
                <a:cs typeface="Times New Roman" pitchFamily="18" charset="0"/>
              </a:rPr>
              <a:t>  </a:t>
            </a:r>
            <a:r>
              <a:rPr lang="pt-PT" b="1" dirty="0" smtClean="0">
                <a:solidFill>
                  <a:schemeClr val="accent1"/>
                </a:solidFill>
                <a:latin typeface="Times New Roman" pitchFamily="18" charset="0"/>
                <a:cs typeface="Times New Roman" pitchFamily="18" charset="0"/>
              </a:rPr>
              <a:t>PARTICULAR</a:t>
            </a:r>
          </a:p>
          <a:p>
            <a:pPr fontAlgn="auto">
              <a:lnSpc>
                <a:spcPct val="150000"/>
              </a:lnSpc>
              <a:spcAft>
                <a:spcPts val="0"/>
              </a:spcAft>
              <a:buClr>
                <a:schemeClr val="tx1">
                  <a:lumMod val="50000"/>
                  <a:lumOff val="50000"/>
                </a:schemeClr>
              </a:buClr>
              <a:buFont typeface="Wingdings 2" pitchFamily="18" charset="2"/>
              <a:buNone/>
              <a:defRPr/>
            </a:pPr>
            <a:r>
              <a:rPr lang="pt-PT" dirty="0" smtClean="0">
                <a:solidFill>
                  <a:schemeClr val="tx1">
                    <a:lumMod val="65000"/>
                    <a:lumOff val="35000"/>
                  </a:schemeClr>
                </a:solidFill>
                <a:latin typeface="Bodoni MT Condensed" pitchFamily="18" charset="0"/>
              </a:rPr>
              <a:t> </a:t>
            </a:r>
            <a:r>
              <a:rPr lang="pt-BR" dirty="0" smtClean="0">
                <a:solidFill>
                  <a:schemeClr val="tx1"/>
                </a:solidFill>
                <a:latin typeface="Times New Roman" pitchFamily="18" charset="0"/>
                <a:cs typeface="Times New Roman" pitchFamily="18" charset="0"/>
              </a:rPr>
              <a:t>Nomenclatura:  </a:t>
            </a:r>
            <a:r>
              <a:rPr lang="pt-PT" dirty="0" smtClean="0">
                <a:solidFill>
                  <a:srgbClr val="C00000"/>
                </a:solidFill>
                <a:latin typeface="Times New Roman" pitchFamily="18" charset="0"/>
                <a:cs typeface="Times New Roman" pitchFamily="18" charset="0"/>
              </a:rPr>
              <a:t>Tecnólogo em Citologia</a:t>
            </a:r>
            <a:r>
              <a:rPr lang="pt-BR" dirty="0" smtClean="0">
                <a:solidFill>
                  <a:srgbClr val="C00000"/>
                </a:solidFill>
                <a:latin typeface="Times New Roman" pitchFamily="18" charset="0"/>
                <a:cs typeface="Times New Roman" pitchFamily="18" charset="0"/>
              </a:rPr>
              <a:t> - Citotecnólogo</a:t>
            </a:r>
          </a:p>
          <a:p>
            <a:pPr marL="796925" fontAlgn="auto">
              <a:lnSpc>
                <a:spcPct val="150000"/>
              </a:lnSpc>
              <a:spcAft>
                <a:spcPts val="0"/>
              </a:spcAft>
              <a:buClr>
                <a:schemeClr val="tx1">
                  <a:lumMod val="50000"/>
                  <a:lumOff val="50000"/>
                </a:schemeClr>
              </a:buClr>
              <a:buFont typeface="Wingdings 2" pitchFamily="18" charset="2"/>
              <a:buBlip>
                <a:blip r:embed="rId3"/>
              </a:buBlip>
              <a:defRPr/>
            </a:pPr>
            <a:r>
              <a:rPr lang="pt-BR" b="1" dirty="0" smtClean="0">
                <a:solidFill>
                  <a:schemeClr val="tx1"/>
                </a:solidFill>
                <a:latin typeface="Times New Roman" pitchFamily="18" charset="0"/>
                <a:cs typeface="Times New Roman" pitchFamily="18" charset="0"/>
              </a:rPr>
              <a:t>Duração:</a:t>
            </a:r>
            <a:r>
              <a:rPr lang="pt-BR" dirty="0" smtClean="0">
                <a:solidFill>
                  <a:schemeClr val="tx1"/>
                </a:solidFill>
                <a:latin typeface="Times New Roman" pitchFamily="18" charset="0"/>
                <a:cs typeface="Times New Roman" pitchFamily="18" charset="0"/>
              </a:rPr>
              <a:t> 2 anos e meio</a:t>
            </a:r>
          </a:p>
          <a:p>
            <a:pPr marL="796925" fontAlgn="auto">
              <a:lnSpc>
                <a:spcPct val="150000"/>
              </a:lnSpc>
              <a:spcAft>
                <a:spcPts val="0"/>
              </a:spcAft>
              <a:buClr>
                <a:schemeClr val="tx1">
                  <a:lumMod val="50000"/>
                  <a:lumOff val="50000"/>
                </a:schemeClr>
              </a:buClr>
              <a:buFont typeface="Wingdings 2" pitchFamily="18" charset="2"/>
              <a:buBlip>
                <a:blip r:embed="rId3"/>
              </a:buBlip>
              <a:defRPr/>
            </a:pPr>
            <a:r>
              <a:rPr lang="pt-BR" b="1" dirty="0" smtClean="0">
                <a:solidFill>
                  <a:schemeClr val="tx1"/>
                </a:solidFill>
                <a:latin typeface="Times New Roman" pitchFamily="18" charset="0"/>
                <a:cs typeface="Times New Roman" pitchFamily="18" charset="0"/>
              </a:rPr>
              <a:t>Carga horária: </a:t>
            </a:r>
            <a:r>
              <a:rPr lang="pt-BR" dirty="0" smtClean="0">
                <a:solidFill>
                  <a:schemeClr val="tx1"/>
                </a:solidFill>
                <a:latin typeface="Times New Roman" pitchFamily="18" charset="0"/>
                <a:cs typeface="Times New Roman" pitchFamily="18" charset="0"/>
              </a:rPr>
              <a:t>2.840 h</a:t>
            </a:r>
          </a:p>
          <a:p>
            <a:pPr marL="796925" fontAlgn="auto">
              <a:lnSpc>
                <a:spcPct val="150000"/>
              </a:lnSpc>
              <a:spcAft>
                <a:spcPts val="0"/>
              </a:spcAft>
              <a:buClr>
                <a:schemeClr val="tx1">
                  <a:lumMod val="50000"/>
                  <a:lumOff val="50000"/>
                </a:schemeClr>
              </a:buClr>
              <a:buFont typeface="Wingdings 2" pitchFamily="18" charset="2"/>
              <a:buBlip>
                <a:blip r:embed="rId3"/>
              </a:buBlip>
              <a:defRPr/>
            </a:pPr>
            <a:r>
              <a:rPr lang="pt-BR" dirty="0" smtClean="0">
                <a:solidFill>
                  <a:schemeClr val="tx1"/>
                </a:solidFill>
                <a:latin typeface="Times New Roman" pitchFamily="18" charset="0"/>
                <a:cs typeface="Times New Roman" pitchFamily="18" charset="0"/>
              </a:rPr>
              <a:t>Só se formaram 2 turmas.</a:t>
            </a:r>
          </a:p>
          <a:p>
            <a:pPr fontAlgn="auto">
              <a:lnSpc>
                <a:spcPct val="130000"/>
              </a:lnSpc>
              <a:spcAft>
                <a:spcPts val="0"/>
              </a:spcAft>
              <a:buClr>
                <a:schemeClr val="tx1">
                  <a:lumMod val="50000"/>
                  <a:lumOff val="50000"/>
                </a:schemeClr>
              </a:buClr>
              <a:buFont typeface="Wingdings" pitchFamily="2" charset="2"/>
              <a:buNone/>
              <a:defRPr/>
            </a:pPr>
            <a:endParaRPr lang="pt-BR" dirty="0" smtClean="0">
              <a:solidFill>
                <a:schemeClr val="tx1">
                  <a:lumMod val="65000"/>
                  <a:lumOff val="35000"/>
                </a:schemeClr>
              </a:solidFill>
            </a:endParaRPr>
          </a:p>
          <a:p>
            <a:pPr fontAlgn="auto">
              <a:spcAft>
                <a:spcPts val="0"/>
              </a:spcAft>
              <a:buClr>
                <a:schemeClr val="tx1">
                  <a:lumMod val="50000"/>
                  <a:lumOff val="50000"/>
                </a:schemeClr>
              </a:buClr>
              <a:buFont typeface="Wingdings" pitchFamily="2" charset="2"/>
              <a:buNone/>
              <a:defRPr/>
            </a:pPr>
            <a:endParaRPr lang="pt-BR" dirty="0" smtClean="0">
              <a:solidFill>
                <a:schemeClr val="tx1">
                  <a:lumMod val="65000"/>
                  <a:lumOff val="35000"/>
                </a:schemeClr>
              </a:solidFill>
            </a:endParaRPr>
          </a:p>
          <a:p>
            <a:pPr fontAlgn="auto">
              <a:spcAft>
                <a:spcPts val="0"/>
              </a:spcAft>
              <a:buClr>
                <a:schemeClr val="tx1">
                  <a:lumMod val="50000"/>
                  <a:lumOff val="50000"/>
                </a:schemeClr>
              </a:buClr>
              <a:buFont typeface="Wingdings" pitchFamily="2" charset="2"/>
              <a:buNone/>
              <a:defRPr/>
            </a:pPr>
            <a:endParaRPr lang="pt-BR" dirty="0" smtClean="0">
              <a:solidFill>
                <a:srgbClr val="003300"/>
              </a:solidFill>
            </a:endParaRPr>
          </a:p>
          <a:p>
            <a:pPr fontAlgn="auto">
              <a:spcAft>
                <a:spcPts val="0"/>
              </a:spcAft>
              <a:buClr>
                <a:schemeClr val="tx1">
                  <a:lumMod val="50000"/>
                  <a:lumOff val="50000"/>
                </a:schemeClr>
              </a:buClr>
              <a:defRPr/>
            </a:pPr>
            <a:endParaRPr lang="pt-BR" dirty="0" smtClean="0">
              <a:solidFill>
                <a:srgbClr val="003300"/>
              </a:solidFill>
            </a:endParaRPr>
          </a:p>
        </p:txBody>
      </p:sp>
      <p:pic>
        <p:nvPicPr>
          <p:cNvPr id="4" name="Picture 11" descr="DSCF000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2924944"/>
            <a:ext cx="3935526" cy="30963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5" name="Título 1"/>
          <p:cNvSpPr txBox="1">
            <a:spLocks/>
          </p:cNvSpPr>
          <p:nvPr/>
        </p:nvSpPr>
        <p:spPr bwMode="auto">
          <a:xfrm>
            <a:off x="1366838" y="257175"/>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
        <p:nvSpPr>
          <p:cNvPr id="6" name="CaixaDeTexto 5"/>
          <p:cNvSpPr txBox="1"/>
          <p:nvPr/>
        </p:nvSpPr>
        <p:spPr>
          <a:xfrm>
            <a:off x="1835150" y="5283200"/>
            <a:ext cx="1458913" cy="7381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pt-BR" sz="1400" b="1" dirty="0">
                <a:solidFill>
                  <a:schemeClr val="bg1"/>
                </a:solidFill>
              </a:rPr>
              <a:t>TURMAS DE + -  35 ALUNOS</a:t>
            </a:r>
            <a:endParaRPr lang="pt-BR" sz="14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t="24422" r="31354" b="3339"/>
          <a:stretch>
            <a:fillRect/>
          </a:stretch>
        </p:blipFill>
        <p:spPr bwMode="auto">
          <a:xfrm>
            <a:off x="860425" y="476250"/>
            <a:ext cx="7299325" cy="590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1547664" y="1124744"/>
            <a:ext cx="7128792" cy="5472608"/>
          </a:xfrm>
        </p:spPr>
        <p:txBody>
          <a:bodyPr/>
          <a:lstStyle/>
          <a:p>
            <a:pPr marL="0" indent="0" algn="just" fontAlgn="auto">
              <a:lnSpc>
                <a:spcPct val="124000"/>
              </a:lnSpc>
              <a:spcBef>
                <a:spcPts val="0"/>
              </a:spcBef>
              <a:spcAft>
                <a:spcPts val="0"/>
              </a:spcAft>
              <a:buClr>
                <a:schemeClr val="tx1">
                  <a:lumMod val="50000"/>
                  <a:lumOff val="50000"/>
                </a:schemeClr>
              </a:buClr>
              <a:buFont typeface="Wingdings 2" pitchFamily="18" charset="2"/>
              <a:buNone/>
              <a:defRPr/>
            </a:pPr>
            <a:r>
              <a:rPr lang="pt-BR" dirty="0">
                <a:solidFill>
                  <a:schemeClr val="tx1"/>
                </a:solidFill>
                <a:latin typeface="Times New Roman" pitchFamily="18" charset="0"/>
                <a:cs typeface="Times New Roman" pitchFamily="18" charset="0"/>
              </a:rPr>
              <a:t>O Brasil tem vivenciado um incremento nas políticas de educação profissional em saúde, dentro do escopo das ações do Programa Mais Saúde Nesse contexto, buscando capacitar técnicos em áreas consideradas estratégicas para a saúde, surge o </a:t>
            </a:r>
            <a:r>
              <a:rPr lang="pt-BR" i="1" dirty="0">
                <a:solidFill>
                  <a:schemeClr val="tx1"/>
                </a:solidFill>
                <a:latin typeface="Times New Roman" pitchFamily="18" charset="0"/>
                <a:cs typeface="Times New Roman" pitchFamily="18" charset="0"/>
              </a:rPr>
              <a:t>Programa de Formação de Profissionais de Nível Médio para a Saúde </a:t>
            </a:r>
            <a:r>
              <a:rPr lang="pt-BR" dirty="0">
                <a:solidFill>
                  <a:schemeClr val="tx1"/>
                </a:solidFill>
                <a:latin typeface="Times New Roman" pitchFamily="18" charset="0"/>
                <a:cs typeface="Times New Roman" pitchFamily="18" charset="0"/>
              </a:rPr>
              <a:t>(PROFAPS) priorizando, em todos os eixos de Intervenção, os objetivos e as metas do programa </a:t>
            </a:r>
            <a:r>
              <a:rPr lang="pt-BR" i="1" dirty="0">
                <a:solidFill>
                  <a:schemeClr val="tx1"/>
                </a:solidFill>
                <a:latin typeface="Times New Roman" pitchFamily="18" charset="0"/>
                <a:cs typeface="Times New Roman" pitchFamily="18" charset="0"/>
              </a:rPr>
              <a:t>Pacto pela Saúde </a:t>
            </a:r>
            <a:r>
              <a:rPr lang="pt-BR" dirty="0">
                <a:solidFill>
                  <a:schemeClr val="tx1"/>
                </a:solidFill>
                <a:latin typeface="Times New Roman" pitchFamily="18" charset="0"/>
                <a:cs typeface="Times New Roman" pitchFamily="18" charset="0"/>
              </a:rPr>
              <a:t>na dimensão do </a:t>
            </a:r>
            <a:r>
              <a:rPr lang="pt-BR" i="1" dirty="0">
                <a:solidFill>
                  <a:schemeClr val="tx1"/>
                </a:solidFill>
                <a:latin typeface="Times New Roman" pitchFamily="18" charset="0"/>
                <a:cs typeface="Times New Roman" pitchFamily="18" charset="0"/>
              </a:rPr>
              <a:t>Pacto pela Vida, </a:t>
            </a:r>
            <a:r>
              <a:rPr lang="pt-BR" dirty="0">
                <a:solidFill>
                  <a:schemeClr val="tx1"/>
                </a:solidFill>
                <a:latin typeface="Times New Roman" pitchFamily="18" charset="0"/>
                <a:cs typeface="Times New Roman" pitchFamily="18" charset="0"/>
              </a:rPr>
              <a:t>ampliando a formação profissional para a garantia da qualidade do Sistema Único de Saúde (SUS) através das Escolas Técnicas do Sistema Único de Saúde (ETSUS) que cumprem papel fundamental na educação profissional, pois se responsabilizam, em grande parte, pelas formações, aperfeiçoamentos, atualizações ou qualificações profissionais necessárias ao SUS. </a:t>
            </a:r>
          </a:p>
          <a:p>
            <a:pPr fontAlgn="auto">
              <a:spcAft>
                <a:spcPts val="0"/>
              </a:spcAft>
              <a:buClr>
                <a:schemeClr val="tx1">
                  <a:lumMod val="50000"/>
                  <a:lumOff val="50000"/>
                </a:schemeClr>
              </a:buClr>
              <a:defRPr/>
            </a:pPr>
            <a:endParaRPr lang="pt-B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042987" cy="6400800"/>
          </a:xfrm>
        </p:spPr>
      </p:pic>
      <p:sp>
        <p:nvSpPr>
          <p:cNvPr id="4098" name="Rectangle 3"/>
          <p:cNvSpPr>
            <a:spLocks noGrp="1" noChangeArrowheads="1"/>
          </p:cNvSpPr>
          <p:nvPr>
            <p:ph idx="1"/>
          </p:nvPr>
        </p:nvSpPr>
        <p:spPr>
          <a:xfrm>
            <a:off x="1632338" y="1062038"/>
            <a:ext cx="7168230" cy="5330429"/>
          </a:xfrm>
          <a:ln>
            <a:miter lim="800000"/>
            <a:headEnd/>
            <a:tailEnd/>
          </a:ln>
        </p:spPr>
        <p:txBody>
          <a:bodyPr>
            <a:noAutofit/>
          </a:bodyPr>
          <a:lstStyle/>
          <a:p>
            <a:pPr fontAlgn="auto">
              <a:lnSpc>
                <a:spcPct val="150000"/>
              </a:lnSpc>
              <a:spcAft>
                <a:spcPts val="0"/>
              </a:spcAft>
              <a:buClr>
                <a:srgbClr val="002060"/>
              </a:buClr>
              <a:buFont typeface="Arial" charset="0"/>
              <a:buBlip>
                <a:blip r:embed="rId3"/>
              </a:buBlip>
              <a:defRPr/>
            </a:pPr>
            <a:r>
              <a:rPr lang="pt-BR" sz="1800" b="1" dirty="0" smtClean="0">
                <a:solidFill>
                  <a:schemeClr val="tx1"/>
                </a:solidFill>
                <a:latin typeface="Times New Roman" pitchFamily="18" charset="0"/>
                <a:cs typeface="Times New Roman" pitchFamily="18" charset="0"/>
              </a:rPr>
              <a:t>1930</a:t>
            </a:r>
            <a:r>
              <a:rPr lang="pt-BR" sz="1800" dirty="0" smtClean="0">
                <a:solidFill>
                  <a:schemeClr val="tx1"/>
                </a:solidFill>
                <a:latin typeface="Times New Roman" pitchFamily="18" charset="0"/>
                <a:cs typeface="Times New Roman" pitchFamily="18" charset="0"/>
              </a:rPr>
              <a:t> –Inicialmente chamados de </a:t>
            </a:r>
            <a:r>
              <a:rPr lang="pt-BR" sz="1800" b="1" dirty="0" smtClean="0">
                <a:solidFill>
                  <a:schemeClr val="tx1"/>
                </a:solidFill>
                <a:latin typeface="Times New Roman" pitchFamily="18" charset="0"/>
                <a:cs typeface="Times New Roman" pitchFamily="18" charset="0"/>
              </a:rPr>
              <a:t>Técnicos de Laboratório</a:t>
            </a:r>
            <a:r>
              <a:rPr lang="pt-BR" sz="1800" dirty="0" smtClean="0">
                <a:solidFill>
                  <a:schemeClr val="tx1"/>
                </a:solidFill>
                <a:latin typeface="Times New Roman" pitchFamily="18" charset="0"/>
                <a:cs typeface="Times New Roman" pitchFamily="18" charset="0"/>
              </a:rPr>
              <a:t>;</a:t>
            </a:r>
          </a:p>
          <a:p>
            <a:pPr fontAlgn="auto">
              <a:lnSpc>
                <a:spcPct val="120000"/>
              </a:lnSpc>
              <a:spcAft>
                <a:spcPts val="0"/>
              </a:spcAft>
              <a:buClr>
                <a:srgbClr val="002060"/>
              </a:buClr>
              <a:buFont typeface="Arial" charset="0"/>
              <a:buBlip>
                <a:blip r:embed="rId3"/>
              </a:buBlip>
              <a:defRPr/>
            </a:pPr>
            <a:r>
              <a:rPr lang="pt-BR" sz="1800" b="1" dirty="0" smtClean="0">
                <a:solidFill>
                  <a:schemeClr val="tx1"/>
                </a:solidFill>
                <a:latin typeface="Times New Roman" pitchFamily="18" charset="0"/>
                <a:cs typeface="Times New Roman" pitchFamily="18" charset="0"/>
              </a:rPr>
              <a:t>1930 -1940</a:t>
            </a:r>
            <a:r>
              <a:rPr lang="pt-BR" sz="1800" dirty="0" smtClean="0">
                <a:solidFill>
                  <a:schemeClr val="tx1"/>
                </a:solidFill>
                <a:latin typeface="Times New Roman" pitchFamily="18" charset="0"/>
                <a:cs typeface="Times New Roman" pitchFamily="18" charset="0"/>
              </a:rPr>
              <a:t>  - Revisão microscópica intensa de espécimes;</a:t>
            </a:r>
          </a:p>
          <a:p>
            <a:pPr fontAlgn="auto">
              <a:lnSpc>
                <a:spcPct val="120000"/>
              </a:lnSpc>
              <a:spcAft>
                <a:spcPts val="0"/>
              </a:spcAft>
              <a:buClr>
                <a:srgbClr val="002060"/>
              </a:buClr>
              <a:buFont typeface="Arial" charset="0"/>
              <a:buBlip>
                <a:blip r:embed="rId3"/>
              </a:buBlip>
              <a:defRPr/>
            </a:pPr>
            <a:r>
              <a:rPr lang="pt-BR" sz="1800" dirty="0" smtClean="0">
                <a:solidFill>
                  <a:schemeClr val="tx1"/>
                </a:solidFill>
                <a:latin typeface="Times New Roman" pitchFamily="18" charset="0"/>
                <a:cs typeface="Times New Roman" pitchFamily="18" charset="0"/>
              </a:rPr>
              <a:t>Os treinamentos variavam de 1 semana a 1 ano e foram ajustados para dar</a:t>
            </a:r>
            <a:r>
              <a:rPr lang="pt-BR" sz="1800" b="1" dirty="0" smtClean="0">
                <a:solidFill>
                  <a:schemeClr val="tx1"/>
                </a:solidFill>
                <a:latin typeface="Times New Roman" pitchFamily="18" charset="0"/>
                <a:cs typeface="Times New Roman" pitchFamily="18" charset="0"/>
              </a:rPr>
              <a:t> </a:t>
            </a:r>
            <a:r>
              <a:rPr lang="pt-BR" sz="1800" b="1" i="1" dirty="0" smtClean="0">
                <a:solidFill>
                  <a:schemeClr val="tx1"/>
                </a:solidFill>
                <a:latin typeface="Times New Roman" pitchFamily="18" charset="0"/>
                <a:cs typeface="Times New Roman" pitchFamily="18" charset="0"/>
              </a:rPr>
              <a:t>SUPORTE AOS MÉDICOS</a:t>
            </a:r>
            <a:r>
              <a:rPr lang="pt-BR" sz="1800" b="1" dirty="0" smtClean="0">
                <a:solidFill>
                  <a:schemeClr val="tx1"/>
                </a:solidFill>
                <a:latin typeface="Times New Roman" pitchFamily="18" charset="0"/>
                <a:cs typeface="Times New Roman" pitchFamily="18" charset="0"/>
              </a:rPr>
              <a:t> </a:t>
            </a:r>
            <a:r>
              <a:rPr lang="pt-BR" sz="1800" dirty="0" smtClean="0">
                <a:solidFill>
                  <a:schemeClr val="tx1"/>
                </a:solidFill>
                <a:latin typeface="Times New Roman" pitchFamily="18" charset="0"/>
                <a:cs typeface="Times New Roman" pitchFamily="18" charset="0"/>
              </a:rPr>
              <a:t>no estudo da citologia;</a:t>
            </a:r>
          </a:p>
          <a:p>
            <a:pPr fontAlgn="auto">
              <a:lnSpc>
                <a:spcPct val="120000"/>
              </a:lnSpc>
              <a:spcAft>
                <a:spcPts val="0"/>
              </a:spcAft>
              <a:buClr>
                <a:srgbClr val="002060"/>
              </a:buClr>
              <a:buFont typeface="Arial" charset="0"/>
              <a:buBlip>
                <a:blip r:embed="rId3"/>
              </a:buBlip>
              <a:defRPr/>
            </a:pPr>
            <a:endParaRPr lang="pt-BR" sz="1800" dirty="0" smtClean="0">
              <a:solidFill>
                <a:schemeClr val="tx1"/>
              </a:solidFill>
              <a:latin typeface="Times New Roman" pitchFamily="18" charset="0"/>
              <a:cs typeface="Times New Roman" pitchFamily="18" charset="0"/>
            </a:endParaRPr>
          </a:p>
          <a:p>
            <a:pPr fontAlgn="auto">
              <a:lnSpc>
                <a:spcPct val="150000"/>
              </a:lnSpc>
              <a:spcAft>
                <a:spcPts val="0"/>
              </a:spcAft>
              <a:buClr>
                <a:srgbClr val="002060"/>
              </a:buClr>
              <a:buFont typeface="Arial" charset="0"/>
              <a:buBlip>
                <a:blip r:embed="rId3"/>
              </a:buBlip>
              <a:defRPr/>
            </a:pPr>
            <a:r>
              <a:rPr lang="pt-BR" sz="1800" b="1" dirty="0" smtClean="0">
                <a:solidFill>
                  <a:schemeClr val="tx1"/>
                </a:solidFill>
                <a:latin typeface="Times New Roman" pitchFamily="18" charset="0"/>
                <a:cs typeface="Times New Roman" pitchFamily="18" charset="0"/>
              </a:rPr>
              <a:t>1940</a:t>
            </a:r>
            <a:r>
              <a:rPr lang="pt-BR" sz="1800" dirty="0" smtClean="0">
                <a:solidFill>
                  <a:schemeClr val="tx1"/>
                </a:solidFill>
                <a:latin typeface="Times New Roman" pitchFamily="18" charset="0"/>
                <a:cs typeface="Times New Roman" pitchFamily="18" charset="0"/>
              </a:rPr>
              <a:t> – </a:t>
            </a:r>
            <a:r>
              <a:rPr lang="pt-BR" sz="1800" b="1" dirty="0" smtClean="0">
                <a:solidFill>
                  <a:schemeClr val="tx1"/>
                </a:solidFill>
                <a:latin typeface="Times New Roman" pitchFamily="18" charset="0"/>
                <a:cs typeface="Times New Roman" pitchFamily="18" charset="0"/>
              </a:rPr>
              <a:t>Técnicos em Citologia ou Tecnologistas;</a:t>
            </a:r>
          </a:p>
          <a:p>
            <a:pPr fontAlgn="auto">
              <a:lnSpc>
                <a:spcPct val="120000"/>
              </a:lnSpc>
              <a:spcAft>
                <a:spcPts val="0"/>
              </a:spcAft>
              <a:buClr>
                <a:srgbClr val="002060"/>
              </a:buClr>
              <a:buFont typeface="Arial" charset="0"/>
              <a:buBlip>
                <a:blip r:embed="rId3"/>
              </a:buBlip>
              <a:defRPr/>
            </a:pPr>
            <a:r>
              <a:rPr lang="pt-BR" sz="1800" b="1" dirty="0" smtClean="0">
                <a:solidFill>
                  <a:schemeClr val="tx1"/>
                </a:solidFill>
                <a:latin typeface="Times New Roman" pitchFamily="18" charset="0"/>
                <a:cs typeface="Times New Roman" pitchFamily="18" charset="0"/>
              </a:rPr>
              <a:t>1947</a:t>
            </a:r>
            <a:r>
              <a:rPr lang="pt-BR" sz="1800" dirty="0" smtClean="0">
                <a:solidFill>
                  <a:schemeClr val="tx1"/>
                </a:solidFill>
                <a:latin typeface="Times New Roman" pitchFamily="18" charset="0"/>
                <a:cs typeface="Times New Roman" pitchFamily="18" charset="0"/>
              </a:rPr>
              <a:t> – Diversos programas são estruturados para </a:t>
            </a:r>
            <a:r>
              <a:rPr lang="pt-BR" sz="1800" dirty="0" err="1" smtClean="0">
                <a:solidFill>
                  <a:schemeClr val="tx1"/>
                </a:solidFill>
                <a:latin typeface="Times New Roman" pitchFamily="18" charset="0"/>
                <a:cs typeface="Times New Roman" pitchFamily="18" charset="0"/>
              </a:rPr>
              <a:t>citotécnos</a:t>
            </a:r>
            <a:r>
              <a:rPr lang="pt-BR" sz="1800" dirty="0" smtClean="0">
                <a:solidFill>
                  <a:schemeClr val="tx1"/>
                </a:solidFill>
                <a:latin typeface="Times New Roman" pitchFamily="18" charset="0"/>
                <a:cs typeface="Times New Roman" pitchFamily="18" charset="0"/>
              </a:rPr>
              <a:t> e citopatologistas;</a:t>
            </a:r>
          </a:p>
          <a:p>
            <a:pPr fontAlgn="auto">
              <a:lnSpc>
                <a:spcPct val="120000"/>
              </a:lnSpc>
              <a:spcAft>
                <a:spcPts val="0"/>
              </a:spcAft>
              <a:buClr>
                <a:srgbClr val="002060"/>
              </a:buClr>
              <a:buFont typeface="Arial" charset="0"/>
              <a:buBlip>
                <a:blip r:embed="rId3"/>
              </a:buBlip>
              <a:defRPr/>
            </a:pPr>
            <a:r>
              <a:rPr lang="pt-BR" sz="1800" b="1" dirty="0" smtClean="0">
                <a:solidFill>
                  <a:schemeClr val="tx1"/>
                </a:solidFill>
                <a:latin typeface="Times New Roman" pitchFamily="18" charset="0"/>
                <a:cs typeface="Times New Roman" pitchFamily="18" charset="0"/>
              </a:rPr>
              <a:t>1950</a:t>
            </a:r>
            <a:r>
              <a:rPr lang="pt-BR" sz="1800" dirty="0" smtClean="0">
                <a:solidFill>
                  <a:schemeClr val="tx1"/>
                </a:solidFill>
                <a:latin typeface="Times New Roman" pitchFamily="18" charset="0"/>
                <a:cs typeface="Times New Roman" pitchFamily="18" charset="0"/>
              </a:rPr>
              <a:t> – Firma-se o termo </a:t>
            </a:r>
            <a:r>
              <a:rPr lang="pt-BR" sz="1800" b="1" dirty="0" smtClean="0">
                <a:solidFill>
                  <a:schemeClr val="tx1"/>
                </a:solidFill>
                <a:latin typeface="Times New Roman" pitchFamily="18" charset="0"/>
                <a:cs typeface="Times New Roman" pitchFamily="18" charset="0"/>
              </a:rPr>
              <a:t>Citotecnologista</a:t>
            </a:r>
          </a:p>
          <a:p>
            <a:pPr fontAlgn="auto">
              <a:lnSpc>
                <a:spcPct val="120000"/>
              </a:lnSpc>
              <a:spcAft>
                <a:spcPts val="0"/>
              </a:spcAft>
              <a:buClr>
                <a:srgbClr val="002060"/>
              </a:buClr>
              <a:buFont typeface="Arial" charset="0"/>
              <a:buBlip>
                <a:blip r:embed="rId3"/>
              </a:buBlip>
              <a:defRPr/>
            </a:pPr>
            <a:r>
              <a:rPr lang="pt-BR" sz="1800" b="1" dirty="0" smtClean="0">
                <a:solidFill>
                  <a:schemeClr val="tx1"/>
                </a:solidFill>
                <a:latin typeface="Times New Roman" pitchFamily="18" charset="0"/>
                <a:cs typeface="Times New Roman" pitchFamily="18" charset="0"/>
              </a:rPr>
              <a:t>1962</a:t>
            </a:r>
            <a:r>
              <a:rPr lang="pt-BR" sz="1800" dirty="0" smtClean="0">
                <a:solidFill>
                  <a:schemeClr val="tx1"/>
                </a:solidFill>
                <a:latin typeface="Times New Roman" pitchFamily="18" charset="0"/>
                <a:cs typeface="Times New Roman" pitchFamily="18" charset="0"/>
              </a:rPr>
              <a:t> – Aprovação de programas uniformes em padrão nacional (USA). </a:t>
            </a:r>
          </a:p>
        </p:txBody>
      </p:sp>
      <p:sp>
        <p:nvSpPr>
          <p:cNvPr id="12291" name="Text Box 5"/>
          <p:cNvSpPr txBox="1">
            <a:spLocks noChangeArrowheads="1"/>
          </p:cNvSpPr>
          <p:nvPr/>
        </p:nvSpPr>
        <p:spPr bwMode="auto">
          <a:xfrm>
            <a:off x="5029200" y="6415088"/>
            <a:ext cx="4114800" cy="3984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defRPr/>
            </a:pPr>
            <a:r>
              <a:rPr lang="pt-BR" sz="1050" b="1" dirty="0" smtClean="0">
                <a:solidFill>
                  <a:schemeClr val="accent3">
                    <a:lumMod val="50000"/>
                  </a:schemeClr>
                </a:solidFill>
                <a:latin typeface="Tahoma" pitchFamily="34" charset="0"/>
                <a:cs typeface="Arial" charset="0"/>
              </a:rPr>
              <a:t>Fonte: </a:t>
            </a:r>
            <a:r>
              <a:rPr lang="pt-BR" sz="1050" dirty="0" err="1" smtClean="0">
                <a:solidFill>
                  <a:schemeClr val="accent3">
                    <a:lumMod val="50000"/>
                  </a:schemeClr>
                </a:solidFill>
                <a:latin typeface="Tahoma" pitchFamily="34" charset="0"/>
                <a:cs typeface="Arial" charset="0"/>
              </a:rPr>
              <a:t>Keebler</a:t>
            </a:r>
            <a:r>
              <a:rPr lang="pt-BR" sz="1050" dirty="0" smtClean="0">
                <a:solidFill>
                  <a:schemeClr val="accent3">
                    <a:lumMod val="50000"/>
                  </a:schemeClr>
                </a:solidFill>
                <a:latin typeface="Tahoma" pitchFamily="34" charset="0"/>
                <a:cs typeface="Arial" charset="0"/>
              </a:rPr>
              <a:t>, C. M. &amp;  </a:t>
            </a:r>
            <a:r>
              <a:rPr lang="pt-BR" sz="1050" dirty="0" err="1" smtClean="0">
                <a:solidFill>
                  <a:schemeClr val="accent3">
                    <a:lumMod val="50000"/>
                  </a:schemeClr>
                </a:solidFill>
                <a:latin typeface="Tahoma" pitchFamily="34" charset="0"/>
                <a:cs typeface="Arial" charset="0"/>
              </a:rPr>
              <a:t>Somrak</a:t>
            </a:r>
            <a:r>
              <a:rPr lang="pt-BR" sz="1050" dirty="0" smtClean="0">
                <a:solidFill>
                  <a:schemeClr val="accent3">
                    <a:lumMod val="50000"/>
                  </a:schemeClr>
                </a:solidFill>
                <a:latin typeface="Tahoma" pitchFamily="34" charset="0"/>
                <a:cs typeface="Arial" charset="0"/>
              </a:rPr>
              <a:t>, T. M.</a:t>
            </a:r>
            <a:r>
              <a:rPr lang="pt-BR" sz="1050" b="1" dirty="0" smtClean="0">
                <a:solidFill>
                  <a:schemeClr val="accent3">
                    <a:lumMod val="50000"/>
                  </a:schemeClr>
                </a:solidFill>
                <a:latin typeface="Tahoma" pitchFamily="34" charset="0"/>
                <a:cs typeface="Arial" charset="0"/>
              </a:rPr>
              <a:t> </a:t>
            </a:r>
          </a:p>
          <a:p>
            <a:pPr algn="ctr" eaLnBrk="1" hangingPunct="1">
              <a:lnSpc>
                <a:spcPct val="70000"/>
              </a:lnSpc>
              <a:spcBef>
                <a:spcPct val="50000"/>
              </a:spcBef>
              <a:defRPr/>
            </a:pPr>
            <a:r>
              <a:rPr lang="pt-BR" sz="1050" b="1" dirty="0" smtClean="0">
                <a:solidFill>
                  <a:schemeClr val="accent3">
                    <a:lumMod val="50000"/>
                  </a:schemeClr>
                </a:solidFill>
                <a:latin typeface="Tahoma" pitchFamily="34" charset="0"/>
                <a:cs typeface="Arial" charset="0"/>
              </a:rPr>
              <a:t>“The Manual </a:t>
            </a:r>
            <a:r>
              <a:rPr lang="pt-BR" sz="1050" b="1" dirty="0" err="1" smtClean="0">
                <a:solidFill>
                  <a:schemeClr val="accent3">
                    <a:lumMod val="50000"/>
                  </a:schemeClr>
                </a:solidFill>
                <a:latin typeface="Tahoma" pitchFamily="34" charset="0"/>
                <a:cs typeface="Arial" charset="0"/>
              </a:rPr>
              <a:t>of</a:t>
            </a:r>
            <a:r>
              <a:rPr lang="pt-BR" sz="1050" b="1" dirty="0" smtClean="0">
                <a:solidFill>
                  <a:schemeClr val="accent3">
                    <a:lumMod val="50000"/>
                  </a:schemeClr>
                </a:solidFill>
                <a:latin typeface="Tahoma" pitchFamily="34" charset="0"/>
                <a:cs typeface="Arial" charset="0"/>
              </a:rPr>
              <a:t> </a:t>
            </a:r>
            <a:r>
              <a:rPr lang="pt-BR" sz="1050" b="1" dirty="0" err="1" smtClean="0">
                <a:solidFill>
                  <a:schemeClr val="accent3">
                    <a:lumMod val="50000"/>
                  </a:schemeClr>
                </a:solidFill>
                <a:latin typeface="Tahoma" pitchFamily="34" charset="0"/>
                <a:cs typeface="Arial" charset="0"/>
              </a:rPr>
              <a:t>Cytotechnology</a:t>
            </a:r>
            <a:r>
              <a:rPr lang="pt-BR" sz="1050" b="1" dirty="0" smtClean="0">
                <a:solidFill>
                  <a:schemeClr val="accent3">
                    <a:lumMod val="50000"/>
                  </a:schemeClr>
                </a:solidFill>
                <a:latin typeface="Tahoma" pitchFamily="34" charset="0"/>
                <a:cs typeface="Arial" charset="0"/>
              </a:rPr>
              <a:t>”, </a:t>
            </a:r>
            <a:r>
              <a:rPr lang="pt-BR" sz="1050" dirty="0" smtClean="0">
                <a:solidFill>
                  <a:schemeClr val="accent3">
                    <a:lumMod val="50000"/>
                  </a:schemeClr>
                </a:solidFill>
                <a:latin typeface="Tahoma" pitchFamily="34" charset="0"/>
                <a:cs typeface="Arial" charset="0"/>
              </a:rPr>
              <a:t>7ª </a:t>
            </a:r>
            <a:r>
              <a:rPr lang="pt-BR" sz="1050" dirty="0" err="1" smtClean="0">
                <a:solidFill>
                  <a:schemeClr val="accent3">
                    <a:lumMod val="50000"/>
                  </a:schemeClr>
                </a:solidFill>
                <a:latin typeface="Tahoma" pitchFamily="34" charset="0"/>
                <a:cs typeface="Arial" charset="0"/>
              </a:rPr>
              <a:t>ed</a:t>
            </a:r>
            <a:r>
              <a:rPr lang="pt-BR" sz="1050" b="1" dirty="0" smtClean="0">
                <a:solidFill>
                  <a:schemeClr val="accent3">
                    <a:lumMod val="50000"/>
                  </a:schemeClr>
                </a:solidFill>
                <a:latin typeface="Tahoma" pitchFamily="34" charset="0"/>
                <a:cs typeface="Arial" charset="0"/>
              </a:rPr>
              <a:t> </a:t>
            </a:r>
          </a:p>
        </p:txBody>
      </p:sp>
      <p:sp>
        <p:nvSpPr>
          <p:cNvPr id="52232" name="Text Box 8"/>
          <p:cNvSpPr txBox="1">
            <a:spLocks noChangeArrowheads="1"/>
          </p:cNvSpPr>
          <p:nvPr/>
        </p:nvSpPr>
        <p:spPr bwMode="auto">
          <a:xfrm>
            <a:off x="1139825" y="3068638"/>
            <a:ext cx="7732713" cy="461962"/>
          </a:xfrm>
          <a:prstGeom prst="rect">
            <a:avLst/>
          </a:prstGeom>
          <a:solidFill>
            <a:schemeClr val="accent6">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lnSpc>
                <a:spcPct val="120000"/>
              </a:lnSpc>
              <a:spcBef>
                <a:spcPct val="20000"/>
              </a:spcBef>
              <a:buClr>
                <a:schemeClr val="accent2"/>
              </a:buClr>
              <a:buSzPct val="65000"/>
              <a:buFont typeface="Wingdings" pitchFamily="2" charset="2"/>
              <a:buNone/>
              <a:defRPr/>
            </a:pPr>
            <a:r>
              <a:rPr lang="pt-BR" sz="2000" dirty="0">
                <a:latin typeface="Rockwell Condensed" pitchFamily="18" charset="0"/>
              </a:rPr>
              <a:t>COM A DEMANDA DE PROGRAMAS EM MASSA VEIO A NECESSIDADE DO AUXILIO TÉCNICO</a:t>
            </a:r>
          </a:p>
        </p:txBody>
      </p:sp>
      <p:sp>
        <p:nvSpPr>
          <p:cNvPr id="7" name="Retângulo 6"/>
          <p:cNvSpPr/>
          <p:nvPr/>
        </p:nvSpPr>
        <p:spPr>
          <a:xfrm>
            <a:off x="2411413" y="692150"/>
            <a:ext cx="4572000" cy="369888"/>
          </a:xfrm>
          <a:prstGeom prst="rect">
            <a:avLst/>
          </a:prstGeom>
        </p:spPr>
        <p:txBody>
          <a:bodyPr>
            <a:spAutoFit/>
          </a:bodyPr>
          <a:lstStyle/>
          <a:p>
            <a:pPr algn="ctr">
              <a:defRPr/>
            </a:pPr>
            <a:endParaRPr lang="pt-BR"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charset="0"/>
              <a:cs typeface="Arial" charset="0"/>
            </a:endParaRPr>
          </a:p>
        </p:txBody>
      </p:sp>
      <p:sp>
        <p:nvSpPr>
          <p:cNvPr id="8" name="Rectangle 6"/>
          <p:cNvSpPr>
            <a:spLocks noChangeArrowheads="1"/>
          </p:cNvSpPr>
          <p:nvPr/>
        </p:nvSpPr>
        <p:spPr bwMode="auto">
          <a:xfrm>
            <a:off x="1098550" y="496888"/>
            <a:ext cx="2232025"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342900" indent="-342900" eaLnBrk="0" fontAlgn="auto" hangingPunct="0">
              <a:spcBef>
                <a:spcPct val="20000"/>
              </a:spcBef>
              <a:spcAft>
                <a:spcPts val="0"/>
              </a:spcAft>
              <a:buClr>
                <a:srgbClr val="0000D4"/>
              </a:buClr>
              <a:buSzPct val="75000"/>
              <a:buFont typeface="Wingdings" pitchFamily="2" charset="2"/>
              <a:buNone/>
              <a:defRPr/>
            </a:pPr>
            <a:endParaRPr kumimoji="1" lang="pt-BR" sz="3200" b="1" dirty="0">
              <a:solidFill>
                <a:schemeClr val="accent5">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DSC00408"/>
          <p:cNvPicPr>
            <a:picLocks noChangeAspect="1" noChangeArrowheads="1"/>
          </p:cNvPicPr>
          <p:nvPr/>
        </p:nvPicPr>
        <p:blipFill>
          <a:blip r:embed="rId2" cstate="print"/>
          <a:srcRect/>
          <a:stretch>
            <a:fillRect/>
          </a:stretch>
        </p:blipFill>
        <p:spPr bwMode="auto">
          <a:xfrm>
            <a:off x="2608636" y="2042252"/>
            <a:ext cx="5810259" cy="4357694"/>
          </a:xfrm>
          <a:prstGeom prst="rect">
            <a:avLst/>
          </a:prstGeom>
          <a:noFill/>
          <a:ln w="9525">
            <a:noFill/>
            <a:miter lim="800000"/>
            <a:headEnd/>
            <a:tailEnd/>
          </a:ln>
          <a:effectLst>
            <a:softEdge rad="317500"/>
          </a:effectLst>
        </p:spPr>
      </p:pic>
      <p:sp>
        <p:nvSpPr>
          <p:cNvPr id="3" name="CaixaDeTexto 2"/>
          <p:cNvSpPr txBox="1"/>
          <p:nvPr/>
        </p:nvSpPr>
        <p:spPr>
          <a:xfrm>
            <a:off x="2714625" y="836613"/>
            <a:ext cx="128588" cy="923925"/>
          </a:xfrm>
          <a:prstGeom prst="rect">
            <a:avLst/>
          </a:prstGeom>
          <a:noFill/>
        </p:spPr>
        <p:txBody>
          <a:bodyPr>
            <a:spAutoFit/>
          </a:bodyPr>
          <a:lstStyle/>
          <a:p>
            <a:pPr algn="ctr" eaLnBrk="0" hangingPunct="0">
              <a:defRPr/>
            </a:pPr>
            <a:endParaRPr lang="pt-BR" sz="5400" b="1" dirty="0">
              <a:solidFill>
                <a:srgbClr val="0033CC"/>
              </a:solidFill>
              <a:effectLst>
                <a:outerShdw blurRad="38100" dist="38100" dir="2700000" algn="tl">
                  <a:srgbClr val="000000">
                    <a:alpha val="43137"/>
                  </a:srgbClr>
                </a:outerShdw>
              </a:effectLst>
              <a:latin typeface="Agency FB" pitchFamily="34" charset="0"/>
              <a:cs typeface="+mn-cs"/>
            </a:endParaRPr>
          </a:p>
        </p:txBody>
      </p:sp>
      <p:sp>
        <p:nvSpPr>
          <p:cNvPr id="4" name="Título 1"/>
          <p:cNvSpPr txBox="1">
            <a:spLocks/>
          </p:cNvSpPr>
          <p:nvPr/>
        </p:nvSpPr>
        <p:spPr>
          <a:xfrm>
            <a:off x="3195726" y="1267185"/>
            <a:ext cx="5429320" cy="785818"/>
          </a:xfrm>
          <a:prstGeom prst="rect">
            <a:avLst/>
          </a:prstGeom>
          <a:noFill/>
        </p:spPr>
        <p:txBody>
          <a:bodyPr>
            <a:scene3d>
              <a:camera prst="orthographicFront"/>
              <a:lightRig rig="threePt" dir="t"/>
            </a:scene3d>
            <a:sp3d extrusionH="57150">
              <a:bevelT w="38100" h="38100"/>
            </a:sp3d>
          </a:bodyPr>
          <a:lstStyle/>
          <a:p>
            <a:pPr algn="ctr" eaLnBrk="0" hangingPunct="0">
              <a:defRPr/>
            </a:pPr>
            <a:r>
              <a:rPr lang="pt-BR" dirty="0">
                <a:solidFill>
                  <a:srgbClr val="003300"/>
                </a:solidFill>
                <a:latin typeface="Bernard MT Condensed" pitchFamily="18" charset="0"/>
                <a:ea typeface="+mj-ea"/>
              </a:rPr>
              <a:t>Equipe de elaboração do Mapa de Competências</a:t>
            </a:r>
          </a:p>
          <a:p>
            <a:pPr algn="ctr" eaLnBrk="0" hangingPunct="0">
              <a:defRPr/>
            </a:pPr>
            <a:r>
              <a:rPr lang="pt-BR" dirty="0">
                <a:solidFill>
                  <a:srgbClr val="003300"/>
                </a:solidFill>
                <a:latin typeface="Bernard MT Condensed" pitchFamily="18" charset="0"/>
                <a:ea typeface="+mj-ea"/>
              </a:rPr>
              <a:t>Para  a </a:t>
            </a:r>
            <a:r>
              <a:rPr lang="pt-BR" dirty="0">
                <a:solidFill>
                  <a:srgbClr val="003300"/>
                </a:solidFill>
                <a:latin typeface="Bernard MT Condensed" pitchFamily="18" charset="0"/>
                <a:ea typeface="+mj-ea"/>
              </a:rPr>
              <a:t>Criação </a:t>
            </a:r>
            <a:r>
              <a:rPr lang="pt-BR" dirty="0">
                <a:solidFill>
                  <a:srgbClr val="003300"/>
                </a:solidFill>
                <a:latin typeface="Bernard MT Condensed" pitchFamily="18" charset="0"/>
                <a:ea typeface="+mj-ea"/>
              </a:rPr>
              <a:t>do </a:t>
            </a:r>
            <a:r>
              <a:rPr lang="pt-BR" dirty="0">
                <a:solidFill>
                  <a:srgbClr val="003300"/>
                </a:solidFill>
                <a:latin typeface="Bernard MT Condensed" pitchFamily="18" charset="0"/>
                <a:ea typeface="+mj-ea"/>
              </a:rPr>
              <a:t>Currículo mínimo </a:t>
            </a:r>
            <a:r>
              <a:rPr lang="pt-BR" dirty="0">
                <a:solidFill>
                  <a:srgbClr val="003300"/>
                </a:solidFill>
                <a:latin typeface="Bernard MT Condensed" pitchFamily="18" charset="0"/>
                <a:ea typeface="+mj-ea"/>
              </a:rPr>
              <a:t>do citotecnico </a:t>
            </a:r>
          </a:p>
        </p:txBody>
      </p:sp>
      <p:sp>
        <p:nvSpPr>
          <p:cNvPr id="28677" name="CaixaDeTexto 4"/>
          <p:cNvSpPr txBox="1">
            <a:spLocks noChangeArrowheads="1"/>
          </p:cNvSpPr>
          <p:nvPr/>
        </p:nvSpPr>
        <p:spPr bwMode="auto">
          <a:xfrm>
            <a:off x="1325563" y="2205038"/>
            <a:ext cx="4786312" cy="4524375"/>
          </a:xfrm>
          <a:prstGeom prst="rect">
            <a:avLst/>
          </a:prstGeom>
          <a:noFill/>
          <a:ln w="9525">
            <a:noFill/>
            <a:miter lim="800000"/>
            <a:headEnd/>
            <a:tailEnd/>
          </a:ln>
        </p:spPr>
        <p:txBody>
          <a:bodyPr>
            <a:spAutoFit/>
          </a:bodyPr>
          <a:lstStyle/>
          <a:p>
            <a:pPr eaLnBrk="0" hangingPunct="0">
              <a:lnSpc>
                <a:spcPct val="150000"/>
              </a:lnSpc>
            </a:pPr>
            <a:r>
              <a:rPr lang="pt-BR" sz="2400" b="1">
                <a:latin typeface="Agency FB" pitchFamily="34" charset="0"/>
              </a:rPr>
              <a:t>Citotécnicos:   </a:t>
            </a:r>
            <a:r>
              <a:rPr lang="pt-BR" sz="2400">
                <a:latin typeface="Agency FB" pitchFamily="34" charset="0"/>
              </a:rPr>
              <a:t>PR, MG, AM, GO, CE  </a:t>
            </a:r>
          </a:p>
          <a:p>
            <a:pPr eaLnBrk="0" hangingPunct="0">
              <a:lnSpc>
                <a:spcPct val="150000"/>
              </a:lnSpc>
            </a:pPr>
            <a:r>
              <a:rPr lang="pt-BR" sz="2400" b="1">
                <a:latin typeface="Agency FB" pitchFamily="34" charset="0"/>
              </a:rPr>
              <a:t>ETSUS :  </a:t>
            </a:r>
            <a:r>
              <a:rPr lang="pt-BR" sz="2400">
                <a:latin typeface="Agency FB" pitchFamily="34" charset="0"/>
              </a:rPr>
              <a:t>TO , DF, SP</a:t>
            </a:r>
          </a:p>
          <a:p>
            <a:pPr eaLnBrk="0" hangingPunct="0">
              <a:lnSpc>
                <a:spcPct val="150000"/>
              </a:lnSpc>
            </a:pPr>
            <a:r>
              <a:rPr lang="pt-BR" sz="2400" b="1">
                <a:latin typeface="Agency FB" pitchFamily="34" charset="0"/>
              </a:rPr>
              <a:t>LACEN : </a:t>
            </a:r>
            <a:r>
              <a:rPr lang="pt-BR" sz="2400">
                <a:latin typeface="Agency FB" pitchFamily="34" charset="0"/>
              </a:rPr>
              <a:t>PE,  SP</a:t>
            </a:r>
          </a:p>
          <a:p>
            <a:pPr eaLnBrk="0" hangingPunct="0">
              <a:lnSpc>
                <a:spcPct val="150000"/>
              </a:lnSpc>
            </a:pPr>
            <a:r>
              <a:rPr lang="pt-BR" sz="2400" b="1">
                <a:latin typeface="Agency FB" pitchFamily="34" charset="0"/>
              </a:rPr>
              <a:t>DEGES/MS,</a:t>
            </a:r>
          </a:p>
          <a:p>
            <a:pPr eaLnBrk="0" hangingPunct="0">
              <a:lnSpc>
                <a:spcPct val="150000"/>
              </a:lnSpc>
            </a:pPr>
            <a:r>
              <a:rPr lang="pt-BR" sz="2400" b="1">
                <a:latin typeface="Agency FB" pitchFamily="34" charset="0"/>
              </a:rPr>
              <a:t>INCA/ MS</a:t>
            </a:r>
          </a:p>
          <a:p>
            <a:pPr eaLnBrk="0" hangingPunct="0">
              <a:lnSpc>
                <a:spcPct val="150000"/>
              </a:lnSpc>
            </a:pPr>
            <a:r>
              <a:rPr lang="pt-BR" sz="2400" b="1">
                <a:latin typeface="Agency FB" pitchFamily="34" charset="0"/>
              </a:rPr>
              <a:t>CGLAB / MS </a:t>
            </a:r>
          </a:p>
          <a:p>
            <a:pPr eaLnBrk="0" hangingPunct="0">
              <a:lnSpc>
                <a:spcPct val="150000"/>
              </a:lnSpc>
            </a:pPr>
            <a:r>
              <a:rPr lang="pt-BR" sz="2400" b="1">
                <a:latin typeface="Agency FB" pitchFamily="34" charset="0"/>
              </a:rPr>
              <a:t>FIOCRUZ / MS</a:t>
            </a:r>
          </a:p>
          <a:p>
            <a:pPr eaLnBrk="0" hangingPunct="0">
              <a:lnSpc>
                <a:spcPct val="150000"/>
              </a:lnSpc>
            </a:pPr>
            <a:r>
              <a:rPr lang="pt-BR" sz="2400" b="1">
                <a:latin typeface="Agency FB" pitchFamily="34" charset="0"/>
              </a:rPr>
              <a:t>Sociedades Cientificas: </a:t>
            </a:r>
            <a:r>
              <a:rPr lang="pt-BR" sz="2400" b="1">
                <a:solidFill>
                  <a:srgbClr val="7030A0"/>
                </a:solidFill>
                <a:latin typeface="Agency FB" pitchFamily="34" charset="0"/>
              </a:rPr>
              <a:t>ANACITO,</a:t>
            </a:r>
            <a:r>
              <a:rPr lang="pt-BR" sz="2400">
                <a:latin typeface="Agency FB" pitchFamily="34" charset="0"/>
              </a:rPr>
              <a:t> SBC, SBCC </a:t>
            </a:r>
          </a:p>
        </p:txBody>
      </p:sp>
      <p:sp>
        <p:nvSpPr>
          <p:cNvPr id="28678" name="Título 1"/>
          <p:cNvSpPr txBox="1">
            <a:spLocks/>
          </p:cNvSpPr>
          <p:nvPr/>
        </p:nvSpPr>
        <p:spPr bwMode="auto">
          <a:xfrm>
            <a:off x="1366838" y="106363"/>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pic>
        <p:nvPicPr>
          <p:cNvPr id="2" name="Título 1"/>
          <p:cNvPicPr>
            <a:picLocks noGrp="1" noChangeArrowheads="1"/>
          </p:cNvPicPr>
          <p:nvPr>
            <p:ph type="title"/>
          </p:nvPr>
        </p:nvPicPr>
        <p:blipFill>
          <a:blip r:embed="rId3" cstate="print"/>
          <a:srcRect/>
          <a:stretch>
            <a:fillRect/>
          </a:stretch>
        </p:blipFill>
        <p:spPr bwMode="auto">
          <a:xfrm>
            <a:off x="42863" y="304800"/>
            <a:ext cx="1109662" cy="6461125"/>
          </a:xfr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ítulo 2"/>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27650" name="Espaço Reservado para Conteúdo 2"/>
          <p:cNvSpPr>
            <a:spLocks noGrp="1"/>
          </p:cNvSpPr>
          <p:nvPr>
            <p:ph idx="1"/>
          </p:nvPr>
        </p:nvSpPr>
        <p:spPr>
          <a:xfrm>
            <a:off x="1923223" y="2564904"/>
            <a:ext cx="6400800" cy="3976464"/>
          </a:xfrm>
        </p:spPr>
        <p:txBody>
          <a:bodyPr>
            <a:normAutofit lnSpcReduction="10000"/>
          </a:bodyPr>
          <a:lstStyle/>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1800" dirty="0" smtClean="0">
                <a:solidFill>
                  <a:schemeClr val="tx1"/>
                </a:solidFill>
                <a:latin typeface="Times New Roman" pitchFamily="18" charset="0"/>
                <a:cs typeface="Times New Roman" pitchFamily="18" charset="0"/>
              </a:rPr>
              <a:t>Compõe a equipe multiprofissional de saúde com importante função de apoio ao diagnóstico citológico.</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1800" dirty="0" smtClean="0">
                <a:solidFill>
                  <a:schemeClr val="tx1"/>
                </a:solidFill>
                <a:latin typeface="Times New Roman" pitchFamily="18" charset="0"/>
                <a:cs typeface="Times New Roman" pitchFamily="18" charset="0"/>
              </a:rPr>
              <a:t>Atua em laboratórios classificados como serviços de diagnóstico por Anatomia Patológica e ou Citopatologia.</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1800" dirty="0" smtClean="0">
                <a:solidFill>
                  <a:schemeClr val="tx1"/>
                </a:solidFill>
                <a:latin typeface="Times New Roman" pitchFamily="18" charset="0"/>
                <a:cs typeface="Times New Roman" pitchFamily="18" charset="0"/>
              </a:rPr>
              <a:t>Realiza ações relativas a análises citomorfológicas de líquidos, fluidos orgânicos, secreções, esfregaços e raspados, por meio da leitura de lâminas; e </a:t>
            </a:r>
            <a:r>
              <a:rPr lang="pt-BR" b="1" dirty="0" smtClean="0">
                <a:solidFill>
                  <a:schemeClr val="tx1"/>
                </a:solidFill>
                <a:latin typeface="Times New Roman" pitchFamily="18" charset="0"/>
                <a:cs typeface="Times New Roman" pitchFamily="18" charset="0"/>
              </a:rPr>
              <a:t>emite</a:t>
            </a:r>
            <a:r>
              <a:rPr lang="pt-BR" sz="1800" dirty="0" smtClean="0">
                <a:solidFill>
                  <a:schemeClr val="tx1"/>
                </a:solidFill>
                <a:latin typeface="Times New Roman" pitchFamily="18" charset="0"/>
                <a:cs typeface="Times New Roman" pitchFamily="18" charset="0"/>
              </a:rPr>
              <a:t> </a:t>
            </a:r>
            <a:r>
              <a:rPr lang="pt-BR" b="1" dirty="0" smtClean="0">
                <a:solidFill>
                  <a:schemeClr val="tx1"/>
                </a:solidFill>
                <a:latin typeface="Times New Roman" pitchFamily="18" charset="0"/>
                <a:cs typeface="Times New Roman" pitchFamily="18" charset="0"/>
              </a:rPr>
              <a:t>laudo técnico </a:t>
            </a:r>
            <a:r>
              <a:rPr lang="pt-BR" sz="1800" dirty="0" smtClean="0">
                <a:solidFill>
                  <a:schemeClr val="tx1"/>
                </a:solidFill>
                <a:latin typeface="Times New Roman" pitchFamily="18" charset="0"/>
                <a:cs typeface="Times New Roman" pitchFamily="18" charset="0"/>
              </a:rPr>
              <a:t>visando o diagnóstico precoce e a prevenção de doenças benignas e malignas.</a:t>
            </a:r>
          </a:p>
        </p:txBody>
      </p:sp>
      <p:sp>
        <p:nvSpPr>
          <p:cNvPr id="7" name="Título 1"/>
          <p:cNvSpPr txBox="1">
            <a:spLocks/>
          </p:cNvSpPr>
          <p:nvPr/>
        </p:nvSpPr>
        <p:spPr>
          <a:xfrm>
            <a:off x="745790" y="1233364"/>
            <a:ext cx="8229600" cy="720080"/>
          </a:xfrm>
          <a:prstGeom prst="rect">
            <a:avLst/>
          </a:prstGeom>
        </p:spPr>
        <p:txBody>
          <a:bodyPr>
            <a:scene3d>
              <a:camera prst="orthographicFront"/>
              <a:lightRig rig="threePt" dir="t"/>
            </a:scene3d>
            <a:sp3d extrusionH="57150">
              <a:bevelT w="38100" h="38100"/>
            </a:sp3d>
          </a:bodyPr>
          <a:lstStyle/>
          <a:p>
            <a:pPr algn="ctr" eaLnBrk="0" hangingPunct="0">
              <a:defRPr/>
            </a:pPr>
            <a:r>
              <a:rPr lang="pt-BR" sz="2400" b="1" dirty="0">
                <a:solidFill>
                  <a:schemeClr val="tx2"/>
                </a:solidFill>
                <a:latin typeface="Agency FB" pitchFamily="34" charset="0"/>
                <a:ea typeface="+mj-ea"/>
                <a:cs typeface="+mj-cs"/>
              </a:rPr>
              <a:t>Construção do Mapa de Competências </a:t>
            </a:r>
          </a:p>
        </p:txBody>
      </p:sp>
      <p:sp>
        <p:nvSpPr>
          <p:cNvPr id="8" name="CaixaDeTexto 7"/>
          <p:cNvSpPr txBox="1"/>
          <p:nvPr/>
        </p:nvSpPr>
        <p:spPr>
          <a:xfrm>
            <a:off x="1908175" y="1920875"/>
            <a:ext cx="5905500" cy="461963"/>
          </a:xfrm>
          <a:prstGeom prst="rect">
            <a:avLst/>
          </a:prstGeom>
          <a:noFill/>
        </p:spPr>
        <p:txBody>
          <a:bodyPr>
            <a:spAutoFit/>
          </a:bodyPr>
          <a:lstStyle/>
          <a:p>
            <a:pPr eaLnBrk="0" hangingPunct="0">
              <a:defRPr/>
            </a:pPr>
            <a:r>
              <a:rPr lang="pt-BR" sz="2400" b="1" dirty="0">
                <a:solidFill>
                  <a:srgbClr val="000099"/>
                </a:solidFill>
                <a:latin typeface="Agency FB" pitchFamily="34" charset="0"/>
                <a:cs typeface="+mn-cs"/>
              </a:rPr>
              <a:t>Perfil Profissional de Conclusão </a:t>
            </a:r>
            <a:endParaRPr lang="pt-BR" sz="2400" dirty="0">
              <a:latin typeface="Agency FB" pitchFamily="34" charset="0"/>
              <a:cs typeface="+mn-cs"/>
            </a:endParaRPr>
          </a:p>
        </p:txBody>
      </p:sp>
      <p:sp>
        <p:nvSpPr>
          <p:cNvPr id="29702" name="Título 1"/>
          <p:cNvSpPr txBox="1">
            <a:spLocks/>
          </p:cNvSpPr>
          <p:nvPr/>
        </p:nvSpPr>
        <p:spPr bwMode="auto">
          <a:xfrm>
            <a:off x="1366838" y="257175"/>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1763688" y="1673424"/>
            <a:ext cx="7128792" cy="5184576"/>
          </a:xfrm>
        </p:spPr>
        <p:txBody>
          <a:bodyPr/>
          <a:lstStyle/>
          <a:p>
            <a:pPr marL="0" indent="0" algn="just" fontAlgn="auto">
              <a:lnSpc>
                <a:spcPct val="150000"/>
              </a:lnSpc>
              <a:spcAft>
                <a:spcPts val="0"/>
              </a:spcAft>
              <a:buClr>
                <a:schemeClr val="tx1">
                  <a:lumMod val="50000"/>
                  <a:lumOff val="50000"/>
                </a:schemeClr>
              </a:buClr>
              <a:buFont typeface="Wingdings 2" pitchFamily="18" charset="2"/>
              <a:buNone/>
              <a:defRPr/>
            </a:pPr>
            <a:r>
              <a:rPr lang="pt-BR" dirty="0" smtClean="0">
                <a:solidFill>
                  <a:schemeClr val="tx1"/>
                </a:solidFill>
                <a:latin typeface="Times New Roman" pitchFamily="18" charset="0"/>
                <a:cs typeface="Times New Roman" pitchFamily="18" charset="0"/>
              </a:rPr>
              <a:t>	Este </a:t>
            </a:r>
            <a:r>
              <a:rPr lang="pt-BR" dirty="0">
                <a:solidFill>
                  <a:schemeClr val="tx1"/>
                </a:solidFill>
                <a:latin typeface="Times New Roman" pitchFamily="18" charset="0"/>
                <a:cs typeface="Times New Roman" pitchFamily="18" charset="0"/>
              </a:rPr>
              <a:t>material produzido nas oficinas foi levado à consulta pública e depois disso retornou para validação, consolidando um processo de construção realmente democrático. Entretanto, quando foi apresentado posteriormente, numa versão prévia do que seria publicado, este documento trazia mudanças importantes: Além da retirada de aspectos importantes estabelecidos nas oficinas, havia sido acrescentado ao mapa de competências do citotécnico uma nova seção, que apresentava as etapas da </a:t>
            </a:r>
            <a:r>
              <a:rPr lang="pt-BR" dirty="0" err="1">
                <a:solidFill>
                  <a:schemeClr val="tx1"/>
                </a:solidFill>
                <a:latin typeface="Times New Roman" pitchFamily="18" charset="0"/>
                <a:cs typeface="Times New Roman" pitchFamily="18" charset="0"/>
              </a:rPr>
              <a:t>histotecnologia</a:t>
            </a:r>
            <a:r>
              <a:rPr lang="pt-BR" dirty="0">
                <a:solidFill>
                  <a:schemeClr val="tx1"/>
                </a:solidFill>
                <a:latin typeface="Times New Roman" pitchFamily="18" charset="0"/>
                <a:cs typeface="Times New Roman" pitchFamily="18" charset="0"/>
              </a:rPr>
              <a:t> tradicional como sendo agora atribuições do citotécnico.</a:t>
            </a:r>
          </a:p>
          <a:p>
            <a:pPr fontAlgn="auto">
              <a:spcAft>
                <a:spcPts val="0"/>
              </a:spcAft>
              <a:buClr>
                <a:schemeClr val="tx1">
                  <a:lumMod val="50000"/>
                  <a:lumOff val="50000"/>
                </a:schemeClr>
              </a:buClr>
              <a:defRPr/>
            </a:pPr>
            <a:endParaRPr lang="pt-B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ixaDeTexto 13"/>
          <p:cNvSpPr txBox="1">
            <a:spLocks noChangeArrowheads="1"/>
          </p:cNvSpPr>
          <p:nvPr/>
        </p:nvSpPr>
        <p:spPr bwMode="auto">
          <a:xfrm>
            <a:off x="3910013" y="382588"/>
            <a:ext cx="5035550" cy="6684962"/>
          </a:xfrm>
          <a:prstGeom prst="rect">
            <a:avLst/>
          </a:prstGeom>
          <a:noFill/>
          <a:ln w="9525">
            <a:noFill/>
            <a:miter lim="800000"/>
            <a:headEnd/>
            <a:tailEnd/>
          </a:ln>
        </p:spPr>
        <p:txBody>
          <a:bodyPr>
            <a:spAutoFit/>
          </a:bodyPr>
          <a:lstStyle/>
          <a:p>
            <a:pPr algn="just" eaLnBrk="0" hangingPunct="0">
              <a:lnSpc>
                <a:spcPct val="114000"/>
              </a:lnSpc>
            </a:pPr>
            <a:r>
              <a:rPr lang="pt-BR">
                <a:latin typeface="Times New Roman" pitchFamily="18" charset="0"/>
              </a:rPr>
              <a:t>	No Brasil, atualmente estão surgindo novas escolas que se dedicam à formação profissional de técnicos em citopatologia, de acordo com a nomenclatura estabelecida pelo Catálogo Nacional de Cursos do MEC,  principalmente a partir do lançamento das diretrizes curriculares para a educação profissional em citopatologia, realizado em 2012 como parte do PROFAPS. Embora estejam se constituindo novos centros formadores de citotécnicos no Pará, no Ceará e em Pernambuco, por exemplo, dois centros formadores têm se destacado nos últimos anos, por seus contínuos esforços na formação de citotécnicos, o da Escola do SITEC/INCA no Rio de Janeiro e o da </a:t>
            </a:r>
            <a:r>
              <a:rPr lang="pt-BR" i="1">
                <a:latin typeface="Times New Roman" pitchFamily="18" charset="0"/>
              </a:rPr>
              <a:t>Fundação Oncocentro de São Paulo </a:t>
            </a:r>
            <a:r>
              <a:rPr lang="pt-BR">
                <a:latin typeface="Times New Roman" pitchFamily="18" charset="0"/>
              </a:rPr>
              <a:t>(</a:t>
            </a:r>
            <a:r>
              <a:rPr lang="pt-BR" i="1">
                <a:latin typeface="Times New Roman" pitchFamily="18" charset="0"/>
              </a:rPr>
              <a:t>FOSP</a:t>
            </a:r>
            <a:r>
              <a:rPr lang="pt-BR">
                <a:latin typeface="Times New Roman" pitchFamily="18" charset="0"/>
              </a:rPr>
              <a:t>) oriunda do IBCC</a:t>
            </a:r>
            <a:r>
              <a:rPr lang="pt-BR" i="1">
                <a:latin typeface="Times New Roman" pitchFamily="18" charset="0"/>
              </a:rPr>
              <a:t>. </a:t>
            </a:r>
            <a:r>
              <a:rPr lang="pt-BR">
                <a:latin typeface="Times New Roman" pitchFamily="18" charset="0"/>
              </a:rPr>
              <a:t>Estes centros formam anualmente uma média de 15 alunos cada, e embora apresentem carga horária diferenciada, possuem estrutura curricular semelhante. </a:t>
            </a:r>
          </a:p>
          <a:p>
            <a:pPr algn="just" eaLnBrk="0" hangingPunct="0">
              <a:lnSpc>
                <a:spcPct val="114000"/>
              </a:lnSpc>
            </a:pPr>
            <a:endParaRPr lang="pt-BR">
              <a:latin typeface="Times New Roman" pitchFamily="18" charset="0"/>
              <a:cs typeface="Times New Roman" pitchFamily="18" charset="0"/>
            </a:endParaRPr>
          </a:p>
          <a:p>
            <a:pPr algn="just" eaLnBrk="0" hangingPunct="0"/>
            <a:endParaRPr lang="pt-BR">
              <a:latin typeface="Times New Roman" pitchFamily="18" charset="0"/>
              <a:cs typeface="Times New Roman" pitchFamily="18" charset="0"/>
            </a:endParaRPr>
          </a:p>
        </p:txBody>
      </p:sp>
      <p:pic>
        <p:nvPicPr>
          <p:cNvPr id="10" name="Picture 2" descr="DSC00440"/>
          <p:cNvPicPr>
            <a:picLocks noChangeAspect="1" noChangeArrowheads="1"/>
          </p:cNvPicPr>
          <p:nvPr/>
        </p:nvPicPr>
        <p:blipFill>
          <a:blip r:embed="rId2" cstate="print"/>
          <a:srcRect t="8197" b="11475"/>
          <a:stretch>
            <a:fillRect/>
          </a:stretch>
        </p:blipFill>
        <p:spPr bwMode="auto">
          <a:xfrm>
            <a:off x="1176" y="785782"/>
            <a:ext cx="3311653" cy="1995146"/>
          </a:xfrm>
          <a:prstGeom prst="ellipse">
            <a:avLst/>
          </a:prstGeom>
          <a:ln>
            <a:noFill/>
          </a:ln>
          <a:effectLst>
            <a:softEdge rad="112500"/>
          </a:effectLst>
        </p:spPr>
      </p:pic>
      <p:graphicFrame>
        <p:nvGraphicFramePr>
          <p:cNvPr id="12" name="Diagrama 11"/>
          <p:cNvGraphicFramePr/>
          <p:nvPr/>
        </p:nvGraphicFramePr>
        <p:xfrm>
          <a:off x="544400" y="80755"/>
          <a:ext cx="2928958" cy="603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m 3" descr="Imagem 018.jpg"/>
          <p:cNvPicPr>
            <a:picLocks noChangeAspect="1"/>
          </p:cNvPicPr>
          <p:nvPr/>
        </p:nvPicPr>
        <p:blipFill>
          <a:blip r:embed="rId8" cstate="print"/>
          <a:srcRect/>
          <a:stretch>
            <a:fillRect/>
          </a:stretch>
        </p:blipFill>
        <p:spPr bwMode="auto">
          <a:xfrm>
            <a:off x="1907704" y="2792888"/>
            <a:ext cx="1888320" cy="1416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1" descr="078.JPG"/>
          <p:cNvPicPr>
            <a:picLocks noChangeAspect="1"/>
          </p:cNvPicPr>
          <p:nvPr/>
        </p:nvPicPr>
        <p:blipFill>
          <a:blip r:embed="rId9" cstate="print"/>
          <a:srcRect/>
          <a:stretch>
            <a:fillRect/>
          </a:stretch>
        </p:blipFill>
        <p:spPr bwMode="auto">
          <a:xfrm>
            <a:off x="509673" y="4365104"/>
            <a:ext cx="2294658" cy="1721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1547664" y="980728"/>
            <a:ext cx="7200800" cy="5400600"/>
          </a:xfrm>
        </p:spPr>
        <p:txBody>
          <a:bodyPr>
            <a:normAutofit lnSpcReduction="10000"/>
          </a:bodyPr>
          <a:lstStyle/>
          <a:p>
            <a:pPr marL="0" indent="0" algn="just" fontAlgn="auto">
              <a:lnSpc>
                <a:spcPct val="150000"/>
              </a:lnSpc>
              <a:spcAft>
                <a:spcPts val="0"/>
              </a:spcAft>
              <a:buClr>
                <a:schemeClr val="tx1">
                  <a:lumMod val="50000"/>
                  <a:lumOff val="50000"/>
                </a:schemeClr>
              </a:buClr>
              <a:buFont typeface="Wingdings 2" pitchFamily="18" charset="2"/>
              <a:buNone/>
              <a:defRPr/>
            </a:pPr>
            <a:r>
              <a:rPr lang="pt-BR" dirty="0" smtClean="0">
                <a:solidFill>
                  <a:schemeClr val="tx1"/>
                </a:solidFill>
                <a:latin typeface="Times New Roman" pitchFamily="18" charset="0"/>
                <a:cs typeface="Times New Roman" pitchFamily="18" charset="0"/>
              </a:rPr>
              <a:t>	Em </a:t>
            </a:r>
            <a:r>
              <a:rPr lang="pt-BR" dirty="0">
                <a:solidFill>
                  <a:schemeClr val="tx1"/>
                </a:solidFill>
                <a:latin typeface="Times New Roman" pitchFamily="18" charset="0"/>
                <a:cs typeface="Times New Roman" pitchFamily="18" charset="0"/>
              </a:rPr>
              <a:t>2010, buscando construir uma proposta alternativa às orientações do PROFAPS, o </a:t>
            </a:r>
            <a:r>
              <a:rPr lang="pt-BR" b="1" dirty="0">
                <a:solidFill>
                  <a:schemeClr val="tx1"/>
                </a:solidFill>
                <a:latin typeface="Times New Roman" pitchFamily="18" charset="0"/>
                <a:cs typeface="Times New Roman" pitchFamily="18" charset="0"/>
              </a:rPr>
              <a:t>INCA</a:t>
            </a:r>
            <a:r>
              <a:rPr lang="pt-BR" dirty="0">
                <a:solidFill>
                  <a:schemeClr val="tx1"/>
                </a:solidFill>
                <a:latin typeface="Times New Roman" pitchFamily="18" charset="0"/>
                <a:cs typeface="Times New Roman" pitchFamily="18" charset="0"/>
              </a:rPr>
              <a:t> estabeleceu um convênio com a </a:t>
            </a:r>
            <a:r>
              <a:rPr lang="pt-BR" b="1" dirty="0">
                <a:solidFill>
                  <a:schemeClr val="tx1"/>
                </a:solidFill>
                <a:latin typeface="Times New Roman" pitchFamily="18" charset="0"/>
                <a:cs typeface="Times New Roman" pitchFamily="18" charset="0"/>
              </a:rPr>
              <a:t>Escola Politécnica de Saúde Joaquim Venâncio </a:t>
            </a:r>
            <a:r>
              <a:rPr lang="pt-BR" dirty="0">
                <a:solidFill>
                  <a:schemeClr val="tx1"/>
                </a:solidFill>
                <a:latin typeface="Times New Roman" pitchFamily="18" charset="0"/>
                <a:cs typeface="Times New Roman" pitchFamily="18" charset="0"/>
              </a:rPr>
              <a:t>(EPSJV), para iniciar a reestruturação do curso de citologia, então de qualificação, oferecido pelo SITEC. O curso foi revisto e rediscutido. As disciplinas técnicas foram fortalecidas e a elas foram acrescidas outras disciplinas que ampliavam o escopo formativo destes técnicos, permitindo-lhes ter uma percepção mais ampla de seu papel enquanto trabalhadores da saúde e do SUS, mais especificamente. Este curso de qualificação passou a ser um curso de formação técnica de nível médio com certificação reconhecida pelo MEC, e teve sua primeira turma formada em 2012. </a:t>
            </a:r>
          </a:p>
          <a:p>
            <a:pPr fontAlgn="auto">
              <a:spcAft>
                <a:spcPts val="0"/>
              </a:spcAft>
              <a:buClr>
                <a:schemeClr val="tx1">
                  <a:lumMod val="50000"/>
                  <a:lumOff val="50000"/>
                </a:schemeClr>
              </a:buClr>
              <a:defRPr/>
            </a:pPr>
            <a:endParaRPr lang="pt-B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cstate="print"/>
          <a:srcRect l="18304" t="18404" r="15923" b="15129"/>
          <a:stretch>
            <a:fillRect/>
          </a:stretch>
        </p:blipFill>
        <p:spPr bwMode="auto">
          <a:xfrm>
            <a:off x="4837113" y="925513"/>
            <a:ext cx="2814637" cy="2132012"/>
          </a:xfrm>
          <a:prstGeom prst="rect">
            <a:avLst/>
          </a:prstGeom>
          <a:noFill/>
          <a:ln w="9525">
            <a:noFill/>
            <a:miter lim="800000"/>
            <a:headEnd/>
            <a:tailEnd/>
          </a:ln>
          <a:effectLst/>
        </p:spPr>
      </p:pic>
      <p:pic>
        <p:nvPicPr>
          <p:cNvPr id="33795" name="Picture 6"/>
          <p:cNvPicPr>
            <a:picLocks noChangeAspect="1" noChangeArrowheads="1"/>
          </p:cNvPicPr>
          <p:nvPr/>
        </p:nvPicPr>
        <p:blipFill>
          <a:blip r:embed="rId4" cstate="print"/>
          <a:srcRect/>
          <a:stretch>
            <a:fillRect/>
          </a:stretch>
        </p:blipFill>
        <p:spPr bwMode="auto">
          <a:xfrm>
            <a:off x="2555875" y="3127375"/>
            <a:ext cx="5256213" cy="3505200"/>
          </a:xfrm>
          <a:prstGeom prst="rect">
            <a:avLst/>
          </a:prstGeom>
          <a:noFill/>
          <a:ln w="9525">
            <a:noFill/>
            <a:miter lim="800000"/>
            <a:headEnd/>
            <a:tailEnd/>
          </a:ln>
          <a:effectLst/>
        </p:spPr>
      </p:pic>
      <p:pic>
        <p:nvPicPr>
          <p:cNvPr id="5" name="Imagem 1"/>
          <p:cNvPicPr>
            <a:picLocks noChangeAspect="1"/>
          </p:cNvPicPr>
          <p:nvPr/>
        </p:nvPicPr>
        <p:blipFill rotWithShape="1">
          <a:blip r:embed="rId5" cstate="print"/>
          <a:srcRect t="5497"/>
          <a:stretch/>
        </p:blipFill>
        <p:spPr bwMode="auto">
          <a:xfrm>
            <a:off x="611188" y="1041400"/>
            <a:ext cx="3092450" cy="2192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1187624" y="404664"/>
            <a:ext cx="7560840" cy="6076056"/>
          </a:xfrm>
        </p:spPr>
        <p:txBody>
          <a:bodyPr>
            <a:normAutofit fontScale="77500" lnSpcReduction="20000"/>
          </a:bodyPr>
          <a:lstStyle/>
          <a:p>
            <a:pPr marL="0" indent="0" algn="just" fontAlgn="auto">
              <a:lnSpc>
                <a:spcPct val="170000"/>
              </a:lnSpc>
              <a:spcBef>
                <a:spcPts val="0"/>
              </a:spcBef>
              <a:spcAft>
                <a:spcPts val="0"/>
              </a:spcAft>
              <a:buClr>
                <a:schemeClr val="tx1">
                  <a:lumMod val="50000"/>
                  <a:lumOff val="50000"/>
                </a:schemeClr>
              </a:buClr>
              <a:buFont typeface="Wingdings 2" pitchFamily="18" charset="2"/>
              <a:buNone/>
              <a:defRPr/>
            </a:pPr>
            <a:r>
              <a:rPr lang="pt-BR" dirty="0" smtClean="0">
                <a:solidFill>
                  <a:schemeClr val="tx1"/>
                </a:solidFill>
                <a:latin typeface="Times New Roman" pitchFamily="18" charset="0"/>
                <a:cs typeface="Times New Roman" pitchFamily="18" charset="0"/>
              </a:rPr>
              <a:t>	</a:t>
            </a:r>
            <a:r>
              <a:rPr lang="pt-BR" sz="2900" dirty="0" smtClean="0">
                <a:solidFill>
                  <a:schemeClr val="tx1"/>
                </a:solidFill>
                <a:latin typeface="Times New Roman" pitchFamily="18" charset="0"/>
                <a:cs typeface="Times New Roman" pitchFamily="18" charset="0"/>
              </a:rPr>
              <a:t>Ao </a:t>
            </a:r>
            <a:r>
              <a:rPr lang="pt-BR" sz="2900" dirty="0">
                <a:solidFill>
                  <a:schemeClr val="tx1"/>
                </a:solidFill>
                <a:latin typeface="Times New Roman" pitchFamily="18" charset="0"/>
                <a:cs typeface="Times New Roman" pitchFamily="18" charset="0"/>
              </a:rPr>
              <a:t>buscarmos remontar o percurso histórico da educação profissional em citotecnologia, percebemos </a:t>
            </a:r>
            <a:r>
              <a:rPr lang="pt-BR" sz="2900" dirty="0" smtClean="0">
                <a:solidFill>
                  <a:schemeClr val="tx1"/>
                </a:solidFill>
                <a:latin typeface="Times New Roman" pitchFamily="18" charset="0"/>
                <a:cs typeface="Times New Roman" pitchFamily="18" charset="0"/>
              </a:rPr>
              <a:t>que esta </a:t>
            </a:r>
            <a:r>
              <a:rPr lang="pt-BR" sz="2900" dirty="0">
                <a:solidFill>
                  <a:schemeClr val="tx1"/>
                </a:solidFill>
                <a:latin typeface="Times New Roman" pitchFamily="18" charset="0"/>
                <a:cs typeface="Times New Roman" pitchFamily="18" charset="0"/>
              </a:rPr>
              <a:t>área do trabalho técnico em saúde surgiu de uma demanda significativa e bastante específica, e que seguiu o caminho inverso da grande maioria das profissões técnicas da saúde que tiveram um início atribuído à formação em serviço, ela foi instituída a partir de um programa de formação exemplar, que rapidamente foi reconhecido como referência importante, e foi sendo diluído ao longo dos anos e das diferentes medidas políticas que reestruturaram e enfraqueceram a educação, de modo geral, no Brasil, atendendo aos imperativos do capitalismo </a:t>
            </a:r>
            <a:r>
              <a:rPr lang="pt-BR" sz="2900" dirty="0" smtClean="0">
                <a:solidFill>
                  <a:schemeClr val="tx1"/>
                </a:solidFill>
                <a:latin typeface="Times New Roman" pitchFamily="18" charset="0"/>
                <a:cs typeface="Times New Roman" pitchFamily="18" charset="0"/>
              </a:rPr>
              <a:t>dependente. </a:t>
            </a:r>
          </a:p>
          <a:p>
            <a:pPr marL="0" indent="0" algn="just" fontAlgn="auto">
              <a:lnSpc>
                <a:spcPct val="170000"/>
              </a:lnSpc>
              <a:spcBef>
                <a:spcPts val="0"/>
              </a:spcBef>
              <a:spcAft>
                <a:spcPts val="0"/>
              </a:spcAft>
              <a:buClr>
                <a:schemeClr val="tx1">
                  <a:lumMod val="50000"/>
                  <a:lumOff val="50000"/>
                </a:schemeClr>
              </a:buClr>
              <a:buFont typeface="Wingdings 2" pitchFamily="18" charset="2"/>
              <a:buNone/>
              <a:defRPr/>
            </a:pPr>
            <a:endParaRPr lang="pt-B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1187624" y="980728"/>
            <a:ext cx="7488832" cy="5328592"/>
          </a:xfrm>
        </p:spPr>
        <p:txBody>
          <a:bodyPr>
            <a:normAutofit fontScale="62500" lnSpcReduction="20000"/>
          </a:bodyPr>
          <a:lstStyle/>
          <a:p>
            <a:pPr marL="0" indent="0" algn="just" fontAlgn="auto">
              <a:lnSpc>
                <a:spcPct val="170000"/>
              </a:lnSpc>
              <a:spcBef>
                <a:spcPts val="0"/>
              </a:spcBef>
              <a:spcAft>
                <a:spcPts val="0"/>
              </a:spcAft>
              <a:buClr>
                <a:schemeClr val="tx1">
                  <a:lumMod val="50000"/>
                  <a:lumOff val="50000"/>
                </a:schemeClr>
              </a:buClr>
              <a:buFont typeface="Wingdings 2" pitchFamily="18" charset="2"/>
              <a:buNone/>
              <a:defRPr/>
            </a:pPr>
            <a:r>
              <a:rPr lang="pt-BR" dirty="0" smtClean="0">
                <a:solidFill>
                  <a:schemeClr val="tx1"/>
                </a:solidFill>
                <a:latin typeface="Times New Roman" pitchFamily="18" charset="0"/>
                <a:cs typeface="Times New Roman" pitchFamily="18" charset="0"/>
              </a:rPr>
              <a:t>	</a:t>
            </a:r>
            <a:r>
              <a:rPr lang="pt-BR" sz="2900" dirty="0" smtClean="0">
                <a:solidFill>
                  <a:schemeClr val="tx1"/>
                </a:solidFill>
                <a:latin typeface="Times New Roman" pitchFamily="18" charset="0"/>
                <a:cs typeface="Times New Roman" pitchFamily="18" charset="0"/>
              </a:rPr>
              <a:t>Outra </a:t>
            </a:r>
            <a:r>
              <a:rPr lang="pt-BR" sz="2900" dirty="0">
                <a:solidFill>
                  <a:schemeClr val="tx1"/>
                </a:solidFill>
                <a:latin typeface="Times New Roman" pitchFamily="18" charset="0"/>
                <a:cs typeface="Times New Roman" pitchFamily="18" charset="0"/>
              </a:rPr>
              <a:t>questão importantíssima é a </a:t>
            </a:r>
            <a:r>
              <a:rPr lang="pt-BR" sz="2900" dirty="0" err="1">
                <a:solidFill>
                  <a:schemeClr val="tx1"/>
                </a:solidFill>
                <a:latin typeface="Times New Roman" pitchFamily="18" charset="0"/>
                <a:cs typeface="Times New Roman" pitchFamily="18" charset="0"/>
              </a:rPr>
              <a:t>recertificação</a:t>
            </a:r>
            <a:r>
              <a:rPr lang="pt-BR" sz="2900" dirty="0">
                <a:solidFill>
                  <a:schemeClr val="tx1"/>
                </a:solidFill>
                <a:latin typeface="Times New Roman" pitchFamily="18" charset="0"/>
                <a:cs typeface="Times New Roman" pitchFamily="18" charset="0"/>
              </a:rPr>
              <a:t> da grande quantidade de profissionais que já estão inseridos nos serviços de anatomia patológica e citopatologia , e que atuam há anos como citotécnicos, mas que não passaram por nenhum processo de educação profissional </a:t>
            </a:r>
            <a:r>
              <a:rPr lang="pt-BR" sz="2900" dirty="0" smtClean="0">
                <a:solidFill>
                  <a:schemeClr val="tx1"/>
                </a:solidFill>
                <a:latin typeface="Times New Roman" pitchFamily="18" charset="0"/>
                <a:cs typeface="Times New Roman" pitchFamily="18" charset="0"/>
              </a:rPr>
              <a:t>formal e que  </a:t>
            </a:r>
            <a:r>
              <a:rPr lang="pt-BR" sz="2900" dirty="0">
                <a:solidFill>
                  <a:schemeClr val="tx1"/>
                </a:solidFill>
                <a:latin typeface="Times New Roman" pitchFamily="18" charset="0"/>
                <a:cs typeface="Times New Roman" pitchFamily="18" charset="0"/>
              </a:rPr>
              <a:t>buscam mecanismos de validação e de atualização dos seus conhecimentos,.</a:t>
            </a:r>
          </a:p>
          <a:p>
            <a:pPr marL="0" indent="0" algn="just" fontAlgn="auto">
              <a:lnSpc>
                <a:spcPct val="170000"/>
              </a:lnSpc>
              <a:spcBef>
                <a:spcPts val="0"/>
              </a:spcBef>
              <a:spcAft>
                <a:spcPts val="0"/>
              </a:spcAft>
              <a:buClr>
                <a:schemeClr val="tx1">
                  <a:lumMod val="50000"/>
                  <a:lumOff val="50000"/>
                </a:schemeClr>
              </a:buClr>
              <a:buFont typeface="Wingdings 2" pitchFamily="18" charset="2"/>
              <a:buNone/>
              <a:defRPr/>
            </a:pPr>
            <a:r>
              <a:rPr lang="pt-BR" sz="2900" dirty="0" smtClean="0">
                <a:solidFill>
                  <a:schemeClr val="tx1"/>
                </a:solidFill>
                <a:latin typeface="Times New Roman" pitchFamily="18" charset="0"/>
                <a:cs typeface="Times New Roman" pitchFamily="18" charset="0"/>
              </a:rPr>
              <a:t>	A proposta </a:t>
            </a:r>
            <a:r>
              <a:rPr lang="pt-BR" sz="2900" dirty="0">
                <a:solidFill>
                  <a:schemeClr val="tx1"/>
                </a:solidFill>
                <a:latin typeface="Times New Roman" pitchFamily="18" charset="0"/>
                <a:cs typeface="Times New Roman" pitchFamily="18" charset="0"/>
              </a:rPr>
              <a:t>de diretrizes curriculares feita pelo PROFAPS,  que inseriu de forma preocupante atividades características do trabalho técnico em histologia dentro do escopo de atividades específicas dos </a:t>
            </a:r>
            <a:r>
              <a:rPr lang="pt-BR" sz="2900" dirty="0" smtClean="0">
                <a:solidFill>
                  <a:schemeClr val="tx1"/>
                </a:solidFill>
                <a:latin typeface="Times New Roman" pitchFamily="18" charset="0"/>
                <a:cs typeface="Times New Roman" pitchFamily="18" charset="0"/>
              </a:rPr>
              <a:t>citotécnicos, </a:t>
            </a:r>
            <a:r>
              <a:rPr lang="pt-BR" sz="2900" dirty="0">
                <a:solidFill>
                  <a:schemeClr val="tx1"/>
                </a:solidFill>
                <a:latin typeface="Times New Roman" pitchFamily="18" charset="0"/>
                <a:cs typeface="Times New Roman" pitchFamily="18" charset="0"/>
              </a:rPr>
              <a:t>reduzem o trabalho dos técnicos em saúde apenas às suas atribuições mais básicas</a:t>
            </a:r>
            <a:r>
              <a:rPr lang="pt-BR" sz="2900" dirty="0" smtClean="0">
                <a:solidFill>
                  <a:schemeClr val="tx1"/>
                </a:solidFill>
                <a:latin typeface="Times New Roman" pitchFamily="18" charset="0"/>
                <a:cs typeface="Times New Roman" pitchFamily="18" charset="0"/>
              </a:rPr>
              <a:t>.</a:t>
            </a:r>
          </a:p>
          <a:p>
            <a:pPr marL="0" indent="0" algn="just" fontAlgn="auto">
              <a:lnSpc>
                <a:spcPct val="170000"/>
              </a:lnSpc>
              <a:spcBef>
                <a:spcPts val="0"/>
              </a:spcBef>
              <a:spcAft>
                <a:spcPts val="0"/>
              </a:spcAft>
              <a:buClr>
                <a:schemeClr val="tx1">
                  <a:lumMod val="50000"/>
                  <a:lumOff val="50000"/>
                </a:schemeClr>
              </a:buClr>
              <a:buFont typeface="Wingdings 2" pitchFamily="18" charset="2"/>
              <a:buNone/>
              <a:defRPr/>
            </a:pPr>
            <a:r>
              <a:rPr lang="pt-BR" sz="2900" dirty="0" smtClean="0">
                <a:solidFill>
                  <a:schemeClr val="tx1"/>
                </a:solidFill>
                <a:latin typeface="Times New Roman" pitchFamily="18" charset="0"/>
                <a:cs typeface="Times New Roman" pitchFamily="18" charset="0"/>
              </a:rPr>
              <a:t>	É </a:t>
            </a:r>
            <a:r>
              <a:rPr lang="pt-BR" sz="2900" dirty="0">
                <a:solidFill>
                  <a:schemeClr val="tx1"/>
                </a:solidFill>
                <a:latin typeface="Times New Roman" pitchFamily="18" charset="0"/>
                <a:cs typeface="Times New Roman" pitchFamily="18" charset="0"/>
              </a:rPr>
              <a:t>essencial que seja superada esta proposta do PROFAPS, que descaracteriza tanto o profissional citotécnico quanto os </a:t>
            </a:r>
            <a:r>
              <a:rPr lang="pt-BR" sz="2900" dirty="0" err="1">
                <a:solidFill>
                  <a:schemeClr val="tx1"/>
                </a:solidFill>
                <a:latin typeface="Times New Roman" pitchFamily="18" charset="0"/>
                <a:cs typeface="Times New Roman" pitchFamily="18" charset="0"/>
              </a:rPr>
              <a:t>histotécnicos</a:t>
            </a:r>
            <a:r>
              <a:rPr lang="pt-BR" sz="2900" dirty="0">
                <a:solidFill>
                  <a:schemeClr val="tx1"/>
                </a:solidFill>
                <a:latin typeface="Times New Roman" pitchFamily="18" charset="0"/>
                <a:cs typeface="Times New Roman" pitchFamily="18" charset="0"/>
              </a:rPr>
              <a:t>, para que se possa investir, de fato, no desenvolvimento técnico-científico destas </a:t>
            </a:r>
            <a:r>
              <a:rPr lang="pt-BR" sz="2900" dirty="0" smtClean="0">
                <a:solidFill>
                  <a:schemeClr val="tx1"/>
                </a:solidFill>
                <a:latin typeface="Times New Roman" pitchFamily="18" charset="0"/>
                <a:cs typeface="Times New Roman" pitchFamily="18" charset="0"/>
              </a:rPr>
              <a:t>áreas. </a:t>
            </a:r>
            <a:endParaRPr lang="pt-BR" sz="2900" dirty="0">
              <a:solidFill>
                <a:schemeClr val="tx1"/>
              </a:solidFill>
              <a:latin typeface="Times New Roman" pitchFamily="18" charset="0"/>
              <a:cs typeface="Times New Roman" pitchFamily="18" charset="0"/>
            </a:endParaRPr>
          </a:p>
          <a:p>
            <a:pPr fontAlgn="auto">
              <a:spcAft>
                <a:spcPts val="0"/>
              </a:spcAft>
              <a:buClr>
                <a:schemeClr val="tx1">
                  <a:lumMod val="50000"/>
                  <a:lumOff val="50000"/>
                </a:schemeClr>
              </a:buClr>
              <a:defRPr/>
            </a:pPr>
            <a:endParaRPr lang="pt-B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19695" t="43616" r="24400" b="33446"/>
          <a:stretch>
            <a:fillRect/>
          </a:stretch>
        </p:blipFill>
        <p:spPr bwMode="auto">
          <a:xfrm>
            <a:off x="1116013" y="2276475"/>
            <a:ext cx="7721600" cy="2376488"/>
          </a:xfrm>
          <a:prstGeom prst="rect">
            <a:avLst/>
          </a:prstGeom>
          <a:noFill/>
          <a:ln w="9525">
            <a:noFill/>
            <a:miter lim="800000"/>
            <a:headEnd/>
            <a:tailEnd/>
          </a:ln>
          <a:effectLst/>
        </p:spPr>
      </p:pic>
      <p:pic>
        <p:nvPicPr>
          <p:cNvPr id="2" name="Título 1"/>
          <p:cNvPicPr>
            <a:picLocks noGrp="1" noChangeArrowheads="1"/>
          </p:cNvPicPr>
          <p:nvPr>
            <p:ph type="title"/>
          </p:nvPr>
        </p:nvPicPr>
        <p:blipFill>
          <a:blip r:embed="rId3" cstate="print"/>
          <a:srcRect/>
          <a:stretch>
            <a:fillRect/>
          </a:stretch>
        </p:blipFill>
        <p:spPr bwMode="auto">
          <a:xfrm>
            <a:off x="42863" y="304800"/>
            <a:ext cx="1109662" cy="6461125"/>
          </a:xfrm>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MÓDULOS 2010\Módulo 1\FOTOS Módulo 1\Proc Tecn- FOTO\figura 6.JPG"/>
          <p:cNvPicPr>
            <a:picLocks noChangeAspect="1" noChangeArrowheads="1"/>
          </p:cNvPicPr>
          <p:nvPr/>
        </p:nvPicPr>
        <p:blipFill>
          <a:blip r:embed="rId2" cstate="print"/>
          <a:srcRect/>
          <a:stretch>
            <a:fillRect/>
          </a:stretch>
        </p:blipFill>
        <p:spPr bwMode="auto">
          <a:xfrm>
            <a:off x="6800850" y="1433513"/>
            <a:ext cx="1887538" cy="1416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4"/>
          <p:cNvSpPr/>
          <p:nvPr/>
        </p:nvSpPr>
        <p:spPr>
          <a:xfrm>
            <a:off x="1854371" y="1446981"/>
            <a:ext cx="3935375" cy="369332"/>
          </a:xfrm>
          <a:prstGeom prst="rect">
            <a:avLst/>
          </a:prstGeom>
        </p:spPr>
        <p:txBody>
          <a:bodyPr>
            <a:spAutoFit/>
          </a:bodyPr>
          <a:lstStyle/>
          <a:p>
            <a:pPr algn="ctr" fontAlgn="auto">
              <a:spcBef>
                <a:spcPts val="0"/>
              </a:spcBef>
              <a:spcAft>
                <a:spcPts val="0"/>
              </a:spcAft>
              <a:defRPr/>
            </a:pPr>
            <a:r>
              <a:rPr lang="pt-BR" b="1" cap="all" dirty="0">
                <a:ln w="9000" cmpd="sng">
                  <a:solidFill>
                    <a:schemeClr val="accent4">
                      <a:shade val="50000"/>
                      <a:satMod val="120000"/>
                    </a:schemeClr>
                  </a:solidFill>
                  <a:prstDash val="solid"/>
                </a:ln>
                <a:solidFill>
                  <a:srgbClr val="FFCCFF"/>
                </a:solidFill>
                <a:effectLst>
                  <a:reflection blurRad="12700" stA="28000" endPos="45000" dist="1000" dir="5400000" sy="-100000" algn="bl" rotWithShape="0"/>
                </a:effectLst>
                <a:latin typeface="Times New Roman" charset="0"/>
                <a:cs typeface="Arial" charset="0"/>
              </a:rPr>
              <a:t>Técnica  Citológica</a:t>
            </a:r>
          </a:p>
        </p:txBody>
      </p:sp>
      <p:pic>
        <p:nvPicPr>
          <p:cNvPr id="6" name="Imagem 1"/>
          <p:cNvPicPr>
            <a:picLocks noChangeAspect="1"/>
          </p:cNvPicPr>
          <p:nvPr/>
        </p:nvPicPr>
        <p:blipFill rotWithShape="1">
          <a:blip r:embed="rId3" cstate="print"/>
          <a:srcRect l="11497" t="9616"/>
          <a:stretch/>
        </p:blipFill>
        <p:spPr bwMode="auto">
          <a:xfrm>
            <a:off x="3914775" y="2187575"/>
            <a:ext cx="2757488" cy="423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m 2"/>
          <p:cNvPicPr>
            <a:picLocks noChangeAspect="1"/>
          </p:cNvPicPr>
          <p:nvPr/>
        </p:nvPicPr>
        <p:blipFill rotWithShape="1">
          <a:blip r:embed="rId4" cstate="print"/>
          <a:srcRect t="13388"/>
          <a:stretch/>
        </p:blipFill>
        <p:spPr bwMode="auto">
          <a:xfrm>
            <a:off x="6883400" y="3749675"/>
            <a:ext cx="2052638" cy="267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m 1"/>
          <p:cNvPicPr>
            <a:picLocks noChangeAspect="1"/>
          </p:cNvPicPr>
          <p:nvPr/>
        </p:nvPicPr>
        <p:blipFill>
          <a:blip r:embed="rId5" cstate="print"/>
          <a:srcRect/>
          <a:stretch>
            <a:fillRect/>
          </a:stretch>
        </p:blipFill>
        <p:spPr bwMode="auto">
          <a:xfrm>
            <a:off x="1239838" y="2209800"/>
            <a:ext cx="2376487" cy="1579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5" name="Retângulo 2"/>
          <p:cNvSpPr>
            <a:spLocks noChangeArrowheads="1"/>
          </p:cNvSpPr>
          <p:nvPr/>
        </p:nvSpPr>
        <p:spPr bwMode="auto">
          <a:xfrm>
            <a:off x="895350" y="4762500"/>
            <a:ext cx="3065463" cy="646113"/>
          </a:xfrm>
          <a:prstGeom prst="rect">
            <a:avLst/>
          </a:prstGeom>
          <a:noFill/>
          <a:ln w="9525">
            <a:noFill/>
            <a:miter lim="800000"/>
            <a:headEnd/>
            <a:tailEnd/>
          </a:ln>
        </p:spPr>
        <p:txBody>
          <a:bodyPr>
            <a:spAutoFit/>
          </a:bodyPr>
          <a:lstStyle/>
          <a:p>
            <a:pPr algn="ctr"/>
            <a:r>
              <a:rPr lang="pt-BR" sz="1200" b="1">
                <a:solidFill>
                  <a:srgbClr val="002060"/>
                </a:solidFill>
              </a:rPr>
              <a:t>COLORAÇÃO, PREPARO</a:t>
            </a:r>
          </a:p>
          <a:p>
            <a:pPr algn="ctr"/>
            <a:r>
              <a:rPr lang="pt-BR" sz="1200" b="1">
                <a:solidFill>
                  <a:srgbClr val="002060"/>
                </a:solidFill>
              </a:rPr>
              <a:t> DE CORANTES E </a:t>
            </a:r>
          </a:p>
          <a:p>
            <a:pPr algn="ctr"/>
            <a:r>
              <a:rPr lang="pt-BR" sz="1200" b="1">
                <a:solidFill>
                  <a:srgbClr val="002060"/>
                </a:solidFill>
              </a:rPr>
              <a:t>MONTAGEM DA LÂMINA</a:t>
            </a:r>
          </a:p>
        </p:txBody>
      </p:sp>
      <p:pic>
        <p:nvPicPr>
          <p:cNvPr id="37896" name="Rectangle 2"/>
          <p:cNvPicPr>
            <a:picLocks noGrp="1" noChangeArrowheads="1"/>
          </p:cNvPicPr>
          <p:nvPr>
            <p:ph type="title"/>
          </p:nvPr>
        </p:nvPicPr>
        <p:blipFill>
          <a:blip r:embed="rId6" cstate="print"/>
          <a:srcRect/>
          <a:stretch>
            <a:fillRect/>
          </a:stretch>
        </p:blipFill>
        <p:spPr bwMode="auto">
          <a:xfrm>
            <a:off x="-73025" y="341313"/>
            <a:ext cx="1017588" cy="634523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1403648" y="980728"/>
            <a:ext cx="7560840" cy="5760640"/>
          </a:xfrm>
        </p:spPr>
        <p:txBody>
          <a:bodyPr>
            <a:normAutofit fontScale="70000" lnSpcReduction="20000"/>
          </a:bodyPr>
          <a:lstStyle/>
          <a:p>
            <a:pPr marL="0" indent="0" algn="just" fontAlgn="auto">
              <a:lnSpc>
                <a:spcPct val="170000"/>
              </a:lnSpc>
              <a:spcAft>
                <a:spcPts val="0"/>
              </a:spcAft>
              <a:buClr>
                <a:schemeClr val="tx1">
                  <a:lumMod val="50000"/>
                  <a:lumOff val="50000"/>
                </a:schemeClr>
              </a:buClr>
              <a:buFont typeface="Wingdings 2" pitchFamily="18" charset="2"/>
              <a:buNone/>
              <a:defRPr/>
            </a:pPr>
            <a:r>
              <a:rPr lang="pt-BR" sz="2900" dirty="0" smtClean="0">
                <a:solidFill>
                  <a:schemeClr val="tx1"/>
                </a:solidFill>
                <a:latin typeface="Times New Roman" pitchFamily="18" charset="0"/>
                <a:cs typeface="Times New Roman" pitchFamily="18" charset="0"/>
              </a:rPr>
              <a:t>	</a:t>
            </a:r>
            <a:r>
              <a:rPr lang="pt-BR" sz="3100" dirty="0">
                <a:solidFill>
                  <a:schemeClr val="tx1"/>
                </a:solidFill>
                <a:latin typeface="Times New Roman" pitchFamily="18" charset="0"/>
                <a:cs typeface="Times New Roman" pitchFamily="18" charset="0"/>
              </a:rPr>
              <a:t>Devido a escassez de registros sobre o desenrolar histórico da educação profissional em </a:t>
            </a:r>
            <a:r>
              <a:rPr lang="pt-BR" sz="3100" dirty="0" smtClean="0">
                <a:solidFill>
                  <a:schemeClr val="tx1"/>
                </a:solidFill>
                <a:latin typeface="Times New Roman" pitchFamily="18" charset="0"/>
                <a:cs typeface="Times New Roman" pitchFamily="18" charset="0"/>
              </a:rPr>
              <a:t>citotecnologia no Brasil </a:t>
            </a:r>
            <a:r>
              <a:rPr lang="pt-BR" sz="3100" dirty="0">
                <a:solidFill>
                  <a:schemeClr val="tx1"/>
                </a:solidFill>
                <a:latin typeface="Times New Roman" pitchFamily="18" charset="0"/>
                <a:cs typeface="Times New Roman" pitchFamily="18" charset="0"/>
              </a:rPr>
              <a:t>, tem surgido vários problemas para este grupo de trabalhadores, que se refletem  fortemente nas ações de definição política quanto a educação profissional, as condições de trabalho e á luta pela regulamentação profissional. Essas questões tem sido discutidas mais intensamente na atualidade, devido ao reconhecimento do papel estratégico desses profissionais nas ações de prevenção do câncer, e por isso se faz necessário recuperar o processo de constituição e dissolução da educação profissional nesta </a:t>
            </a:r>
            <a:r>
              <a:rPr lang="pt-BR" sz="3100" dirty="0" smtClean="0">
                <a:solidFill>
                  <a:schemeClr val="tx1"/>
                </a:solidFill>
                <a:latin typeface="Times New Roman" pitchFamily="18" charset="0"/>
                <a:cs typeface="Times New Roman" pitchFamily="18" charset="0"/>
              </a:rPr>
              <a:t>área.	</a:t>
            </a:r>
            <a:endParaRPr lang="pt-BR" sz="2900" dirty="0">
              <a:solidFill>
                <a:srgbClr val="FF0000"/>
              </a:solidFill>
              <a:latin typeface="Bodoni MT Condensed" pitchFamily="18" charset="0"/>
            </a:endParaRPr>
          </a:p>
          <a:p>
            <a:pPr algn="just" fontAlgn="auto">
              <a:lnSpc>
                <a:spcPct val="150000"/>
              </a:lnSpc>
              <a:spcAft>
                <a:spcPts val="0"/>
              </a:spcAft>
              <a:buClr>
                <a:schemeClr val="tx1">
                  <a:lumMod val="50000"/>
                  <a:lumOff val="50000"/>
                </a:schemeClr>
              </a:buClr>
              <a:defRPr/>
            </a:pPr>
            <a:endParaRPr lang="pt-BR" sz="1800" dirty="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Imagem 3"/>
          <p:cNvPicPr>
            <a:picLocks noChangeAspect="1"/>
          </p:cNvPicPr>
          <p:nvPr/>
        </p:nvPicPr>
        <p:blipFill>
          <a:blip r:embed="rId3" cstate="print"/>
          <a:srcRect/>
          <a:stretch>
            <a:fillRect/>
          </a:stretch>
        </p:blipFill>
        <p:spPr bwMode="auto">
          <a:xfrm>
            <a:off x="965200" y="906463"/>
            <a:ext cx="4329113" cy="287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4"/>
          <p:cNvSpPr/>
          <p:nvPr/>
        </p:nvSpPr>
        <p:spPr>
          <a:xfrm>
            <a:off x="1161585" y="5722048"/>
            <a:ext cx="3935375" cy="369332"/>
          </a:xfrm>
          <a:prstGeom prst="rect">
            <a:avLst/>
          </a:prstGeom>
        </p:spPr>
        <p:txBody>
          <a:bodyPr>
            <a:spAutoFit/>
          </a:bodyPr>
          <a:lstStyle/>
          <a:p>
            <a:pPr algn="ctr" fontAlgn="auto">
              <a:spcBef>
                <a:spcPts val="0"/>
              </a:spcBef>
              <a:spcAft>
                <a:spcPts val="0"/>
              </a:spcAft>
              <a:defRPr/>
            </a:pPr>
            <a:r>
              <a:rPr lang="pt-BR" b="1" cap="all" dirty="0">
                <a:ln w="9000" cmpd="sng">
                  <a:solidFill>
                    <a:schemeClr val="accent4">
                      <a:shade val="50000"/>
                      <a:satMod val="120000"/>
                    </a:schemeClr>
                  </a:solidFill>
                  <a:prstDash val="solid"/>
                </a:ln>
                <a:solidFill>
                  <a:srgbClr val="FFCCFF"/>
                </a:solidFill>
                <a:effectLst>
                  <a:reflection blurRad="12700" stA="28000" endPos="45000" dist="1000" dir="5400000" sy="-100000" algn="bl" rotWithShape="0"/>
                </a:effectLst>
                <a:latin typeface="Times New Roman" charset="0"/>
                <a:cs typeface="Arial" charset="0"/>
              </a:rPr>
              <a:t>Técnica  Citológica</a:t>
            </a:r>
          </a:p>
        </p:txBody>
      </p:sp>
      <p:sp>
        <p:nvSpPr>
          <p:cNvPr id="38916" name="Retângulo 7"/>
          <p:cNvSpPr>
            <a:spLocks noChangeArrowheads="1"/>
          </p:cNvSpPr>
          <p:nvPr/>
        </p:nvSpPr>
        <p:spPr bwMode="auto">
          <a:xfrm>
            <a:off x="1181100" y="4324350"/>
            <a:ext cx="3419475" cy="585788"/>
          </a:xfrm>
          <a:prstGeom prst="rect">
            <a:avLst/>
          </a:prstGeom>
          <a:noFill/>
          <a:ln w="9525">
            <a:noFill/>
            <a:miter lim="800000"/>
            <a:headEnd/>
            <a:tailEnd/>
          </a:ln>
        </p:spPr>
        <p:txBody>
          <a:bodyPr>
            <a:spAutoFit/>
          </a:bodyPr>
          <a:lstStyle/>
          <a:p>
            <a:pPr algn="ctr"/>
            <a:r>
              <a:rPr lang="pt-BR" sz="1600" b="1">
                <a:solidFill>
                  <a:srgbClr val="002060"/>
                </a:solidFill>
              </a:rPr>
              <a:t>LEITURA DA LÂMINA PARA</a:t>
            </a:r>
          </a:p>
          <a:p>
            <a:pPr algn="ctr"/>
            <a:r>
              <a:rPr lang="pt-BR" sz="1600" b="1">
                <a:solidFill>
                  <a:srgbClr val="002060"/>
                </a:solidFill>
              </a:rPr>
              <a:t> EMISSÃO DO LAUDO TÉCNICO</a:t>
            </a:r>
          </a:p>
        </p:txBody>
      </p:sp>
      <p:pic>
        <p:nvPicPr>
          <p:cNvPr id="9" name="Image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20272" y="33184"/>
            <a:ext cx="1913891" cy="1207638"/>
          </a:xfrm>
          <a:prstGeom prst="rect">
            <a:avLst/>
          </a:prstGeom>
          <a:ln>
            <a:noFill/>
          </a:ln>
          <a:effectLst>
            <a:softEdge rad="112500"/>
          </a:effectLst>
        </p:spPr>
      </p:pic>
      <p:graphicFrame>
        <p:nvGraphicFramePr>
          <p:cNvPr id="38918" name="Objeto 3"/>
          <p:cNvGraphicFramePr>
            <a:graphicFrameLocks noChangeAspect="1"/>
          </p:cNvGraphicFramePr>
          <p:nvPr/>
        </p:nvGraphicFramePr>
        <p:xfrm>
          <a:off x="5594350" y="3786188"/>
          <a:ext cx="2717800" cy="2038350"/>
        </p:xfrm>
        <a:graphic>
          <a:graphicData uri="http://schemas.openxmlformats.org/presentationml/2006/ole">
            <p:oleObj spid="_x0000_s38918" name="Imagem de bitmap" r:id="rId5" imgW="3629532" imgH="2476190" progId="PBrush">
              <p:embed/>
            </p:oleObj>
          </a:graphicData>
        </a:graphic>
      </p:graphicFrame>
      <p:pic>
        <p:nvPicPr>
          <p:cNvPr id="12"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8144" y="1521370"/>
            <a:ext cx="2618329" cy="17688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0" name="Retângulo 6"/>
          <p:cNvSpPr>
            <a:spLocks noChangeArrowheads="1"/>
          </p:cNvSpPr>
          <p:nvPr/>
        </p:nvSpPr>
        <p:spPr bwMode="auto">
          <a:xfrm>
            <a:off x="5022850" y="5907088"/>
            <a:ext cx="3468688" cy="307975"/>
          </a:xfrm>
          <a:prstGeom prst="rect">
            <a:avLst/>
          </a:prstGeom>
          <a:noFill/>
          <a:ln w="9525">
            <a:noFill/>
            <a:miter lim="800000"/>
            <a:headEnd/>
            <a:tailEnd/>
          </a:ln>
        </p:spPr>
        <p:txBody>
          <a:bodyPr wrap="none">
            <a:spAutoFit/>
          </a:bodyPr>
          <a:lstStyle/>
          <a:p>
            <a:pPr algn="ctr">
              <a:spcBef>
                <a:spcPct val="50000"/>
              </a:spcBef>
            </a:pPr>
            <a:r>
              <a:rPr lang="pt-BR" sz="1400" b="1"/>
              <a:t>Atípicas indeterminadas - ASC - US</a:t>
            </a:r>
          </a:p>
        </p:txBody>
      </p:sp>
      <p:sp>
        <p:nvSpPr>
          <p:cNvPr id="38921" name="Text Box 12"/>
          <p:cNvSpPr txBox="1">
            <a:spLocks noChangeArrowheads="1"/>
          </p:cNvSpPr>
          <p:nvPr/>
        </p:nvSpPr>
        <p:spPr bwMode="auto">
          <a:xfrm>
            <a:off x="5594350" y="3324225"/>
            <a:ext cx="3209925" cy="307975"/>
          </a:xfrm>
          <a:prstGeom prst="rect">
            <a:avLst/>
          </a:prstGeom>
          <a:noFill/>
          <a:ln w="9525">
            <a:noFill/>
            <a:miter lim="800000"/>
            <a:headEnd/>
            <a:tailEnd/>
          </a:ln>
        </p:spPr>
        <p:txBody>
          <a:bodyPr>
            <a:spAutoFit/>
          </a:bodyPr>
          <a:lstStyle/>
          <a:p>
            <a:pPr algn="ctr">
              <a:spcBef>
                <a:spcPct val="50000"/>
              </a:spcBef>
            </a:pPr>
            <a:r>
              <a:rPr lang="pt-BR" sz="1400" b="1" i="1">
                <a:latin typeface="Times New Roman" pitchFamily="18" charset="0"/>
              </a:rPr>
              <a:t>Enterobius vermicularis</a:t>
            </a:r>
          </a:p>
        </p:txBody>
      </p:sp>
      <p:pic>
        <p:nvPicPr>
          <p:cNvPr id="38922" name="Rectangle 2"/>
          <p:cNvPicPr>
            <a:picLocks noGrp="1" noChangeArrowheads="1"/>
          </p:cNvPicPr>
          <p:nvPr>
            <p:ph type="title"/>
          </p:nvPr>
        </p:nvPicPr>
        <p:blipFill>
          <a:blip r:embed="rId7" cstate="print"/>
          <a:srcRect/>
          <a:stretch>
            <a:fillRect/>
          </a:stretch>
        </p:blipFill>
        <p:spPr bwMode="auto">
          <a:xfrm>
            <a:off x="-73025" y="341313"/>
            <a:ext cx="1017588" cy="634523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1"/>
          <p:cNvPicPr>
            <a:picLocks noChangeAspect="1"/>
          </p:cNvPicPr>
          <p:nvPr/>
        </p:nvPicPr>
        <p:blipFill rotWithShape="1">
          <a:blip r:embed="rId2" cstate="print"/>
          <a:srcRect t="17205"/>
          <a:stretch/>
        </p:blipFill>
        <p:spPr bwMode="auto">
          <a:xfrm>
            <a:off x="5618163" y="1620838"/>
            <a:ext cx="3251200" cy="4329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tângulo 7"/>
          <p:cNvSpPr/>
          <p:nvPr/>
        </p:nvSpPr>
        <p:spPr>
          <a:xfrm>
            <a:off x="1292361" y="5583876"/>
            <a:ext cx="3935375" cy="369332"/>
          </a:xfrm>
          <a:prstGeom prst="rect">
            <a:avLst/>
          </a:prstGeom>
        </p:spPr>
        <p:txBody>
          <a:bodyPr>
            <a:spAutoFit/>
          </a:bodyPr>
          <a:lstStyle/>
          <a:p>
            <a:pPr algn="ctr" fontAlgn="auto">
              <a:spcBef>
                <a:spcPts val="0"/>
              </a:spcBef>
              <a:spcAft>
                <a:spcPts val="0"/>
              </a:spcAft>
              <a:defRPr/>
            </a:pPr>
            <a:r>
              <a:rPr lang="pt-BR" b="1" cap="all" dirty="0">
                <a:ln w="9000" cmpd="sng">
                  <a:solidFill>
                    <a:schemeClr val="accent4">
                      <a:shade val="50000"/>
                      <a:satMod val="120000"/>
                    </a:schemeClr>
                  </a:solidFill>
                  <a:prstDash val="solid"/>
                </a:ln>
                <a:solidFill>
                  <a:srgbClr val="FFCCFF"/>
                </a:solidFill>
                <a:effectLst>
                  <a:reflection blurRad="12700" stA="28000" endPos="45000" dist="1000" dir="5400000" sy="-100000" algn="bl" rotWithShape="0"/>
                </a:effectLst>
                <a:latin typeface="Times New Roman" charset="0"/>
                <a:cs typeface="Arial" charset="0"/>
              </a:rPr>
              <a:t>Técnica  Citológica</a:t>
            </a:r>
          </a:p>
        </p:txBody>
      </p:sp>
      <p:pic>
        <p:nvPicPr>
          <p:cNvPr id="10" name="Picture 3" descr="3049662"/>
          <p:cNvPicPr>
            <a:picLocks noChangeAspect="1" noChangeArrowheads="1"/>
          </p:cNvPicPr>
          <p:nvPr/>
        </p:nvPicPr>
        <p:blipFill rotWithShape="1">
          <a:blip r:embed="rId3" cstate="print"/>
          <a:srcRect t="20894" b="5867"/>
          <a:stretch/>
        </p:blipFill>
        <p:spPr bwMode="auto">
          <a:xfrm>
            <a:off x="1187450" y="1647825"/>
            <a:ext cx="4144963"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ixaDeTexto 2"/>
          <p:cNvSpPr txBox="1"/>
          <p:nvPr/>
        </p:nvSpPr>
        <p:spPr>
          <a:xfrm>
            <a:off x="2252663" y="4581525"/>
            <a:ext cx="2141537" cy="646113"/>
          </a:xfrm>
          <a:prstGeom prst="rect">
            <a:avLst/>
          </a:prstGeom>
          <a:noFill/>
        </p:spPr>
        <p:txBody>
          <a:bodyPr>
            <a:spAutoFit/>
          </a:bodyPr>
          <a:lstStyle/>
          <a:p>
            <a:pPr algn="ctr" fontAlgn="auto">
              <a:spcBef>
                <a:spcPts val="0"/>
              </a:spcBef>
              <a:spcAft>
                <a:spcPts val="0"/>
              </a:spcAft>
              <a:defRPr/>
            </a:pPr>
            <a:r>
              <a:rPr lang="pt-BR" b="1" dirty="0">
                <a:solidFill>
                  <a:srgbClr val="002060"/>
                </a:solidFill>
                <a:latin typeface="+mj-lt"/>
                <a:cs typeface="Arial" charset="0"/>
              </a:rPr>
              <a:t>Atividade de Ensino</a:t>
            </a:r>
          </a:p>
        </p:txBody>
      </p:sp>
      <p:pic>
        <p:nvPicPr>
          <p:cNvPr id="39942" name="Rectangle 2"/>
          <p:cNvPicPr>
            <a:picLocks noGrp="1" noChangeArrowheads="1"/>
          </p:cNvPicPr>
          <p:nvPr>
            <p:ph type="title"/>
          </p:nvPr>
        </p:nvPicPr>
        <p:blipFill>
          <a:blip r:embed="rId4" cstate="print"/>
          <a:srcRect/>
          <a:stretch>
            <a:fillRect/>
          </a:stretch>
        </p:blipFill>
        <p:spPr bwMode="auto">
          <a:xfrm>
            <a:off x="0" y="404813"/>
            <a:ext cx="1017588" cy="6345237"/>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8545" y="2964516"/>
            <a:ext cx="4896544" cy="3481387"/>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67588"/>
            <a:ext cx="4824413" cy="3287712"/>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8308" name="Text Box 4"/>
          <p:cNvSpPr txBox="1">
            <a:spLocks noChangeArrowheads="1"/>
          </p:cNvSpPr>
          <p:nvPr/>
        </p:nvSpPr>
        <p:spPr bwMode="auto">
          <a:xfrm>
            <a:off x="5580063" y="1427163"/>
            <a:ext cx="2736850" cy="1169987"/>
          </a:xfrm>
          <a:prstGeom prst="rect">
            <a:avLst/>
          </a:prstGeom>
          <a:noFill/>
          <a:ln w="9525">
            <a:noFill/>
            <a:miter lim="800000"/>
            <a:headEnd/>
            <a:tailEnd/>
          </a:ln>
          <a:effectLst/>
        </p:spPr>
        <p:txBody>
          <a:bodyPr>
            <a:spAutoFit/>
          </a:bodyPr>
          <a:lstStyle/>
          <a:p>
            <a:pPr algn="ctr">
              <a:spcBef>
                <a:spcPct val="50000"/>
              </a:spcBef>
            </a:pPr>
            <a:r>
              <a:rPr kumimoji="1" lang="pt-BR" sz="2000">
                <a:solidFill>
                  <a:srgbClr val="FF3399"/>
                </a:solidFill>
                <a:latin typeface="Franklin Gothic Medium Cond" pitchFamily="34" charset="0"/>
              </a:rPr>
              <a:t>MALIGNO / CÂNCER</a:t>
            </a:r>
          </a:p>
          <a:p>
            <a:pPr algn="ctr">
              <a:spcBef>
                <a:spcPct val="50000"/>
              </a:spcBef>
            </a:pPr>
            <a:r>
              <a:rPr kumimoji="1" lang="pt-BR" sz="2000">
                <a:latin typeface="Franklin Gothic Medium Cond" pitchFamily="34" charset="0"/>
              </a:rPr>
              <a:t>Adenocarcinoma Endometrial</a:t>
            </a:r>
          </a:p>
        </p:txBody>
      </p:sp>
      <p:sp>
        <p:nvSpPr>
          <p:cNvPr id="98309" name="Text Box 5"/>
          <p:cNvSpPr txBox="1">
            <a:spLocks noChangeArrowheads="1"/>
          </p:cNvSpPr>
          <p:nvPr/>
        </p:nvSpPr>
        <p:spPr bwMode="auto">
          <a:xfrm>
            <a:off x="900113" y="4221163"/>
            <a:ext cx="2447925" cy="1477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kumimoji="1" lang="pt-BR" sz="2000" dirty="0">
                <a:solidFill>
                  <a:schemeClr val="accent5">
                    <a:lumMod val="50000"/>
                  </a:schemeClr>
                </a:solidFill>
                <a:latin typeface="Franklin Gothic Medium Cond" pitchFamily="34" charset="0"/>
                <a:cs typeface="Arial" charset="0"/>
              </a:rPr>
              <a:t>NEGATIVO / BENIGNO</a:t>
            </a:r>
          </a:p>
          <a:p>
            <a:pPr algn="ctr" fontAlgn="auto">
              <a:spcBef>
                <a:spcPct val="50000"/>
              </a:spcBef>
              <a:spcAft>
                <a:spcPts val="0"/>
              </a:spcAft>
              <a:defRPr/>
            </a:pPr>
            <a:r>
              <a:rPr kumimoji="1" lang="pt-BR" sz="2000" dirty="0">
                <a:latin typeface="Franklin Gothic Medium Cond" pitchFamily="34" charset="0"/>
                <a:cs typeface="Arial" charset="0"/>
              </a:rPr>
              <a:t>Efeito  reacional associado ao uso do DIU (</a:t>
            </a:r>
            <a:r>
              <a:rPr kumimoji="1" lang="pt-BR" sz="2000" i="1" dirty="0">
                <a:latin typeface="Franklin Gothic Medium Cond" pitchFamily="34" charset="0"/>
                <a:cs typeface="Arial" charset="0"/>
              </a:rPr>
              <a:t>Diu cell </a:t>
            </a:r>
            <a:r>
              <a:rPr kumimoji="1" lang="pt-BR" sz="2000" dirty="0">
                <a:latin typeface="Franklin Gothic Medium Cond" pitchFamily="34"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amond(in)">
                                      <p:cBhvr>
                                        <p:cTn id="7" dur="2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circle(in)">
                                      <p:cBhvr>
                                        <p:cTn id="12" dur="2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125001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39" t="20475" r="-1" b="36662"/>
          <a:stretch/>
        </p:blipFill>
        <p:spPr bwMode="auto">
          <a:xfrm>
            <a:off x="1547664" y="692696"/>
            <a:ext cx="3602038" cy="1785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64515" name="Picture 6" descr="curso de citotecnicos 010"/>
          <p:cNvPicPr>
            <a:picLocks noChangeAspect="1" noChangeArrowheads="1"/>
          </p:cNvPicPr>
          <p:nvPr/>
        </p:nvPicPr>
        <p:blipFill>
          <a:blip r:embed="rId3" cstate="print">
            <a:extLst>
              <a:ext uri="{28A0092B-C50C-407E-A947-70E740481C1C}">
                <a14:useLocalDpi xmlns:a14="http://schemas.microsoft.com/office/drawing/2010/main" xmlns="" val="0"/>
              </a:ext>
            </a:extLst>
          </a:blip>
          <a:srcRect t="22948" r="4355" b="4732"/>
          <a:stretch>
            <a:fillRect/>
          </a:stretch>
        </p:blipFill>
        <p:spPr bwMode="auto">
          <a:xfrm>
            <a:off x="1453017" y="4149080"/>
            <a:ext cx="3645220" cy="2067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64517" name="Picture 11" descr="DSCF0006"/>
          <p:cNvPicPr>
            <a:picLocks noChangeAspect="1" noChangeArrowheads="1"/>
          </p:cNvPicPr>
          <p:nvPr/>
        </p:nvPicPr>
        <p:blipFill>
          <a:blip r:embed="rId4" cstate="print">
            <a:extLst>
              <a:ext uri="{28A0092B-C50C-407E-A947-70E740481C1C}">
                <a14:useLocalDpi xmlns:a14="http://schemas.microsoft.com/office/drawing/2010/main" xmlns="" val="0"/>
              </a:ext>
            </a:extLst>
          </a:blip>
          <a:srcRect t="10593" b="5887"/>
          <a:stretch>
            <a:fillRect/>
          </a:stretch>
        </p:blipFill>
        <p:spPr bwMode="auto">
          <a:xfrm>
            <a:off x="5364086" y="1916832"/>
            <a:ext cx="3311525" cy="207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64518" name="Imagem 2" descr="134.JPG"/>
          <p:cNvPicPr>
            <a:picLocks noChangeAspect="1"/>
          </p:cNvPicPr>
          <p:nvPr/>
        </p:nvPicPr>
        <p:blipFill>
          <a:blip r:embed="rId5" cstate="print">
            <a:extLst>
              <a:ext uri="{28A0092B-C50C-407E-A947-70E740481C1C}">
                <a14:useLocalDpi xmlns:a14="http://schemas.microsoft.com/office/drawing/2010/main" xmlns="" val="0"/>
              </a:ext>
            </a:extLst>
          </a:blip>
          <a:srcRect l="13733" t="6616"/>
          <a:stretch>
            <a:fillRect/>
          </a:stretch>
        </p:blipFill>
        <p:spPr bwMode="auto">
          <a:xfrm>
            <a:off x="5608977" y="4293095"/>
            <a:ext cx="2695160" cy="2187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9" name="Retângulo 8"/>
          <p:cNvSpPr/>
          <p:nvPr/>
        </p:nvSpPr>
        <p:spPr>
          <a:xfrm>
            <a:off x="5608977" y="548681"/>
            <a:ext cx="2789283" cy="81945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lnSpc>
                <a:spcPct val="150000"/>
              </a:lnSpc>
              <a:spcBef>
                <a:spcPts val="0"/>
              </a:spcBef>
              <a:spcAft>
                <a:spcPts val="0"/>
              </a:spcAft>
              <a:defRPr/>
            </a:pPr>
            <a:r>
              <a:rPr lang="pt-BR"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Citotecnologista</a:t>
            </a:r>
          </a:p>
          <a:p>
            <a:pPr algn="ctr" fontAlgn="auto">
              <a:lnSpc>
                <a:spcPct val="150000"/>
              </a:lnSpc>
              <a:spcBef>
                <a:spcPts val="0"/>
              </a:spcBef>
              <a:spcAft>
                <a:spcPts val="0"/>
              </a:spcAft>
              <a:defRPr/>
            </a:pPr>
            <a:r>
              <a:rPr lang="pt-BR"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CITOTECNÓLOGO</a:t>
            </a:r>
          </a:p>
          <a:p>
            <a:pPr algn="ctr" fontAlgn="auto">
              <a:lnSpc>
                <a:spcPct val="150000"/>
              </a:lnSpc>
              <a:spcBef>
                <a:spcPts val="0"/>
              </a:spcBef>
              <a:spcAft>
                <a:spcPts val="0"/>
              </a:spcAft>
              <a:defRPr/>
            </a:pPr>
            <a:r>
              <a:rPr lang="pt-BR" sz="10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Técnico em Citopatologia</a:t>
            </a:r>
          </a:p>
        </p:txBody>
      </p:sp>
      <p:sp>
        <p:nvSpPr>
          <p:cNvPr id="10" name="Text Box 12"/>
          <p:cNvSpPr txBox="1">
            <a:spLocks noChangeArrowheads="1"/>
          </p:cNvSpPr>
          <p:nvPr/>
        </p:nvSpPr>
        <p:spPr bwMode="auto">
          <a:xfrm>
            <a:off x="1259632" y="2890415"/>
            <a:ext cx="367188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auto" hangingPunct="1">
              <a:spcBef>
                <a:spcPct val="50000"/>
              </a:spcBef>
              <a:spcAft>
                <a:spcPts val="0"/>
              </a:spcAft>
              <a:defRPr/>
            </a:pPr>
            <a:r>
              <a:rPr lang="pt-B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Citotecnicos brasileiros  do Sul, Norte, Nordeste, Sudeste, Centro-oeste .. e .. África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ac1"/>
          <p:cNvPicPr>
            <a:picLocks noChangeAspect="1" noChangeArrowheads="1"/>
          </p:cNvPicPr>
          <p:nvPr/>
        </p:nvPicPr>
        <p:blipFill>
          <a:blip r:embed="rId2" cstate="print">
            <a:extLst>
              <a:ext uri="{28A0092B-C50C-407E-A947-70E740481C1C}">
                <a14:useLocalDpi xmlns:a14="http://schemas.microsoft.com/office/drawing/2010/main" xmlns="" val="0"/>
              </a:ext>
            </a:extLst>
          </a:blip>
          <a:srcRect r="3334"/>
          <a:stretch>
            <a:fillRect/>
          </a:stretch>
        </p:blipFill>
        <p:spPr bwMode="auto">
          <a:xfrm>
            <a:off x="709138" y="620688"/>
            <a:ext cx="3600400" cy="27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6" name="Text Box 12"/>
          <p:cNvSpPr txBox="1">
            <a:spLocks noChangeArrowheads="1"/>
          </p:cNvSpPr>
          <p:nvPr/>
        </p:nvSpPr>
        <p:spPr bwMode="auto">
          <a:xfrm>
            <a:off x="4530969" y="4773724"/>
            <a:ext cx="367188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fontAlgn="auto" hangingPunct="1">
              <a:spcBef>
                <a:spcPct val="50000"/>
              </a:spcBef>
              <a:spcAft>
                <a:spcPts val="0"/>
              </a:spcAft>
              <a:defRPr/>
            </a:pPr>
            <a:r>
              <a:rPr lang="pt-B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Portugueses .. Espanhóis .. Tunisiano .. Peruanos  </a:t>
            </a:r>
            <a:r>
              <a:rPr lang="pt-B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pt-B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hilenos .. Argentinos .... Colombianos .... </a:t>
            </a:r>
          </a:p>
        </p:txBody>
      </p:sp>
      <p:pic>
        <p:nvPicPr>
          <p:cNvPr id="47108" name="Imagem 1" descr="Peru 00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9116" y="3936462"/>
            <a:ext cx="2880444" cy="2160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8" name="Image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67758" y="620688"/>
            <a:ext cx="3205787" cy="2137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ângulo 8"/>
          <p:cNvSpPr/>
          <p:nvPr/>
        </p:nvSpPr>
        <p:spPr>
          <a:xfrm>
            <a:off x="4768019" y="3294018"/>
            <a:ext cx="3197789" cy="10618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lnSpc>
                <a:spcPct val="150000"/>
              </a:lnSpc>
              <a:spcBef>
                <a:spcPts val="0"/>
              </a:spcBef>
              <a:spcAft>
                <a:spcPts val="0"/>
              </a:spcAft>
              <a:defRPr/>
            </a:pPr>
            <a:r>
              <a:rPr lang="pt-BR" sz="1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Citotecnologista</a:t>
            </a:r>
          </a:p>
          <a:p>
            <a:pPr algn="ctr" fontAlgn="auto">
              <a:lnSpc>
                <a:spcPct val="150000"/>
              </a:lnSpc>
              <a:spcBef>
                <a:spcPts val="0"/>
              </a:spcBef>
              <a:spcAft>
                <a:spcPts val="0"/>
              </a:spcAft>
              <a:defRPr/>
            </a:pPr>
            <a:r>
              <a:rPr lang="pt-BR" sz="1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CITOTECNÓLOGO</a:t>
            </a:r>
          </a:p>
          <a:p>
            <a:pPr algn="ctr" fontAlgn="auto">
              <a:lnSpc>
                <a:spcPct val="150000"/>
              </a:lnSpc>
              <a:spcBef>
                <a:spcPts val="0"/>
              </a:spcBef>
              <a:spcAft>
                <a:spcPts val="0"/>
              </a:spcAft>
              <a:defRPr/>
            </a:pPr>
            <a:r>
              <a:rPr lang="pt-BR" sz="1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Técnico em Citopatologia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31640" y="1988840"/>
            <a:ext cx="6400800" cy="3528392"/>
          </a:xfrm>
          <a:extLst/>
        </p:spPr>
        <p:txBody>
          <a:bodyPr>
            <a:noAutofit/>
          </a:bodyPr>
          <a:lstStyle/>
          <a:p>
            <a:pPr fontAlgn="auto">
              <a:spcAft>
                <a:spcPts val="0"/>
              </a:spcAft>
              <a:buFont typeface="Arial" pitchFamily="34" charset="0"/>
              <a:buNone/>
              <a:defRPr/>
            </a:pPr>
            <a:r>
              <a:rPr lang="pt-BR"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dwardian Script ITC" pitchFamily="66" charset="0"/>
              </a:rPr>
              <a:t>Simone Maia Evaristo</a:t>
            </a:r>
          </a:p>
          <a:p>
            <a:pPr fontAlgn="auto">
              <a:spcAft>
                <a:spcPts val="0"/>
              </a:spcAft>
              <a:defRPr/>
            </a:pPr>
            <a:r>
              <a:rPr lang="pt-BR" dirty="0" smtClean="0">
                <a:solidFill>
                  <a:schemeClr val="tx1"/>
                </a:solidFill>
                <a:ea typeface="Times New Roman"/>
                <a:cs typeface="Times New Roman"/>
                <a:hlinkClick r:id="rId2"/>
              </a:rPr>
              <a:t>presidente@anacito.com.br</a:t>
            </a:r>
          </a:p>
          <a:p>
            <a:pPr fontAlgn="auto">
              <a:spcAft>
                <a:spcPts val="0"/>
              </a:spcAft>
              <a:defRPr/>
            </a:pPr>
            <a:r>
              <a:rPr lang="pt-BR" dirty="0" smtClean="0">
                <a:solidFill>
                  <a:schemeClr val="tx1"/>
                </a:solidFill>
                <a:ea typeface="Times New Roman"/>
                <a:cs typeface="Times New Roman"/>
                <a:hlinkClick r:id="rId2"/>
              </a:rPr>
              <a:t>sevaristo@inca.gov.br</a:t>
            </a:r>
            <a:endParaRPr lang="pt-BR" dirty="0" smtClean="0">
              <a:solidFill>
                <a:schemeClr val="tx1"/>
              </a:solidFill>
              <a:ea typeface="Times New Roman"/>
              <a:cs typeface="Times New Roman"/>
            </a:endParaRPr>
          </a:p>
          <a:p>
            <a:pPr fontAlgn="auto">
              <a:spcAft>
                <a:spcPts val="0"/>
              </a:spcAft>
              <a:defRPr/>
            </a:pPr>
            <a:endParaRPr lang="pt-BR" sz="1100" dirty="0" smtClean="0">
              <a:latin typeface="Times New Roman"/>
              <a:ea typeface="Times New Roman"/>
            </a:endParaRPr>
          </a:p>
          <a:p>
            <a:pPr fontAlgn="auto">
              <a:spcAft>
                <a:spcPts val="0"/>
              </a:spcAft>
              <a:defRPr/>
            </a:pPr>
            <a:r>
              <a:rPr lang="pt-BR"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dwardian Script ITC" pitchFamily="66" charset="0"/>
              </a:rPr>
              <a:t>Leandro Medrado</a:t>
            </a:r>
          </a:p>
          <a:p>
            <a:pPr fontAlgn="auto">
              <a:spcAft>
                <a:spcPts val="0"/>
              </a:spcAft>
              <a:defRPr/>
            </a:pPr>
            <a:r>
              <a:rPr lang="pt-BR" dirty="0" smtClean="0">
                <a:solidFill>
                  <a:schemeClr val="tx1"/>
                </a:solidFill>
                <a:ea typeface="Times New Roman"/>
                <a:cs typeface="Times New Roman"/>
                <a:hlinkClick r:id="rId3"/>
              </a:rPr>
              <a:t>lele@fiocruz.br</a:t>
            </a:r>
            <a:r>
              <a:rPr lang="pt-BR" dirty="0" smtClean="0">
                <a:solidFill>
                  <a:schemeClr val="tx1"/>
                </a:solidFill>
                <a:ea typeface="Times New Roman"/>
                <a:cs typeface="Times New Roman"/>
              </a:rPr>
              <a:t> </a:t>
            </a:r>
            <a:endParaRPr lang="pt-BR" dirty="0">
              <a:solidFill>
                <a:schemeClr val="tx1"/>
              </a:solidFill>
              <a:ea typeface="Times New Roman"/>
              <a:cs typeface="Times New Roman"/>
            </a:endParaRPr>
          </a:p>
          <a:p>
            <a:pPr fontAlgn="auto">
              <a:spcAft>
                <a:spcPts val="0"/>
              </a:spcAft>
              <a:defRPr/>
            </a:pPr>
            <a:endParaRPr lang="pt-BR"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dwardian Script ITC" pitchFamily="66" charset="0"/>
            </a:endParaRPr>
          </a:p>
        </p:txBody>
      </p:sp>
      <p:sp>
        <p:nvSpPr>
          <p:cNvPr id="44035" name="WordArt 2"/>
          <p:cNvSpPr>
            <a:spLocks noChangeArrowheads="1" noChangeShapeType="1" noTextEdit="1"/>
          </p:cNvSpPr>
          <p:nvPr/>
        </p:nvSpPr>
        <p:spPr bwMode="auto">
          <a:xfrm>
            <a:off x="3563938" y="333375"/>
            <a:ext cx="1871662" cy="719138"/>
          </a:xfrm>
          <a:prstGeom prst="rect">
            <a:avLst/>
          </a:prstGeom>
        </p:spPr>
        <p:txBody>
          <a:bodyPr wrap="none" fromWordArt="1">
            <a:prstTxWarp prst="textStop">
              <a:avLst>
                <a:gd name="adj" fmla="val 22222"/>
              </a:avLst>
            </a:prstTxWarp>
          </a:bodyPr>
          <a:lstStyle/>
          <a:p>
            <a:pPr algn="ctr"/>
            <a:r>
              <a:rPr lang="pt-BR" sz="3600" kern="10">
                <a:ln w="12700" algn="ctr">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ANACITO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Título 1"/>
          <p:cNvPicPr>
            <a:picLocks noGrp="1" noChangeArrowheads="1"/>
          </p:cNvPicPr>
          <p:nvPr>
            <p:ph type="title"/>
          </p:nvPr>
        </p:nvPicPr>
        <p:blipFill>
          <a:blip r:embed="rId2" cstate="print"/>
          <a:srcRect/>
          <a:stretch>
            <a:fillRect/>
          </a:stretch>
        </p:blipFill>
        <p:spPr bwMode="auto">
          <a:xfrm>
            <a:off x="42863" y="304800"/>
            <a:ext cx="1109662" cy="6461125"/>
          </a:xfrm>
        </p:spPr>
      </p:pic>
      <p:sp>
        <p:nvSpPr>
          <p:cNvPr id="3" name="Espaço Reservado para Conteúdo 2"/>
          <p:cNvSpPr>
            <a:spLocks noGrp="1"/>
          </p:cNvSpPr>
          <p:nvPr>
            <p:ph idx="1"/>
          </p:nvPr>
        </p:nvSpPr>
        <p:spPr>
          <a:xfrm>
            <a:off x="2051720" y="1628800"/>
            <a:ext cx="6400800" cy="4544704"/>
          </a:xfrm>
        </p:spPr>
        <p:txBody>
          <a:bodyPr>
            <a:normAutofit fontScale="92500"/>
          </a:bodyPr>
          <a:lstStyle/>
          <a:p>
            <a:pPr marL="0" indent="0" algn="just" fontAlgn="auto">
              <a:lnSpc>
                <a:spcPct val="150000"/>
              </a:lnSpc>
              <a:spcAft>
                <a:spcPts val="0"/>
              </a:spcAft>
              <a:buClr>
                <a:schemeClr val="tx1">
                  <a:lumMod val="50000"/>
                  <a:lumOff val="50000"/>
                </a:schemeClr>
              </a:buClr>
              <a:buFont typeface="Arial" charset="0"/>
              <a:buNone/>
              <a:defRPr/>
            </a:pPr>
            <a:r>
              <a:rPr lang="pt-BR" dirty="0" smtClean="0">
                <a:solidFill>
                  <a:schemeClr val="tx1"/>
                </a:solidFill>
                <a:latin typeface="Times New Roman" pitchFamily="18" charset="0"/>
                <a:cs typeface="Times New Roman" pitchFamily="18" charset="0"/>
              </a:rPr>
              <a:t>	</a:t>
            </a:r>
            <a:r>
              <a:rPr lang="pt-BR" sz="2600" dirty="0" smtClean="0">
                <a:solidFill>
                  <a:schemeClr val="tx1"/>
                </a:solidFill>
                <a:latin typeface="Times New Roman" pitchFamily="18" charset="0"/>
                <a:cs typeface="Times New Roman" pitchFamily="18" charset="0"/>
              </a:rPr>
              <a:t>A </a:t>
            </a:r>
            <a:r>
              <a:rPr lang="pt-BR" sz="2600" dirty="0">
                <a:solidFill>
                  <a:schemeClr val="tx1"/>
                </a:solidFill>
                <a:latin typeface="Times New Roman" pitchFamily="18" charset="0"/>
                <a:cs typeface="Times New Roman" pitchFamily="18" charset="0"/>
              </a:rPr>
              <a:t>metodologia empregada para a realização deste trabalho foi a qualitativa com caráter descritivo, utilizando como instrumentos  a revisão da literatura e a análise documental que implicou em coletar, sistematizar e analisar documentos de referência para a compreensão da flutuação da educação profissional em citotecnologia no Brasil. </a:t>
            </a:r>
            <a:endParaRPr lang="pt-BR" sz="2600" dirty="0" smtClean="0">
              <a:solidFill>
                <a:schemeClr val="tx1"/>
              </a:solidFill>
              <a:latin typeface="Times New Roman" pitchFamily="18" charset="0"/>
              <a:cs typeface="Times New Roman" pitchFamily="18" charset="0"/>
            </a:endParaRPr>
          </a:p>
          <a:p>
            <a:pPr marL="0" indent="0" algn="just" fontAlgn="auto">
              <a:lnSpc>
                <a:spcPct val="150000"/>
              </a:lnSpc>
              <a:spcAft>
                <a:spcPts val="0"/>
              </a:spcAft>
              <a:buClr>
                <a:schemeClr val="tx1">
                  <a:lumMod val="50000"/>
                  <a:lumOff val="50000"/>
                </a:schemeClr>
              </a:buClr>
              <a:buFont typeface="Wingdings" pitchFamily="2" charset="2"/>
              <a:buNone/>
              <a:defRPr/>
            </a:pPr>
            <a:endParaRPr lang="pt-BR" sz="2800" dirty="0">
              <a:solidFill>
                <a:srgbClr val="FF0000"/>
              </a:solidFill>
              <a:latin typeface="Bodoni MT Condensed" pitchFamily="18" charset="0"/>
            </a:endParaRPr>
          </a:p>
          <a:p>
            <a:pPr algn="just" fontAlgn="auto">
              <a:lnSpc>
                <a:spcPct val="150000"/>
              </a:lnSpc>
              <a:spcAft>
                <a:spcPts val="0"/>
              </a:spcAft>
              <a:buClr>
                <a:schemeClr val="tx1">
                  <a:lumMod val="50000"/>
                  <a:lumOff val="50000"/>
                </a:schemeClr>
              </a:buClr>
              <a:defRPr/>
            </a:pPr>
            <a:endParaRPr lang="pt-BR" sz="1800" dirty="0">
              <a:solidFill>
                <a:schemeClr val="tx1">
                  <a:lumMod val="65000"/>
                  <a:lumOff val="35000"/>
                </a:schemeClr>
              </a:solidFill>
              <a:latin typeface="Arial" pitchFamily="34" charset="0"/>
              <a:cs typeface="Arial" pitchFamily="34" charset="0"/>
            </a:endParaRPr>
          </a:p>
        </p:txBody>
      </p:sp>
      <p:sp>
        <p:nvSpPr>
          <p:cNvPr id="12292" name="Título 1"/>
          <p:cNvSpPr txBox="1">
            <a:spLocks/>
          </p:cNvSpPr>
          <p:nvPr/>
        </p:nvSpPr>
        <p:spPr bwMode="auto">
          <a:xfrm>
            <a:off x="1366838" y="257175"/>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Qualitativa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Conteúdo 2"/>
          <p:cNvSpPr>
            <a:spLocks noGrp="1"/>
          </p:cNvSpPr>
          <p:nvPr>
            <p:ph idx="1"/>
          </p:nvPr>
        </p:nvSpPr>
        <p:spPr>
          <a:xfrm>
            <a:off x="1691680" y="1772816"/>
            <a:ext cx="6915150" cy="4537075"/>
          </a:xfrm>
        </p:spPr>
        <p:txBody>
          <a:bodyPr/>
          <a:lstStyle/>
          <a:p>
            <a:pPr marL="0" indent="0" algn="just" fontAlgn="auto">
              <a:lnSpc>
                <a:spcPct val="150000"/>
              </a:lnSpc>
              <a:spcAft>
                <a:spcPts val="0"/>
              </a:spcAft>
              <a:buClr>
                <a:schemeClr val="tx1">
                  <a:lumMod val="50000"/>
                  <a:lumOff val="50000"/>
                </a:schemeClr>
              </a:buClr>
              <a:buFont typeface="Wingdings" pitchFamily="2" charset="2"/>
              <a:buNone/>
              <a:defRPr/>
            </a:pPr>
            <a:r>
              <a:rPr lang="pt-BR" sz="2400" dirty="0" smtClean="0">
                <a:solidFill>
                  <a:schemeClr val="tx1"/>
                </a:solidFill>
                <a:latin typeface="Times New Roman" pitchFamily="18" charset="0"/>
                <a:cs typeface="Times New Roman" pitchFamily="18" charset="0"/>
              </a:rPr>
              <a:t>	No Brasil até 1968, poucas pessoas exerciam a função de citotecnologistas, em geral se iniciavam no manuseio do microscópio e no estudo da morfologia celular sem qualquer preparo teórico ou uma orientação prática, oriundas de serviços de Anatomia Patológica e Citopatologia onde exerciam funções burocráticas ou técnicas de citologia e histologia.</a:t>
            </a:r>
          </a:p>
        </p:txBody>
      </p:sp>
      <p:sp>
        <p:nvSpPr>
          <p:cNvPr id="13315" name="Título 1"/>
          <p:cNvSpPr txBox="1">
            <a:spLocks/>
          </p:cNvSpPr>
          <p:nvPr/>
        </p:nvSpPr>
        <p:spPr bwMode="auto">
          <a:xfrm>
            <a:off x="1366838" y="257175"/>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Digitalizar0001.jpg"/>
          <p:cNvPicPr>
            <a:picLocks noChangeAspect="1"/>
          </p:cNvPicPr>
          <p:nvPr/>
        </p:nvPicPr>
        <p:blipFill>
          <a:blip r:embed="rId2" cstate="print"/>
          <a:srcRect l="5090" t="5718" r="3218"/>
          <a:stretch>
            <a:fillRect/>
          </a:stretch>
        </p:blipFill>
        <p:spPr>
          <a:xfrm>
            <a:off x="5252298" y="1916832"/>
            <a:ext cx="3208134" cy="2798048"/>
          </a:xfrm>
          <a:prstGeom prst="ellipse">
            <a:avLst/>
          </a:prstGeom>
          <a:ln>
            <a:noFill/>
          </a:ln>
          <a:effectLst>
            <a:softEdge rad="112500"/>
          </a:effectLst>
        </p:spPr>
      </p:pic>
      <p:pic>
        <p:nvPicPr>
          <p:cNvPr id="7" name="Imagem 6" descr="Digitalizar0002.jpg"/>
          <p:cNvPicPr>
            <a:picLocks noChangeAspect="1"/>
          </p:cNvPicPr>
          <p:nvPr/>
        </p:nvPicPr>
        <p:blipFill>
          <a:blip r:embed="rId3" cstate="print"/>
          <a:srcRect l="14302" t="7291" r="10335" b="54167"/>
          <a:stretch>
            <a:fillRect/>
          </a:stretch>
        </p:blipFill>
        <p:spPr>
          <a:xfrm>
            <a:off x="2483768" y="4091848"/>
            <a:ext cx="2935640" cy="2778122"/>
          </a:xfrm>
          <a:prstGeom prst="ellipse">
            <a:avLst/>
          </a:prstGeom>
          <a:ln>
            <a:noFill/>
          </a:ln>
          <a:effectLst>
            <a:softEdge rad="112500"/>
          </a:effectLst>
        </p:spPr>
      </p:pic>
      <p:sp>
        <p:nvSpPr>
          <p:cNvPr id="9" name="Text Box 3"/>
          <p:cNvSpPr txBox="1">
            <a:spLocks noChangeArrowheads="1"/>
          </p:cNvSpPr>
          <p:nvPr/>
        </p:nvSpPr>
        <p:spPr bwMode="auto">
          <a:xfrm>
            <a:off x="5284513" y="5035831"/>
            <a:ext cx="3528392" cy="784830"/>
          </a:xfrm>
          <a:prstGeom prst="rect">
            <a:avLst/>
          </a:prstGeom>
          <a:noFill/>
          <a:ln w="9525">
            <a:noFill/>
            <a:miter lim="800000"/>
            <a:headEnd/>
            <a:tailEnd/>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itchFamily="34" charset="0"/>
                <a:cs typeface="+mn-cs"/>
              </a:rPr>
              <a:t>1ª Escola Oficial Brasileira </a:t>
            </a: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itchFamily="34" charset="0"/>
              <a:cs typeface="+mn-cs"/>
            </a:endParaRPr>
          </a:p>
          <a:p>
            <a:pPr algn="ctr" eaLnBrk="0" hangingPunct="0">
              <a:spcBef>
                <a:spcPct val="50000"/>
              </a:spcBef>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itchFamily="34" charset="0"/>
                <a:cs typeface="+mn-cs"/>
              </a:rPr>
              <a:t>de </a:t>
            </a: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itchFamily="34" charset="0"/>
                <a:cs typeface="+mn-cs"/>
              </a:rPr>
              <a:t>Citotecnologia</a:t>
            </a:r>
          </a:p>
        </p:txBody>
      </p:sp>
      <p:pic>
        <p:nvPicPr>
          <p:cNvPr id="16" name="Imagem 15" descr="Digitalizar0002.jpg"/>
          <p:cNvPicPr>
            <a:picLocks noChangeAspect="1"/>
          </p:cNvPicPr>
          <p:nvPr/>
        </p:nvPicPr>
        <p:blipFill>
          <a:blip r:embed="rId4" cstate="print"/>
          <a:srcRect l="2644" t="48958" r="2161"/>
          <a:stretch>
            <a:fillRect/>
          </a:stretch>
        </p:blipFill>
        <p:spPr>
          <a:xfrm>
            <a:off x="1619672" y="1970583"/>
            <a:ext cx="2585490" cy="2175016"/>
          </a:xfrm>
          <a:prstGeom prst="ellipse">
            <a:avLst/>
          </a:prstGeom>
          <a:ln>
            <a:noFill/>
          </a:ln>
          <a:effectLst>
            <a:softEdge rad="112500"/>
          </a:effectLst>
        </p:spPr>
      </p:pic>
      <p:sp>
        <p:nvSpPr>
          <p:cNvPr id="14342" name="CaixaDeTexto 5"/>
          <p:cNvSpPr txBox="1">
            <a:spLocks noChangeArrowheads="1"/>
          </p:cNvSpPr>
          <p:nvPr/>
        </p:nvSpPr>
        <p:spPr bwMode="auto">
          <a:xfrm>
            <a:off x="3300413" y="1387475"/>
            <a:ext cx="4683125" cy="400050"/>
          </a:xfrm>
          <a:prstGeom prst="rect">
            <a:avLst/>
          </a:prstGeom>
          <a:noFill/>
          <a:ln w="9525">
            <a:noFill/>
            <a:miter lim="800000"/>
            <a:headEnd/>
            <a:tailEnd/>
          </a:ln>
        </p:spPr>
        <p:txBody>
          <a:bodyPr>
            <a:spAutoFit/>
          </a:bodyPr>
          <a:lstStyle/>
          <a:p>
            <a:pPr algn="ctr" eaLnBrk="0" hangingPunct="0"/>
            <a:r>
              <a:rPr lang="pt-BR" sz="2000">
                <a:solidFill>
                  <a:srgbClr val="003300"/>
                </a:solidFill>
                <a:latin typeface="Bernard MT Condensed" pitchFamily="18" charset="0"/>
              </a:rPr>
              <a:t>Escola de Citopatologia das Pioneiras Sociais</a:t>
            </a:r>
            <a:endParaRPr lang="pt-BR" sz="2000">
              <a:latin typeface="Times New Roman" pitchFamily="18" charset="0"/>
            </a:endParaRPr>
          </a:p>
        </p:txBody>
      </p:sp>
      <p:sp>
        <p:nvSpPr>
          <p:cNvPr id="14343" name="Título 1"/>
          <p:cNvSpPr txBox="1">
            <a:spLocks/>
          </p:cNvSpPr>
          <p:nvPr/>
        </p:nvSpPr>
        <p:spPr bwMode="auto">
          <a:xfrm>
            <a:off x="1366838" y="257175"/>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pic>
        <p:nvPicPr>
          <p:cNvPr id="3" name="Título 2"/>
          <p:cNvPicPr>
            <a:picLocks noGrp="1" noChangeArrowheads="1"/>
          </p:cNvPicPr>
          <p:nvPr>
            <p:ph type="title"/>
          </p:nvPr>
        </p:nvPicPr>
        <p:blipFill>
          <a:blip r:embed="rId5" cstate="print"/>
          <a:srcRect/>
          <a:stretch>
            <a:fillRect/>
          </a:stretch>
        </p:blipFill>
        <p:spPr bwMode="auto">
          <a:xfrm>
            <a:off x="42863" y="304800"/>
            <a:ext cx="1116012" cy="6461125"/>
          </a:xfr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5"/>
          <p:cNvSpPr txBox="1">
            <a:spLocks noChangeArrowheads="1"/>
          </p:cNvSpPr>
          <p:nvPr/>
        </p:nvSpPr>
        <p:spPr bwMode="auto">
          <a:xfrm>
            <a:off x="2987675" y="1257300"/>
            <a:ext cx="4683125" cy="400050"/>
          </a:xfrm>
          <a:prstGeom prst="rect">
            <a:avLst/>
          </a:prstGeom>
          <a:noFill/>
          <a:ln w="9525">
            <a:noFill/>
            <a:miter lim="800000"/>
            <a:headEnd/>
            <a:tailEnd/>
          </a:ln>
        </p:spPr>
        <p:txBody>
          <a:bodyPr>
            <a:spAutoFit/>
          </a:bodyPr>
          <a:lstStyle/>
          <a:p>
            <a:pPr algn="ctr" eaLnBrk="0" hangingPunct="0"/>
            <a:r>
              <a:rPr lang="pt-BR" sz="2000">
                <a:solidFill>
                  <a:srgbClr val="003300"/>
                </a:solidFill>
                <a:latin typeface="Bernard MT Condensed" pitchFamily="18" charset="0"/>
              </a:rPr>
              <a:t>Escola de Citopatologia das Pioneiras Sociais</a:t>
            </a:r>
            <a:endParaRPr lang="pt-BR" sz="2000">
              <a:latin typeface="Times New Roman" pitchFamily="18" charset="0"/>
            </a:endParaRPr>
          </a:p>
        </p:txBody>
      </p:sp>
      <p:sp>
        <p:nvSpPr>
          <p:cNvPr id="15363" name="Título 1"/>
          <p:cNvSpPr txBox="1">
            <a:spLocks/>
          </p:cNvSpPr>
          <p:nvPr/>
        </p:nvSpPr>
        <p:spPr bwMode="auto">
          <a:xfrm>
            <a:off x="1096963" y="133350"/>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pic>
        <p:nvPicPr>
          <p:cNvPr id="3" name="Título 2"/>
          <p:cNvPicPr>
            <a:picLocks noGrp="1" noChangeArrowheads="1"/>
          </p:cNvPicPr>
          <p:nvPr>
            <p:ph type="title"/>
          </p:nvPr>
        </p:nvPicPr>
        <p:blipFill>
          <a:blip r:embed="rId2" cstate="print"/>
          <a:srcRect/>
          <a:stretch>
            <a:fillRect/>
          </a:stretch>
        </p:blipFill>
        <p:spPr bwMode="auto">
          <a:xfrm>
            <a:off x="42863" y="304800"/>
            <a:ext cx="1116012" cy="6461125"/>
          </a:xfrm>
        </p:spPr>
      </p:pic>
      <p:sp>
        <p:nvSpPr>
          <p:cNvPr id="15365" name="CaixaDeTexto 13"/>
          <p:cNvSpPr txBox="1">
            <a:spLocks noChangeArrowheads="1"/>
          </p:cNvSpPr>
          <p:nvPr/>
        </p:nvSpPr>
        <p:spPr bwMode="auto">
          <a:xfrm>
            <a:off x="1763713" y="1785938"/>
            <a:ext cx="6696075" cy="4524375"/>
          </a:xfrm>
          <a:prstGeom prst="rect">
            <a:avLst/>
          </a:prstGeom>
          <a:noFill/>
          <a:ln w="9525">
            <a:noFill/>
            <a:miter lim="800000"/>
            <a:headEnd/>
            <a:tailEnd/>
          </a:ln>
        </p:spPr>
        <p:txBody>
          <a:bodyPr>
            <a:spAutoFit/>
          </a:bodyPr>
          <a:lstStyle/>
          <a:p>
            <a:pPr algn="just" eaLnBrk="0" hangingPunct="0">
              <a:lnSpc>
                <a:spcPct val="150000"/>
              </a:lnSpc>
            </a:pPr>
            <a:r>
              <a:rPr lang="pt-BR" sz="2400">
                <a:latin typeface="Times New Roman" pitchFamily="18" charset="0"/>
                <a:cs typeface="Times New Roman" pitchFamily="18" charset="0"/>
              </a:rPr>
              <a:t>	Esta escola desenvolveu um trabalho ininterrupto de treze anos na capacitação de citotecnologistas, formando cerca de 250, em cursos regulares, com dois anos de duração e em regime de </a:t>
            </a:r>
            <a:r>
              <a:rPr lang="pt-BR" sz="2400" b="1">
                <a:latin typeface="Times New Roman" pitchFamily="18" charset="0"/>
                <a:cs typeface="Times New Roman" pitchFamily="18" charset="0"/>
              </a:rPr>
              <a:t>horário integral </a:t>
            </a:r>
            <a:r>
              <a:rPr lang="pt-BR" sz="2400">
                <a:latin typeface="Times New Roman" pitchFamily="18" charset="0"/>
                <a:cs typeface="Times New Roman" pitchFamily="18" charset="0"/>
              </a:rPr>
              <a:t>com </a:t>
            </a:r>
            <a:r>
              <a:rPr lang="pt-BR" sz="2400" b="1">
                <a:latin typeface="Times New Roman" pitchFamily="18" charset="0"/>
                <a:cs typeface="Times New Roman" pitchFamily="18" charset="0"/>
              </a:rPr>
              <a:t>2.400 horas</a:t>
            </a:r>
            <a:r>
              <a:rPr lang="pt-BR" sz="2400">
                <a:latin typeface="Times New Roman" pitchFamily="18" charset="0"/>
                <a:cs typeface="Times New Roman" pitchFamily="18" charset="0"/>
              </a:rPr>
              <a:t>, tendo alunos provenientes de vários estados brasileiros e também de outros países  como: </a:t>
            </a:r>
            <a:r>
              <a:rPr lang="pt-BR" sz="2400" b="1">
                <a:latin typeface="Times New Roman" pitchFamily="18" charset="0"/>
                <a:cs typeface="Times New Roman" pitchFamily="18" charset="0"/>
              </a:rPr>
              <a:t>Chile</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Bolívia</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Paraguai</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Argentina</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Colômbia</a:t>
            </a:r>
            <a:r>
              <a:rPr lang="pt-BR" sz="2400">
                <a:latin typeface="Times New Roman" pitchFamily="18" charset="0"/>
                <a:cs typeface="Times New Roman" pitchFamily="18" charset="0"/>
              </a:rPr>
              <a:t>, </a:t>
            </a:r>
            <a:r>
              <a:rPr lang="pt-BR" sz="2400" b="1">
                <a:latin typeface="Times New Roman" pitchFamily="18" charset="0"/>
                <a:cs typeface="Times New Roman" pitchFamily="18" charset="0"/>
              </a:rPr>
              <a:t>Portugal</a:t>
            </a:r>
            <a:r>
              <a:rPr lang="pt-BR" sz="2400">
                <a:latin typeface="Times New Roman" pitchFamily="18" charset="0"/>
                <a:cs typeface="Times New Roman" pitchFamily="18" charset="0"/>
              </a:rPr>
              <a:t> e </a:t>
            </a:r>
            <a:r>
              <a:rPr lang="pt-BR" sz="2400" b="1">
                <a:latin typeface="Times New Roman" pitchFamily="18" charset="0"/>
                <a:cs typeface="Times New Roman" pitchFamily="18" charset="0"/>
              </a:rPr>
              <a:t>Suécia</a:t>
            </a:r>
            <a:r>
              <a:rPr lang="pt-BR" sz="2400">
                <a:latin typeface="Times New Roman" pitchFamily="18" charset="0"/>
                <a:cs typeface="Times New Roman" pitchFamily="18" charset="0"/>
              </a:rPr>
              <a:t>.</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5"/>
          <p:cNvSpPr txBox="1">
            <a:spLocks noChangeArrowheads="1"/>
          </p:cNvSpPr>
          <p:nvPr/>
        </p:nvSpPr>
        <p:spPr bwMode="auto">
          <a:xfrm>
            <a:off x="3128963" y="1257300"/>
            <a:ext cx="4683125" cy="400050"/>
          </a:xfrm>
          <a:prstGeom prst="rect">
            <a:avLst/>
          </a:prstGeom>
          <a:noFill/>
          <a:ln w="9525">
            <a:noFill/>
            <a:miter lim="800000"/>
            <a:headEnd/>
            <a:tailEnd/>
          </a:ln>
        </p:spPr>
        <p:txBody>
          <a:bodyPr>
            <a:spAutoFit/>
          </a:bodyPr>
          <a:lstStyle/>
          <a:p>
            <a:pPr algn="ctr" eaLnBrk="0" hangingPunct="0"/>
            <a:r>
              <a:rPr lang="pt-BR" sz="2000">
                <a:solidFill>
                  <a:srgbClr val="003300"/>
                </a:solidFill>
                <a:latin typeface="Bernard MT Condensed" pitchFamily="18" charset="0"/>
              </a:rPr>
              <a:t>Escola de Citopatologia das Pioneiras Sociais</a:t>
            </a:r>
            <a:endParaRPr lang="pt-BR" sz="2000">
              <a:latin typeface="Times New Roman" pitchFamily="18" charset="0"/>
            </a:endParaRPr>
          </a:p>
        </p:txBody>
      </p:sp>
      <p:sp>
        <p:nvSpPr>
          <p:cNvPr id="16387" name="Título 1"/>
          <p:cNvSpPr txBox="1">
            <a:spLocks/>
          </p:cNvSpPr>
          <p:nvPr/>
        </p:nvSpPr>
        <p:spPr bwMode="auto">
          <a:xfrm>
            <a:off x="1096963" y="114300"/>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pic>
        <p:nvPicPr>
          <p:cNvPr id="3" name="Título 2"/>
          <p:cNvPicPr>
            <a:picLocks noGrp="1" noChangeArrowheads="1"/>
          </p:cNvPicPr>
          <p:nvPr>
            <p:ph type="title"/>
          </p:nvPr>
        </p:nvPicPr>
        <p:blipFill>
          <a:blip r:embed="rId2" cstate="print"/>
          <a:srcRect/>
          <a:stretch>
            <a:fillRect/>
          </a:stretch>
        </p:blipFill>
        <p:spPr bwMode="auto">
          <a:xfrm>
            <a:off x="42863" y="304800"/>
            <a:ext cx="1116012" cy="6461125"/>
          </a:xfrm>
        </p:spPr>
      </p:pic>
      <p:sp>
        <p:nvSpPr>
          <p:cNvPr id="2" name="Espaço Reservado para Conteúdo 1"/>
          <p:cNvSpPr>
            <a:spLocks noGrp="1"/>
          </p:cNvSpPr>
          <p:nvPr>
            <p:ph sz="half" idx="1"/>
          </p:nvPr>
        </p:nvSpPr>
        <p:spPr>
          <a:xfrm>
            <a:off x="2051720" y="1803550"/>
            <a:ext cx="3108960" cy="4075280"/>
          </a:xfrm>
        </p:spPr>
        <p:txBody>
          <a:bodyPr>
            <a:normAutofit fontScale="70000" lnSpcReduction="20000"/>
          </a:bodyPr>
          <a:lstStyle/>
          <a:p>
            <a:pPr marL="0" indent="0" fontAlgn="auto">
              <a:spcAft>
                <a:spcPts val="0"/>
              </a:spcAft>
              <a:buClr>
                <a:schemeClr val="tx1">
                  <a:lumMod val="50000"/>
                  <a:lumOff val="50000"/>
                </a:schemeClr>
              </a:buClr>
              <a:buFont typeface="Wingdings 2" pitchFamily="18" charset="2"/>
              <a:buNone/>
              <a:defRPr/>
            </a:pPr>
            <a:r>
              <a:rPr lang="pt-BR" sz="2600" b="1" dirty="0">
                <a:solidFill>
                  <a:schemeClr val="tx1"/>
                </a:solidFill>
                <a:latin typeface="Times New Roman" pitchFamily="18" charset="0"/>
                <a:cs typeface="Times New Roman" pitchFamily="18" charset="0"/>
              </a:rPr>
              <a:t>1º Período (1º ano): </a:t>
            </a:r>
          </a:p>
          <a:p>
            <a:pPr marL="0" indent="0" fontAlgn="auto">
              <a:spcAft>
                <a:spcPts val="0"/>
              </a:spcAft>
              <a:buClr>
                <a:schemeClr val="tx1">
                  <a:lumMod val="50000"/>
                  <a:lumOff val="50000"/>
                </a:schemeClr>
              </a:buClr>
              <a:buFont typeface="Wingdings 2" pitchFamily="18" charset="2"/>
              <a:buNone/>
              <a:defRPr/>
            </a:pPr>
            <a:r>
              <a:rPr lang="pt-BR" sz="2000" u="sng" dirty="0">
                <a:solidFill>
                  <a:schemeClr val="tx1"/>
                </a:solidFill>
                <a:latin typeface="Times New Roman" pitchFamily="18" charset="0"/>
                <a:cs typeface="Times New Roman" pitchFamily="18" charset="0"/>
              </a:rPr>
              <a:t>Formação Básica</a:t>
            </a:r>
          </a:p>
          <a:p>
            <a:pPr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Aprendizado Teórico:</a:t>
            </a:r>
            <a:endParaRPr lang="pt-BR" dirty="0">
              <a:solidFill>
                <a:schemeClr val="tx1"/>
              </a:solidFill>
              <a:latin typeface="Times New Roman" pitchFamily="18" charset="0"/>
              <a:cs typeface="Times New Roman" pitchFamily="18" charset="0"/>
            </a:endParaRPr>
          </a:p>
          <a:p>
            <a:pPr lvl="1" fontAlgn="auto">
              <a:lnSpc>
                <a:spcPct val="120000"/>
              </a:lnSpc>
              <a:spcAft>
                <a:spcPts val="0"/>
              </a:spcAft>
              <a:buClr>
                <a:schemeClr val="tx1">
                  <a:lumMod val="50000"/>
                  <a:lumOff val="50000"/>
                </a:schemeClr>
              </a:buClr>
              <a:buFont typeface="Wingdings 2" pitchFamily="18" charset="2"/>
              <a:buBlip>
                <a:blip r:embed="rId4"/>
              </a:buBlip>
              <a:defRPr/>
            </a:pPr>
            <a:r>
              <a:rPr lang="pt-BR" sz="1800" dirty="0">
                <a:solidFill>
                  <a:schemeClr val="tx1"/>
                </a:solidFill>
                <a:latin typeface="Times New Roman" pitchFamily="18" charset="0"/>
                <a:cs typeface="Times New Roman" pitchFamily="18" charset="0"/>
              </a:rPr>
              <a:t>Citopatologia ginecológica  (conhecimentos de anatomia, fisiologia e histologia)</a:t>
            </a:r>
          </a:p>
          <a:p>
            <a:pPr lvl="1" fontAlgn="auto">
              <a:lnSpc>
                <a:spcPct val="120000"/>
              </a:lnSpc>
              <a:spcAft>
                <a:spcPts val="0"/>
              </a:spcAft>
              <a:buClr>
                <a:schemeClr val="tx1">
                  <a:lumMod val="50000"/>
                  <a:lumOff val="50000"/>
                </a:schemeClr>
              </a:buClr>
              <a:buFont typeface="Wingdings 2" pitchFamily="18" charset="2"/>
              <a:buBlip>
                <a:blip r:embed="rId4"/>
              </a:buBlip>
              <a:defRPr/>
            </a:pPr>
            <a:r>
              <a:rPr lang="pt-BR" sz="1800" dirty="0">
                <a:solidFill>
                  <a:schemeClr val="tx1"/>
                </a:solidFill>
                <a:latin typeface="Times New Roman" pitchFamily="18" charset="0"/>
                <a:cs typeface="Times New Roman" pitchFamily="18" charset="0"/>
              </a:rPr>
              <a:t>Trabalhos em grupo</a:t>
            </a:r>
          </a:p>
          <a:p>
            <a:pPr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Aprendizado Prático:</a:t>
            </a:r>
          </a:p>
          <a:p>
            <a:pPr lvl="1" fontAlgn="auto">
              <a:lnSpc>
                <a:spcPct val="120000"/>
              </a:lnSpc>
              <a:spcAft>
                <a:spcPts val="0"/>
              </a:spcAft>
              <a:buClr>
                <a:schemeClr val="tx1">
                  <a:lumMod val="50000"/>
                  <a:lumOff val="50000"/>
                </a:schemeClr>
              </a:buClr>
              <a:buFont typeface="Wingdings 2" pitchFamily="18" charset="2"/>
              <a:buBlip>
                <a:blip r:embed="rId4"/>
              </a:buBlip>
              <a:defRPr/>
            </a:pPr>
            <a:r>
              <a:rPr lang="pt-BR" sz="1800" dirty="0">
                <a:solidFill>
                  <a:schemeClr val="tx1"/>
                </a:solidFill>
                <a:latin typeface="Times New Roman" pitchFamily="18" charset="0"/>
                <a:cs typeface="Times New Roman" pitchFamily="18" charset="0"/>
              </a:rPr>
              <a:t>Capacitação na interpretação de esfregaços do trato ginecológico separando e classificando-os</a:t>
            </a:r>
          </a:p>
          <a:p>
            <a:pPr lvl="1" fontAlgn="auto">
              <a:lnSpc>
                <a:spcPct val="120000"/>
              </a:lnSpc>
              <a:spcAft>
                <a:spcPts val="0"/>
              </a:spcAft>
              <a:buClr>
                <a:schemeClr val="tx1">
                  <a:lumMod val="50000"/>
                  <a:lumOff val="50000"/>
                </a:schemeClr>
              </a:buClr>
              <a:buFont typeface="Wingdings 2" pitchFamily="18" charset="2"/>
              <a:buBlip>
                <a:blip r:embed="rId4"/>
              </a:buBlip>
              <a:defRPr/>
            </a:pPr>
            <a:r>
              <a:rPr lang="pt-BR" sz="1800" dirty="0">
                <a:solidFill>
                  <a:schemeClr val="tx1"/>
                </a:solidFill>
                <a:latin typeface="Times New Roman" pitchFamily="18" charset="0"/>
                <a:cs typeface="Times New Roman" pitchFamily="18" charset="0"/>
              </a:rPr>
              <a:t>Técnicas </a:t>
            </a:r>
            <a:r>
              <a:rPr lang="pt-BR" sz="1800" dirty="0" smtClean="0">
                <a:solidFill>
                  <a:schemeClr val="tx1"/>
                </a:solidFill>
                <a:latin typeface="Times New Roman" pitchFamily="18" charset="0"/>
                <a:cs typeface="Times New Roman" pitchFamily="18" charset="0"/>
              </a:rPr>
              <a:t>laboratoriais</a:t>
            </a:r>
            <a:endParaRPr lang="pt-BR" sz="1800" b="1" dirty="0">
              <a:solidFill>
                <a:schemeClr val="tx1"/>
              </a:solidFill>
              <a:latin typeface="Times New Roman" pitchFamily="18" charset="0"/>
              <a:cs typeface="Times New Roman" pitchFamily="18" charset="0"/>
            </a:endParaRPr>
          </a:p>
          <a:p>
            <a:pPr fontAlgn="auto">
              <a:spcAft>
                <a:spcPts val="0"/>
              </a:spcAft>
              <a:buClr>
                <a:schemeClr val="tx1">
                  <a:lumMod val="50000"/>
                  <a:lumOff val="50000"/>
                </a:schemeClr>
              </a:buClr>
              <a:buFont typeface="Wingdings 2" pitchFamily="18" charset="2"/>
              <a:buBlip>
                <a:blip r:embed="rId3"/>
              </a:buBlip>
              <a:defRPr/>
            </a:pPr>
            <a:endParaRPr lang="pt-BR" dirty="0">
              <a:solidFill>
                <a:schemeClr val="tx1">
                  <a:lumMod val="65000"/>
                  <a:lumOff val="35000"/>
                </a:schemeClr>
              </a:solidFill>
              <a:latin typeface="Times New Roman" pitchFamily="18" charset="0"/>
              <a:cs typeface="Times New Roman" pitchFamily="18" charset="0"/>
            </a:endParaRPr>
          </a:p>
        </p:txBody>
      </p:sp>
      <p:sp>
        <p:nvSpPr>
          <p:cNvPr id="4" name="Espaço Reservado para Conteúdo 3"/>
          <p:cNvSpPr>
            <a:spLocks noGrp="1"/>
          </p:cNvSpPr>
          <p:nvPr>
            <p:ph sz="half" idx="2"/>
          </p:nvPr>
        </p:nvSpPr>
        <p:spPr>
          <a:xfrm>
            <a:off x="5329386" y="1772816"/>
            <a:ext cx="3108960" cy="3688432"/>
          </a:xfrm>
        </p:spPr>
        <p:txBody>
          <a:bodyPr>
            <a:normAutofit fontScale="70000" lnSpcReduction="20000"/>
          </a:bodyPr>
          <a:lstStyle/>
          <a:p>
            <a:pPr fontAlgn="auto">
              <a:spcAft>
                <a:spcPts val="0"/>
              </a:spcAft>
              <a:buClr>
                <a:schemeClr val="tx1">
                  <a:lumMod val="50000"/>
                  <a:lumOff val="50000"/>
                </a:schemeClr>
              </a:buClr>
              <a:buFont typeface="Wingdings 2" pitchFamily="18" charset="2"/>
              <a:buNone/>
              <a:defRPr/>
            </a:pPr>
            <a:r>
              <a:rPr lang="pt-BR" sz="2600" b="1" dirty="0">
                <a:solidFill>
                  <a:schemeClr val="tx1"/>
                </a:solidFill>
                <a:latin typeface="Times New Roman" pitchFamily="18" charset="0"/>
                <a:cs typeface="Times New Roman" pitchFamily="18" charset="0"/>
              </a:rPr>
              <a:t>2º Período (2º ano):</a:t>
            </a:r>
          </a:p>
          <a:p>
            <a:pPr fontAlgn="auto">
              <a:spcAft>
                <a:spcPts val="0"/>
              </a:spcAft>
              <a:buClr>
                <a:schemeClr val="tx1">
                  <a:lumMod val="50000"/>
                  <a:lumOff val="50000"/>
                </a:schemeClr>
              </a:buClr>
              <a:buFont typeface="Wingdings 2" pitchFamily="18" charset="2"/>
              <a:buNone/>
              <a:defRPr/>
            </a:pPr>
            <a:r>
              <a:rPr lang="pt-BR" sz="2000" u="sng" dirty="0">
                <a:solidFill>
                  <a:schemeClr val="tx1"/>
                </a:solidFill>
                <a:latin typeface="Times New Roman" pitchFamily="18" charset="0"/>
                <a:cs typeface="Times New Roman" pitchFamily="18" charset="0"/>
              </a:rPr>
              <a:t>Treinamento Especializado</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Diagnóstico dirigido</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Aulas teóricas sobre citologia de outros aparelhos  (respiratório, urinário, citologia oral,, </a:t>
            </a:r>
            <a:r>
              <a:rPr lang="pt-BR" sz="2000" dirty="0" smtClean="0">
                <a:solidFill>
                  <a:schemeClr val="tx1"/>
                </a:solidFill>
                <a:latin typeface="Times New Roman" pitchFamily="18" charset="0"/>
                <a:cs typeface="Times New Roman" pitchFamily="18" charset="0"/>
              </a:rPr>
              <a:t>digestório,   </a:t>
            </a:r>
            <a:r>
              <a:rPr lang="pt-BR" sz="2000" dirty="0">
                <a:solidFill>
                  <a:schemeClr val="tx1"/>
                </a:solidFill>
                <a:latin typeface="Times New Roman" pitchFamily="18" charset="0"/>
                <a:cs typeface="Times New Roman" pitchFamily="18" charset="0"/>
              </a:rPr>
              <a:t>serosas,  liquido amniótico e </a:t>
            </a:r>
            <a:r>
              <a:rPr lang="pt-BR" sz="2000" dirty="0" smtClean="0">
                <a:solidFill>
                  <a:schemeClr val="tx1"/>
                </a:solidFill>
                <a:latin typeface="Times New Roman" pitchFamily="18" charset="0"/>
                <a:cs typeface="Times New Roman" pitchFamily="18" charset="0"/>
              </a:rPr>
              <a:t>liquor)</a:t>
            </a:r>
            <a:endParaRPr lang="pt-BR" sz="2000" dirty="0">
              <a:solidFill>
                <a:schemeClr val="tx1"/>
              </a:solidFill>
              <a:latin typeface="Times New Roman" pitchFamily="18" charset="0"/>
              <a:cs typeface="Times New Roman" pitchFamily="18" charset="0"/>
            </a:endParaRPr>
          </a:p>
          <a:p>
            <a:pPr fontAlgn="auto">
              <a:lnSpc>
                <a:spcPct val="150000"/>
              </a:lnSpc>
              <a:spcAft>
                <a:spcPts val="0"/>
              </a:spcAft>
              <a:buClr>
                <a:schemeClr val="tx1">
                  <a:lumMod val="50000"/>
                  <a:lumOff val="50000"/>
                </a:schemeClr>
              </a:buClr>
              <a:buFont typeface="Wingdings 2" pitchFamily="18" charset="2"/>
              <a:buBlip>
                <a:blip r:embed="rId3"/>
              </a:buBlip>
              <a:defRPr/>
            </a:pPr>
            <a:r>
              <a:rPr lang="pt-BR" sz="2000" b="1" dirty="0">
                <a:solidFill>
                  <a:schemeClr val="tx1"/>
                </a:solidFill>
                <a:latin typeface="Times New Roman" pitchFamily="18" charset="0"/>
                <a:cs typeface="Times New Roman" pitchFamily="18" charset="0"/>
              </a:rPr>
              <a:t>Leitura de 1000 casos</a:t>
            </a:r>
          </a:p>
          <a:p>
            <a:pPr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Participação em congresso</a:t>
            </a:r>
          </a:p>
          <a:p>
            <a:pPr fontAlgn="auto">
              <a:spcAft>
                <a:spcPts val="0"/>
              </a:spcAft>
              <a:buClr>
                <a:schemeClr val="tx1">
                  <a:lumMod val="50000"/>
                  <a:lumOff val="50000"/>
                </a:schemeClr>
              </a:buClr>
              <a:defRPr/>
            </a:pPr>
            <a:endParaRPr lang="pt-BR" dirty="0">
              <a:solidFill>
                <a:schemeClr val="tx1">
                  <a:lumMod val="65000"/>
                  <a:lumOff val="35000"/>
                </a:schemeClr>
              </a:solidFill>
            </a:endParaRPr>
          </a:p>
        </p:txBody>
      </p:sp>
      <p:sp>
        <p:nvSpPr>
          <p:cNvPr id="16391" name="Retângulo 4"/>
          <p:cNvSpPr>
            <a:spLocks noChangeArrowheads="1"/>
          </p:cNvSpPr>
          <p:nvPr/>
        </p:nvSpPr>
        <p:spPr bwMode="auto">
          <a:xfrm>
            <a:off x="4905375" y="5486400"/>
            <a:ext cx="3963988" cy="368300"/>
          </a:xfrm>
          <a:prstGeom prst="rect">
            <a:avLst/>
          </a:prstGeom>
          <a:noFill/>
          <a:ln w="9525">
            <a:noFill/>
            <a:miter lim="800000"/>
            <a:headEnd/>
            <a:tailEnd/>
          </a:ln>
        </p:spPr>
        <p:txBody>
          <a:bodyPr wrap="none">
            <a:spAutoFit/>
          </a:bodyPr>
          <a:lstStyle/>
          <a:p>
            <a:pPr>
              <a:buFont typeface="Wingdings" pitchFamily="2" charset="2"/>
              <a:buNone/>
            </a:pPr>
            <a:r>
              <a:rPr lang="pt-BR" b="1">
                <a:solidFill>
                  <a:srgbClr val="C00000"/>
                </a:solidFill>
                <a:latin typeface="Bodoni MT Condensed" pitchFamily="18" charset="0"/>
              </a:rPr>
              <a:t>CARGA HORÁRIA:  2 anos e meio/integral/ 2.400 h</a:t>
            </a:r>
          </a:p>
        </p:txBody>
      </p:sp>
      <p:sp>
        <p:nvSpPr>
          <p:cNvPr id="16392" name="Retângulo 1"/>
          <p:cNvSpPr>
            <a:spLocks noChangeArrowheads="1"/>
          </p:cNvSpPr>
          <p:nvPr/>
        </p:nvSpPr>
        <p:spPr bwMode="auto">
          <a:xfrm>
            <a:off x="2771775" y="5918200"/>
            <a:ext cx="5395913" cy="647700"/>
          </a:xfrm>
          <a:prstGeom prst="rect">
            <a:avLst/>
          </a:prstGeom>
          <a:noFill/>
          <a:ln w="9525">
            <a:noFill/>
            <a:miter lim="800000"/>
            <a:headEnd/>
            <a:tailEnd/>
          </a:ln>
        </p:spPr>
        <p:txBody>
          <a:bodyPr>
            <a:spAutoFit/>
          </a:bodyPr>
          <a:lstStyle/>
          <a:p>
            <a:pPr algn="ctr"/>
            <a:r>
              <a:rPr lang="pt-BR">
                <a:solidFill>
                  <a:srgbClr val="002060"/>
                </a:solidFill>
                <a:latin typeface="Bodoni MT Black" pitchFamily="18" charset="0"/>
              </a:rPr>
              <a:t>Nomenclatura no certificado: CITOTECNOLOGISTA</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ítulo 1"/>
          <p:cNvPicPr>
            <a:picLocks noGrp="1" noChangeArrowheads="1"/>
          </p:cNvPicPr>
          <p:nvPr>
            <p:ph type="title"/>
          </p:nvPr>
        </p:nvPicPr>
        <p:blipFill>
          <a:blip r:embed="rId2" cstate="print"/>
          <a:srcRect/>
          <a:stretch>
            <a:fillRect/>
          </a:stretch>
        </p:blipFill>
        <p:spPr bwMode="auto">
          <a:xfrm>
            <a:off x="42863" y="304800"/>
            <a:ext cx="1042987" cy="6400800"/>
          </a:xfrm>
        </p:spPr>
      </p:pic>
      <p:sp>
        <p:nvSpPr>
          <p:cNvPr id="9219" name="Espaço Reservado para Conteúdo 2"/>
          <p:cNvSpPr>
            <a:spLocks noGrp="1"/>
          </p:cNvSpPr>
          <p:nvPr>
            <p:ph sz="half" idx="1"/>
          </p:nvPr>
        </p:nvSpPr>
        <p:spPr>
          <a:xfrm>
            <a:off x="1691680" y="1628800"/>
            <a:ext cx="3240360" cy="4921829"/>
          </a:xfrm>
        </p:spPr>
        <p:txBody>
          <a:bodyPr>
            <a:normAutofit fontScale="77500" lnSpcReduction="20000"/>
          </a:bodyPr>
          <a:lstStyle/>
          <a:p>
            <a:pPr fontAlgn="auto">
              <a:spcAft>
                <a:spcPts val="0"/>
              </a:spcAft>
              <a:buClr>
                <a:schemeClr val="tx1">
                  <a:lumMod val="50000"/>
                  <a:lumOff val="50000"/>
                </a:schemeClr>
              </a:buClr>
              <a:buFont typeface="Wingdings" pitchFamily="2" charset="2"/>
              <a:buNone/>
              <a:defRPr/>
            </a:pPr>
            <a:r>
              <a:rPr lang="pt-BR" sz="2400" dirty="0" smtClean="0">
                <a:solidFill>
                  <a:srgbClr val="A50021"/>
                </a:solidFill>
                <a:effectLst>
                  <a:outerShdw blurRad="38100" dist="38100" dir="2700000" algn="tl">
                    <a:srgbClr val="000000"/>
                  </a:outerShdw>
                </a:effectLst>
                <a:latin typeface="Times New Roman" pitchFamily="18" charset="0"/>
                <a:cs typeface="Times New Roman" pitchFamily="18" charset="0"/>
              </a:rPr>
              <a:t>1975</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Nomenclatura: </a:t>
            </a:r>
            <a:r>
              <a:rPr lang="pt-BR" sz="2000" b="1" dirty="0" smtClean="0">
                <a:solidFill>
                  <a:schemeClr val="tx1"/>
                </a:solidFill>
                <a:latin typeface="Times New Roman" pitchFamily="18" charset="0"/>
                <a:cs typeface="Times New Roman" pitchFamily="18" charset="0"/>
              </a:rPr>
              <a:t>Formação de Citotécnicos</a:t>
            </a:r>
            <a:r>
              <a:rPr lang="pt-BR" sz="2000" dirty="0" smtClean="0">
                <a:solidFill>
                  <a:schemeClr val="tx1"/>
                </a:solidFill>
                <a:latin typeface="Times New Roman" pitchFamily="18" charset="0"/>
                <a:cs typeface="Times New Roman" pitchFamily="18" charset="0"/>
              </a:rPr>
              <a:t>; </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Duração de 1 ano – 1900 h.</a:t>
            </a:r>
          </a:p>
          <a:p>
            <a:pPr marL="0" indent="0" algn="just" fontAlgn="auto">
              <a:lnSpc>
                <a:spcPct val="150000"/>
              </a:lnSpc>
              <a:spcAft>
                <a:spcPts val="0"/>
              </a:spcAft>
              <a:buClr>
                <a:schemeClr val="tx1">
                  <a:lumMod val="50000"/>
                  <a:lumOff val="50000"/>
                </a:schemeClr>
              </a:buClr>
              <a:buFont typeface="Wingdings 2" pitchFamily="18" charset="2"/>
              <a:buNone/>
              <a:defRPr/>
            </a:pPr>
            <a:r>
              <a:rPr lang="pt-BR" sz="2400" dirty="0" smtClean="0">
                <a:solidFill>
                  <a:srgbClr val="A50021"/>
                </a:solidFill>
                <a:effectLst>
                  <a:outerShdw blurRad="38100" dist="38100" dir="2700000" algn="tl">
                    <a:srgbClr val="000000"/>
                  </a:outerShdw>
                </a:effectLst>
                <a:latin typeface="Times New Roman" pitchFamily="18" charset="0"/>
                <a:cs typeface="Times New Roman" pitchFamily="18" charset="0"/>
              </a:rPr>
              <a:t>1992</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Nomenclatura: </a:t>
            </a:r>
            <a:r>
              <a:rPr lang="pt-BR" sz="2000" b="1" dirty="0" smtClean="0">
                <a:solidFill>
                  <a:schemeClr val="tx1"/>
                </a:solidFill>
                <a:latin typeface="Times New Roman" pitchFamily="18" charset="0"/>
                <a:cs typeface="Times New Roman" pitchFamily="18" charset="0"/>
              </a:rPr>
              <a:t>Qualificação</a:t>
            </a:r>
            <a:r>
              <a:rPr lang="pt-BR" sz="2000" dirty="0" smtClean="0">
                <a:solidFill>
                  <a:schemeClr val="tx1"/>
                </a:solidFill>
                <a:latin typeface="Times New Roman" pitchFamily="18" charset="0"/>
                <a:cs typeface="Times New Roman" pitchFamily="18" charset="0"/>
              </a:rPr>
              <a:t> </a:t>
            </a:r>
            <a:r>
              <a:rPr lang="pt-BR" sz="2000" b="1" dirty="0" smtClean="0">
                <a:solidFill>
                  <a:schemeClr val="tx1"/>
                </a:solidFill>
                <a:latin typeface="Times New Roman" pitchFamily="18" charset="0"/>
                <a:cs typeface="Times New Roman" pitchFamily="18" charset="0"/>
              </a:rPr>
              <a:t>Profissional: Técnico em Citologia </a:t>
            </a:r>
            <a:r>
              <a:rPr lang="pt-BR" sz="2000" dirty="0" smtClean="0">
                <a:solidFill>
                  <a:schemeClr val="tx1"/>
                </a:solidFill>
                <a:latin typeface="Times New Roman" pitchFamily="18" charset="0"/>
                <a:cs typeface="Times New Roman" pitchFamily="18" charset="0"/>
              </a:rPr>
              <a:t>– Convênio com a Escola de Formação Técnica em Saúde Izabel dos Santos </a:t>
            </a:r>
            <a:r>
              <a:rPr lang="pt-BR" sz="2000" dirty="0" smtClean="0">
                <a:solidFill>
                  <a:schemeClr val="accent5">
                    <a:lumMod val="60000"/>
                    <a:lumOff val="40000"/>
                  </a:schemeClr>
                </a:solidFill>
                <a:latin typeface="Times New Roman" pitchFamily="18" charset="0"/>
                <a:cs typeface="Times New Roman" pitchFamily="18" charset="0"/>
              </a:rPr>
              <a:t>(</a:t>
            </a:r>
            <a:r>
              <a:rPr lang="pt-BR" sz="2000" dirty="0" smtClean="0">
                <a:solidFill>
                  <a:schemeClr val="tx1"/>
                </a:solidFill>
                <a:latin typeface="Times New Roman" pitchFamily="18" charset="0"/>
                <a:cs typeface="Times New Roman" pitchFamily="18" charset="0"/>
              </a:rPr>
              <a:t> </a:t>
            </a:r>
            <a:r>
              <a:rPr lang="pt-BR" sz="2000" dirty="0" smtClean="0">
                <a:solidFill>
                  <a:schemeClr val="accent5">
                    <a:lumMod val="60000"/>
                    <a:lumOff val="40000"/>
                  </a:schemeClr>
                </a:solidFill>
                <a:latin typeface="Times New Roman" pitchFamily="18" charset="0"/>
                <a:cs typeface="Times New Roman" pitchFamily="18" charset="0"/>
              </a:rPr>
              <a:t>só duas turmas).</a:t>
            </a:r>
          </a:p>
          <a:p>
            <a:pPr algn="just" fontAlgn="auto">
              <a:lnSpc>
                <a:spcPct val="150000"/>
              </a:lnSpc>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Duração de 1 ano </a:t>
            </a:r>
            <a:r>
              <a:rPr lang="pt-BR" sz="2000" dirty="0" smtClean="0">
                <a:solidFill>
                  <a:schemeClr val="tx1"/>
                </a:solidFill>
                <a:latin typeface="Times New Roman" pitchFamily="18" charset="0"/>
                <a:cs typeface="Times New Roman" pitchFamily="18" charset="0"/>
              </a:rPr>
              <a:t>– 1920 </a:t>
            </a:r>
            <a:r>
              <a:rPr lang="pt-BR" sz="2000" dirty="0">
                <a:solidFill>
                  <a:schemeClr val="tx1"/>
                </a:solidFill>
                <a:latin typeface="Times New Roman" pitchFamily="18" charset="0"/>
                <a:cs typeface="Times New Roman" pitchFamily="18" charset="0"/>
              </a:rPr>
              <a:t>h.</a:t>
            </a:r>
            <a:endParaRPr lang="pt-BR" sz="2000" dirty="0" smtClean="0">
              <a:solidFill>
                <a:schemeClr val="tx1"/>
              </a:solidFill>
              <a:latin typeface="Times New Roman" pitchFamily="18" charset="0"/>
              <a:cs typeface="Times New Roman" pitchFamily="18" charset="0"/>
            </a:endParaRPr>
          </a:p>
          <a:p>
            <a:pPr fontAlgn="auto">
              <a:spcAft>
                <a:spcPts val="0"/>
              </a:spcAft>
              <a:buClr>
                <a:schemeClr val="tx1">
                  <a:lumMod val="50000"/>
                  <a:lumOff val="50000"/>
                </a:schemeClr>
              </a:buClr>
              <a:defRPr/>
            </a:pPr>
            <a:endParaRPr lang="pt-BR" dirty="0" smtClean="0">
              <a:solidFill>
                <a:srgbClr val="003300"/>
              </a:solidFill>
            </a:endParaRPr>
          </a:p>
        </p:txBody>
      </p:sp>
      <p:sp>
        <p:nvSpPr>
          <p:cNvPr id="3" name="Espaço Reservado para Conteúdo 2"/>
          <p:cNvSpPr>
            <a:spLocks noGrp="1"/>
          </p:cNvSpPr>
          <p:nvPr>
            <p:ph sz="half" idx="2"/>
          </p:nvPr>
        </p:nvSpPr>
        <p:spPr>
          <a:xfrm>
            <a:off x="5263767" y="1628800"/>
            <a:ext cx="3331869" cy="4544704"/>
          </a:xfrm>
        </p:spPr>
        <p:txBody>
          <a:bodyPr>
            <a:normAutofit fontScale="77500" lnSpcReduction="20000"/>
          </a:bodyPr>
          <a:lstStyle/>
          <a:p>
            <a:pPr marL="0" indent="0" fontAlgn="auto">
              <a:lnSpc>
                <a:spcPct val="150000"/>
              </a:lnSpc>
              <a:spcAft>
                <a:spcPts val="0"/>
              </a:spcAft>
              <a:buClr>
                <a:schemeClr val="tx1">
                  <a:lumMod val="50000"/>
                  <a:lumOff val="50000"/>
                </a:schemeClr>
              </a:buClr>
              <a:buFont typeface="Wingdings 2" pitchFamily="18" charset="2"/>
              <a:buNone/>
              <a:defRPr/>
            </a:pPr>
            <a:r>
              <a:rPr lang="pt-BR" sz="2400" b="1" u="sng" dirty="0" smtClean="0">
                <a:solidFill>
                  <a:schemeClr val="tx1"/>
                </a:solidFill>
                <a:latin typeface="Times New Roman" pitchFamily="18" charset="0"/>
                <a:cs typeface="Times New Roman" pitchFamily="18" charset="0"/>
              </a:rPr>
              <a:t>Conteúdo</a:t>
            </a:r>
          </a:p>
          <a:p>
            <a:pPr marL="0" indent="0" algn="just" fontAlgn="auto">
              <a:lnSpc>
                <a:spcPct val="150000"/>
              </a:lnSpc>
              <a:spcAft>
                <a:spcPts val="0"/>
              </a:spcAft>
              <a:buClr>
                <a:schemeClr val="tx1">
                  <a:lumMod val="50000"/>
                  <a:lumOff val="50000"/>
                </a:schemeClr>
              </a:buClr>
              <a:buFont typeface="Wingdings 2" pitchFamily="18" charset="2"/>
              <a:buNone/>
              <a:defRPr/>
            </a:pPr>
            <a:r>
              <a:rPr lang="pt-BR" sz="2400" dirty="0" smtClean="0">
                <a:solidFill>
                  <a:srgbClr val="C00000"/>
                </a:solidFill>
                <a:latin typeface="Times New Roman" pitchFamily="18" charset="0"/>
                <a:cs typeface="Times New Roman" pitchFamily="18" charset="0"/>
              </a:rPr>
              <a:t>Segmento teórico</a:t>
            </a:r>
            <a:endParaRPr lang="pt-BR" sz="2400" dirty="0" smtClean="0">
              <a:solidFill>
                <a:schemeClr val="tx1"/>
              </a:solidFill>
              <a:latin typeface="Times New Roman" pitchFamily="18" charset="0"/>
              <a:cs typeface="Times New Roman" pitchFamily="18" charset="0"/>
            </a:endParaRP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smtClean="0">
                <a:solidFill>
                  <a:schemeClr val="tx1"/>
                </a:solidFill>
                <a:latin typeface="Times New Roman" pitchFamily="18" charset="0"/>
                <a:cs typeface="Times New Roman" pitchFamily="18" charset="0"/>
              </a:rPr>
              <a:t>Organização </a:t>
            </a:r>
            <a:r>
              <a:rPr lang="pt-BR" sz="2000" dirty="0">
                <a:solidFill>
                  <a:schemeClr val="tx1"/>
                </a:solidFill>
                <a:latin typeface="Times New Roman" pitchFamily="18" charset="0"/>
                <a:cs typeface="Times New Roman" pitchFamily="18" charset="0"/>
              </a:rPr>
              <a:t>e Administração aplicada a Citopatologia;</a:t>
            </a: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Análise Instrumental Aplicadas a Citopatologia;</a:t>
            </a: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Bioestatísticas;</a:t>
            </a:r>
          </a:p>
          <a:p>
            <a:pPr algn="just" fontAlgn="auto">
              <a:lnSpc>
                <a:spcPct val="150000"/>
              </a:lnSpc>
              <a:spcBef>
                <a:spcPts val="0"/>
              </a:spcBef>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Citologia. </a:t>
            </a:r>
          </a:p>
          <a:p>
            <a:pPr marL="0" indent="0" algn="just" fontAlgn="auto">
              <a:spcAft>
                <a:spcPts val="0"/>
              </a:spcAft>
              <a:buClr>
                <a:schemeClr val="tx1">
                  <a:lumMod val="50000"/>
                  <a:lumOff val="50000"/>
                </a:schemeClr>
              </a:buClr>
              <a:buFont typeface="Wingdings 2" pitchFamily="18" charset="2"/>
              <a:buNone/>
              <a:defRPr/>
            </a:pPr>
            <a:r>
              <a:rPr lang="pt-BR" sz="2400" dirty="0" smtClean="0">
                <a:solidFill>
                  <a:srgbClr val="C00000"/>
                </a:solidFill>
                <a:latin typeface="Times New Roman" pitchFamily="18" charset="0"/>
                <a:cs typeface="Times New Roman" pitchFamily="18" charset="0"/>
              </a:rPr>
              <a:t>Segmento </a:t>
            </a:r>
            <a:r>
              <a:rPr lang="pt-BR" sz="2400" dirty="0">
                <a:solidFill>
                  <a:srgbClr val="C00000"/>
                </a:solidFill>
                <a:latin typeface="Times New Roman" pitchFamily="18" charset="0"/>
                <a:cs typeface="Times New Roman" pitchFamily="18" charset="0"/>
              </a:rPr>
              <a:t>Prático</a:t>
            </a:r>
          </a:p>
          <a:p>
            <a:pPr algn="just" fontAlgn="auto">
              <a:spcAft>
                <a:spcPts val="0"/>
              </a:spcAft>
              <a:buClr>
                <a:schemeClr val="tx1">
                  <a:lumMod val="50000"/>
                  <a:lumOff val="50000"/>
                </a:schemeClr>
              </a:buClr>
              <a:buFont typeface="Wingdings 2" pitchFamily="18" charset="2"/>
              <a:buBlip>
                <a:blip r:embed="rId3"/>
              </a:buBlip>
              <a:defRPr/>
            </a:pPr>
            <a:r>
              <a:rPr lang="pt-BR" sz="2000" dirty="0">
                <a:solidFill>
                  <a:schemeClr val="tx1"/>
                </a:solidFill>
                <a:latin typeface="Times New Roman" pitchFamily="18" charset="0"/>
                <a:cs typeface="Times New Roman" pitchFamily="18" charset="0"/>
              </a:rPr>
              <a:t>Estágio supervisionado em citopatologia</a:t>
            </a:r>
            <a:endParaRPr lang="pt-BR" sz="2000" dirty="0">
              <a:solidFill>
                <a:schemeClr val="tx1">
                  <a:lumMod val="65000"/>
                  <a:lumOff val="35000"/>
                </a:schemeClr>
              </a:solidFill>
              <a:latin typeface="Times New Roman" pitchFamily="18" charset="0"/>
              <a:cs typeface="Times New Roman" pitchFamily="18" charset="0"/>
            </a:endParaRPr>
          </a:p>
        </p:txBody>
      </p:sp>
      <p:sp>
        <p:nvSpPr>
          <p:cNvPr id="5" name="Retângulo 4"/>
          <p:cNvSpPr/>
          <p:nvPr/>
        </p:nvSpPr>
        <p:spPr>
          <a:xfrm>
            <a:off x="5564188" y="5840413"/>
            <a:ext cx="2306637" cy="4572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lnSpc>
                <a:spcPct val="150000"/>
              </a:lnSpc>
              <a:defRPr/>
            </a:pPr>
            <a:r>
              <a:rPr lang="pt-BR" b="1" dirty="0">
                <a:latin typeface="Times New Roman" pitchFamily="18" charset="0"/>
                <a:cs typeface="Times New Roman" pitchFamily="18" charset="0"/>
              </a:rPr>
              <a:t>Leitura de 1000 casos</a:t>
            </a:r>
          </a:p>
        </p:txBody>
      </p:sp>
      <p:sp>
        <p:nvSpPr>
          <p:cNvPr id="17414" name="Título 1"/>
          <p:cNvSpPr txBox="1">
            <a:spLocks/>
          </p:cNvSpPr>
          <p:nvPr/>
        </p:nvSpPr>
        <p:spPr bwMode="auto">
          <a:xfrm>
            <a:off x="1096963" y="133350"/>
            <a:ext cx="7772400" cy="1143000"/>
          </a:xfrm>
          <a:prstGeom prst="rect">
            <a:avLst/>
          </a:prstGeom>
          <a:noFill/>
          <a:ln w="9525">
            <a:noFill/>
            <a:miter lim="800000"/>
            <a:headEnd/>
            <a:tailEnd/>
          </a:ln>
        </p:spPr>
        <p:txBody>
          <a:bodyPr anchor="ctr"/>
          <a:lstStyle/>
          <a:p>
            <a:r>
              <a:rPr lang="pt-BR" sz="3200" b="1">
                <a:solidFill>
                  <a:srgbClr val="993366"/>
                </a:solidFill>
                <a:latin typeface="Bookman Old Style" pitchFamily="18" charset="0"/>
              </a:rPr>
              <a:t>Formação em Citotecnologia</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Infinito</Template>
  <TotalTime>777</TotalTime>
  <Words>1417</Words>
  <Application>Microsoft Office PowerPoint</Application>
  <PresentationFormat>Apresentação na tela (4:3)</PresentationFormat>
  <Paragraphs>228</Paragraphs>
  <Slides>35</Slides>
  <Notes>1</Notes>
  <HiddenSlides>0</HiddenSlides>
  <MMClips>0</MMClips>
  <ScaleCrop>false</ScaleCrop>
  <HeadingPairs>
    <vt:vector size="8" baseType="variant">
      <vt:variant>
        <vt:lpstr>Fontes usadas</vt:lpstr>
      </vt:variant>
      <vt:variant>
        <vt:i4>14</vt:i4>
      </vt:variant>
      <vt:variant>
        <vt:lpstr>Tema</vt:lpstr>
      </vt:variant>
      <vt:variant>
        <vt:i4>1</vt:i4>
      </vt:variant>
      <vt:variant>
        <vt:lpstr>Servidores OLE incorporados</vt:lpstr>
      </vt:variant>
      <vt:variant>
        <vt:i4>1</vt:i4>
      </vt:variant>
      <vt:variant>
        <vt:lpstr>Títulos de slides</vt:lpstr>
      </vt:variant>
      <vt:variant>
        <vt:i4>35</vt:i4>
      </vt:variant>
    </vt:vector>
  </HeadingPairs>
  <TitlesOfParts>
    <vt:vector size="51" baseType="lpstr">
      <vt:lpstr>Calibri</vt:lpstr>
      <vt:lpstr>Arial</vt:lpstr>
      <vt:lpstr>Bookman Old Style</vt:lpstr>
      <vt:lpstr>Wingdings 2</vt:lpstr>
      <vt:lpstr>Bernard MT Condensed</vt:lpstr>
      <vt:lpstr>Tahoma</vt:lpstr>
      <vt:lpstr>Rockwell Condensed</vt:lpstr>
      <vt:lpstr>Wingdings</vt:lpstr>
      <vt:lpstr>Times New Roman</vt:lpstr>
      <vt:lpstr>Bodoni MT Condensed</vt:lpstr>
      <vt:lpstr>Bodoni MT Black</vt:lpstr>
      <vt:lpstr>Arial Unicode MS</vt:lpstr>
      <vt:lpstr>Agency FB</vt:lpstr>
      <vt:lpstr>Franklin Gothic Medium Cond</vt:lpstr>
      <vt:lpstr>Infinity</vt:lpstr>
      <vt:lpstr>Imagem de bitmap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Simone Maia</dc:creator>
  <cp:lastModifiedBy>EPSJV</cp:lastModifiedBy>
  <cp:revision>110</cp:revision>
  <dcterms:created xsi:type="dcterms:W3CDTF">2012-11-27T00:51:16Z</dcterms:created>
  <dcterms:modified xsi:type="dcterms:W3CDTF">2012-12-04T16:28:00Z</dcterms:modified>
</cp:coreProperties>
</file>