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473" r:id="rId3"/>
    <p:sldId id="474" r:id="rId4"/>
    <p:sldId id="475" r:id="rId5"/>
    <p:sldId id="476" r:id="rId6"/>
    <p:sldId id="461" r:id="rId7"/>
    <p:sldId id="403" r:id="rId8"/>
    <p:sldId id="484" r:id="rId9"/>
    <p:sldId id="462" r:id="rId10"/>
    <p:sldId id="381" r:id="rId11"/>
    <p:sldId id="482" r:id="rId12"/>
    <p:sldId id="43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84982" autoAdjust="0"/>
  </p:normalViewPr>
  <p:slideViewPr>
    <p:cSldViewPr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Evolução dos óbitos por grupo de causas</a:t>
            </a:r>
            <a:r>
              <a:rPr lang="en-US" sz="1600" b="0" baseline="0"/>
              <a:t> entre 201 e 2011 para cada 100.000 habitantes</a:t>
            </a:r>
            <a:endParaRPr lang="en-US" sz="1600" b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Parasitárias</c:v>
                </c:pt>
              </c:strCache>
            </c:strRef>
          </c:tx>
          <c:marker>
            <c:symbol val="none"/>
          </c:marker>
          <c:cat>
            <c:numRef>
              <c:f>Sheet1!$A$16:$A$26</c:f>
              <c:numCache>
                <c:formatCode>General</c:formatCode>
                <c:ptCount val="11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Sheet1!$B$16:$B$26</c:f>
              <c:numCache>
                <c:formatCode>0</c:formatCode>
                <c:ptCount val="11"/>
                <c:pt idx="0">
                  <c:v>25.91744404786505</c:v>
                </c:pt>
                <c:pt idx="1">
                  <c:v>25.74485366336344</c:v>
                </c:pt>
                <c:pt idx="2">
                  <c:v>26.16194043812738</c:v>
                </c:pt>
                <c:pt idx="3">
                  <c:v>25.22510281691108</c:v>
                </c:pt>
                <c:pt idx="4">
                  <c:v>25.20736516339963</c:v>
                </c:pt>
                <c:pt idx="5">
                  <c:v>24.83796134853414</c:v>
                </c:pt>
                <c:pt idx="6">
                  <c:v>24.89531858454036</c:v>
                </c:pt>
                <c:pt idx="7">
                  <c:v>24.85275072179457</c:v>
                </c:pt>
                <c:pt idx="8">
                  <c:v>24.454493189114</c:v>
                </c:pt>
                <c:pt idx="9">
                  <c:v>25.5200086462366</c:v>
                </c:pt>
                <c:pt idx="10">
                  <c:v>25.47519577822325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Neoplasias</c:v>
                </c:pt>
              </c:strCache>
            </c:strRef>
          </c:tx>
          <c:marker>
            <c:symbol val="none"/>
          </c:marker>
          <c:cat>
            <c:numRef>
              <c:f>Sheet1!$A$16:$A$26</c:f>
              <c:numCache>
                <c:formatCode>General</c:formatCode>
                <c:ptCount val="11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Sheet1!$C$16:$C$26</c:f>
              <c:numCache>
                <c:formatCode>0</c:formatCode>
                <c:ptCount val="11"/>
                <c:pt idx="0">
                  <c:v>72.57789280192894</c:v>
                </c:pt>
                <c:pt idx="1">
                  <c:v>74.28609123959174</c:v>
                </c:pt>
                <c:pt idx="2">
                  <c:v>76.04110775670351</c:v>
                </c:pt>
                <c:pt idx="3">
                  <c:v>77.41557840317058</c:v>
                </c:pt>
                <c:pt idx="4">
                  <c:v>79.95579904698045</c:v>
                </c:pt>
                <c:pt idx="5">
                  <c:v>83.35896103369841</c:v>
                </c:pt>
                <c:pt idx="6">
                  <c:v>87.70068987383581</c:v>
                </c:pt>
                <c:pt idx="7">
                  <c:v>88.36375372816311</c:v>
                </c:pt>
                <c:pt idx="8">
                  <c:v>89.84018519787887</c:v>
                </c:pt>
                <c:pt idx="9">
                  <c:v>93.77888826967428</c:v>
                </c:pt>
                <c:pt idx="10">
                  <c:v>95.78785890811623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Sheet1!$D$15</c:f>
              <c:strCache>
                <c:ptCount val="1"/>
                <c:pt idx="0">
                  <c:v>Aparelho circulatorio</c:v>
                </c:pt>
              </c:strCache>
            </c:strRef>
          </c:tx>
          <c:marker>
            <c:symbol val="none"/>
          </c:marker>
          <c:cat>
            <c:numRef>
              <c:f>Sheet1!$A$16:$A$26</c:f>
              <c:numCache>
                <c:formatCode>General</c:formatCode>
                <c:ptCount val="11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Sheet1!$D$16:$D$26</c:f>
              <c:numCache>
                <c:formatCode>0</c:formatCode>
                <c:ptCount val="11"/>
                <c:pt idx="0">
                  <c:v>152.334450049275</c:v>
                </c:pt>
                <c:pt idx="1">
                  <c:v>152.8663317623432</c:v>
                </c:pt>
                <c:pt idx="2">
                  <c:v>154.5749865762667</c:v>
                </c:pt>
                <c:pt idx="3">
                  <c:v>156.874321845437</c:v>
                </c:pt>
                <c:pt idx="4">
                  <c:v>153.8730800585657</c:v>
                </c:pt>
                <c:pt idx="5">
                  <c:v>161.9382609128734</c:v>
                </c:pt>
                <c:pt idx="6">
                  <c:v>167.4058148760395</c:v>
                </c:pt>
                <c:pt idx="7">
                  <c:v>167.3974418205723</c:v>
                </c:pt>
                <c:pt idx="8">
                  <c:v>166.8865640747276</c:v>
                </c:pt>
                <c:pt idx="9">
                  <c:v>170.8962386909923</c:v>
                </c:pt>
                <c:pt idx="10">
                  <c:v>174.0338085357391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Sheet1!$E$15</c:f>
              <c:strCache>
                <c:ptCount val="1"/>
                <c:pt idx="0">
                  <c:v>Sinais e Sintomas</c:v>
                </c:pt>
              </c:strCache>
            </c:strRef>
          </c:tx>
          <c:marker>
            <c:symbol val="none"/>
          </c:marker>
          <c:cat>
            <c:numRef>
              <c:f>Sheet1!$A$16:$A$26</c:f>
              <c:numCache>
                <c:formatCode>General</c:formatCode>
                <c:ptCount val="11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Sheet1!$E$16:$E$26</c:f>
              <c:numCache>
                <c:formatCode>0</c:formatCode>
                <c:ptCount val="11"/>
                <c:pt idx="0">
                  <c:v>78.34866887489925</c:v>
                </c:pt>
                <c:pt idx="1">
                  <c:v>76.52049189339741</c:v>
                </c:pt>
                <c:pt idx="2">
                  <c:v>75.05847312135535</c:v>
                </c:pt>
                <c:pt idx="3">
                  <c:v>69.26659913538101</c:v>
                </c:pt>
                <c:pt idx="4">
                  <c:v>56.42773043847003</c:v>
                </c:pt>
                <c:pt idx="5">
                  <c:v>45.5034236069815</c:v>
                </c:pt>
                <c:pt idx="6">
                  <c:v>43.30147519448955</c:v>
                </c:pt>
                <c:pt idx="7">
                  <c:v>41.44973029090745</c:v>
                </c:pt>
                <c:pt idx="8">
                  <c:v>40.903523551906</c:v>
                </c:pt>
                <c:pt idx="9">
                  <c:v>41.43600047928846</c:v>
                </c:pt>
                <c:pt idx="10">
                  <c:v>40.39104272176651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Sheet1!$F$15</c:f>
              <c:strCache>
                <c:ptCount val="1"/>
                <c:pt idx="0">
                  <c:v>Causas externas</c:v>
                </c:pt>
              </c:strCache>
            </c:strRef>
          </c:tx>
          <c:marker>
            <c:symbol val="none"/>
          </c:marker>
          <c:cat>
            <c:numRef>
              <c:f>Sheet1!$A$16:$A$26</c:f>
              <c:numCache>
                <c:formatCode>General</c:formatCode>
                <c:ptCount val="11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Sheet1!$F$16:$F$26</c:f>
              <c:numCache>
                <c:formatCode>0</c:formatCode>
                <c:ptCount val="11"/>
                <c:pt idx="0">
                  <c:v>68.28751686348041</c:v>
                </c:pt>
                <c:pt idx="1">
                  <c:v>71.1142959496306</c:v>
                </c:pt>
                <c:pt idx="2">
                  <c:v>69.97398907320461</c:v>
                </c:pt>
                <c:pt idx="3">
                  <c:v>68.77590909499438</c:v>
                </c:pt>
                <c:pt idx="4">
                  <c:v>68.07801995505964</c:v>
                </c:pt>
                <c:pt idx="5">
                  <c:v>67.78959095277553</c:v>
                </c:pt>
                <c:pt idx="6">
                  <c:v>70.18087638259988</c:v>
                </c:pt>
                <c:pt idx="7">
                  <c:v>70.51896819589415</c:v>
                </c:pt>
                <c:pt idx="8">
                  <c:v>71.21890740455385</c:v>
                </c:pt>
                <c:pt idx="9">
                  <c:v>74.03817197695521</c:v>
                </c:pt>
                <c:pt idx="10">
                  <c:v>74.7201022737961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956504"/>
        <c:axId val="2144484728"/>
      </c:lineChart>
      <c:catAx>
        <c:axId val="-206995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4484728"/>
        <c:crosses val="autoZero"/>
        <c:auto val="1"/>
        <c:lblAlgn val="ctr"/>
        <c:lblOffset val="100"/>
        <c:noMultiLvlLbl val="0"/>
      </c:catAx>
      <c:valAx>
        <c:axId val="2144484728"/>
        <c:scaling>
          <c:orientation val="minMax"/>
          <c:max val="190.0"/>
          <c:min val="1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-2069956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7B11-9BF5-4A48-8B74-1B0056842561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2DDAB-E8A7-4631-90CC-60CC774A22F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78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MS PGothic" pitchFamily="34" charset="-128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8F1CFD1-9B8F-4878-8121-79574ECCD03A}" type="slidenum">
              <a:rPr lang="pt-BR" altLang="pt-BR" smtClean="0"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pt-BR" altLang="pt-BR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dirty="0" err="1" smtClean="0"/>
              <a:t>Explorar</a:t>
            </a:r>
            <a:r>
              <a:rPr lang="en-US" altLang="pt-BR" baseline="0" dirty="0" smtClean="0"/>
              <a:t> </a:t>
            </a:r>
            <a:r>
              <a:rPr lang="en-US" altLang="pt-BR" baseline="0" dirty="0" err="1" smtClean="0"/>
              <a:t>os</a:t>
            </a:r>
            <a:r>
              <a:rPr lang="en-US" altLang="pt-BR" baseline="0" dirty="0" smtClean="0"/>
              <a:t> </a:t>
            </a:r>
            <a:r>
              <a:rPr lang="en-US" altLang="pt-BR" baseline="0" dirty="0" err="1" smtClean="0"/>
              <a:t>desafios</a:t>
            </a:r>
            <a:r>
              <a:rPr lang="en-US" altLang="pt-BR" baseline="0" dirty="0" smtClean="0"/>
              <a:t> </a:t>
            </a:r>
            <a:r>
              <a:rPr lang="en-US" altLang="pt-BR" baseline="0" dirty="0" err="1" smtClean="0"/>
              <a:t>para</a:t>
            </a:r>
            <a:r>
              <a:rPr lang="en-US" altLang="pt-BR" baseline="0" dirty="0" smtClean="0"/>
              <a:t> o </a:t>
            </a:r>
            <a:r>
              <a:rPr lang="en-US" altLang="pt-BR" baseline="0" dirty="0" err="1" smtClean="0"/>
              <a:t>sistema</a:t>
            </a:r>
            <a:r>
              <a:rPr lang="en-US" altLang="pt-BR" baseline="0" dirty="0" smtClean="0"/>
              <a:t> de </a:t>
            </a:r>
            <a:r>
              <a:rPr lang="en-US" altLang="pt-BR" baseline="0" dirty="0" err="1" smtClean="0"/>
              <a:t>saude</a:t>
            </a:r>
            <a:endParaRPr lang="en-US" altLang="pt-BR" baseline="0" dirty="0" smtClean="0"/>
          </a:p>
          <a:p>
            <a:pPr eaLnBrk="1" hangingPunct="1">
              <a:spcBef>
                <a:spcPct val="0"/>
              </a:spcBef>
            </a:pPr>
            <a:endParaRPr lang="en-US" altLang="pt-BR" dirty="0" smtClean="0"/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4B180C-5038-496D-A50A-D811C062183D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40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Calibri" charset="0"/>
              </a:rPr>
              <a:t>Tripla carga de doenças – modelo de cuidado a doenças agudas para crônicas</a:t>
            </a:r>
          </a:p>
          <a:p>
            <a:r>
              <a:rPr lang="pt-BR" dirty="0">
                <a:latin typeface="Calibri" charset="0"/>
              </a:rPr>
              <a:t>Envelhecimento – além do peso das doenças é um desafio para o pais pensar formas para garantir o envelhecimento saudável com garantia da plenitude da vida.</a:t>
            </a:r>
          </a:p>
          <a:p>
            <a:r>
              <a:rPr lang="pt-BR" dirty="0">
                <a:latin typeface="Calibri" charset="0"/>
              </a:rPr>
              <a:t>Iniquidades – segurança alimentar, saneamento, violência – acesso – o grande desejo - a lei dos cuidados inversos</a:t>
            </a:r>
          </a:p>
          <a:p>
            <a:r>
              <a:rPr lang="pt-BR" dirty="0">
                <a:latin typeface="Calibri" charset="0"/>
              </a:rPr>
              <a:t>Fragmentação do cuidado – o grande do desafio da integralidade posto desde a </a:t>
            </a:r>
            <a:r>
              <a:rPr lang="pt-BR" dirty="0" err="1">
                <a:latin typeface="Calibri" charset="0"/>
              </a:rPr>
              <a:t>genese</a:t>
            </a:r>
            <a:r>
              <a:rPr lang="pt-BR">
                <a:latin typeface="Calibri" charset="0"/>
              </a:rPr>
              <a:t> do SUS – redes de cuidados</a:t>
            </a:r>
          </a:p>
          <a:p>
            <a:r>
              <a:rPr lang="pt-BR" dirty="0">
                <a:latin typeface="Calibri" charset="0"/>
              </a:rPr>
              <a:t>Sociedade da informação / individualismo – </a:t>
            </a:r>
            <a:r>
              <a:rPr lang="pt-BR" dirty="0" err="1">
                <a:latin typeface="Calibri" charset="0"/>
              </a:rPr>
              <a:t>egocentrada</a:t>
            </a:r>
            <a:r>
              <a:rPr lang="pt-BR" dirty="0">
                <a:latin typeface="Calibri" charset="0"/>
              </a:rPr>
              <a:t> – consumo – status por consumir - medicalização</a:t>
            </a:r>
          </a:p>
          <a:p>
            <a:r>
              <a:rPr lang="pt-BR" dirty="0">
                <a:latin typeface="Calibri" charset="0"/>
              </a:rPr>
              <a:t>Autonomia – lidar com novas </a:t>
            </a:r>
            <a:r>
              <a:rPr lang="pt-BR" dirty="0" err="1">
                <a:latin typeface="Calibri" charset="0"/>
              </a:rPr>
              <a:t>terapeuticas</a:t>
            </a:r>
            <a:r>
              <a:rPr lang="pt-BR" dirty="0">
                <a:latin typeface="Calibri" charset="0"/>
              </a:rPr>
              <a:t> – </a:t>
            </a:r>
            <a:r>
              <a:rPr lang="pt-BR" dirty="0" err="1">
                <a:latin typeface="Calibri" charset="0"/>
              </a:rPr>
              <a:t>terminalidade</a:t>
            </a:r>
            <a:r>
              <a:rPr lang="pt-BR" dirty="0">
                <a:latin typeface="Calibri" charset="0"/>
              </a:rPr>
              <a:t> da vida.</a:t>
            </a:r>
          </a:p>
          <a:p>
            <a:endParaRPr lang="pt-BR" dirty="0">
              <a:latin typeface="Calibri" charset="0"/>
            </a:endParaRPr>
          </a:p>
          <a:p>
            <a:endParaRPr lang="pt-BR" dirty="0">
              <a:latin typeface="Calibri" charset="0"/>
            </a:endParaRPr>
          </a:p>
          <a:p>
            <a:endParaRPr lang="pt-BR" dirty="0">
              <a:latin typeface="Calibri" charset="0"/>
            </a:endParaRPr>
          </a:p>
        </p:txBody>
      </p:sp>
      <p:sp>
        <p:nvSpPr>
          <p:cNvPr id="16240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BAD881E-DD82-0541-B463-6F88AFDDC45B}" type="slidenum">
              <a:rPr lang="pt-BR" sz="1200">
                <a:cs typeface="Arial" charset="0"/>
              </a:rPr>
              <a:pPr eaLnBrk="1" hangingPunct="1"/>
              <a:t>3</a:t>
            </a:fld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40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Calibri" charset="0"/>
              </a:rPr>
              <a:t>Tripla carga de doenças – modelo de cuidado a doenças agudas para crônicas</a:t>
            </a:r>
          </a:p>
          <a:p>
            <a:r>
              <a:rPr lang="pt-BR">
                <a:latin typeface="Calibri" charset="0"/>
              </a:rPr>
              <a:t>Envelhecimento – além do peso das doenças é um desafio para o pais pensar formas para garantir o envelhecimento saudável com garantia da plenitude da vida.</a:t>
            </a:r>
          </a:p>
          <a:p>
            <a:r>
              <a:rPr lang="pt-BR">
                <a:latin typeface="Calibri" charset="0"/>
              </a:rPr>
              <a:t>Iniquidades – segurança alimentar, saneamento, violência – acesso – o grande desejo - a lei dos cuidados inversos</a:t>
            </a:r>
          </a:p>
          <a:p>
            <a:r>
              <a:rPr lang="pt-BR">
                <a:latin typeface="Calibri" charset="0"/>
              </a:rPr>
              <a:t>Fragmentação do cuidado – o grande do desafio da integralidade posto desde a genese do SUS – redes de cuidados</a:t>
            </a:r>
          </a:p>
          <a:p>
            <a:r>
              <a:rPr lang="pt-BR">
                <a:latin typeface="Calibri" charset="0"/>
              </a:rPr>
              <a:t>Sociedade da informação / individualismo – egocentrada – consumo – status por consumir - medicalização</a:t>
            </a:r>
          </a:p>
          <a:p>
            <a:r>
              <a:rPr lang="pt-BR">
                <a:latin typeface="Calibri" charset="0"/>
              </a:rPr>
              <a:t>Autonomia – lidar com novas terapeuticas – terminalidade da vida.</a:t>
            </a:r>
          </a:p>
          <a:p>
            <a:endParaRPr lang="pt-BR">
              <a:latin typeface="Calibri" charset="0"/>
            </a:endParaRPr>
          </a:p>
          <a:p>
            <a:endParaRPr lang="pt-BR">
              <a:latin typeface="Calibri" charset="0"/>
            </a:endParaRPr>
          </a:p>
          <a:p>
            <a:endParaRPr lang="pt-BR">
              <a:latin typeface="Calibri" charset="0"/>
            </a:endParaRPr>
          </a:p>
        </p:txBody>
      </p:sp>
      <p:sp>
        <p:nvSpPr>
          <p:cNvPr id="16240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BAD881E-DD82-0541-B463-6F88AFDDC45B}" type="slidenum">
              <a:rPr lang="pt-BR" sz="1200">
                <a:cs typeface="Arial" charset="0"/>
              </a:rPr>
              <a:pPr eaLnBrk="1" hangingPunct="1"/>
              <a:t>4</a:t>
            </a:fld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dirty="0" smtClean="0"/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4B180C-5038-496D-A50A-D811C062183D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824BC0-FEE0-144B-9CCB-0C87EADB22AB}" type="slidenum">
              <a:rPr lang="pt-BR">
                <a:solidFill>
                  <a:prstClr val="black"/>
                </a:solidFill>
                <a:latin typeface="Calibri" charset="0"/>
              </a:rPr>
              <a:pPr eaLnBrk="1" hangingPunct="1"/>
              <a:t>9</a:t>
            </a:fld>
            <a:endParaRPr lang="pt-BR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MS PGothic" pitchFamily="34" charset="-128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8F1CFD1-9B8F-4878-8121-79574ECCD03A}" type="slidenum">
              <a:rPr lang="pt-BR" altLang="pt-BR" smtClean="0"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pt-BR" altLang="pt-BR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7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0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2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6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0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4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5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27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7D8D-0BF7-4E0E-A57D-ABCD13D87E0E}" type="datetimeFigureOut">
              <a:rPr lang="pt-BR" smtClean="0"/>
              <a:t>29/04/15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4EC47-8567-4494-AAD8-7A1201039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25"/>
            <a:ext cx="9144000" cy="6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 smtClean="0"/>
          </a:p>
          <a:p>
            <a:pPr algn="ctr"/>
            <a:r>
              <a:rPr lang="pt-BR" sz="1600" b="1" dirty="0" smtClean="0">
                <a:latin typeface="Arial" charset="0"/>
                <a:cs typeface="Arial" charset="0"/>
              </a:rPr>
              <a:t>Departamento </a:t>
            </a:r>
            <a:r>
              <a:rPr lang="pt-BR" sz="1600" b="1" dirty="0">
                <a:latin typeface="Arial" charset="0"/>
                <a:cs typeface="Arial" charset="0"/>
              </a:rPr>
              <a:t>de Gestão da Educação na Saúde</a:t>
            </a:r>
          </a:p>
          <a:p>
            <a:pPr algn="ctr"/>
            <a:r>
              <a:rPr lang="pt-BR" sz="1600" b="1" dirty="0" smtClean="0">
                <a:latin typeface="Arial" charset="0"/>
                <a:cs typeface="Arial" charset="0"/>
              </a:rPr>
              <a:t>Ministério </a:t>
            </a:r>
            <a:r>
              <a:rPr lang="pt-BR" sz="1600" b="1" dirty="0">
                <a:latin typeface="Arial" charset="0"/>
                <a:cs typeface="Arial" charset="0"/>
              </a:rPr>
              <a:t>da Saúde</a:t>
            </a:r>
          </a:p>
          <a:p>
            <a:pPr algn="ctr"/>
            <a:endParaRPr lang="pt-B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/>
            <a:r>
              <a:rPr lang="pt-BR" sz="3600" dirty="0" smtClean="0">
                <a:latin typeface="Arial" charset="0"/>
                <a:cs typeface="Arial" charset="0"/>
              </a:rPr>
              <a:t>A formação e o mercado de trabalho dos técnicos em saúde: </a:t>
            </a:r>
          </a:p>
          <a:p>
            <a:pPr marL="174625" indent="-174625" algn="ctr"/>
            <a:endParaRPr lang="pt-BR" sz="3600" b="1" dirty="0" smtClean="0">
              <a:latin typeface="Arial" charset="0"/>
              <a:cs typeface="Arial" charset="0"/>
            </a:endParaRPr>
          </a:p>
          <a:p>
            <a:pPr marL="174625" indent="-174625" algn="ctr"/>
            <a:r>
              <a:rPr lang="pt-BR" sz="3200" b="1" dirty="0" smtClean="0">
                <a:latin typeface="Arial" charset="0"/>
                <a:cs typeface="Arial" charset="0"/>
              </a:rPr>
              <a:t>A perspectiva governamental na formação dos técnicos em saúde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653477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Ordenação da formação</a:t>
            </a:r>
            <a:endParaRPr lang="pt-BR" sz="2200" dirty="0" smtClean="0"/>
          </a:p>
          <a:p>
            <a:pPr lvl="1" algn="just"/>
            <a:r>
              <a:rPr lang="pt-BR" sz="2200" dirty="0" smtClean="0"/>
              <a:t>Qualificar a informação para melhorar o planejamento: </a:t>
            </a:r>
          </a:p>
          <a:p>
            <a:pPr lvl="2" algn="just"/>
            <a:r>
              <a:rPr lang="pt-BR" sz="1800" dirty="0" smtClean="0"/>
              <a:t>Dimensionar o número de profissionais de saúde em cada território.</a:t>
            </a:r>
          </a:p>
          <a:p>
            <a:pPr lvl="2" algn="just"/>
            <a:r>
              <a:rPr lang="pt-BR" sz="1800" dirty="0" smtClean="0"/>
              <a:t>Realizar projeções sobre necessidades de profissionais para anos futuros, considerando as peculiaridades regionais.</a:t>
            </a:r>
          </a:p>
          <a:p>
            <a:pPr lvl="1" algn="just"/>
            <a:r>
              <a:rPr lang="pt-BR" sz="2200" dirty="0" smtClean="0"/>
              <a:t>Qualificar e ampliar os processos formativos </a:t>
            </a:r>
          </a:p>
          <a:p>
            <a:pPr lvl="2" algn="just"/>
            <a:r>
              <a:rPr lang="pt-BR" sz="1800" dirty="0" smtClean="0"/>
              <a:t>Diretrizes de </a:t>
            </a:r>
            <a:r>
              <a:rPr lang="pt-BR" sz="1800" dirty="0" smtClean="0"/>
              <a:t>formação</a:t>
            </a:r>
          </a:p>
          <a:p>
            <a:pPr lvl="2" algn="just"/>
            <a:r>
              <a:rPr lang="pt-BR" sz="1800" dirty="0" err="1" smtClean="0"/>
              <a:t>Interprofissionalidade</a:t>
            </a:r>
            <a:endParaRPr lang="pt-BR" sz="1800" dirty="0"/>
          </a:p>
          <a:p>
            <a:pPr lvl="2" algn="just"/>
            <a:r>
              <a:rPr lang="pt-BR" sz="1800" dirty="0" smtClean="0"/>
              <a:t>Ampliação da oferta pública de qualidade – padrões</a:t>
            </a:r>
          </a:p>
          <a:p>
            <a:pPr lvl="2" algn="just"/>
            <a:r>
              <a:rPr lang="pt-BR" sz="1800" dirty="0" smtClean="0"/>
              <a:t>Identificação de novas necessidades de formulação – redes de atenção e Mais Especialidades</a:t>
            </a:r>
          </a:p>
          <a:p>
            <a:pPr marL="0" indent="0" algn="just">
              <a:buNone/>
            </a:pPr>
            <a:endParaRPr lang="pt-PT" sz="2400" dirty="0"/>
          </a:p>
          <a:p>
            <a:pPr marL="0" indent="0" algn="just">
              <a:buNone/>
            </a:pPr>
            <a:endParaRPr lang="pt-BR" sz="2300" dirty="0"/>
          </a:p>
          <a:p>
            <a:pPr marL="0" indent="0" algn="just">
              <a:buNone/>
            </a:pPr>
            <a:endParaRPr lang="pt-BR" sz="2300" dirty="0"/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AD4-FF26-4912-A3AD-797997374A8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52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400" dirty="0" smtClean="0">
                <a:solidFill>
                  <a:srgbClr val="FFFFFF"/>
                </a:solidFill>
                <a:latin typeface="Calibri" charset="0"/>
              </a:rPr>
              <a:t>Perspectivas futuras</a:t>
            </a:r>
            <a:endParaRPr lang="pt-BR" sz="3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Investir em Tecnologia da Informação na perspectiva de:</a:t>
            </a:r>
          </a:p>
          <a:p>
            <a:pPr marL="742950" lvl="2" indent="-342900" algn="just"/>
            <a:r>
              <a:rPr lang="pt-BR" dirty="0"/>
              <a:t>Aprimorar mecanismos de registro, avaliação e monitoramento das ações;</a:t>
            </a:r>
          </a:p>
          <a:p>
            <a:pPr marL="742950" lvl="2" indent="-342900" algn="just"/>
            <a:r>
              <a:rPr lang="pt-BR" dirty="0"/>
              <a:t>Criar redes de colaboração entre serviços e instituições de ensino e </a:t>
            </a:r>
            <a:r>
              <a:rPr lang="pt-BR" dirty="0" smtClean="0"/>
              <a:t>pesquisa</a:t>
            </a:r>
          </a:p>
          <a:p>
            <a:pPr marL="742950" lvl="2" indent="-342900" algn="just"/>
            <a:r>
              <a:rPr lang="pt-BR" dirty="0" smtClean="0"/>
              <a:t>Repositório nacional de ofertas educacionais</a:t>
            </a:r>
            <a:endParaRPr lang="pt-BR" dirty="0"/>
          </a:p>
          <a:p>
            <a:pPr algn="just"/>
            <a:r>
              <a:rPr lang="pt-PT" sz="2600" dirty="0" err="1"/>
              <a:t>Transversalizar</a:t>
            </a:r>
            <a:r>
              <a:rPr lang="pt-PT" sz="2600" dirty="0"/>
              <a:t> a PNEPS em todas as políticas do SUS e ações das gestão, ampliando as práticas de </a:t>
            </a:r>
            <a:r>
              <a:rPr lang="pt-PT" sz="2600" dirty="0" smtClean="0"/>
              <a:t>EPS.</a:t>
            </a:r>
            <a:endParaRPr lang="pt-PT" sz="2600" dirty="0"/>
          </a:p>
          <a:p>
            <a:pPr algn="just"/>
            <a:r>
              <a:rPr lang="pt-PT" sz="2600" dirty="0"/>
              <a:t>Avaliação como prática indutora permanente do cuidado e da transformação da sociedade</a:t>
            </a:r>
            <a:endParaRPr lang="pt-BR" sz="2200" dirty="0"/>
          </a:p>
          <a:p>
            <a:pPr marL="400050" lvl="1" indent="0" algn="just">
              <a:buNone/>
            </a:pPr>
            <a:endParaRPr lang="pt-PT" sz="2200" dirty="0"/>
          </a:p>
          <a:p>
            <a:pPr marL="0" lvl="1" indent="0" algn="just">
              <a:buNone/>
            </a:pPr>
            <a:endParaRPr lang="pt-BR" dirty="0"/>
          </a:p>
          <a:p>
            <a:pPr marL="0" lvl="1" indent="0" algn="just">
              <a:buNone/>
            </a:pPr>
            <a:endParaRPr lang="pt-BR" sz="3200" dirty="0"/>
          </a:p>
          <a:p>
            <a:pPr marL="5715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AD4-FF26-4912-A3AD-797997374A8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400" dirty="0" smtClean="0">
                <a:solidFill>
                  <a:srgbClr val="FFFFFF"/>
                </a:solidFill>
                <a:latin typeface="Calibri" charset="0"/>
              </a:rPr>
              <a:t>Perspectivas futuras</a:t>
            </a:r>
            <a:endParaRPr lang="pt-BR" sz="3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upo 8"/>
          <p:cNvGrpSpPr>
            <a:grpSpLocks/>
          </p:cNvGrpSpPr>
          <p:nvPr/>
        </p:nvGrpSpPr>
        <p:grpSpPr bwMode="auto">
          <a:xfrm>
            <a:off x="900113" y="1335088"/>
            <a:ext cx="3917950" cy="4902200"/>
            <a:chOff x="6108501" y="44071"/>
            <a:chExt cx="4256086" cy="5062538"/>
          </a:xfrm>
        </p:grpSpPr>
        <p:pic>
          <p:nvPicPr>
            <p:cNvPr id="7173" name="Imagem 3" descr="31_salinas_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8" r="27344"/>
            <a:stretch>
              <a:fillRect/>
            </a:stretch>
          </p:blipFill>
          <p:spPr bwMode="auto">
            <a:xfrm rot="-1170759">
              <a:off x="6288384" y="44071"/>
              <a:ext cx="4076203" cy="506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Imagem 4" descr="31_salinas_0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9" t="10416" r="1563" b="60417"/>
            <a:stretch>
              <a:fillRect/>
            </a:stretch>
          </p:blipFill>
          <p:spPr bwMode="auto">
            <a:xfrm>
              <a:off x="6108501" y="882179"/>
              <a:ext cx="2497138" cy="14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tângulo 7"/>
          <p:cNvSpPr>
            <a:spLocks noChangeArrowheads="1"/>
          </p:cNvSpPr>
          <p:nvPr/>
        </p:nvSpPr>
        <p:spPr bwMode="auto">
          <a:xfrm>
            <a:off x="3851920" y="1988840"/>
            <a:ext cx="278479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600" b="1" dirty="0" smtClean="0">
                <a:solidFill>
                  <a:srgbClr val="000000"/>
                </a:solidFill>
                <a:ea typeface="MS PGothic" pitchFamily="34" charset="-128"/>
              </a:rPr>
              <a:t> Obrigado!</a:t>
            </a:r>
            <a:endParaRPr lang="pt-BR" altLang="pt-BR" sz="4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904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467544" y="2267024"/>
            <a:ext cx="8424167" cy="576064"/>
          </a:xfrm>
        </p:spPr>
        <p:txBody>
          <a:bodyPr>
            <a:normAutofit/>
          </a:bodyPr>
          <a:lstStyle/>
          <a:p>
            <a:r>
              <a:rPr lang="pt-BR" altLang="pt-BR" sz="2000" dirty="0" smtClean="0">
                <a:solidFill>
                  <a:srgbClr val="000000"/>
                </a:solidFill>
              </a:rPr>
              <a:t>Composição absoluta da população, por idade e sexo  Brasil – 2010, 2020, 2030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99717"/>
            <a:ext cx="26638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867967"/>
            <a:ext cx="2667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69555"/>
            <a:ext cx="27368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323850" y="5651400"/>
            <a:ext cx="835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900" dirty="0" smtClean="0">
                <a:solidFill>
                  <a:srgbClr val="000000"/>
                </a:solidFill>
                <a:latin typeface="+mn-lt"/>
              </a:rPr>
              <a:t>FONTE: A saúde no Brasil em 2030: diretrizes para a prospecção estratégica do sistema de saúde brasileiro. / Fundação Oswaldo Cruz... [et al.]. Rio de Janeiro : Fiocruz/Ipea/Ministério da Saúde/Secretaria de Assuntos Estratégicos da Presidência da República, 2012.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Mudanças na distribuição etária: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8063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86409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t-BR" sz="2400" dirty="0" smtClean="0">
                <a:latin typeface="Calibri" charset="0"/>
              </a:rPr>
              <a:t>Processo </a:t>
            </a:r>
            <a:r>
              <a:rPr lang="pt-BR" sz="2400" dirty="0">
                <a:latin typeface="Calibri" charset="0"/>
              </a:rPr>
              <a:t>de transição </a:t>
            </a:r>
            <a:r>
              <a:rPr lang="pt-BR" sz="2400" dirty="0" smtClean="0">
                <a:latin typeface="Calibri" charset="0"/>
              </a:rPr>
              <a:t>epidemiológica: tripla carga de doenças</a:t>
            </a:r>
            <a:endParaRPr lang="pt-BR" sz="2400" dirty="0">
              <a:latin typeface="Calibri" charset="0"/>
            </a:endParaRPr>
          </a:p>
          <a:p>
            <a:pPr eaLnBrk="1" hangingPunct="1"/>
            <a:endParaRPr lang="pt-BR" sz="2400" dirty="0">
              <a:latin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22713"/>
              </p:ext>
            </p:extLst>
          </p:nvPr>
        </p:nvGraphicFramePr>
        <p:xfrm>
          <a:off x="179512" y="6309320"/>
          <a:ext cx="6336704" cy="195580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Dados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trabalhados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SIM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IBGE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635545"/>
              </p:ext>
            </p:extLst>
          </p:nvPr>
        </p:nvGraphicFramePr>
        <p:xfrm>
          <a:off x="467544" y="2132856"/>
          <a:ext cx="8191500" cy="406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1867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301208"/>
            <a:ext cx="8121600" cy="129614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198" r="2198"/>
          <a:stretch>
            <a:fillRect/>
          </a:stretch>
        </p:blipFill>
        <p:spPr>
          <a:xfrm>
            <a:off x="611560" y="2590095"/>
            <a:ext cx="3225851" cy="3071153"/>
          </a:xfrm>
        </p:spPr>
      </p:pic>
      <p:sp>
        <p:nvSpPr>
          <p:cNvPr id="8" name="TextBox 7"/>
          <p:cNvSpPr txBox="1"/>
          <p:nvPr/>
        </p:nvSpPr>
        <p:spPr>
          <a:xfrm>
            <a:off x="539552" y="134076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Desigualdades sociais:</a:t>
            </a:r>
            <a:endParaRPr lang="pt-B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564904"/>
            <a:ext cx="3462168" cy="3030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Índice de desenvolvimento Humano Municipal, 2000 Brasil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50559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Jornal Estado de São Paulo</a:t>
            </a:r>
            <a:endParaRPr lang="pt-B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Índice de desenvolvimento Humano Municipal, 2010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4586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3528" y="1124744"/>
            <a:ext cx="83529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2400" dirty="0" smtClean="0"/>
              <a:t>Rede de serviços mais complexa e com necessidade de incorporar novas tecnologias de forma eficiente, evitando </a:t>
            </a:r>
            <a:r>
              <a:rPr lang="pt-BR" sz="2400" dirty="0" err="1" smtClean="0"/>
              <a:t>iatrogenias</a:t>
            </a:r>
            <a:r>
              <a:rPr lang="pt-BR" sz="2400" dirty="0" smtClean="0"/>
              <a:t> e aumento de custos. </a:t>
            </a:r>
            <a:endParaRPr lang="pt-BR" sz="2400" dirty="0"/>
          </a:p>
        </p:txBody>
      </p:sp>
      <p:pic>
        <p:nvPicPr>
          <p:cNvPr id="28" name="Imagem 3" descr="CIDADE_R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4087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71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Necessidade de ampliar acesso e garantir melhoria da qualidade;</a:t>
            </a:r>
          </a:p>
          <a:p>
            <a:pPr algn="just"/>
            <a:r>
              <a:rPr lang="pt-PT" dirty="0" smtClean="0"/>
              <a:t>Transformações </a:t>
            </a:r>
            <a:r>
              <a:rPr lang="pt-PT" dirty="0"/>
              <a:t>sociais e impacto nas necessidades de saúde; </a:t>
            </a:r>
            <a:endParaRPr lang="pt-PT" dirty="0" smtClean="0"/>
          </a:p>
          <a:p>
            <a:pPr algn="just"/>
            <a:r>
              <a:rPr lang="pt-PT" dirty="0" smtClean="0"/>
              <a:t>Efetivação dos seus princípios</a:t>
            </a:r>
            <a:r>
              <a:rPr lang="pt-PT" dirty="0"/>
              <a:t>: </a:t>
            </a:r>
            <a:r>
              <a:rPr lang="pt-BR" dirty="0"/>
              <a:t>Universalidade de acesso; Integralidade; Equidade; Participação popular e Regionalização 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872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028384" y="5805264"/>
            <a:ext cx="762000" cy="365125"/>
          </a:xfrm>
        </p:spPr>
        <p:txBody>
          <a:bodyPr/>
          <a:lstStyle/>
          <a:p>
            <a:pPr>
              <a:defRPr/>
            </a:pPr>
            <a:fld id="{1A6EC9C6-6F1B-42D5-AFEE-3096BA4C3C52}" type="slidenum">
              <a:rPr lang="pt-BR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7" name="CaixaDeTexto 9"/>
          <p:cNvSpPr txBox="1">
            <a:spLocks noChangeArrowheads="1"/>
          </p:cNvSpPr>
          <p:nvPr/>
        </p:nvSpPr>
        <p:spPr bwMode="auto">
          <a:xfrm>
            <a:off x="323528" y="1196752"/>
            <a:ext cx="8245424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600" dirty="0" smtClean="0"/>
              <a:t>Contexto atual na formação técnica de profissionais de nível médio:</a:t>
            </a:r>
          </a:p>
          <a:p>
            <a:pPr marL="457200" lvl="2" algn="just">
              <a:defRPr/>
            </a:pPr>
            <a:endParaRPr lang="pt-BR" sz="1600" dirty="0" smtClean="0"/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Ainda distante das necessidades de formação em saúde e SUS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Não conseguiu romper com a fragmentação do cuidado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Fragilidades para o trabalho </a:t>
            </a:r>
            <a:r>
              <a:rPr lang="pt-BR" sz="2300" dirty="0" err="1" smtClean="0"/>
              <a:t>interprofissional</a:t>
            </a:r>
            <a:r>
              <a:rPr lang="pt-BR" sz="2300" dirty="0" smtClean="0"/>
              <a:t>  nos serviços de saúde para o atendimento das necessidades de saúde da população.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Rede pública de formação é “minoritária”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Sistema de regulação federal com baixa capacidade de intervenção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Perfil do ingresso modificado</a:t>
            </a:r>
          </a:p>
          <a:p>
            <a:pPr lvl="2" indent="-457200" algn="just">
              <a:buFont typeface="Arial"/>
              <a:buChar char="•"/>
              <a:defRPr/>
            </a:pPr>
            <a:r>
              <a:rPr lang="pt-BR" sz="2300" dirty="0" smtClean="0"/>
              <a:t>Expansão dos Institutos Federais e </a:t>
            </a:r>
            <a:r>
              <a:rPr lang="pt-BR" sz="2300" dirty="0" err="1" smtClean="0"/>
              <a:t>Pronatec</a:t>
            </a:r>
            <a:endParaRPr lang="pt-BR" sz="2300" dirty="0" smtClean="0"/>
          </a:p>
        </p:txBody>
      </p:sp>
    </p:spTree>
    <p:extLst>
      <p:ext uri="{BB962C8B-B14F-4D97-AF65-F5344CB8AC3E}">
        <p14:creationId xmlns:p14="http://schemas.microsoft.com/office/powerpoint/2010/main" val="6589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83768" y="2348880"/>
            <a:ext cx="4032448" cy="3384376"/>
            <a:chOff x="2555776" y="1340768"/>
            <a:chExt cx="3744416" cy="3096344"/>
          </a:xfrm>
        </p:grpSpPr>
        <p:sp>
          <p:nvSpPr>
            <p:cNvPr id="4" name="Isosceles Triangle 3"/>
            <p:cNvSpPr/>
            <p:nvPr/>
          </p:nvSpPr>
          <p:spPr>
            <a:xfrm>
              <a:off x="2555776" y="1340768"/>
              <a:ext cx="3744416" cy="309634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07904" y="2492896"/>
              <a:ext cx="1440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1840" y="3501008"/>
              <a:ext cx="25922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95936" y="1844824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smtClean="0"/>
                <a:t>Nível terciário</a:t>
              </a:r>
              <a:endParaRPr lang="pt-PT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51920" y="2780928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smtClean="0"/>
                <a:t>Nível secundário</a:t>
              </a:r>
              <a:endParaRPr lang="pt-PT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920" y="378904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smtClean="0"/>
                <a:t>Nível terciário</a:t>
              </a:r>
              <a:endParaRPr lang="pt-PT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15816" y="3789040"/>
            <a:ext cx="230425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FFFF"/>
                </a:solidFill>
              </a:rPr>
              <a:t>Tecnologias leve</a:t>
            </a:r>
          </a:p>
          <a:p>
            <a:pPr algn="ctr"/>
            <a:r>
              <a:rPr lang="pt-PT" dirty="0" smtClean="0">
                <a:solidFill>
                  <a:srgbClr val="FFFFFF"/>
                </a:solidFill>
              </a:rPr>
              <a:t>Tecnologia </a:t>
            </a:r>
            <a:r>
              <a:rPr lang="pt-PT" dirty="0" err="1" smtClean="0">
                <a:solidFill>
                  <a:srgbClr val="FFFFFF"/>
                </a:solidFill>
              </a:rPr>
              <a:t>leve-duras</a:t>
            </a:r>
            <a:endParaRPr lang="pt-PT" dirty="0" smtClean="0">
              <a:solidFill>
                <a:srgbClr val="FFFFFF"/>
              </a:solidFill>
            </a:endParaRPr>
          </a:p>
          <a:p>
            <a:pPr algn="ctr"/>
            <a:r>
              <a:rPr lang="pt-PT" dirty="0" smtClean="0">
                <a:solidFill>
                  <a:srgbClr val="FFFFFF"/>
                </a:solidFill>
              </a:rPr>
              <a:t>Tecnologia Dura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3848" y="2132856"/>
            <a:ext cx="158417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Melhoria do acesso e da qualidade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3789040"/>
            <a:ext cx="22322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Formação e Educação Permanente</a:t>
            </a:r>
            <a:endParaRPr lang="pt-PT" dirty="0"/>
          </a:p>
        </p:txBody>
      </p:sp>
      <p:sp>
        <p:nvSpPr>
          <p:cNvPr id="46" name="Left Arrow 45"/>
          <p:cNvSpPr/>
          <p:nvPr/>
        </p:nvSpPr>
        <p:spPr>
          <a:xfrm>
            <a:off x="5508104" y="3933056"/>
            <a:ext cx="504056" cy="2880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Down Arrow 48"/>
          <p:cNvSpPr/>
          <p:nvPr/>
        </p:nvSpPr>
        <p:spPr>
          <a:xfrm>
            <a:off x="3779912" y="3212976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219787" y="126876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Educação em Saúde: Dispositivo estratégico para o SUS</a:t>
            </a:r>
            <a:endParaRPr lang="pt-PT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75656" y="2276872"/>
            <a:ext cx="5752256" cy="4083918"/>
            <a:chOff x="0" y="3140968"/>
            <a:chExt cx="5752256" cy="4083918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3140968"/>
              <a:ext cx="5752256" cy="4083918"/>
              <a:chOff x="1907704" y="1268760"/>
              <a:chExt cx="5752256" cy="408391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907704" y="1268760"/>
                <a:ext cx="5752256" cy="4083918"/>
                <a:chOff x="1196008" y="1052736"/>
                <a:chExt cx="5752256" cy="4083918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92080" y="2852936"/>
                  <a:ext cx="1028291" cy="829320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3808" y="4293096"/>
                  <a:ext cx="936105" cy="737226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267744" y="1052736"/>
                  <a:ext cx="1449155" cy="1335856"/>
                  <a:chOff x="2987824" y="2204864"/>
                  <a:chExt cx="1521163" cy="1335856"/>
                </a:xfrm>
              </p:grpSpPr>
              <p:pic>
                <p:nvPicPr>
                  <p:cNvPr id="47" name="Imagem 11" descr="unidade basica de saude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1840" y="2420888"/>
                    <a:ext cx="1377147" cy="1119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Rectangle 17"/>
                  <p:cNvSpPr/>
                  <p:nvPr/>
                </p:nvSpPr>
                <p:spPr>
                  <a:xfrm>
                    <a:off x="2987824" y="2204864"/>
                    <a:ext cx="792088" cy="648072"/>
                  </a:xfrm>
                  <a:prstGeom prst="rect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123728" y="2780928"/>
                  <a:ext cx="1728192" cy="956518"/>
                  <a:chOff x="1331640" y="2636912"/>
                  <a:chExt cx="1728192" cy="956518"/>
                </a:xfrm>
              </p:grpSpPr>
              <p:pic>
                <p:nvPicPr>
                  <p:cNvPr id="48" name="Imagem 10" descr="maternidade de risco.pn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1640" y="2636912"/>
                    <a:ext cx="1512168" cy="956518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3" name="Rectangle 52"/>
                  <p:cNvSpPr/>
                  <p:nvPr/>
                </p:nvSpPr>
                <p:spPr>
                  <a:xfrm>
                    <a:off x="2267744" y="2636912"/>
                    <a:ext cx="792088" cy="648072"/>
                  </a:xfrm>
                  <a:prstGeom prst="rect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644008" y="3789040"/>
                  <a:ext cx="1584176" cy="1347614"/>
                  <a:chOff x="3995936" y="4077072"/>
                  <a:chExt cx="2088232" cy="1779662"/>
                </a:xfrm>
              </p:grpSpPr>
              <p:pic>
                <p:nvPicPr>
                  <p:cNvPr id="57" name="Imagem 9" descr="maternidade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5936" y="4221088"/>
                    <a:ext cx="1905225" cy="16356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Rectangle 21"/>
                  <p:cNvSpPr/>
                  <p:nvPr/>
                </p:nvSpPr>
                <p:spPr>
                  <a:xfrm>
                    <a:off x="5004048" y="4077072"/>
                    <a:ext cx="1080120" cy="648072"/>
                  </a:xfrm>
                  <a:prstGeom prst="rect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3779912" y="1196752"/>
                  <a:ext cx="1738645" cy="1271612"/>
                  <a:chOff x="6444208" y="4725144"/>
                  <a:chExt cx="2170693" cy="1271612"/>
                </a:xfrm>
              </p:grpSpPr>
              <p:pic>
                <p:nvPicPr>
                  <p:cNvPr id="60" name="Imagem 7" descr="domicilio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4208" y="4941168"/>
                    <a:ext cx="2170693" cy="10555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4" name="Rectangle 23"/>
                  <p:cNvSpPr/>
                  <p:nvPr/>
                </p:nvSpPr>
                <p:spPr>
                  <a:xfrm>
                    <a:off x="6444208" y="4725144"/>
                    <a:ext cx="936104" cy="720080"/>
                  </a:xfrm>
                  <a:prstGeom prst="rect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pic>
              <p:nvPicPr>
                <p:cNvPr id="37917" name="Picture 3791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3415489">
                  <a:off x="3956005" y="1507057"/>
                  <a:ext cx="266007" cy="392629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7684016">
                  <a:off x="5464338" y="2305373"/>
                  <a:ext cx="257504" cy="380078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7678324">
                  <a:off x="2727411" y="3867390"/>
                  <a:ext cx="262684" cy="387724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0756108">
                  <a:off x="2672098" y="2303822"/>
                  <a:ext cx="271158" cy="400232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4211421">
                  <a:off x="4086482" y="4533091"/>
                  <a:ext cx="284441" cy="419838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 flipV="1">
                  <a:off x="5580112" y="3789040"/>
                  <a:ext cx="288032" cy="425139"/>
                </a:xfrm>
                <a:prstGeom prst="rect">
                  <a:avLst/>
                </a:prstGeom>
              </p:spPr>
            </p:pic>
            <p:sp>
              <p:nvSpPr>
                <p:cNvPr id="37919" name="TextBox 37918"/>
                <p:cNvSpPr txBox="1"/>
                <p:nvPr/>
              </p:nvSpPr>
              <p:spPr>
                <a:xfrm>
                  <a:off x="1979712" y="1340768"/>
                  <a:ext cx="1008112" cy="43088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Atenção Básica</a:t>
                  </a:r>
                  <a:endParaRPr lang="pt-PT" sz="1100" dirty="0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763688" y="4365104"/>
                  <a:ext cx="1008112" cy="2616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SAMU</a:t>
                  </a:r>
                  <a:endParaRPr lang="pt-PT" sz="11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6372200" y="2852936"/>
                  <a:ext cx="576064" cy="2616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UPA</a:t>
                  </a:r>
                  <a:endParaRPr lang="pt-PT" sz="1100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796136" y="4365104"/>
                  <a:ext cx="1071736" cy="43088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Ambulatórios especializados</a:t>
                  </a:r>
                  <a:endParaRPr lang="pt-PT" sz="11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196008" y="2933328"/>
                  <a:ext cx="1008112" cy="2616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Hospitais</a:t>
                  </a:r>
                  <a:endParaRPr lang="pt-PT" sz="1100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5508104" y="1340768"/>
                  <a:ext cx="1008112" cy="2616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100" dirty="0" smtClean="0"/>
                    <a:t>Comunidade</a:t>
                  </a:r>
                  <a:endParaRPr lang="pt-PT" sz="1100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4139952" y="3861048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 smtClean="0"/>
                  <a:t>Necessidades em Saúde </a:t>
                </a:r>
                <a:endParaRPr lang="pt-PT" sz="1200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4941168"/>
              <a:ext cx="1080845" cy="76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037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6" grpId="0" animBg="1"/>
      <p:bldP spid="46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-3534" y="980728"/>
            <a:ext cx="8896014" cy="126876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Integração das diversas ações de 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educaç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ão 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no </a:t>
            </a:r>
            <a:r>
              <a:rPr lang="pt-BR" sz="2400" dirty="0" smtClean="0">
                <a:solidFill>
                  <a:srgbClr val="000000"/>
                </a:solidFill>
                <a:latin typeface="Calibri" charset="0"/>
              </a:rPr>
              <a:t>território</a:t>
            </a:r>
            <a:endParaRPr lang="pt-BR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687624" y="6778719"/>
            <a:ext cx="2000173" cy="311734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E287A1-E26E-8548-9336-02FB0C7AB655}" type="slidenum">
              <a:rPr lang="pt-BR">
                <a:solidFill>
                  <a:prstClr val="black"/>
                </a:solidFill>
                <a:latin typeface="Calibri" charset="0"/>
              </a:rPr>
              <a:pPr eaLnBrk="1" hangingPunct="1"/>
              <a:t>9</a:t>
            </a:fld>
            <a:endParaRPr lang="pt-BR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2492896"/>
            <a:ext cx="5952365" cy="7150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539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pt-BR" sz="2200" dirty="0">
                <a:latin typeface="Calibri" charset="0"/>
              </a:rPr>
              <a:t>Educação Técnica e de Nível Superior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3814008"/>
            <a:ext cx="2520280" cy="203132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latin typeface="Calibri" charset="0"/>
              </a:rPr>
              <a:t>Formação de Novos </a:t>
            </a:r>
            <a:r>
              <a:rPr lang="pt-BR" dirty="0" smtClean="0">
                <a:latin typeface="Calibri" charset="0"/>
              </a:rPr>
              <a:t>Profissionais:</a:t>
            </a:r>
            <a:endParaRPr lang="pt-BR" dirty="0">
              <a:latin typeface="Calibri" charset="0"/>
            </a:endParaRP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Graduação</a:t>
            </a: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Cursos </a:t>
            </a:r>
            <a:r>
              <a:rPr lang="pt-BR" dirty="0" smtClean="0">
                <a:latin typeface="Calibri" charset="0"/>
              </a:rPr>
              <a:t>Técnicos</a:t>
            </a:r>
          </a:p>
          <a:p>
            <a:pPr marL="259200" lvl="1" indent="-162000">
              <a:buFont typeface="Arial"/>
              <a:buChar char="•"/>
            </a:pPr>
            <a:r>
              <a:rPr lang="pt-BR" dirty="0" smtClean="0">
                <a:latin typeface="Calibri" charset="0"/>
              </a:rPr>
              <a:t>Residências em saúde</a:t>
            </a:r>
          </a:p>
          <a:p>
            <a:pPr marL="259200" lvl="1" indent="-162000">
              <a:buFont typeface="Arial"/>
              <a:buChar char="•"/>
            </a:pPr>
            <a:endParaRPr lang="pt-BR" dirty="0">
              <a:latin typeface="Calibri" charset="0"/>
            </a:endParaRPr>
          </a:p>
          <a:p>
            <a:pPr marL="97200" lvl="1"/>
            <a:endParaRPr lang="pt-BR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3" y="3842062"/>
            <a:ext cx="3600399" cy="203132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latin typeface="Calibri" charset="0"/>
              </a:rPr>
              <a:t>Qualificação de </a:t>
            </a:r>
            <a:r>
              <a:rPr lang="pt-BR" dirty="0">
                <a:latin typeface="Calibri" charset="0"/>
              </a:rPr>
              <a:t>Profissionais atuando no </a:t>
            </a:r>
            <a:r>
              <a:rPr lang="pt-BR" dirty="0" smtClean="0">
                <a:latin typeface="Calibri" charset="0"/>
              </a:rPr>
              <a:t>SUS: </a:t>
            </a:r>
            <a:endParaRPr lang="pt-BR" dirty="0">
              <a:latin typeface="Calibri" charset="0"/>
            </a:endParaRP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Ações de Educação Permanente</a:t>
            </a: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Ações de telessaúde</a:t>
            </a: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Cursos de especialização, atualização e aperfeiçoamento</a:t>
            </a:r>
          </a:p>
          <a:p>
            <a:pPr marL="259200" lvl="1" indent="-162000">
              <a:buFont typeface="Arial"/>
              <a:buChar char="•"/>
            </a:pPr>
            <a:r>
              <a:rPr lang="pt-BR" dirty="0">
                <a:latin typeface="Calibri" charset="0"/>
              </a:rPr>
              <a:t>PROVAB / Mais Médicos</a:t>
            </a:r>
          </a:p>
        </p:txBody>
      </p:sp>
      <p:sp>
        <p:nvSpPr>
          <p:cNvPr id="8" name="Curved Up Arrow 7"/>
          <p:cNvSpPr/>
          <p:nvPr/>
        </p:nvSpPr>
        <p:spPr>
          <a:xfrm>
            <a:off x="3059832" y="5949281"/>
            <a:ext cx="3155035" cy="3600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2302138" y="3356991"/>
            <a:ext cx="4286086" cy="34419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368" y="2348880"/>
            <a:ext cx="723275" cy="3528392"/>
          </a:xfrm>
          <a:prstGeom prst="rect">
            <a:avLst/>
          </a:prstGeom>
          <a:solidFill>
            <a:srgbClr val="FF6600"/>
          </a:solidFill>
        </p:spPr>
        <p:txBody>
          <a:bodyPr vert="vert"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sz="2800" dirty="0" smtClean="0"/>
              <a:t>Assistência </a:t>
            </a:r>
            <a:endParaRPr lang="pt-PT" sz="2800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395535" y="2420888"/>
            <a:ext cx="723275" cy="3528392"/>
          </a:xfrm>
          <a:prstGeom prst="rect">
            <a:avLst/>
          </a:prstGeom>
          <a:solidFill>
            <a:srgbClr val="FF6600"/>
          </a:solidFill>
        </p:spPr>
        <p:txBody>
          <a:bodyPr vert="vert"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sz="2800" dirty="0" smtClean="0"/>
              <a:t>Gestão </a:t>
            </a:r>
            <a:endParaRPr lang="pt-PT" sz="2800" dirty="0"/>
          </a:p>
        </p:txBody>
      </p:sp>
      <p:sp>
        <p:nvSpPr>
          <p:cNvPr id="9" name="Rectangle 8"/>
          <p:cNvSpPr/>
          <p:nvPr/>
        </p:nvSpPr>
        <p:spPr>
          <a:xfrm>
            <a:off x="251520" y="2132856"/>
            <a:ext cx="8496944" cy="4464496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/>
          <p:cNvSpPr txBox="1"/>
          <p:nvPr/>
        </p:nvSpPr>
        <p:spPr>
          <a:xfrm>
            <a:off x="395536" y="1701969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/>
              <a:t>Necessidades em saúde da população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73661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GTES 201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SGTES 2015.thmx</Template>
  <TotalTime>2502</TotalTime>
  <Words>789</Words>
  <Application>Microsoft Macintosh PowerPoint</Application>
  <PresentationFormat>On-screen Show (4:3)</PresentationFormat>
  <Paragraphs>114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SGTES 2015</vt:lpstr>
      <vt:lpstr>PowerPoint Presentation</vt:lpstr>
      <vt:lpstr>Composição absoluta da população, por idade e sexo  Brasil – 2010, 2020,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Integração das diversas ações de educação no território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Almeida dos Santos</dc:creator>
  <cp:lastModifiedBy>Alexandre Medeiros de Figueiredo</cp:lastModifiedBy>
  <cp:revision>146</cp:revision>
  <dcterms:created xsi:type="dcterms:W3CDTF">2014-08-29T17:31:40Z</dcterms:created>
  <dcterms:modified xsi:type="dcterms:W3CDTF">2015-04-29T12:25:16Z</dcterms:modified>
</cp:coreProperties>
</file>