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41"/>
  </p:notesMasterIdLst>
  <p:sldIdLst>
    <p:sldId id="256" r:id="rId2"/>
    <p:sldId id="312" r:id="rId3"/>
    <p:sldId id="281" r:id="rId4"/>
    <p:sldId id="282" r:id="rId5"/>
    <p:sldId id="283" r:id="rId6"/>
    <p:sldId id="284" r:id="rId7"/>
    <p:sldId id="285" r:id="rId8"/>
    <p:sldId id="286" r:id="rId9"/>
    <p:sldId id="287" r:id="rId10"/>
    <p:sldId id="290" r:id="rId11"/>
    <p:sldId id="291" r:id="rId12"/>
    <p:sldId id="289" r:id="rId13"/>
    <p:sldId id="288" r:id="rId14"/>
    <p:sldId id="292" r:id="rId15"/>
    <p:sldId id="293" r:id="rId16"/>
    <p:sldId id="294" r:id="rId17"/>
    <p:sldId id="295" r:id="rId18"/>
    <p:sldId id="299" r:id="rId19"/>
    <p:sldId id="302" r:id="rId20"/>
    <p:sldId id="300" r:id="rId21"/>
    <p:sldId id="301" r:id="rId22"/>
    <p:sldId id="262" r:id="rId23"/>
    <p:sldId id="261" r:id="rId24"/>
    <p:sldId id="311" r:id="rId25"/>
    <p:sldId id="266" r:id="rId26"/>
    <p:sldId id="268" r:id="rId27"/>
    <p:sldId id="273" r:id="rId28"/>
    <p:sldId id="271" r:id="rId29"/>
    <p:sldId id="274" r:id="rId30"/>
    <p:sldId id="275" r:id="rId31"/>
    <p:sldId id="263" r:id="rId32"/>
    <p:sldId id="276" r:id="rId33"/>
    <p:sldId id="310" r:id="rId34"/>
    <p:sldId id="307" r:id="rId35"/>
    <p:sldId id="304" r:id="rId36"/>
    <p:sldId id="309" r:id="rId37"/>
    <p:sldId id="277" r:id="rId38"/>
    <p:sldId id="313" r:id="rId39"/>
    <p:sldId id="308" r:id="rId40"/>
  </p:sldIdLst>
  <p:sldSz cx="9144000" cy="6858000" type="screen4x3"/>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édio 2 - Ênfas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234"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4_4">
  <dgm:title val=""/>
  <dgm:desc val=""/>
  <dgm:catLst>
    <dgm:cat type="accent4" pri="11400"/>
  </dgm:catLst>
  <dgm:styleLbl name="node0">
    <dgm:fillClrLst meth="cycle">
      <a:schemeClr val="accent4">
        <a:shade val="60000"/>
      </a:schemeClr>
    </dgm:fillClrLst>
    <dgm:linClrLst meth="repeat">
      <a:schemeClr val="lt1"/>
    </dgm:linClrLst>
    <dgm:effectClrLst/>
    <dgm:txLinClrLst/>
    <dgm:txFillClrLst/>
    <dgm:txEffectClrLst/>
  </dgm:styleLbl>
  <dgm:styleLbl name="node1">
    <dgm:fillClrLst meth="cycle">
      <a:schemeClr val="accent4">
        <a:shade val="50000"/>
      </a:schemeClr>
      <a:schemeClr val="accent4">
        <a:tint val="55000"/>
      </a:schemeClr>
    </dgm:fillClrLst>
    <dgm:linClrLst meth="repeat">
      <a:schemeClr val="lt1"/>
    </dgm:linClrLst>
    <dgm:effectClrLst/>
    <dgm:txLinClrLst/>
    <dgm:txFillClrLst/>
    <dgm:txEffectClrLst/>
  </dgm:styleLbl>
  <dgm:styleLbl name="alignNode1">
    <dgm:fillClrLst meth="cycle">
      <a:schemeClr val="accent4">
        <a:shade val="50000"/>
      </a:schemeClr>
      <a:schemeClr val="accent4">
        <a:tint val="55000"/>
      </a:schemeClr>
    </dgm:fillClrLst>
    <dgm:linClrLst meth="cycle">
      <a:schemeClr val="accent4">
        <a:shade val="50000"/>
      </a:schemeClr>
      <a:schemeClr val="accent4">
        <a:tint val="55000"/>
      </a:schemeClr>
    </dgm:linClrLst>
    <dgm:effectClrLst/>
    <dgm:txLinClrLst/>
    <dgm:txFillClrLst/>
    <dgm:txEffectClrLst/>
  </dgm:styleLbl>
  <dgm:styleLbl name="lnNode1">
    <dgm:fillClrLst meth="cycle">
      <a:schemeClr val="accent4">
        <a:shade val="50000"/>
      </a:schemeClr>
      <a:schemeClr val="accent4">
        <a:tint val="55000"/>
      </a:schemeClr>
    </dgm:fillClrLst>
    <dgm:linClrLst meth="repeat">
      <a:schemeClr val="lt1"/>
    </dgm:linClrLst>
    <dgm:effectClrLst/>
    <dgm:txLinClrLst/>
    <dgm:txFillClrLst/>
    <dgm:txEffectClrLst/>
  </dgm:styleLbl>
  <dgm:styleLbl name="vennNode1">
    <dgm:fillClrLst meth="cycle">
      <a:schemeClr val="accent4">
        <a:shade val="80000"/>
        <a:alpha val="50000"/>
      </a:schemeClr>
      <a:schemeClr val="accent4">
        <a:tint val="50000"/>
        <a:alpha val="50000"/>
      </a:schemeClr>
    </dgm:fillClrLst>
    <dgm:linClrLst meth="repeat">
      <a:schemeClr val="lt1"/>
    </dgm:linClrLst>
    <dgm:effectClrLst/>
    <dgm:txLinClrLst/>
    <dgm:txFillClrLst/>
    <dgm:txEffectClrLst/>
  </dgm:styleLbl>
  <dgm:styleLbl name="node2">
    <dgm:fillClrLst>
      <a:schemeClr val="accent4">
        <a:shade val="80000"/>
      </a:schemeClr>
    </dgm:fillClrLst>
    <dgm:linClrLst meth="repeat">
      <a:schemeClr val="lt1"/>
    </dgm:linClrLst>
    <dgm:effectClrLst/>
    <dgm:txLinClrLst/>
    <dgm:txFillClrLst/>
    <dgm:txEffectClrLst/>
  </dgm:styleLbl>
  <dgm:styleLbl name="node3">
    <dgm:fillClrLst>
      <a:schemeClr val="accent4">
        <a:tint val="99000"/>
      </a:schemeClr>
    </dgm:fillClrLst>
    <dgm:linClrLst meth="repeat">
      <a:schemeClr val="lt1"/>
    </dgm:linClrLst>
    <dgm:effectClrLst/>
    <dgm:txLinClrLst/>
    <dgm:txFillClrLst/>
    <dgm:txEffectClrLst/>
  </dgm:styleLbl>
  <dgm:styleLbl name="node4">
    <dgm:fillClrLst>
      <a:schemeClr val="accent4">
        <a:tint val="70000"/>
      </a:schemeClr>
    </dgm:fillClrLst>
    <dgm:linClrLst meth="repeat">
      <a:schemeClr val="lt1"/>
    </dgm:linClrLst>
    <dgm:effectClrLst/>
    <dgm:txLinClrLst/>
    <dgm:txFillClrLst/>
    <dgm:txEffectClrLst/>
  </dgm:styleLbl>
  <dgm:styleLbl name="fgImgPlace1">
    <dgm:fillClrLst>
      <a:schemeClr val="accent4">
        <a:tint val="50000"/>
      </a:schemeClr>
      <a:schemeClr val="accent4">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4">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4">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4">
        <a:shade val="90000"/>
      </a:schemeClr>
      <a:schemeClr val="accent4">
        <a:tint val="50000"/>
      </a:schemeClr>
    </dgm:fillClrLst>
    <dgm:linClrLst meth="cycle">
      <a:schemeClr val="accent4">
        <a:shade val="90000"/>
      </a:schemeClr>
      <a:schemeClr val="accent4">
        <a:tint val="50000"/>
      </a:schemeClr>
    </dgm:linClrLst>
    <dgm:effectClrLst/>
    <dgm:txLinClrLst/>
    <dgm:txFillClrLst/>
    <dgm:txEffectClrLst/>
  </dgm:styleLbl>
  <dgm:styleLbl name="fgSibTrans2D1">
    <dgm:fillClrLst meth="cycle">
      <a:schemeClr val="accent4">
        <a:shade val="90000"/>
      </a:schemeClr>
      <a:schemeClr val="accent4">
        <a:tint val="50000"/>
      </a:schemeClr>
    </dgm:fillClrLst>
    <dgm:linClrLst meth="cycle">
      <a:schemeClr val="accent4">
        <a:shade val="90000"/>
      </a:schemeClr>
      <a:schemeClr val="accent4">
        <a:tint val="50000"/>
      </a:schemeClr>
    </dgm:linClrLst>
    <dgm:effectClrLst/>
    <dgm:txLinClrLst/>
    <dgm:txFillClrLst/>
    <dgm:txEffectClrLst/>
  </dgm:styleLbl>
  <dgm:styleLbl name="bgSibTrans2D1">
    <dgm:fillClrLst meth="cycle">
      <a:schemeClr val="accent4">
        <a:shade val="90000"/>
      </a:schemeClr>
      <a:schemeClr val="accent4">
        <a:tint val="50000"/>
      </a:schemeClr>
    </dgm:fillClrLst>
    <dgm:linClrLst meth="cycle">
      <a:schemeClr val="accent4">
        <a:shade val="90000"/>
      </a:schemeClr>
      <a:schemeClr val="accent4">
        <a:tint val="50000"/>
      </a:schemeClr>
    </dgm:linClrLst>
    <dgm:effectClrLst/>
    <dgm:txLinClrLst/>
    <dgm:txFillClrLst/>
    <dgm:txEffectClrLst/>
  </dgm:styleLbl>
  <dgm:styleLbl name="sibTrans1D1">
    <dgm:fillClrLst meth="cycle">
      <a:schemeClr val="accent4">
        <a:shade val="90000"/>
      </a:schemeClr>
      <a:schemeClr val="accent4">
        <a:tint val="50000"/>
      </a:schemeClr>
    </dgm:fillClrLst>
    <dgm:linClrLst meth="cycle">
      <a:schemeClr val="accent4">
        <a:shade val="90000"/>
      </a:schemeClr>
      <a:schemeClr val="accent4">
        <a:tint val="50000"/>
      </a:schemeClr>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accent4">
        <a:shade val="80000"/>
      </a:schemeClr>
    </dgm:fillClrLst>
    <dgm:linClrLst meth="repeat">
      <a:schemeClr val="lt1"/>
    </dgm:linClrLst>
    <dgm:effectClrLst/>
    <dgm:txLinClrLst/>
    <dgm:txFillClrLst/>
    <dgm:txEffectClrLst/>
  </dgm:styleLbl>
  <dgm:styleLbl name="asst1">
    <dgm:fillClrLst meth="repeat">
      <a:schemeClr val="accent4">
        <a:shade val="80000"/>
      </a:schemeClr>
    </dgm:fillClrLst>
    <dgm:linClrLst meth="repeat">
      <a:schemeClr val="lt1"/>
    </dgm:linClrLst>
    <dgm:effectClrLst/>
    <dgm:txLinClrLst/>
    <dgm:txFillClrLst/>
    <dgm:txEffectClrLst/>
  </dgm:styleLbl>
  <dgm:styleLbl name="asst2">
    <dgm:fillClrLst>
      <a:schemeClr val="accent4">
        <a:tint val="90000"/>
      </a:schemeClr>
    </dgm:fillClrLst>
    <dgm:linClrLst meth="repeat">
      <a:schemeClr val="lt1"/>
    </dgm:linClrLst>
    <dgm:effectClrLst/>
    <dgm:txLinClrLst/>
    <dgm:txFillClrLst/>
    <dgm:txEffectClrLst/>
  </dgm:styleLbl>
  <dgm:styleLbl name="asst3">
    <dgm:fillClrLst>
      <a:schemeClr val="accent4">
        <a:tint val="70000"/>
      </a:schemeClr>
    </dgm:fillClrLst>
    <dgm:linClrLst meth="repeat">
      <a:schemeClr val="lt1"/>
    </dgm:linClrLst>
    <dgm:effectClrLst/>
    <dgm:txLinClrLst/>
    <dgm:txFillClrLst/>
    <dgm:txEffectClrLst/>
  </dgm:styleLbl>
  <dgm:styleLbl name="asst4">
    <dgm:fillClrLst>
      <a:schemeClr val="accent4">
        <a:tint val="50000"/>
      </a:schemeClr>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shade val="80000"/>
      </a:schemeClr>
    </dgm:linClrLst>
    <dgm:effectClrLst/>
    <dgm:txLinClrLst/>
    <dgm:txFillClrLst/>
    <dgm:txEffectClrLst/>
  </dgm:styleLbl>
  <dgm:styleLbl name="parChTrans2D2">
    <dgm:fillClrLst meth="repeat">
      <a:schemeClr val="accent4">
        <a:tint val="90000"/>
      </a:schemeClr>
    </dgm:fillClrLst>
    <dgm:linClrLst meth="repeat">
      <a:schemeClr val="accent4">
        <a:tint val="90000"/>
      </a:schemeClr>
    </dgm:linClrLst>
    <dgm:effectClrLst/>
    <dgm:txLinClrLst/>
    <dgm:txFillClrLst/>
    <dgm:txEffectClrLst/>
  </dgm:styleLbl>
  <dgm:styleLbl name="parChTrans2D3">
    <dgm:fillClrLst meth="repeat">
      <a:schemeClr val="accent4">
        <a:tint val="70000"/>
      </a:schemeClr>
    </dgm:fillClrLst>
    <dgm:linClrLst meth="repeat">
      <a:schemeClr val="accent4">
        <a:tint val="70000"/>
      </a:schemeClr>
    </dgm:linClrLst>
    <dgm:effectClrLst/>
    <dgm:txLinClrLst/>
    <dgm:txFillClrLst/>
    <dgm:txEffectClrLst/>
  </dgm:styleLbl>
  <dgm:styleLbl name="parChTrans2D4">
    <dgm:fillClrLst meth="repeat">
      <a:schemeClr val="accent4">
        <a:tint val="50000"/>
      </a:schemeClr>
    </dgm:fillClrLst>
    <dgm:linClrLst meth="repeat">
      <a:schemeClr val="accent4">
        <a:tint val="50000"/>
      </a:schemeClr>
    </dgm:linClrLst>
    <dgm:effectClrLst/>
    <dgm:txLinClrLst/>
    <dgm:txFillClrLst meth="repeat">
      <a:schemeClr val="dk1"/>
    </dgm:txFillClrLst>
    <dgm:txEffectClrLst/>
  </dgm:styleLbl>
  <dgm:styleLbl name="parChTrans1D1">
    <dgm:fillClrLst meth="repeat">
      <a:schemeClr val="accent4">
        <a:shade val="80000"/>
      </a:schemeClr>
    </dgm:fillClrLst>
    <dgm:linClrLst meth="repeat">
      <a:schemeClr val="accent4">
        <a:shade val="80000"/>
      </a:schemeClr>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4">
        <a:tint val="90000"/>
      </a:schemeClr>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4">
        <a:tint val="70000"/>
      </a:schemeClr>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4">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4">
        <a:shade val="50000"/>
      </a:schemeClr>
      <a:schemeClr val="accent4">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4">
        <a:shade val="50000"/>
      </a:schemeClr>
      <a:schemeClr val="accent4">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4">
        <a:shade val="50000"/>
      </a:schemeClr>
      <a:schemeClr val="accent4">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4">
        <a:shade val="50000"/>
      </a:schemeClr>
      <a:schemeClr val="accent4">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4">
        <a:shade val="50000"/>
      </a:schemeClr>
      <a:schemeClr val="accent4">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55000"/>
      </a:schemeClr>
    </dgm:fillClrLst>
    <dgm:linClrLst meth="repeat">
      <a:schemeClr val="accent4">
        <a:alpha val="90000"/>
        <a:tint val="55000"/>
      </a:schemeClr>
    </dgm:linClrLst>
    <dgm:effectClrLst/>
    <dgm:txLinClrLst/>
    <dgm:txFillClrLst meth="repeat">
      <a:schemeClr val="dk1"/>
    </dgm:txFillClrLst>
    <dgm:txEffectClrLst/>
  </dgm:styleLbl>
  <dgm:styleLbl name="alignAccFollowNode1">
    <dgm:fillClrLst meth="repeat">
      <a:schemeClr val="accent4">
        <a:alpha val="90000"/>
        <a:tint val="55000"/>
      </a:schemeClr>
    </dgm:fillClrLst>
    <dgm:linClrLst meth="repeat">
      <a:schemeClr val="accent4">
        <a:alpha val="90000"/>
        <a:tint val="55000"/>
      </a:schemeClr>
    </dgm:linClrLst>
    <dgm:effectClrLst/>
    <dgm:txLinClrLst/>
    <dgm:txFillClrLst meth="repeat">
      <a:schemeClr val="dk1"/>
    </dgm:txFillClrLst>
    <dgm:txEffectClrLst/>
  </dgm:styleLbl>
  <dgm:styleLbl name="bgAccFollowNode1">
    <dgm:fillClrLst meth="repeat">
      <a:schemeClr val="accent4">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a:tint val="50000"/>
      </a:schemeClr>
    </dgm:linClrLst>
    <dgm:effectClrLst/>
    <dgm:txLinClrLst/>
    <dgm:txFillClrLst meth="repeat">
      <a:schemeClr val="dk1"/>
    </dgm:txFillClrLst>
    <dgm:txEffectClrLst/>
  </dgm:styleLbl>
  <dgm:styleLbl name="bgShp">
    <dgm:fillClrLst meth="repeat">
      <a:schemeClr val="accent4">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55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6_4">
  <dgm:title val=""/>
  <dgm:desc val=""/>
  <dgm:catLst>
    <dgm:cat type="accent6" pri="11400"/>
  </dgm:catLst>
  <dgm:styleLbl name="node0">
    <dgm:fillClrLst meth="cycle">
      <a:schemeClr val="accent6">
        <a:shade val="60000"/>
      </a:schemeClr>
    </dgm:fillClrLst>
    <dgm:linClrLst meth="repeat">
      <a:schemeClr val="lt1"/>
    </dgm:linClrLst>
    <dgm:effectClrLst/>
    <dgm:txLinClrLst/>
    <dgm:txFillClrLst/>
    <dgm:txEffectClrLst/>
  </dgm:styleLbl>
  <dgm:styleLbl name="alignNode1">
    <dgm:fillClrLst meth="cycle">
      <a:schemeClr val="accent6">
        <a:shade val="50000"/>
      </a:schemeClr>
      <a:schemeClr val="accent6">
        <a:tint val="55000"/>
      </a:schemeClr>
    </dgm:fillClrLst>
    <dgm:linClrLst meth="cycle">
      <a:schemeClr val="accent6">
        <a:shade val="50000"/>
      </a:schemeClr>
      <a:schemeClr val="accent6">
        <a:tint val="55000"/>
      </a:schemeClr>
    </dgm:linClrLst>
    <dgm:effectClrLst/>
    <dgm:txLinClrLst/>
    <dgm:txFillClrLst/>
    <dgm:txEffectClrLst/>
  </dgm:styleLbl>
  <dgm:styleLbl name="node1">
    <dgm:fillClrLst meth="cycle">
      <a:schemeClr val="accent6">
        <a:shade val="50000"/>
      </a:schemeClr>
      <a:schemeClr val="accent6">
        <a:tint val="55000"/>
      </a:schemeClr>
    </dgm:fillClrLst>
    <dgm:linClrLst meth="repeat">
      <a:schemeClr val="lt1"/>
    </dgm:linClrLst>
    <dgm:effectClrLst/>
    <dgm:txLinClrLst/>
    <dgm:txFillClrLst/>
    <dgm:txEffectClrLst/>
  </dgm:styleLbl>
  <dgm:styleLbl name="lnNode1">
    <dgm:fillClrLst meth="cycle">
      <a:schemeClr val="accent6">
        <a:shade val="50000"/>
      </a:schemeClr>
      <a:schemeClr val="accent6">
        <a:tint val="55000"/>
      </a:schemeClr>
    </dgm:fillClrLst>
    <dgm:linClrLst meth="repeat">
      <a:schemeClr val="lt1"/>
    </dgm:linClrLst>
    <dgm:effectClrLst/>
    <dgm:txLinClrLst/>
    <dgm:txFillClrLst/>
    <dgm:txEffectClrLst/>
  </dgm:styleLbl>
  <dgm:styleLbl name="vennNode1">
    <dgm:fillClrLst meth="cycle">
      <a:schemeClr val="accent6">
        <a:shade val="80000"/>
        <a:alpha val="50000"/>
      </a:schemeClr>
      <a:schemeClr val="accent6">
        <a:tint val="50000"/>
        <a:alpha val="50000"/>
      </a:schemeClr>
    </dgm:fillClrLst>
    <dgm:linClrLst meth="repeat">
      <a:schemeClr val="lt1"/>
    </dgm:linClrLst>
    <dgm:effectClrLst/>
    <dgm:txLinClrLst/>
    <dgm:txFillClrLst/>
    <dgm:txEffectClrLst/>
  </dgm:styleLbl>
  <dgm:styleLbl name="node2">
    <dgm:fillClrLst>
      <a:schemeClr val="accent6">
        <a:shade val="80000"/>
      </a:schemeClr>
    </dgm:fillClrLst>
    <dgm:linClrLst meth="repeat">
      <a:schemeClr val="lt1"/>
    </dgm:linClrLst>
    <dgm:effectClrLst/>
    <dgm:txLinClrLst/>
    <dgm:txFillClrLst/>
    <dgm:txEffectClrLst/>
  </dgm:styleLbl>
  <dgm:styleLbl name="node3">
    <dgm:fillClrLst>
      <a:schemeClr val="accent6">
        <a:tint val="99000"/>
      </a:schemeClr>
    </dgm:fillClrLst>
    <dgm:linClrLst meth="repeat">
      <a:schemeClr val="lt1"/>
    </dgm:linClrLst>
    <dgm:effectClrLst/>
    <dgm:txLinClrLst/>
    <dgm:txFillClrLst/>
    <dgm:txEffectClrLst/>
  </dgm:styleLbl>
  <dgm:styleLbl name="node4">
    <dgm:fillClrLst>
      <a:schemeClr val="accent6">
        <a:tint val="70000"/>
      </a:schemeClr>
    </dgm:fillClrLst>
    <dgm:linClrLst meth="repeat">
      <a:schemeClr val="lt1"/>
    </dgm:linClrLst>
    <dgm:effectClrLst/>
    <dgm:txLinClrLst/>
    <dgm:txFillClrLst/>
    <dgm:txEffectClrLst/>
  </dgm:styleLbl>
  <dgm:styleLbl name="fgImgPlace1">
    <dgm:fillClrLst>
      <a:schemeClr val="accent6">
        <a:tint val="50000"/>
      </a:schemeClr>
      <a:schemeClr val="accent6">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6">
        <a:tint val="50000"/>
      </a:schemeClr>
      <a:schemeClr val="accent6">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6">
        <a:tint val="50000"/>
      </a:schemeClr>
      <a:schemeClr val="accent6">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dgm:txEffectClrLst/>
  </dgm:styleLbl>
  <dgm:styleLbl name="fgSibTrans2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dgm:txEffectClrLst/>
  </dgm:styleLbl>
  <dgm:styleLbl name="bgSibTrans2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dgm:txEffectClrLst/>
  </dgm:styleLbl>
  <dgm:styleLbl name="sibTrans1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accent6">
        <a:shade val="80000"/>
      </a:schemeClr>
    </dgm:fillClrLst>
    <dgm:linClrLst meth="repeat">
      <a:schemeClr val="lt1"/>
    </dgm:linClrLst>
    <dgm:effectClrLst/>
    <dgm:txLinClrLst/>
    <dgm:txFillClrLst/>
    <dgm:txEffectClrLst/>
  </dgm:styleLbl>
  <dgm:styleLbl name="asst1">
    <dgm:fillClrLst meth="repeat">
      <a:schemeClr val="accent6">
        <a:shade val="80000"/>
      </a:schemeClr>
    </dgm:fillClrLst>
    <dgm:linClrLst meth="repeat">
      <a:schemeClr val="lt1"/>
    </dgm:linClrLst>
    <dgm:effectClrLst/>
    <dgm:txLinClrLst/>
    <dgm:txFillClrLst/>
    <dgm:txEffectClrLst/>
  </dgm:styleLbl>
  <dgm:styleLbl name="asst2">
    <dgm:fillClrLst>
      <a:schemeClr val="accent6">
        <a:tint val="90000"/>
      </a:schemeClr>
    </dgm:fillClrLst>
    <dgm:linClrLst meth="repeat">
      <a:schemeClr val="lt1"/>
    </dgm:linClrLst>
    <dgm:effectClrLst/>
    <dgm:txLinClrLst/>
    <dgm:txFillClrLst/>
    <dgm:txEffectClrLst/>
  </dgm:styleLbl>
  <dgm:styleLbl name="asst3">
    <dgm:fillClrLst>
      <a:schemeClr val="accent6">
        <a:tint val="70000"/>
      </a:schemeClr>
    </dgm:fillClrLst>
    <dgm:linClrLst meth="repeat">
      <a:schemeClr val="lt1"/>
    </dgm:linClrLst>
    <dgm:effectClrLst/>
    <dgm:txLinClrLst/>
    <dgm:txFillClrLst/>
    <dgm:txEffectClrLst/>
  </dgm:styleLbl>
  <dgm:styleLbl name="asst4">
    <dgm:fillClrLst>
      <a:schemeClr val="accent6">
        <a:tint val="50000"/>
      </a:schemeClr>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shade val="80000"/>
      </a:schemeClr>
    </dgm:linClrLst>
    <dgm:effectClrLst/>
    <dgm:txLinClrLst/>
    <dgm:txFillClrLst/>
    <dgm:txEffectClrLst/>
  </dgm:styleLbl>
  <dgm:styleLbl name="parChTrans2D2">
    <dgm:fillClrLst meth="repeat">
      <a:schemeClr val="accent6">
        <a:tint val="90000"/>
      </a:schemeClr>
    </dgm:fillClrLst>
    <dgm:linClrLst meth="repeat">
      <a:schemeClr val="accent6">
        <a:tint val="90000"/>
      </a:schemeClr>
    </dgm:linClrLst>
    <dgm:effectClrLst/>
    <dgm:txLinClrLst/>
    <dgm:txFillClrLst/>
    <dgm:txEffectClrLst/>
  </dgm:styleLbl>
  <dgm:styleLbl name="parChTrans2D3">
    <dgm:fillClrLst meth="repeat">
      <a:schemeClr val="accent6">
        <a:tint val="70000"/>
      </a:schemeClr>
    </dgm:fillClrLst>
    <dgm:linClrLst meth="repeat">
      <a:schemeClr val="accent6">
        <a:tint val="70000"/>
      </a:schemeClr>
    </dgm:linClrLst>
    <dgm:effectClrLst/>
    <dgm:txLinClrLst/>
    <dgm:txFillClrLst/>
    <dgm:txEffectClrLst/>
  </dgm:styleLbl>
  <dgm:styleLbl name="parChTrans2D4">
    <dgm:fillClrLst meth="repeat">
      <a:schemeClr val="accent6">
        <a:tint val="50000"/>
      </a:schemeClr>
    </dgm:fillClrLst>
    <dgm:linClrLst meth="repeat">
      <a:schemeClr val="accent6">
        <a:tint val="50000"/>
      </a:schemeClr>
    </dgm:linClrLst>
    <dgm:effectClrLst/>
    <dgm:txLinClrLst/>
    <dgm:txFillClrLst meth="repeat">
      <a:schemeClr val="dk1"/>
    </dgm:txFillClrLst>
    <dgm:txEffectClrLst/>
  </dgm:styleLbl>
  <dgm:styleLbl name="parChTrans1D1">
    <dgm:fillClrLst meth="repeat">
      <a:schemeClr val="accent6">
        <a:shade val="80000"/>
      </a:schemeClr>
    </dgm:fillClrLst>
    <dgm:linClrLst meth="repeat">
      <a:schemeClr val="accent6">
        <a:shade val="80000"/>
      </a:schemeClr>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a:tint val="90000"/>
      </a:schemeClr>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6">
        <a:tint val="70000"/>
      </a:schemeClr>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55000"/>
      </a:schemeClr>
    </dgm:fillClrLst>
    <dgm:linClrLst meth="repeat">
      <a:schemeClr val="accent6">
        <a:alpha val="90000"/>
        <a:tint val="55000"/>
      </a:schemeClr>
    </dgm:linClrLst>
    <dgm:effectClrLst/>
    <dgm:txLinClrLst/>
    <dgm:txFillClrLst meth="repeat">
      <a:schemeClr val="dk1"/>
    </dgm:txFillClrLst>
    <dgm:txEffectClrLst/>
  </dgm:styleLbl>
  <dgm:styleLbl name="alignAccFollowNode1">
    <dgm:fillClrLst meth="repeat">
      <a:schemeClr val="accent6">
        <a:alpha val="90000"/>
        <a:tint val="55000"/>
      </a:schemeClr>
    </dgm:fillClrLst>
    <dgm:linClrLst meth="repeat">
      <a:schemeClr val="accent6">
        <a:alpha val="90000"/>
        <a:tint val="55000"/>
      </a:schemeClr>
    </dgm:linClrLst>
    <dgm:effectClrLst/>
    <dgm:txLinClrLst/>
    <dgm:txFillClrLst meth="repeat">
      <a:schemeClr val="dk1"/>
    </dgm:txFillClrLst>
    <dgm:txEffectClrLst/>
  </dgm:styleLbl>
  <dgm:styleLbl name="bgAccFollowNode1">
    <dgm:fillClrLst meth="repeat">
      <a:schemeClr val="accent6">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a:tint val="50000"/>
      </a:schemeClr>
    </dgm:linClrLst>
    <dgm:effectClrLst/>
    <dgm:txLinClrLst/>
    <dgm:txFillClrLst meth="repeat">
      <a:schemeClr val="dk1"/>
    </dgm:txFillClrLst>
    <dgm:txEffectClrLst/>
  </dgm:styleLbl>
  <dgm:styleLbl name="bgShp">
    <dgm:fillClrLst meth="repeat">
      <a:schemeClr val="accent6">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6">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6">
        <a:tint val="50000"/>
        <a:alpha val="55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A5298E0-010F-4D7F-A5DB-6A376255F119}" type="doc">
      <dgm:prSet loTypeId="urn:microsoft.com/office/officeart/2008/layout/LinedList" loCatId="list" qsTypeId="urn:microsoft.com/office/officeart/2005/8/quickstyle/simple5" qsCatId="simple" csTypeId="urn:microsoft.com/office/officeart/2005/8/colors/accent4_4" csCatId="accent4" phldr="1"/>
      <dgm:spPr/>
      <dgm:t>
        <a:bodyPr/>
        <a:lstStyle/>
        <a:p>
          <a:endParaRPr lang="pt-BR"/>
        </a:p>
      </dgm:t>
    </dgm:pt>
    <dgm:pt modelId="{6A5D99DE-EBA8-4F0B-8496-76FF236AEAD0}">
      <dgm:prSet phldrT="[Texto]" custT="1"/>
      <dgm:spPr/>
      <dgm:t>
        <a:bodyPr anchor="ctr"/>
        <a:lstStyle/>
        <a:p>
          <a:pPr algn="ctr"/>
          <a:r>
            <a:rPr lang="pt-BR" sz="1800" dirty="0" smtClean="0">
              <a:latin typeface="Verdana" pitchFamily="34" charset="0"/>
              <a:ea typeface="Verdana" pitchFamily="34" charset="0"/>
              <a:cs typeface="Verdana" pitchFamily="34" charset="0"/>
            </a:rPr>
            <a:t>Comissão Nacional sobre os DSS (CNDSS)</a:t>
          </a:r>
          <a:endParaRPr lang="pt-BR" sz="1800" dirty="0">
            <a:latin typeface="Verdana" pitchFamily="34" charset="0"/>
            <a:ea typeface="Verdana" pitchFamily="34" charset="0"/>
            <a:cs typeface="Verdana" pitchFamily="34" charset="0"/>
          </a:endParaRPr>
        </a:p>
      </dgm:t>
    </dgm:pt>
    <dgm:pt modelId="{BEC7458C-DF2B-40DB-8E76-B9AA39C4FB14}" type="parTrans" cxnId="{5052537B-FA3E-45F7-AB2D-1C0439D31C92}">
      <dgm:prSet/>
      <dgm:spPr/>
      <dgm:t>
        <a:bodyPr/>
        <a:lstStyle/>
        <a:p>
          <a:endParaRPr lang="pt-BR"/>
        </a:p>
      </dgm:t>
    </dgm:pt>
    <dgm:pt modelId="{195354F3-8D34-4646-9E02-F67B8EEC0C78}" type="sibTrans" cxnId="{5052537B-FA3E-45F7-AB2D-1C0439D31C92}">
      <dgm:prSet/>
      <dgm:spPr/>
      <dgm:t>
        <a:bodyPr/>
        <a:lstStyle/>
        <a:p>
          <a:endParaRPr lang="pt-BR"/>
        </a:p>
      </dgm:t>
    </dgm:pt>
    <dgm:pt modelId="{F6A2D962-81E7-4F55-8F6A-81919384A19B}">
      <dgm:prSet phldrT="[Texto]"/>
      <dgm:spPr/>
      <dgm:t>
        <a:bodyPr anchor="ctr"/>
        <a:lstStyle/>
        <a:p>
          <a:pPr algn="just"/>
          <a:r>
            <a:rPr lang="pt-BR" dirty="0" smtClean="0"/>
            <a:t>Os DSS são os fatores sociais, econômicos, culturais, étnicos/raciais, psicológicos e comportamentais que influenciam a ocorrência de problemas de saúde e seus fatores de risco na população.</a:t>
          </a:r>
          <a:endParaRPr lang="pt-BR" dirty="0"/>
        </a:p>
      </dgm:t>
    </dgm:pt>
    <dgm:pt modelId="{92228169-5B6C-485A-B5D6-3BEFC48A40F3}" type="parTrans" cxnId="{CA0D4595-43FF-4080-A3C3-5B437F27AC0C}">
      <dgm:prSet/>
      <dgm:spPr/>
      <dgm:t>
        <a:bodyPr/>
        <a:lstStyle/>
        <a:p>
          <a:endParaRPr lang="pt-BR"/>
        </a:p>
      </dgm:t>
    </dgm:pt>
    <dgm:pt modelId="{A065032D-E0BC-455C-B57D-7F6482CE9660}" type="sibTrans" cxnId="{CA0D4595-43FF-4080-A3C3-5B437F27AC0C}">
      <dgm:prSet/>
      <dgm:spPr/>
      <dgm:t>
        <a:bodyPr/>
        <a:lstStyle/>
        <a:p>
          <a:endParaRPr lang="pt-BR"/>
        </a:p>
      </dgm:t>
    </dgm:pt>
    <dgm:pt modelId="{D80A63F3-8E17-4F6C-85D2-667CD8D6272D}">
      <dgm:prSet phldrT="[Texto]" custT="1"/>
      <dgm:spPr/>
      <dgm:t>
        <a:bodyPr anchor="ctr"/>
        <a:lstStyle/>
        <a:p>
          <a:pPr algn="ctr"/>
          <a:r>
            <a:rPr lang="pt-BR" sz="1800" dirty="0" smtClean="0"/>
            <a:t>Comissão  da Organização Mundial da Saúde         (OMS)</a:t>
          </a:r>
          <a:endParaRPr lang="pt-BR" sz="1800" dirty="0"/>
        </a:p>
      </dgm:t>
    </dgm:pt>
    <dgm:pt modelId="{B7F3BB5B-C2FA-4C11-BE7A-B43FF5B553E3}" type="parTrans" cxnId="{9CA03042-164E-42B4-B882-479E6256C21C}">
      <dgm:prSet/>
      <dgm:spPr/>
      <dgm:t>
        <a:bodyPr/>
        <a:lstStyle/>
        <a:p>
          <a:endParaRPr lang="pt-BR"/>
        </a:p>
      </dgm:t>
    </dgm:pt>
    <dgm:pt modelId="{2BE85C78-1371-4BA3-AB96-374A63718D64}" type="sibTrans" cxnId="{9CA03042-164E-42B4-B882-479E6256C21C}">
      <dgm:prSet/>
      <dgm:spPr/>
      <dgm:t>
        <a:bodyPr/>
        <a:lstStyle/>
        <a:p>
          <a:endParaRPr lang="pt-BR"/>
        </a:p>
      </dgm:t>
    </dgm:pt>
    <dgm:pt modelId="{326FD091-C39E-4349-8DA7-0FC5EC31776D}">
      <dgm:prSet phldrT="[Texto]"/>
      <dgm:spPr/>
      <dgm:t>
        <a:bodyPr anchor="ctr"/>
        <a:lstStyle/>
        <a:p>
          <a:pPr algn="just"/>
          <a:r>
            <a:rPr lang="pt-BR" dirty="0" smtClean="0">
              <a:latin typeface="Verdana" pitchFamily="34" charset="0"/>
              <a:ea typeface="Verdana" pitchFamily="34" charset="0"/>
              <a:cs typeface="Verdana" pitchFamily="34" charset="0"/>
            </a:rPr>
            <a:t>As DSS são as condições sociais em que as pessoas vivem e trabalham</a:t>
          </a:r>
          <a:endParaRPr lang="pt-BR" dirty="0">
            <a:latin typeface="Verdana" pitchFamily="34" charset="0"/>
            <a:ea typeface="Verdana" pitchFamily="34" charset="0"/>
            <a:cs typeface="Verdana" pitchFamily="34" charset="0"/>
          </a:endParaRPr>
        </a:p>
      </dgm:t>
    </dgm:pt>
    <dgm:pt modelId="{55434EA5-C927-44B2-9711-A3AE75AE6FA7}" type="parTrans" cxnId="{4B728234-8128-4A76-BA30-8FB103E17A53}">
      <dgm:prSet/>
      <dgm:spPr/>
      <dgm:t>
        <a:bodyPr/>
        <a:lstStyle/>
        <a:p>
          <a:endParaRPr lang="pt-BR"/>
        </a:p>
      </dgm:t>
    </dgm:pt>
    <dgm:pt modelId="{57F64311-865F-4675-AF42-F52470EA873F}" type="sibTrans" cxnId="{4B728234-8128-4A76-BA30-8FB103E17A53}">
      <dgm:prSet/>
      <dgm:spPr/>
      <dgm:t>
        <a:bodyPr/>
        <a:lstStyle/>
        <a:p>
          <a:endParaRPr lang="pt-BR"/>
        </a:p>
      </dgm:t>
    </dgm:pt>
    <dgm:pt modelId="{FC3535FB-E6F4-4663-8D25-DD58B3F17A1D}">
      <dgm:prSet phldrT="[Texto]" custT="1"/>
      <dgm:spPr/>
      <dgm:t>
        <a:bodyPr anchor="ctr"/>
        <a:lstStyle/>
        <a:p>
          <a:pPr algn="ctr"/>
          <a:r>
            <a:rPr lang="pt-BR" sz="1800" dirty="0" smtClean="0"/>
            <a:t>Nancy </a:t>
          </a:r>
          <a:r>
            <a:rPr lang="pt-BR" sz="1800" dirty="0" err="1" smtClean="0"/>
            <a:t>Krieger</a:t>
          </a:r>
          <a:r>
            <a:rPr lang="pt-BR" sz="1800" dirty="0" smtClean="0"/>
            <a:t> (2001)</a:t>
          </a:r>
          <a:endParaRPr lang="pt-BR" sz="1800" dirty="0"/>
        </a:p>
      </dgm:t>
    </dgm:pt>
    <dgm:pt modelId="{E238DE64-4AAF-4ED7-B75A-36FC46E407C1}" type="parTrans" cxnId="{76EE5CAA-0537-4378-A982-D1BD5A00B1E5}">
      <dgm:prSet/>
      <dgm:spPr/>
      <dgm:t>
        <a:bodyPr/>
        <a:lstStyle/>
        <a:p>
          <a:endParaRPr lang="pt-BR"/>
        </a:p>
      </dgm:t>
    </dgm:pt>
    <dgm:pt modelId="{0B09FEF1-85D8-4A31-BCEC-302032C42C05}" type="sibTrans" cxnId="{76EE5CAA-0537-4378-A982-D1BD5A00B1E5}">
      <dgm:prSet/>
      <dgm:spPr/>
      <dgm:t>
        <a:bodyPr/>
        <a:lstStyle/>
        <a:p>
          <a:endParaRPr lang="pt-BR"/>
        </a:p>
      </dgm:t>
    </dgm:pt>
    <dgm:pt modelId="{E9EAA898-536B-40D8-9561-AAC25B4FDDD5}">
      <dgm:prSet phldrT="[Texto]"/>
      <dgm:spPr/>
      <dgm:t>
        <a:bodyPr anchor="ctr"/>
        <a:lstStyle/>
        <a:p>
          <a:pPr algn="just"/>
          <a:r>
            <a:rPr lang="pt-BR" dirty="0" smtClean="0">
              <a:latin typeface="Verdana" pitchFamily="34" charset="0"/>
              <a:ea typeface="Verdana" pitchFamily="34" charset="0"/>
              <a:cs typeface="Verdana" pitchFamily="34" charset="0"/>
            </a:rPr>
            <a:t>Definiu como os atores e mecanismos através dos quais as condições sociais afetam a saúde e que potencialmente podem ser alterados através de ações baseadas em informação.</a:t>
          </a:r>
          <a:endParaRPr lang="pt-BR" dirty="0">
            <a:latin typeface="Verdana" pitchFamily="34" charset="0"/>
            <a:ea typeface="Verdana" pitchFamily="34" charset="0"/>
            <a:cs typeface="Verdana" pitchFamily="34" charset="0"/>
          </a:endParaRPr>
        </a:p>
      </dgm:t>
    </dgm:pt>
    <dgm:pt modelId="{443A8575-7E98-47C7-B534-E88BEF8D4EE4}" type="parTrans" cxnId="{CFC45380-B4F5-42B3-A635-41556F8CCC2E}">
      <dgm:prSet/>
      <dgm:spPr/>
      <dgm:t>
        <a:bodyPr/>
        <a:lstStyle/>
        <a:p>
          <a:endParaRPr lang="pt-BR"/>
        </a:p>
      </dgm:t>
    </dgm:pt>
    <dgm:pt modelId="{081209D2-D1EC-4CCF-90D1-07A4029DD9CB}" type="sibTrans" cxnId="{CFC45380-B4F5-42B3-A635-41556F8CCC2E}">
      <dgm:prSet/>
      <dgm:spPr/>
      <dgm:t>
        <a:bodyPr/>
        <a:lstStyle/>
        <a:p>
          <a:endParaRPr lang="pt-BR"/>
        </a:p>
      </dgm:t>
    </dgm:pt>
    <dgm:pt modelId="{7B0AEA19-A2F7-4736-9395-043B928FEC7F}">
      <dgm:prSet phldrT="[Texto]" custT="1"/>
      <dgm:spPr/>
      <dgm:t>
        <a:bodyPr anchor="ctr"/>
        <a:lstStyle/>
        <a:p>
          <a:pPr algn="ctr"/>
          <a:r>
            <a:rPr lang="pt-BR" sz="1800" dirty="0" err="1" smtClean="0"/>
            <a:t>Tarlov</a:t>
          </a:r>
          <a:r>
            <a:rPr lang="pt-BR" sz="1800" dirty="0" smtClean="0"/>
            <a:t>            (1996)</a:t>
          </a:r>
          <a:endParaRPr lang="pt-BR" sz="1800" dirty="0"/>
        </a:p>
      </dgm:t>
    </dgm:pt>
    <dgm:pt modelId="{40522967-E801-4393-B3DB-E7B15C17566F}" type="parTrans" cxnId="{5E783DFB-90F6-46BC-B19D-B5FB7D3B9B36}">
      <dgm:prSet/>
      <dgm:spPr/>
      <dgm:t>
        <a:bodyPr/>
        <a:lstStyle/>
        <a:p>
          <a:endParaRPr lang="pt-BR"/>
        </a:p>
      </dgm:t>
    </dgm:pt>
    <dgm:pt modelId="{C097D023-1B15-4536-9359-6715EDEE721C}" type="sibTrans" cxnId="{5E783DFB-90F6-46BC-B19D-B5FB7D3B9B36}">
      <dgm:prSet/>
      <dgm:spPr/>
      <dgm:t>
        <a:bodyPr/>
        <a:lstStyle/>
        <a:p>
          <a:endParaRPr lang="pt-BR"/>
        </a:p>
      </dgm:t>
    </dgm:pt>
    <dgm:pt modelId="{B4CD6F9A-A696-4649-BCB7-1503578DCA13}">
      <dgm:prSet phldrT="[Texto]"/>
      <dgm:spPr/>
      <dgm:t>
        <a:bodyPr anchor="ctr"/>
        <a:lstStyle/>
        <a:p>
          <a:pPr algn="just"/>
          <a:r>
            <a:rPr lang="pt-BR" dirty="0" smtClean="0">
              <a:latin typeface="Verdana" pitchFamily="34" charset="0"/>
              <a:ea typeface="Verdana" pitchFamily="34" charset="0"/>
              <a:cs typeface="Verdana" pitchFamily="34" charset="0"/>
            </a:rPr>
            <a:t>Fez uma definição sintética ao entendê-los como características sociais dentro das quais a vida transcorre</a:t>
          </a:r>
          <a:endParaRPr lang="pt-BR" dirty="0">
            <a:latin typeface="Verdana" pitchFamily="34" charset="0"/>
            <a:ea typeface="Verdana" pitchFamily="34" charset="0"/>
            <a:cs typeface="Verdana" pitchFamily="34" charset="0"/>
          </a:endParaRPr>
        </a:p>
      </dgm:t>
    </dgm:pt>
    <dgm:pt modelId="{7FD62660-59A1-478E-A777-AD09E3D70611}" type="parTrans" cxnId="{E9D39CF3-E68A-4940-873B-F358D9DD1040}">
      <dgm:prSet/>
      <dgm:spPr/>
      <dgm:t>
        <a:bodyPr/>
        <a:lstStyle/>
        <a:p>
          <a:endParaRPr lang="pt-BR"/>
        </a:p>
      </dgm:t>
    </dgm:pt>
    <dgm:pt modelId="{29887585-65DE-4C87-AF96-D0E9FC99DFA8}" type="sibTrans" cxnId="{E9D39CF3-E68A-4940-873B-F358D9DD1040}">
      <dgm:prSet/>
      <dgm:spPr/>
      <dgm:t>
        <a:bodyPr/>
        <a:lstStyle/>
        <a:p>
          <a:endParaRPr lang="pt-BR"/>
        </a:p>
      </dgm:t>
    </dgm:pt>
    <dgm:pt modelId="{713EBCD8-93A5-457A-A6EF-7F8373E7341D}" type="pres">
      <dgm:prSet presAssocID="{5A5298E0-010F-4D7F-A5DB-6A376255F119}" presName="vert0" presStyleCnt="0">
        <dgm:presLayoutVars>
          <dgm:dir/>
          <dgm:animOne val="branch"/>
          <dgm:animLvl val="lvl"/>
        </dgm:presLayoutVars>
      </dgm:prSet>
      <dgm:spPr/>
      <dgm:t>
        <a:bodyPr/>
        <a:lstStyle/>
        <a:p>
          <a:endParaRPr lang="pt-BR"/>
        </a:p>
      </dgm:t>
    </dgm:pt>
    <dgm:pt modelId="{AD84A447-3FCA-4BB7-BE88-C6D85D78BB6B}" type="pres">
      <dgm:prSet presAssocID="{6A5D99DE-EBA8-4F0B-8496-76FF236AEAD0}" presName="thickLine" presStyleLbl="alignNode1" presStyleIdx="0" presStyleCnt="4"/>
      <dgm:spPr/>
    </dgm:pt>
    <dgm:pt modelId="{B3448BBF-3485-4D15-9D16-163995B0F7FC}" type="pres">
      <dgm:prSet presAssocID="{6A5D99DE-EBA8-4F0B-8496-76FF236AEAD0}" presName="horz1" presStyleCnt="0"/>
      <dgm:spPr/>
    </dgm:pt>
    <dgm:pt modelId="{CABFBC79-6633-4269-A1C2-D0F8B8D4A77D}" type="pres">
      <dgm:prSet presAssocID="{6A5D99DE-EBA8-4F0B-8496-76FF236AEAD0}" presName="tx1" presStyleLbl="revTx" presStyleIdx="0" presStyleCnt="8"/>
      <dgm:spPr/>
      <dgm:t>
        <a:bodyPr/>
        <a:lstStyle/>
        <a:p>
          <a:endParaRPr lang="pt-BR"/>
        </a:p>
      </dgm:t>
    </dgm:pt>
    <dgm:pt modelId="{0686D171-9A27-41B1-A4F2-064608E53025}" type="pres">
      <dgm:prSet presAssocID="{6A5D99DE-EBA8-4F0B-8496-76FF236AEAD0}" presName="vert1" presStyleCnt="0"/>
      <dgm:spPr/>
    </dgm:pt>
    <dgm:pt modelId="{D055FD89-6676-4198-BF0D-70EE84946A34}" type="pres">
      <dgm:prSet presAssocID="{F6A2D962-81E7-4F55-8F6A-81919384A19B}" presName="vertSpace2a" presStyleCnt="0"/>
      <dgm:spPr/>
    </dgm:pt>
    <dgm:pt modelId="{66C657DC-750F-4E8C-95D9-814E956119BA}" type="pres">
      <dgm:prSet presAssocID="{F6A2D962-81E7-4F55-8F6A-81919384A19B}" presName="horz2" presStyleCnt="0"/>
      <dgm:spPr/>
    </dgm:pt>
    <dgm:pt modelId="{424577E6-9373-40DD-9C28-C76596F9B517}" type="pres">
      <dgm:prSet presAssocID="{F6A2D962-81E7-4F55-8F6A-81919384A19B}" presName="horzSpace2" presStyleCnt="0"/>
      <dgm:spPr/>
    </dgm:pt>
    <dgm:pt modelId="{14D90089-F90E-48A4-9F02-7EF10D7BC76A}" type="pres">
      <dgm:prSet presAssocID="{F6A2D962-81E7-4F55-8F6A-81919384A19B}" presName="tx2" presStyleLbl="revTx" presStyleIdx="1" presStyleCnt="8" custScaleY="156817"/>
      <dgm:spPr/>
      <dgm:t>
        <a:bodyPr/>
        <a:lstStyle/>
        <a:p>
          <a:endParaRPr lang="pt-BR"/>
        </a:p>
      </dgm:t>
    </dgm:pt>
    <dgm:pt modelId="{ADEEC382-BAD5-4717-AE98-6828D0A431E9}" type="pres">
      <dgm:prSet presAssocID="{F6A2D962-81E7-4F55-8F6A-81919384A19B}" presName="vert2" presStyleCnt="0"/>
      <dgm:spPr/>
    </dgm:pt>
    <dgm:pt modelId="{80771A64-043A-4ECA-96D0-08574AEE6F0D}" type="pres">
      <dgm:prSet presAssocID="{F6A2D962-81E7-4F55-8F6A-81919384A19B}" presName="thinLine2b" presStyleLbl="callout" presStyleIdx="0" presStyleCnt="4"/>
      <dgm:spPr/>
    </dgm:pt>
    <dgm:pt modelId="{2329DFFC-695F-4111-BCFA-0C570E01246B}" type="pres">
      <dgm:prSet presAssocID="{F6A2D962-81E7-4F55-8F6A-81919384A19B}" presName="vertSpace2b" presStyleCnt="0"/>
      <dgm:spPr/>
    </dgm:pt>
    <dgm:pt modelId="{B95ED884-C172-4E90-B9B9-C8A7D00E9DFA}" type="pres">
      <dgm:prSet presAssocID="{D80A63F3-8E17-4F6C-85D2-667CD8D6272D}" presName="thickLine" presStyleLbl="alignNode1" presStyleIdx="1" presStyleCnt="4"/>
      <dgm:spPr/>
    </dgm:pt>
    <dgm:pt modelId="{C5C2472B-B58D-4004-97ED-47EBDDDBF5E2}" type="pres">
      <dgm:prSet presAssocID="{D80A63F3-8E17-4F6C-85D2-667CD8D6272D}" presName="horz1" presStyleCnt="0"/>
      <dgm:spPr/>
    </dgm:pt>
    <dgm:pt modelId="{F69687F4-303D-4A04-BC55-012727820DFB}" type="pres">
      <dgm:prSet presAssocID="{D80A63F3-8E17-4F6C-85D2-667CD8D6272D}" presName="tx1" presStyleLbl="revTx" presStyleIdx="2" presStyleCnt="8"/>
      <dgm:spPr/>
      <dgm:t>
        <a:bodyPr/>
        <a:lstStyle/>
        <a:p>
          <a:endParaRPr lang="pt-BR"/>
        </a:p>
      </dgm:t>
    </dgm:pt>
    <dgm:pt modelId="{5EA0C1DE-9D44-490B-85D3-90900B0B652E}" type="pres">
      <dgm:prSet presAssocID="{D80A63F3-8E17-4F6C-85D2-667CD8D6272D}" presName="vert1" presStyleCnt="0"/>
      <dgm:spPr/>
    </dgm:pt>
    <dgm:pt modelId="{8224C1F6-4E28-4D44-9367-44017442217B}" type="pres">
      <dgm:prSet presAssocID="{326FD091-C39E-4349-8DA7-0FC5EC31776D}" presName="vertSpace2a" presStyleCnt="0"/>
      <dgm:spPr/>
    </dgm:pt>
    <dgm:pt modelId="{EE94BF89-3B7C-4131-8B6E-59E6ECF65454}" type="pres">
      <dgm:prSet presAssocID="{326FD091-C39E-4349-8DA7-0FC5EC31776D}" presName="horz2" presStyleCnt="0"/>
      <dgm:spPr/>
    </dgm:pt>
    <dgm:pt modelId="{836C946C-3480-4CBD-95EE-7376173DBED2}" type="pres">
      <dgm:prSet presAssocID="{326FD091-C39E-4349-8DA7-0FC5EC31776D}" presName="horzSpace2" presStyleCnt="0"/>
      <dgm:spPr/>
    </dgm:pt>
    <dgm:pt modelId="{427E1A2B-CE26-4AEB-84E8-212177EA9AC4}" type="pres">
      <dgm:prSet presAssocID="{326FD091-C39E-4349-8DA7-0FC5EC31776D}" presName="tx2" presStyleLbl="revTx" presStyleIdx="3" presStyleCnt="8"/>
      <dgm:spPr/>
      <dgm:t>
        <a:bodyPr/>
        <a:lstStyle/>
        <a:p>
          <a:endParaRPr lang="pt-BR"/>
        </a:p>
      </dgm:t>
    </dgm:pt>
    <dgm:pt modelId="{56E0DEF8-4F0B-44EF-AE22-04F02D9051C5}" type="pres">
      <dgm:prSet presAssocID="{326FD091-C39E-4349-8DA7-0FC5EC31776D}" presName="vert2" presStyleCnt="0"/>
      <dgm:spPr/>
    </dgm:pt>
    <dgm:pt modelId="{2820F7FE-CBBE-4473-A09C-21A461312D1D}" type="pres">
      <dgm:prSet presAssocID="{326FD091-C39E-4349-8DA7-0FC5EC31776D}" presName="thinLine2b" presStyleLbl="callout" presStyleIdx="1" presStyleCnt="4"/>
      <dgm:spPr/>
    </dgm:pt>
    <dgm:pt modelId="{3578A426-7380-4686-96A5-47111BBF2340}" type="pres">
      <dgm:prSet presAssocID="{326FD091-C39E-4349-8DA7-0FC5EC31776D}" presName="vertSpace2b" presStyleCnt="0"/>
      <dgm:spPr/>
    </dgm:pt>
    <dgm:pt modelId="{0EE53F54-5EDA-4392-84AC-003391970665}" type="pres">
      <dgm:prSet presAssocID="{FC3535FB-E6F4-4663-8D25-DD58B3F17A1D}" presName="thickLine" presStyleLbl="alignNode1" presStyleIdx="2" presStyleCnt="4"/>
      <dgm:spPr/>
    </dgm:pt>
    <dgm:pt modelId="{C414E19C-0CAA-47CD-ADF1-EB061E609247}" type="pres">
      <dgm:prSet presAssocID="{FC3535FB-E6F4-4663-8D25-DD58B3F17A1D}" presName="horz1" presStyleCnt="0"/>
      <dgm:spPr/>
    </dgm:pt>
    <dgm:pt modelId="{E9FFCCB7-B642-4B42-BDC2-C7E1901AC3E6}" type="pres">
      <dgm:prSet presAssocID="{FC3535FB-E6F4-4663-8D25-DD58B3F17A1D}" presName="tx1" presStyleLbl="revTx" presStyleIdx="4" presStyleCnt="8"/>
      <dgm:spPr/>
      <dgm:t>
        <a:bodyPr/>
        <a:lstStyle/>
        <a:p>
          <a:endParaRPr lang="pt-BR"/>
        </a:p>
      </dgm:t>
    </dgm:pt>
    <dgm:pt modelId="{4894390E-792B-422D-BDA5-7CDBDF7297E8}" type="pres">
      <dgm:prSet presAssocID="{FC3535FB-E6F4-4663-8D25-DD58B3F17A1D}" presName="vert1" presStyleCnt="0"/>
      <dgm:spPr/>
    </dgm:pt>
    <dgm:pt modelId="{574A8229-F102-4AA5-9AE0-177AF6E40509}" type="pres">
      <dgm:prSet presAssocID="{E9EAA898-536B-40D8-9561-AAC25B4FDDD5}" presName="vertSpace2a" presStyleCnt="0"/>
      <dgm:spPr/>
    </dgm:pt>
    <dgm:pt modelId="{51BBCDCE-F4F6-44F8-9C25-207B887B3D50}" type="pres">
      <dgm:prSet presAssocID="{E9EAA898-536B-40D8-9561-AAC25B4FDDD5}" presName="horz2" presStyleCnt="0"/>
      <dgm:spPr/>
    </dgm:pt>
    <dgm:pt modelId="{28CBE348-EA5A-4E54-9882-75C2C2EF81C4}" type="pres">
      <dgm:prSet presAssocID="{E9EAA898-536B-40D8-9561-AAC25B4FDDD5}" presName="horzSpace2" presStyleCnt="0"/>
      <dgm:spPr/>
    </dgm:pt>
    <dgm:pt modelId="{6C667B7E-5718-480B-9862-A8EA1441185C}" type="pres">
      <dgm:prSet presAssocID="{E9EAA898-536B-40D8-9561-AAC25B4FDDD5}" presName="tx2" presStyleLbl="revTx" presStyleIdx="5" presStyleCnt="8"/>
      <dgm:spPr/>
      <dgm:t>
        <a:bodyPr/>
        <a:lstStyle/>
        <a:p>
          <a:endParaRPr lang="pt-BR"/>
        </a:p>
      </dgm:t>
    </dgm:pt>
    <dgm:pt modelId="{649537C1-1139-4157-B60E-CE5A3E7B08C8}" type="pres">
      <dgm:prSet presAssocID="{E9EAA898-536B-40D8-9561-AAC25B4FDDD5}" presName="vert2" presStyleCnt="0"/>
      <dgm:spPr/>
    </dgm:pt>
    <dgm:pt modelId="{2406F33C-6457-40F1-A59D-4ED0AC52BD10}" type="pres">
      <dgm:prSet presAssocID="{E9EAA898-536B-40D8-9561-AAC25B4FDDD5}" presName="thinLine2b" presStyleLbl="callout" presStyleIdx="2" presStyleCnt="4"/>
      <dgm:spPr/>
    </dgm:pt>
    <dgm:pt modelId="{AF04DED2-ECAE-41E2-9C96-E0509444CEFA}" type="pres">
      <dgm:prSet presAssocID="{E9EAA898-536B-40D8-9561-AAC25B4FDDD5}" presName="vertSpace2b" presStyleCnt="0"/>
      <dgm:spPr/>
    </dgm:pt>
    <dgm:pt modelId="{608C4FF8-B07F-40CA-ACB7-513A632F590C}" type="pres">
      <dgm:prSet presAssocID="{7B0AEA19-A2F7-4736-9395-043B928FEC7F}" presName="thickLine" presStyleLbl="alignNode1" presStyleIdx="3" presStyleCnt="4"/>
      <dgm:spPr/>
    </dgm:pt>
    <dgm:pt modelId="{FA60DA75-902B-4EB8-8185-0692E50DDA87}" type="pres">
      <dgm:prSet presAssocID="{7B0AEA19-A2F7-4736-9395-043B928FEC7F}" presName="horz1" presStyleCnt="0"/>
      <dgm:spPr/>
    </dgm:pt>
    <dgm:pt modelId="{D1C2806D-92A8-4BCE-928F-99660C4B0CA1}" type="pres">
      <dgm:prSet presAssocID="{7B0AEA19-A2F7-4736-9395-043B928FEC7F}" presName="tx1" presStyleLbl="revTx" presStyleIdx="6" presStyleCnt="8"/>
      <dgm:spPr/>
      <dgm:t>
        <a:bodyPr/>
        <a:lstStyle/>
        <a:p>
          <a:endParaRPr lang="pt-BR"/>
        </a:p>
      </dgm:t>
    </dgm:pt>
    <dgm:pt modelId="{A4CD1583-C1C2-46EE-9815-FE62FE398706}" type="pres">
      <dgm:prSet presAssocID="{7B0AEA19-A2F7-4736-9395-043B928FEC7F}" presName="vert1" presStyleCnt="0"/>
      <dgm:spPr/>
    </dgm:pt>
    <dgm:pt modelId="{C0D62083-4464-49CC-9038-B5542367BB0E}" type="pres">
      <dgm:prSet presAssocID="{B4CD6F9A-A696-4649-BCB7-1503578DCA13}" presName="vertSpace2a" presStyleCnt="0"/>
      <dgm:spPr/>
    </dgm:pt>
    <dgm:pt modelId="{5321453B-6148-4C84-8975-D25312E26F7B}" type="pres">
      <dgm:prSet presAssocID="{B4CD6F9A-A696-4649-BCB7-1503578DCA13}" presName="horz2" presStyleCnt="0"/>
      <dgm:spPr/>
    </dgm:pt>
    <dgm:pt modelId="{F63FA7AF-5B06-48CF-878C-8A4348B8FC87}" type="pres">
      <dgm:prSet presAssocID="{B4CD6F9A-A696-4649-BCB7-1503578DCA13}" presName="horzSpace2" presStyleCnt="0"/>
      <dgm:spPr/>
    </dgm:pt>
    <dgm:pt modelId="{09D82A96-1892-4B2E-ACD8-C20C71B71D77}" type="pres">
      <dgm:prSet presAssocID="{B4CD6F9A-A696-4649-BCB7-1503578DCA13}" presName="tx2" presStyleLbl="revTx" presStyleIdx="7" presStyleCnt="8"/>
      <dgm:spPr/>
      <dgm:t>
        <a:bodyPr/>
        <a:lstStyle/>
        <a:p>
          <a:endParaRPr lang="pt-BR"/>
        </a:p>
      </dgm:t>
    </dgm:pt>
    <dgm:pt modelId="{37A1F153-0F04-46F4-9978-524A0845F7A2}" type="pres">
      <dgm:prSet presAssocID="{B4CD6F9A-A696-4649-BCB7-1503578DCA13}" presName="vert2" presStyleCnt="0"/>
      <dgm:spPr/>
    </dgm:pt>
    <dgm:pt modelId="{E64DC2CC-277F-4BB2-B2D4-3152A31B962F}" type="pres">
      <dgm:prSet presAssocID="{B4CD6F9A-A696-4649-BCB7-1503578DCA13}" presName="thinLine2b" presStyleLbl="callout" presStyleIdx="3" presStyleCnt="4"/>
      <dgm:spPr/>
    </dgm:pt>
    <dgm:pt modelId="{2D0AADF9-7621-4714-BC68-F79CEB0FEA49}" type="pres">
      <dgm:prSet presAssocID="{B4CD6F9A-A696-4649-BCB7-1503578DCA13}" presName="vertSpace2b" presStyleCnt="0"/>
      <dgm:spPr/>
    </dgm:pt>
  </dgm:ptLst>
  <dgm:cxnLst>
    <dgm:cxn modelId="{B379137A-DC21-40D0-8156-0EB6D0FE8213}" type="presOf" srcId="{E9EAA898-536B-40D8-9561-AAC25B4FDDD5}" destId="{6C667B7E-5718-480B-9862-A8EA1441185C}" srcOrd="0" destOrd="0" presId="urn:microsoft.com/office/officeart/2008/layout/LinedList"/>
    <dgm:cxn modelId="{D819A448-87EB-45D9-B5CD-E288AD81BC37}" type="presOf" srcId="{D80A63F3-8E17-4F6C-85D2-667CD8D6272D}" destId="{F69687F4-303D-4A04-BC55-012727820DFB}" srcOrd="0" destOrd="0" presId="urn:microsoft.com/office/officeart/2008/layout/LinedList"/>
    <dgm:cxn modelId="{D626E045-85E3-4A9C-A3A2-1482954940C8}" type="presOf" srcId="{6A5D99DE-EBA8-4F0B-8496-76FF236AEAD0}" destId="{CABFBC79-6633-4269-A1C2-D0F8B8D4A77D}" srcOrd="0" destOrd="0" presId="urn:microsoft.com/office/officeart/2008/layout/LinedList"/>
    <dgm:cxn modelId="{4034E688-5404-489C-934F-42CC62FD4B7A}" type="presOf" srcId="{326FD091-C39E-4349-8DA7-0FC5EC31776D}" destId="{427E1A2B-CE26-4AEB-84E8-212177EA9AC4}" srcOrd="0" destOrd="0" presId="urn:microsoft.com/office/officeart/2008/layout/LinedList"/>
    <dgm:cxn modelId="{CFC45380-B4F5-42B3-A635-41556F8CCC2E}" srcId="{FC3535FB-E6F4-4663-8D25-DD58B3F17A1D}" destId="{E9EAA898-536B-40D8-9561-AAC25B4FDDD5}" srcOrd="0" destOrd="0" parTransId="{443A8575-7E98-47C7-B534-E88BEF8D4EE4}" sibTransId="{081209D2-D1EC-4CCF-90D1-07A4029DD9CB}"/>
    <dgm:cxn modelId="{5E783DFB-90F6-46BC-B19D-B5FB7D3B9B36}" srcId="{5A5298E0-010F-4D7F-A5DB-6A376255F119}" destId="{7B0AEA19-A2F7-4736-9395-043B928FEC7F}" srcOrd="3" destOrd="0" parTransId="{40522967-E801-4393-B3DB-E7B15C17566F}" sibTransId="{C097D023-1B15-4536-9359-6715EDEE721C}"/>
    <dgm:cxn modelId="{9CA03042-164E-42B4-B882-479E6256C21C}" srcId="{5A5298E0-010F-4D7F-A5DB-6A376255F119}" destId="{D80A63F3-8E17-4F6C-85D2-667CD8D6272D}" srcOrd="1" destOrd="0" parTransId="{B7F3BB5B-C2FA-4C11-BE7A-B43FF5B553E3}" sibTransId="{2BE85C78-1371-4BA3-AB96-374A63718D64}"/>
    <dgm:cxn modelId="{5052537B-FA3E-45F7-AB2D-1C0439D31C92}" srcId="{5A5298E0-010F-4D7F-A5DB-6A376255F119}" destId="{6A5D99DE-EBA8-4F0B-8496-76FF236AEAD0}" srcOrd="0" destOrd="0" parTransId="{BEC7458C-DF2B-40DB-8E76-B9AA39C4FB14}" sibTransId="{195354F3-8D34-4646-9E02-F67B8EEC0C78}"/>
    <dgm:cxn modelId="{A619F8C7-9C30-4763-82E8-2D3B3B856D71}" type="presOf" srcId="{7B0AEA19-A2F7-4736-9395-043B928FEC7F}" destId="{D1C2806D-92A8-4BCE-928F-99660C4B0CA1}" srcOrd="0" destOrd="0" presId="urn:microsoft.com/office/officeart/2008/layout/LinedList"/>
    <dgm:cxn modelId="{129F9DFE-A817-49F9-9802-58E0F8026362}" type="presOf" srcId="{F6A2D962-81E7-4F55-8F6A-81919384A19B}" destId="{14D90089-F90E-48A4-9F02-7EF10D7BC76A}" srcOrd="0" destOrd="0" presId="urn:microsoft.com/office/officeart/2008/layout/LinedList"/>
    <dgm:cxn modelId="{2D198845-6FCE-4E83-948D-DA6A4ADA3F81}" type="presOf" srcId="{FC3535FB-E6F4-4663-8D25-DD58B3F17A1D}" destId="{E9FFCCB7-B642-4B42-BDC2-C7E1901AC3E6}" srcOrd="0" destOrd="0" presId="urn:microsoft.com/office/officeart/2008/layout/LinedList"/>
    <dgm:cxn modelId="{A2ADC548-355E-4EF4-9EF6-04F61BDB78E6}" type="presOf" srcId="{5A5298E0-010F-4D7F-A5DB-6A376255F119}" destId="{713EBCD8-93A5-457A-A6EF-7F8373E7341D}" srcOrd="0" destOrd="0" presId="urn:microsoft.com/office/officeart/2008/layout/LinedList"/>
    <dgm:cxn modelId="{4B728234-8128-4A76-BA30-8FB103E17A53}" srcId="{D80A63F3-8E17-4F6C-85D2-667CD8D6272D}" destId="{326FD091-C39E-4349-8DA7-0FC5EC31776D}" srcOrd="0" destOrd="0" parTransId="{55434EA5-C927-44B2-9711-A3AE75AE6FA7}" sibTransId="{57F64311-865F-4675-AF42-F52470EA873F}"/>
    <dgm:cxn modelId="{E9D39CF3-E68A-4940-873B-F358D9DD1040}" srcId="{7B0AEA19-A2F7-4736-9395-043B928FEC7F}" destId="{B4CD6F9A-A696-4649-BCB7-1503578DCA13}" srcOrd="0" destOrd="0" parTransId="{7FD62660-59A1-478E-A777-AD09E3D70611}" sibTransId="{29887585-65DE-4C87-AF96-D0E9FC99DFA8}"/>
    <dgm:cxn modelId="{CA0D4595-43FF-4080-A3C3-5B437F27AC0C}" srcId="{6A5D99DE-EBA8-4F0B-8496-76FF236AEAD0}" destId="{F6A2D962-81E7-4F55-8F6A-81919384A19B}" srcOrd="0" destOrd="0" parTransId="{92228169-5B6C-485A-B5D6-3BEFC48A40F3}" sibTransId="{A065032D-E0BC-455C-B57D-7F6482CE9660}"/>
    <dgm:cxn modelId="{76EE5CAA-0537-4378-A982-D1BD5A00B1E5}" srcId="{5A5298E0-010F-4D7F-A5DB-6A376255F119}" destId="{FC3535FB-E6F4-4663-8D25-DD58B3F17A1D}" srcOrd="2" destOrd="0" parTransId="{E238DE64-4AAF-4ED7-B75A-36FC46E407C1}" sibTransId="{0B09FEF1-85D8-4A31-BCEC-302032C42C05}"/>
    <dgm:cxn modelId="{189DDE3F-D11D-4F5F-89B6-C8F1500AE2BF}" type="presOf" srcId="{B4CD6F9A-A696-4649-BCB7-1503578DCA13}" destId="{09D82A96-1892-4B2E-ACD8-C20C71B71D77}" srcOrd="0" destOrd="0" presId="urn:microsoft.com/office/officeart/2008/layout/LinedList"/>
    <dgm:cxn modelId="{92930801-FB2B-4E6D-B19F-125CF94D9CB7}" type="presParOf" srcId="{713EBCD8-93A5-457A-A6EF-7F8373E7341D}" destId="{AD84A447-3FCA-4BB7-BE88-C6D85D78BB6B}" srcOrd="0" destOrd="0" presId="urn:microsoft.com/office/officeart/2008/layout/LinedList"/>
    <dgm:cxn modelId="{A19E19EF-C156-4AF9-BE91-8266CD89BAD5}" type="presParOf" srcId="{713EBCD8-93A5-457A-A6EF-7F8373E7341D}" destId="{B3448BBF-3485-4D15-9D16-163995B0F7FC}" srcOrd="1" destOrd="0" presId="urn:microsoft.com/office/officeart/2008/layout/LinedList"/>
    <dgm:cxn modelId="{2B6DB8DC-E33A-4D16-BB38-58508E684BD4}" type="presParOf" srcId="{B3448BBF-3485-4D15-9D16-163995B0F7FC}" destId="{CABFBC79-6633-4269-A1C2-D0F8B8D4A77D}" srcOrd="0" destOrd="0" presId="urn:microsoft.com/office/officeart/2008/layout/LinedList"/>
    <dgm:cxn modelId="{213CF388-74DB-4464-B757-1B5E57072319}" type="presParOf" srcId="{B3448BBF-3485-4D15-9D16-163995B0F7FC}" destId="{0686D171-9A27-41B1-A4F2-064608E53025}" srcOrd="1" destOrd="0" presId="urn:microsoft.com/office/officeart/2008/layout/LinedList"/>
    <dgm:cxn modelId="{E6F0C179-D7A7-4B07-928F-51A51EE35799}" type="presParOf" srcId="{0686D171-9A27-41B1-A4F2-064608E53025}" destId="{D055FD89-6676-4198-BF0D-70EE84946A34}" srcOrd="0" destOrd="0" presId="urn:microsoft.com/office/officeart/2008/layout/LinedList"/>
    <dgm:cxn modelId="{3DB9028D-59EE-45FC-8502-5BF1446802D8}" type="presParOf" srcId="{0686D171-9A27-41B1-A4F2-064608E53025}" destId="{66C657DC-750F-4E8C-95D9-814E956119BA}" srcOrd="1" destOrd="0" presId="urn:microsoft.com/office/officeart/2008/layout/LinedList"/>
    <dgm:cxn modelId="{309ADA53-1AC0-4ACE-8CB3-A77FED5EF681}" type="presParOf" srcId="{66C657DC-750F-4E8C-95D9-814E956119BA}" destId="{424577E6-9373-40DD-9C28-C76596F9B517}" srcOrd="0" destOrd="0" presId="urn:microsoft.com/office/officeart/2008/layout/LinedList"/>
    <dgm:cxn modelId="{988D28C9-C8F7-4CA0-A0C6-24C39FEB89E0}" type="presParOf" srcId="{66C657DC-750F-4E8C-95D9-814E956119BA}" destId="{14D90089-F90E-48A4-9F02-7EF10D7BC76A}" srcOrd="1" destOrd="0" presId="urn:microsoft.com/office/officeart/2008/layout/LinedList"/>
    <dgm:cxn modelId="{6CD8B03F-6F7F-4EEA-A057-DB5745B1F22D}" type="presParOf" srcId="{66C657DC-750F-4E8C-95D9-814E956119BA}" destId="{ADEEC382-BAD5-4717-AE98-6828D0A431E9}" srcOrd="2" destOrd="0" presId="urn:microsoft.com/office/officeart/2008/layout/LinedList"/>
    <dgm:cxn modelId="{D46D70C7-B95B-4B4A-B92B-72AD838A8BBB}" type="presParOf" srcId="{0686D171-9A27-41B1-A4F2-064608E53025}" destId="{80771A64-043A-4ECA-96D0-08574AEE6F0D}" srcOrd="2" destOrd="0" presId="urn:microsoft.com/office/officeart/2008/layout/LinedList"/>
    <dgm:cxn modelId="{D9113809-FC5A-4EC9-840D-DB153BB69CE1}" type="presParOf" srcId="{0686D171-9A27-41B1-A4F2-064608E53025}" destId="{2329DFFC-695F-4111-BCFA-0C570E01246B}" srcOrd="3" destOrd="0" presId="urn:microsoft.com/office/officeart/2008/layout/LinedList"/>
    <dgm:cxn modelId="{8EEF2887-8147-44F4-9E79-22D0CD066E72}" type="presParOf" srcId="{713EBCD8-93A5-457A-A6EF-7F8373E7341D}" destId="{B95ED884-C172-4E90-B9B9-C8A7D00E9DFA}" srcOrd="2" destOrd="0" presId="urn:microsoft.com/office/officeart/2008/layout/LinedList"/>
    <dgm:cxn modelId="{C090156F-EC42-4717-99E6-A547DDDDBCD7}" type="presParOf" srcId="{713EBCD8-93A5-457A-A6EF-7F8373E7341D}" destId="{C5C2472B-B58D-4004-97ED-47EBDDDBF5E2}" srcOrd="3" destOrd="0" presId="urn:microsoft.com/office/officeart/2008/layout/LinedList"/>
    <dgm:cxn modelId="{E8537F56-6B91-4C09-B3F2-E220A15FB45D}" type="presParOf" srcId="{C5C2472B-B58D-4004-97ED-47EBDDDBF5E2}" destId="{F69687F4-303D-4A04-BC55-012727820DFB}" srcOrd="0" destOrd="0" presId="urn:microsoft.com/office/officeart/2008/layout/LinedList"/>
    <dgm:cxn modelId="{731AF5BB-8BE6-41A9-9669-3522C5637F5D}" type="presParOf" srcId="{C5C2472B-B58D-4004-97ED-47EBDDDBF5E2}" destId="{5EA0C1DE-9D44-490B-85D3-90900B0B652E}" srcOrd="1" destOrd="0" presId="urn:microsoft.com/office/officeart/2008/layout/LinedList"/>
    <dgm:cxn modelId="{3F8CAFF7-874F-4D99-B564-7145E972D076}" type="presParOf" srcId="{5EA0C1DE-9D44-490B-85D3-90900B0B652E}" destId="{8224C1F6-4E28-4D44-9367-44017442217B}" srcOrd="0" destOrd="0" presId="urn:microsoft.com/office/officeart/2008/layout/LinedList"/>
    <dgm:cxn modelId="{7E9C21C4-8CA9-4A24-9868-F60BD1A0D379}" type="presParOf" srcId="{5EA0C1DE-9D44-490B-85D3-90900B0B652E}" destId="{EE94BF89-3B7C-4131-8B6E-59E6ECF65454}" srcOrd="1" destOrd="0" presId="urn:microsoft.com/office/officeart/2008/layout/LinedList"/>
    <dgm:cxn modelId="{6356D3C2-7A01-4E5A-B2C6-15E1DE264AC3}" type="presParOf" srcId="{EE94BF89-3B7C-4131-8B6E-59E6ECF65454}" destId="{836C946C-3480-4CBD-95EE-7376173DBED2}" srcOrd="0" destOrd="0" presId="urn:microsoft.com/office/officeart/2008/layout/LinedList"/>
    <dgm:cxn modelId="{19DBAC52-71A2-4703-9619-9EC07041AC97}" type="presParOf" srcId="{EE94BF89-3B7C-4131-8B6E-59E6ECF65454}" destId="{427E1A2B-CE26-4AEB-84E8-212177EA9AC4}" srcOrd="1" destOrd="0" presId="urn:microsoft.com/office/officeart/2008/layout/LinedList"/>
    <dgm:cxn modelId="{54852121-BD90-4881-9B7F-A2D7D35E2652}" type="presParOf" srcId="{EE94BF89-3B7C-4131-8B6E-59E6ECF65454}" destId="{56E0DEF8-4F0B-44EF-AE22-04F02D9051C5}" srcOrd="2" destOrd="0" presId="urn:microsoft.com/office/officeart/2008/layout/LinedList"/>
    <dgm:cxn modelId="{9ED0F214-1DBA-4B6C-893D-8ED58F3BCD56}" type="presParOf" srcId="{5EA0C1DE-9D44-490B-85D3-90900B0B652E}" destId="{2820F7FE-CBBE-4473-A09C-21A461312D1D}" srcOrd="2" destOrd="0" presId="urn:microsoft.com/office/officeart/2008/layout/LinedList"/>
    <dgm:cxn modelId="{087B943F-7576-407E-A376-FF4AAC6B185C}" type="presParOf" srcId="{5EA0C1DE-9D44-490B-85D3-90900B0B652E}" destId="{3578A426-7380-4686-96A5-47111BBF2340}" srcOrd="3" destOrd="0" presId="urn:microsoft.com/office/officeart/2008/layout/LinedList"/>
    <dgm:cxn modelId="{9B2D6745-6FFF-4F12-ADA9-7C88A6BF4B2B}" type="presParOf" srcId="{713EBCD8-93A5-457A-A6EF-7F8373E7341D}" destId="{0EE53F54-5EDA-4392-84AC-003391970665}" srcOrd="4" destOrd="0" presId="urn:microsoft.com/office/officeart/2008/layout/LinedList"/>
    <dgm:cxn modelId="{E91F38BF-C389-486A-923E-291009A5E8D9}" type="presParOf" srcId="{713EBCD8-93A5-457A-A6EF-7F8373E7341D}" destId="{C414E19C-0CAA-47CD-ADF1-EB061E609247}" srcOrd="5" destOrd="0" presId="urn:microsoft.com/office/officeart/2008/layout/LinedList"/>
    <dgm:cxn modelId="{DB092A7B-C4DA-461C-830D-AA2ED1117973}" type="presParOf" srcId="{C414E19C-0CAA-47CD-ADF1-EB061E609247}" destId="{E9FFCCB7-B642-4B42-BDC2-C7E1901AC3E6}" srcOrd="0" destOrd="0" presId="urn:microsoft.com/office/officeart/2008/layout/LinedList"/>
    <dgm:cxn modelId="{9509CFD0-F5BC-48F1-8F3C-C7D618F4DEAC}" type="presParOf" srcId="{C414E19C-0CAA-47CD-ADF1-EB061E609247}" destId="{4894390E-792B-422D-BDA5-7CDBDF7297E8}" srcOrd="1" destOrd="0" presId="urn:microsoft.com/office/officeart/2008/layout/LinedList"/>
    <dgm:cxn modelId="{8B364AC0-EF85-4CAA-8C71-37ED8D8332DA}" type="presParOf" srcId="{4894390E-792B-422D-BDA5-7CDBDF7297E8}" destId="{574A8229-F102-4AA5-9AE0-177AF6E40509}" srcOrd="0" destOrd="0" presId="urn:microsoft.com/office/officeart/2008/layout/LinedList"/>
    <dgm:cxn modelId="{A582EBB0-3D4B-4E64-93BD-32F4B8C5950D}" type="presParOf" srcId="{4894390E-792B-422D-BDA5-7CDBDF7297E8}" destId="{51BBCDCE-F4F6-44F8-9C25-207B887B3D50}" srcOrd="1" destOrd="0" presId="urn:microsoft.com/office/officeart/2008/layout/LinedList"/>
    <dgm:cxn modelId="{2BA4B040-B0EF-451B-80A8-A15FDFA067F0}" type="presParOf" srcId="{51BBCDCE-F4F6-44F8-9C25-207B887B3D50}" destId="{28CBE348-EA5A-4E54-9882-75C2C2EF81C4}" srcOrd="0" destOrd="0" presId="urn:microsoft.com/office/officeart/2008/layout/LinedList"/>
    <dgm:cxn modelId="{801B2F50-EF43-448D-A429-AC761298ED9C}" type="presParOf" srcId="{51BBCDCE-F4F6-44F8-9C25-207B887B3D50}" destId="{6C667B7E-5718-480B-9862-A8EA1441185C}" srcOrd="1" destOrd="0" presId="urn:microsoft.com/office/officeart/2008/layout/LinedList"/>
    <dgm:cxn modelId="{5FC86C3F-1D99-4345-8B09-7592994DCAAF}" type="presParOf" srcId="{51BBCDCE-F4F6-44F8-9C25-207B887B3D50}" destId="{649537C1-1139-4157-B60E-CE5A3E7B08C8}" srcOrd="2" destOrd="0" presId="urn:microsoft.com/office/officeart/2008/layout/LinedList"/>
    <dgm:cxn modelId="{5CA0BEBC-0719-44C8-B17E-33951C40A171}" type="presParOf" srcId="{4894390E-792B-422D-BDA5-7CDBDF7297E8}" destId="{2406F33C-6457-40F1-A59D-4ED0AC52BD10}" srcOrd="2" destOrd="0" presId="urn:microsoft.com/office/officeart/2008/layout/LinedList"/>
    <dgm:cxn modelId="{8A54230B-5AE2-4812-B184-46504D69425B}" type="presParOf" srcId="{4894390E-792B-422D-BDA5-7CDBDF7297E8}" destId="{AF04DED2-ECAE-41E2-9C96-E0509444CEFA}" srcOrd="3" destOrd="0" presId="urn:microsoft.com/office/officeart/2008/layout/LinedList"/>
    <dgm:cxn modelId="{12A88167-4DD4-496E-A979-E49A5439A822}" type="presParOf" srcId="{713EBCD8-93A5-457A-A6EF-7F8373E7341D}" destId="{608C4FF8-B07F-40CA-ACB7-513A632F590C}" srcOrd="6" destOrd="0" presId="urn:microsoft.com/office/officeart/2008/layout/LinedList"/>
    <dgm:cxn modelId="{BAADC118-121E-43B6-876B-32971B650955}" type="presParOf" srcId="{713EBCD8-93A5-457A-A6EF-7F8373E7341D}" destId="{FA60DA75-902B-4EB8-8185-0692E50DDA87}" srcOrd="7" destOrd="0" presId="urn:microsoft.com/office/officeart/2008/layout/LinedList"/>
    <dgm:cxn modelId="{5E687D99-E01E-4EB3-851C-506F5B0E001F}" type="presParOf" srcId="{FA60DA75-902B-4EB8-8185-0692E50DDA87}" destId="{D1C2806D-92A8-4BCE-928F-99660C4B0CA1}" srcOrd="0" destOrd="0" presId="urn:microsoft.com/office/officeart/2008/layout/LinedList"/>
    <dgm:cxn modelId="{A20136AB-7676-4D18-9618-3D06B92B2378}" type="presParOf" srcId="{FA60DA75-902B-4EB8-8185-0692E50DDA87}" destId="{A4CD1583-C1C2-46EE-9815-FE62FE398706}" srcOrd="1" destOrd="0" presId="urn:microsoft.com/office/officeart/2008/layout/LinedList"/>
    <dgm:cxn modelId="{544F7256-34CD-4E43-B721-D6C4F3E0A269}" type="presParOf" srcId="{A4CD1583-C1C2-46EE-9815-FE62FE398706}" destId="{C0D62083-4464-49CC-9038-B5542367BB0E}" srcOrd="0" destOrd="0" presId="urn:microsoft.com/office/officeart/2008/layout/LinedList"/>
    <dgm:cxn modelId="{30245F82-88B6-4643-A2E6-A3F7B2A79F47}" type="presParOf" srcId="{A4CD1583-C1C2-46EE-9815-FE62FE398706}" destId="{5321453B-6148-4C84-8975-D25312E26F7B}" srcOrd="1" destOrd="0" presId="urn:microsoft.com/office/officeart/2008/layout/LinedList"/>
    <dgm:cxn modelId="{726A0AF3-34ED-4F81-BB3A-C425124025E5}" type="presParOf" srcId="{5321453B-6148-4C84-8975-D25312E26F7B}" destId="{F63FA7AF-5B06-48CF-878C-8A4348B8FC87}" srcOrd="0" destOrd="0" presId="urn:microsoft.com/office/officeart/2008/layout/LinedList"/>
    <dgm:cxn modelId="{8FB92313-DC00-48B4-A79B-1AFC897B2F42}" type="presParOf" srcId="{5321453B-6148-4C84-8975-D25312E26F7B}" destId="{09D82A96-1892-4B2E-ACD8-C20C71B71D77}" srcOrd="1" destOrd="0" presId="urn:microsoft.com/office/officeart/2008/layout/LinedList"/>
    <dgm:cxn modelId="{4695F09B-9B69-4276-8691-B96D44E36038}" type="presParOf" srcId="{5321453B-6148-4C84-8975-D25312E26F7B}" destId="{37A1F153-0F04-46F4-9978-524A0845F7A2}" srcOrd="2" destOrd="0" presId="urn:microsoft.com/office/officeart/2008/layout/LinedList"/>
    <dgm:cxn modelId="{2A8A7722-17B7-4F4F-9F1E-20508E164792}" type="presParOf" srcId="{A4CD1583-C1C2-46EE-9815-FE62FE398706}" destId="{E64DC2CC-277F-4BB2-B2D4-3152A31B962F}" srcOrd="2" destOrd="0" presId="urn:microsoft.com/office/officeart/2008/layout/LinedList"/>
    <dgm:cxn modelId="{D8D4E6B7-0799-4A51-A678-28737C947445}" type="presParOf" srcId="{A4CD1583-C1C2-46EE-9815-FE62FE398706}" destId="{2D0AADF9-7621-4714-BC68-F79CEB0FEA49}" srcOrd="3"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D23A22D-E450-4C86-851D-F5282806E56A}" type="doc">
      <dgm:prSet loTypeId="urn:microsoft.com/office/officeart/2005/8/layout/vList2" loCatId="list" qsTypeId="urn:microsoft.com/office/officeart/2005/8/quickstyle/simple3" qsCatId="simple" csTypeId="urn:microsoft.com/office/officeart/2005/8/colors/accent6_4" csCatId="accent6" phldr="1"/>
      <dgm:spPr/>
      <dgm:t>
        <a:bodyPr/>
        <a:lstStyle/>
        <a:p>
          <a:endParaRPr lang="pt-BR"/>
        </a:p>
      </dgm:t>
    </dgm:pt>
    <dgm:pt modelId="{D856BB6E-4E5F-4EFE-A311-D10F7FA35688}">
      <dgm:prSet phldrT="[Texto]" custT="1"/>
      <dgm:spPr/>
      <dgm:t>
        <a:bodyPr/>
        <a:lstStyle/>
        <a:p>
          <a:pPr algn="just"/>
          <a:r>
            <a:rPr lang="pt-BR" sz="1800" b="1" dirty="0" smtClean="0">
              <a:latin typeface="Verdana" pitchFamily="34" charset="0"/>
              <a:ea typeface="Verdana" pitchFamily="34" charset="0"/>
              <a:cs typeface="Verdana" pitchFamily="34" charset="0"/>
            </a:rPr>
            <a:t>Aspectos </a:t>
          </a:r>
          <a:r>
            <a:rPr lang="pt-BR" sz="1800" b="1" dirty="0" err="1" smtClean="0">
              <a:latin typeface="Verdana" pitchFamily="34" charset="0"/>
              <a:ea typeface="Verdana" pitchFamily="34" charset="0"/>
              <a:cs typeface="Verdana" pitchFamily="34" charset="0"/>
            </a:rPr>
            <a:t>físico-materiais</a:t>
          </a:r>
          <a:endParaRPr lang="pt-BR" sz="1800" b="1" dirty="0">
            <a:latin typeface="Verdana" pitchFamily="34" charset="0"/>
            <a:ea typeface="Verdana" pitchFamily="34" charset="0"/>
            <a:cs typeface="Verdana" pitchFamily="34" charset="0"/>
          </a:endParaRPr>
        </a:p>
      </dgm:t>
    </dgm:pt>
    <dgm:pt modelId="{BE21D158-7808-4562-B9CB-C6C4BCCCBB1F}" type="parTrans" cxnId="{09A5A806-8807-4670-92C1-A42D0EEDA952}">
      <dgm:prSet/>
      <dgm:spPr/>
      <dgm:t>
        <a:bodyPr/>
        <a:lstStyle/>
        <a:p>
          <a:pPr algn="just"/>
          <a:endParaRPr lang="pt-BR"/>
        </a:p>
      </dgm:t>
    </dgm:pt>
    <dgm:pt modelId="{960E672C-4C2F-42EE-86DE-55AC6226D44E}" type="sibTrans" cxnId="{09A5A806-8807-4670-92C1-A42D0EEDA952}">
      <dgm:prSet/>
      <dgm:spPr/>
      <dgm:t>
        <a:bodyPr/>
        <a:lstStyle/>
        <a:p>
          <a:pPr algn="just"/>
          <a:endParaRPr lang="pt-BR"/>
        </a:p>
      </dgm:t>
    </dgm:pt>
    <dgm:pt modelId="{AEB506B2-7E0D-4DAC-A0F6-68D6AD02BFC9}">
      <dgm:prSet phldrT="[Texto]" custT="1"/>
      <dgm:spPr/>
      <dgm:t>
        <a:bodyPr/>
        <a:lstStyle/>
        <a:p>
          <a:pPr algn="just"/>
          <a:r>
            <a:rPr lang="pt-BR" sz="1600" dirty="0" smtClean="0">
              <a:latin typeface="Verdana" pitchFamily="34" charset="0"/>
              <a:ea typeface="Verdana" pitchFamily="34" charset="0"/>
              <a:cs typeface="Verdana" pitchFamily="34" charset="0"/>
            </a:rPr>
            <a:t>As diferenças de renda influenciam a saúde pela escassez de recursos dos indivíduos e pela ausência de investimentos em infra-estrutura comunitária (educação, transporte, saneamento, habitação, serviços de saúde etc.), decorrentes de processos econômicos e de decisões políticas.</a:t>
          </a:r>
          <a:endParaRPr lang="pt-BR" sz="1600" dirty="0">
            <a:latin typeface="Verdana" pitchFamily="34" charset="0"/>
            <a:ea typeface="Verdana" pitchFamily="34" charset="0"/>
            <a:cs typeface="Verdana" pitchFamily="34" charset="0"/>
          </a:endParaRPr>
        </a:p>
      </dgm:t>
    </dgm:pt>
    <dgm:pt modelId="{D5518DC1-83F3-46A1-BB1A-5D4AE5DE2839}" type="parTrans" cxnId="{35CC74F1-7894-404D-A4CB-862F7FB7AE48}">
      <dgm:prSet/>
      <dgm:spPr/>
      <dgm:t>
        <a:bodyPr/>
        <a:lstStyle/>
        <a:p>
          <a:pPr algn="just"/>
          <a:endParaRPr lang="pt-BR"/>
        </a:p>
      </dgm:t>
    </dgm:pt>
    <dgm:pt modelId="{49348A58-6C2A-4478-ACA9-E2D4BFA82347}" type="sibTrans" cxnId="{35CC74F1-7894-404D-A4CB-862F7FB7AE48}">
      <dgm:prSet/>
      <dgm:spPr/>
      <dgm:t>
        <a:bodyPr/>
        <a:lstStyle/>
        <a:p>
          <a:pPr algn="just"/>
          <a:endParaRPr lang="pt-BR"/>
        </a:p>
      </dgm:t>
    </dgm:pt>
    <dgm:pt modelId="{9A2CF569-874B-4AB2-8F22-F7DA6DA1394D}">
      <dgm:prSet phldrT="[Texto]" custT="1"/>
      <dgm:spPr/>
      <dgm:t>
        <a:bodyPr/>
        <a:lstStyle/>
        <a:p>
          <a:pPr algn="just"/>
          <a:r>
            <a:rPr lang="pt-BR" sz="1800" b="1" dirty="0" smtClean="0">
              <a:latin typeface="Verdana" pitchFamily="34" charset="0"/>
              <a:ea typeface="Verdana" pitchFamily="34" charset="0"/>
              <a:cs typeface="Verdana" pitchFamily="34" charset="0"/>
            </a:rPr>
            <a:t>Fatores </a:t>
          </a:r>
          <a:r>
            <a:rPr lang="pt-BR" sz="1800" b="1" dirty="0" err="1" smtClean="0">
              <a:latin typeface="Verdana" pitchFamily="34" charset="0"/>
              <a:ea typeface="Verdana" pitchFamily="34" charset="0"/>
              <a:cs typeface="Verdana" pitchFamily="34" charset="0"/>
            </a:rPr>
            <a:t>psicosociais</a:t>
          </a:r>
          <a:endParaRPr lang="pt-BR" sz="1800" b="1" dirty="0">
            <a:latin typeface="Verdana" pitchFamily="34" charset="0"/>
            <a:ea typeface="Verdana" pitchFamily="34" charset="0"/>
            <a:cs typeface="Verdana" pitchFamily="34" charset="0"/>
          </a:endParaRPr>
        </a:p>
      </dgm:t>
    </dgm:pt>
    <dgm:pt modelId="{05F2BF18-205F-427E-896C-C433F667CAD0}" type="parTrans" cxnId="{D6608A56-A257-4697-9680-450E300517FA}">
      <dgm:prSet/>
      <dgm:spPr/>
      <dgm:t>
        <a:bodyPr/>
        <a:lstStyle/>
        <a:p>
          <a:pPr algn="just"/>
          <a:endParaRPr lang="pt-BR"/>
        </a:p>
      </dgm:t>
    </dgm:pt>
    <dgm:pt modelId="{7124EAF3-7DDE-40D1-817C-FF559F5BFDFA}" type="sibTrans" cxnId="{D6608A56-A257-4697-9680-450E300517FA}">
      <dgm:prSet/>
      <dgm:spPr/>
      <dgm:t>
        <a:bodyPr/>
        <a:lstStyle/>
        <a:p>
          <a:pPr algn="just"/>
          <a:endParaRPr lang="pt-BR"/>
        </a:p>
      </dgm:t>
    </dgm:pt>
    <dgm:pt modelId="{F3B5A5AF-31F1-4269-A726-9F969562D831}">
      <dgm:prSet phldrT="[Texto]" custT="1"/>
      <dgm:spPr/>
      <dgm:t>
        <a:bodyPr/>
        <a:lstStyle/>
        <a:p>
          <a:pPr algn="just"/>
          <a:r>
            <a:rPr lang="pt-BR" sz="1600" dirty="0" smtClean="0">
              <a:latin typeface="Verdana" pitchFamily="34" charset="0"/>
              <a:ea typeface="Verdana" pitchFamily="34" charset="0"/>
              <a:cs typeface="Verdana" pitchFamily="34" charset="0"/>
            </a:rPr>
            <a:t>Explorando as relações entre percepções de desigualdades sociais, mecanismos psicobiológicos e situação de saúde, com base no conceito de que as percepções e as experiências de pessoas em sociedades desiguais provocam estresse e prejuízos à saúde.</a:t>
          </a:r>
          <a:endParaRPr lang="pt-BR" sz="1600" dirty="0">
            <a:latin typeface="Verdana" pitchFamily="34" charset="0"/>
            <a:ea typeface="Verdana" pitchFamily="34" charset="0"/>
            <a:cs typeface="Verdana" pitchFamily="34" charset="0"/>
          </a:endParaRPr>
        </a:p>
      </dgm:t>
    </dgm:pt>
    <dgm:pt modelId="{3421937F-B55E-4587-93F5-4B7FDF9B01B7}" type="parTrans" cxnId="{69D33174-6FAE-4DE7-9290-6B5282624C98}">
      <dgm:prSet/>
      <dgm:spPr/>
      <dgm:t>
        <a:bodyPr/>
        <a:lstStyle/>
        <a:p>
          <a:pPr algn="just"/>
          <a:endParaRPr lang="pt-BR"/>
        </a:p>
      </dgm:t>
    </dgm:pt>
    <dgm:pt modelId="{828D49DC-F35F-4EF7-8125-891400E4B8F8}" type="sibTrans" cxnId="{69D33174-6FAE-4DE7-9290-6B5282624C98}">
      <dgm:prSet/>
      <dgm:spPr/>
      <dgm:t>
        <a:bodyPr/>
        <a:lstStyle/>
        <a:p>
          <a:pPr algn="just"/>
          <a:endParaRPr lang="pt-BR"/>
        </a:p>
      </dgm:t>
    </dgm:pt>
    <dgm:pt modelId="{9FD3BD3B-AB8D-4446-B798-9F5697DF7B6D}">
      <dgm:prSet phldrT="[Texto]" custT="1"/>
      <dgm:spPr/>
      <dgm:t>
        <a:bodyPr/>
        <a:lstStyle/>
        <a:p>
          <a:pPr algn="just"/>
          <a:r>
            <a:rPr lang="pt-BR" sz="1800" b="1" dirty="0" smtClean="0">
              <a:latin typeface="Verdana" pitchFamily="34" charset="0"/>
              <a:ea typeface="Verdana" pitchFamily="34" charset="0"/>
              <a:cs typeface="Verdana" pitchFamily="34" charset="0"/>
            </a:rPr>
            <a:t>Fatores </a:t>
          </a:r>
          <a:r>
            <a:rPr lang="pt-BR" sz="1800" b="1" dirty="0" err="1" smtClean="0">
              <a:latin typeface="Verdana" pitchFamily="34" charset="0"/>
              <a:ea typeface="Verdana" pitchFamily="34" charset="0"/>
              <a:cs typeface="Verdana" pitchFamily="34" charset="0"/>
            </a:rPr>
            <a:t>ecossociais</a:t>
          </a:r>
          <a:r>
            <a:rPr lang="pt-BR" sz="1800" b="1" dirty="0" smtClean="0">
              <a:latin typeface="Verdana" pitchFamily="34" charset="0"/>
              <a:ea typeface="Verdana" pitchFamily="34" charset="0"/>
              <a:cs typeface="Verdana" pitchFamily="34" charset="0"/>
            </a:rPr>
            <a:t> e Enfoques multiníveis</a:t>
          </a:r>
          <a:endParaRPr lang="pt-BR" sz="1800" b="1" dirty="0">
            <a:latin typeface="Verdana" pitchFamily="34" charset="0"/>
            <a:ea typeface="Verdana" pitchFamily="34" charset="0"/>
            <a:cs typeface="Verdana" pitchFamily="34" charset="0"/>
          </a:endParaRPr>
        </a:p>
      </dgm:t>
    </dgm:pt>
    <dgm:pt modelId="{C9207DEB-4789-46B6-BBB1-A525737CBA65}" type="parTrans" cxnId="{5F05FB7D-CE7E-4D0F-BE25-3C803DC349F4}">
      <dgm:prSet/>
      <dgm:spPr/>
      <dgm:t>
        <a:bodyPr/>
        <a:lstStyle/>
        <a:p>
          <a:pPr algn="just"/>
          <a:endParaRPr lang="pt-BR"/>
        </a:p>
      </dgm:t>
    </dgm:pt>
    <dgm:pt modelId="{0A8218D3-4FD5-4852-BC5F-859303706DB1}" type="sibTrans" cxnId="{5F05FB7D-CE7E-4D0F-BE25-3C803DC349F4}">
      <dgm:prSet/>
      <dgm:spPr/>
      <dgm:t>
        <a:bodyPr/>
        <a:lstStyle/>
        <a:p>
          <a:pPr algn="just"/>
          <a:endParaRPr lang="pt-BR"/>
        </a:p>
      </dgm:t>
    </dgm:pt>
    <dgm:pt modelId="{574CDA38-9499-44F0-A3C7-206A5061C31F}">
      <dgm:prSet phldrT="[Texto]" custT="1"/>
      <dgm:spPr/>
      <dgm:t>
        <a:bodyPr/>
        <a:lstStyle/>
        <a:p>
          <a:pPr algn="just"/>
          <a:r>
            <a:rPr lang="pt-BR" sz="1700" dirty="0" smtClean="0">
              <a:latin typeface="Verdana" pitchFamily="34" charset="0"/>
              <a:ea typeface="Verdana" pitchFamily="34" charset="0"/>
              <a:cs typeface="Verdana" pitchFamily="34" charset="0"/>
            </a:rPr>
            <a:t>Buscam integrar as abordagens individuais e grupais, sociais e biológicas numa perspectiva dinâmica, histórica e ecológica.</a:t>
          </a:r>
          <a:endParaRPr lang="pt-BR" sz="1700" dirty="0">
            <a:latin typeface="Verdana" pitchFamily="34" charset="0"/>
            <a:ea typeface="Verdana" pitchFamily="34" charset="0"/>
            <a:cs typeface="Verdana" pitchFamily="34" charset="0"/>
          </a:endParaRPr>
        </a:p>
      </dgm:t>
    </dgm:pt>
    <dgm:pt modelId="{80947400-A416-4CB9-BDF6-8B26D782706D}" type="parTrans" cxnId="{E5E19FE9-461D-4CFF-B3E1-C36169FD9DC6}">
      <dgm:prSet/>
      <dgm:spPr/>
      <dgm:t>
        <a:bodyPr/>
        <a:lstStyle/>
        <a:p>
          <a:pPr algn="just"/>
          <a:endParaRPr lang="pt-BR"/>
        </a:p>
      </dgm:t>
    </dgm:pt>
    <dgm:pt modelId="{80C48CA8-B097-4F20-8F44-A50F89149234}" type="sibTrans" cxnId="{E5E19FE9-461D-4CFF-B3E1-C36169FD9DC6}">
      <dgm:prSet/>
      <dgm:spPr/>
      <dgm:t>
        <a:bodyPr/>
        <a:lstStyle/>
        <a:p>
          <a:pPr algn="just"/>
          <a:endParaRPr lang="pt-BR"/>
        </a:p>
      </dgm:t>
    </dgm:pt>
    <dgm:pt modelId="{EC233D3A-43B5-4F33-A2C5-457EB763AA20}">
      <dgm:prSet phldrT="[Texto]" custT="1"/>
      <dgm:spPr/>
      <dgm:t>
        <a:bodyPr/>
        <a:lstStyle/>
        <a:p>
          <a:pPr algn="just"/>
          <a:r>
            <a:rPr lang="pt-BR" sz="1800" b="1" dirty="0" smtClean="0">
              <a:latin typeface="Verdana" pitchFamily="34" charset="0"/>
              <a:ea typeface="Verdana" pitchFamily="34" charset="0"/>
              <a:cs typeface="Verdana" pitchFamily="34" charset="0"/>
            </a:rPr>
            <a:t>Capital social</a:t>
          </a:r>
          <a:endParaRPr lang="pt-BR" sz="1800" b="1" dirty="0">
            <a:latin typeface="Verdana" pitchFamily="34" charset="0"/>
            <a:ea typeface="Verdana" pitchFamily="34" charset="0"/>
            <a:cs typeface="Verdana" pitchFamily="34" charset="0"/>
          </a:endParaRPr>
        </a:p>
      </dgm:t>
    </dgm:pt>
    <dgm:pt modelId="{BA2AC67F-62A4-4676-9B06-AD9525E8FDDF}" type="parTrans" cxnId="{CF1FAC87-59D7-4C70-B71F-EAB3194EE5DD}">
      <dgm:prSet/>
      <dgm:spPr/>
      <dgm:t>
        <a:bodyPr/>
        <a:lstStyle/>
        <a:p>
          <a:endParaRPr lang="pt-BR"/>
        </a:p>
      </dgm:t>
    </dgm:pt>
    <dgm:pt modelId="{6DB72039-4FA9-4ED4-A1A9-E6F7E595FAF3}" type="sibTrans" cxnId="{CF1FAC87-59D7-4C70-B71F-EAB3194EE5DD}">
      <dgm:prSet/>
      <dgm:spPr/>
      <dgm:t>
        <a:bodyPr/>
        <a:lstStyle/>
        <a:p>
          <a:endParaRPr lang="pt-BR"/>
        </a:p>
      </dgm:t>
    </dgm:pt>
    <dgm:pt modelId="{8F28011E-61D5-4853-BEA3-9C8791DB957C}">
      <dgm:prSet phldrT="[Texto]" custT="1"/>
      <dgm:spPr/>
      <dgm:t>
        <a:bodyPr/>
        <a:lstStyle/>
        <a:p>
          <a:pPr algn="just"/>
          <a:r>
            <a:rPr lang="pt-BR" sz="1600" dirty="0" smtClean="0">
              <a:latin typeface="Verdana" pitchFamily="34" charset="0"/>
              <a:ea typeface="Verdana" pitchFamily="34" charset="0"/>
              <a:cs typeface="Verdana" pitchFamily="34" charset="0"/>
            </a:rPr>
            <a:t>Relações entre a saúde das populações, as desigualdades nas condições de vida e o grau de desenvolvimento da trama de vínculos e associações entre indivíduos e grupos.</a:t>
          </a:r>
          <a:endParaRPr lang="pt-BR" sz="1600" dirty="0">
            <a:latin typeface="Verdana" pitchFamily="34" charset="0"/>
            <a:ea typeface="Verdana" pitchFamily="34" charset="0"/>
            <a:cs typeface="Verdana" pitchFamily="34" charset="0"/>
          </a:endParaRPr>
        </a:p>
      </dgm:t>
    </dgm:pt>
    <dgm:pt modelId="{6DAB221E-FAD2-4F8B-9574-58033BF919F0}" type="parTrans" cxnId="{3AEFCFF9-6EFB-4E3D-9469-FC96C434A4A8}">
      <dgm:prSet/>
      <dgm:spPr/>
      <dgm:t>
        <a:bodyPr/>
        <a:lstStyle/>
        <a:p>
          <a:endParaRPr lang="pt-BR"/>
        </a:p>
      </dgm:t>
    </dgm:pt>
    <dgm:pt modelId="{87D90D92-70C6-4F32-8066-F95F63463E75}" type="sibTrans" cxnId="{3AEFCFF9-6EFB-4E3D-9469-FC96C434A4A8}">
      <dgm:prSet/>
      <dgm:spPr/>
      <dgm:t>
        <a:bodyPr/>
        <a:lstStyle/>
        <a:p>
          <a:endParaRPr lang="pt-BR"/>
        </a:p>
      </dgm:t>
    </dgm:pt>
    <dgm:pt modelId="{587A26E9-0F4E-4BC4-A966-33A0B3EF2EF0}" type="pres">
      <dgm:prSet presAssocID="{CD23A22D-E450-4C86-851D-F5282806E56A}" presName="linear" presStyleCnt="0">
        <dgm:presLayoutVars>
          <dgm:animLvl val="lvl"/>
          <dgm:resizeHandles val="exact"/>
        </dgm:presLayoutVars>
      </dgm:prSet>
      <dgm:spPr/>
      <dgm:t>
        <a:bodyPr/>
        <a:lstStyle/>
        <a:p>
          <a:endParaRPr lang="pt-BR"/>
        </a:p>
      </dgm:t>
    </dgm:pt>
    <dgm:pt modelId="{C41888A0-9BD1-4BF7-845C-F64A2266A9FB}" type="pres">
      <dgm:prSet presAssocID="{D856BB6E-4E5F-4EFE-A311-D10F7FA35688}" presName="parentText" presStyleLbl="node1" presStyleIdx="0" presStyleCnt="4">
        <dgm:presLayoutVars>
          <dgm:chMax val="0"/>
          <dgm:bulletEnabled val="1"/>
        </dgm:presLayoutVars>
      </dgm:prSet>
      <dgm:spPr/>
      <dgm:t>
        <a:bodyPr/>
        <a:lstStyle/>
        <a:p>
          <a:endParaRPr lang="pt-BR"/>
        </a:p>
      </dgm:t>
    </dgm:pt>
    <dgm:pt modelId="{15A0EA8B-6A9B-41D2-B6BD-57E13254367C}" type="pres">
      <dgm:prSet presAssocID="{D856BB6E-4E5F-4EFE-A311-D10F7FA35688}" presName="childText" presStyleLbl="revTx" presStyleIdx="0" presStyleCnt="4" custLinFactNeighborY="4019">
        <dgm:presLayoutVars>
          <dgm:bulletEnabled val="1"/>
        </dgm:presLayoutVars>
      </dgm:prSet>
      <dgm:spPr/>
      <dgm:t>
        <a:bodyPr/>
        <a:lstStyle/>
        <a:p>
          <a:endParaRPr lang="pt-BR"/>
        </a:p>
      </dgm:t>
    </dgm:pt>
    <dgm:pt modelId="{0872F12C-E5B6-42A9-8475-C57195892A3C}" type="pres">
      <dgm:prSet presAssocID="{9A2CF569-874B-4AB2-8F22-F7DA6DA1394D}" presName="parentText" presStyleLbl="node1" presStyleIdx="1" presStyleCnt="4">
        <dgm:presLayoutVars>
          <dgm:chMax val="0"/>
          <dgm:bulletEnabled val="1"/>
        </dgm:presLayoutVars>
      </dgm:prSet>
      <dgm:spPr/>
      <dgm:t>
        <a:bodyPr/>
        <a:lstStyle/>
        <a:p>
          <a:endParaRPr lang="pt-BR"/>
        </a:p>
      </dgm:t>
    </dgm:pt>
    <dgm:pt modelId="{93887837-9569-4764-8FBF-D053277A186D}" type="pres">
      <dgm:prSet presAssocID="{9A2CF569-874B-4AB2-8F22-F7DA6DA1394D}" presName="childText" presStyleLbl="revTx" presStyleIdx="1" presStyleCnt="4">
        <dgm:presLayoutVars>
          <dgm:bulletEnabled val="1"/>
        </dgm:presLayoutVars>
      </dgm:prSet>
      <dgm:spPr/>
      <dgm:t>
        <a:bodyPr/>
        <a:lstStyle/>
        <a:p>
          <a:endParaRPr lang="pt-BR"/>
        </a:p>
      </dgm:t>
    </dgm:pt>
    <dgm:pt modelId="{578A4CC9-CE74-4B5F-976B-822F3571932A}" type="pres">
      <dgm:prSet presAssocID="{9FD3BD3B-AB8D-4446-B798-9F5697DF7B6D}" presName="parentText" presStyleLbl="node1" presStyleIdx="2" presStyleCnt="4">
        <dgm:presLayoutVars>
          <dgm:chMax val="0"/>
          <dgm:bulletEnabled val="1"/>
        </dgm:presLayoutVars>
      </dgm:prSet>
      <dgm:spPr/>
      <dgm:t>
        <a:bodyPr/>
        <a:lstStyle/>
        <a:p>
          <a:endParaRPr lang="pt-BR"/>
        </a:p>
      </dgm:t>
    </dgm:pt>
    <dgm:pt modelId="{2A4D6ECD-3186-459B-8D4A-B9E681B8E7D5}" type="pres">
      <dgm:prSet presAssocID="{9FD3BD3B-AB8D-4446-B798-9F5697DF7B6D}" presName="childText" presStyleLbl="revTx" presStyleIdx="2" presStyleCnt="4">
        <dgm:presLayoutVars>
          <dgm:bulletEnabled val="1"/>
        </dgm:presLayoutVars>
      </dgm:prSet>
      <dgm:spPr/>
      <dgm:t>
        <a:bodyPr/>
        <a:lstStyle/>
        <a:p>
          <a:endParaRPr lang="pt-BR"/>
        </a:p>
      </dgm:t>
    </dgm:pt>
    <dgm:pt modelId="{611B899F-3EF7-47D1-9974-9093597FA460}" type="pres">
      <dgm:prSet presAssocID="{EC233D3A-43B5-4F33-A2C5-457EB763AA20}" presName="parentText" presStyleLbl="node1" presStyleIdx="3" presStyleCnt="4">
        <dgm:presLayoutVars>
          <dgm:chMax val="0"/>
          <dgm:bulletEnabled val="1"/>
        </dgm:presLayoutVars>
      </dgm:prSet>
      <dgm:spPr/>
      <dgm:t>
        <a:bodyPr/>
        <a:lstStyle/>
        <a:p>
          <a:endParaRPr lang="pt-BR"/>
        </a:p>
      </dgm:t>
    </dgm:pt>
    <dgm:pt modelId="{8A269118-84DF-4696-B606-9EC11AA5AC8B}" type="pres">
      <dgm:prSet presAssocID="{EC233D3A-43B5-4F33-A2C5-457EB763AA20}" presName="childText" presStyleLbl="revTx" presStyleIdx="3" presStyleCnt="4" custScaleY="211914" custLinFactNeighborY="59599">
        <dgm:presLayoutVars>
          <dgm:bulletEnabled val="1"/>
        </dgm:presLayoutVars>
      </dgm:prSet>
      <dgm:spPr/>
      <dgm:t>
        <a:bodyPr/>
        <a:lstStyle/>
        <a:p>
          <a:endParaRPr lang="pt-BR"/>
        </a:p>
      </dgm:t>
    </dgm:pt>
  </dgm:ptLst>
  <dgm:cxnLst>
    <dgm:cxn modelId="{09A5A806-8807-4670-92C1-A42D0EEDA952}" srcId="{CD23A22D-E450-4C86-851D-F5282806E56A}" destId="{D856BB6E-4E5F-4EFE-A311-D10F7FA35688}" srcOrd="0" destOrd="0" parTransId="{BE21D158-7808-4562-B9CB-C6C4BCCCBB1F}" sibTransId="{960E672C-4C2F-42EE-86DE-55AC6226D44E}"/>
    <dgm:cxn modelId="{5F05FB7D-CE7E-4D0F-BE25-3C803DC349F4}" srcId="{CD23A22D-E450-4C86-851D-F5282806E56A}" destId="{9FD3BD3B-AB8D-4446-B798-9F5697DF7B6D}" srcOrd="2" destOrd="0" parTransId="{C9207DEB-4789-46B6-BBB1-A525737CBA65}" sibTransId="{0A8218D3-4FD5-4852-BC5F-859303706DB1}"/>
    <dgm:cxn modelId="{E2A2E750-02E6-4AA6-BA6A-0795B8430540}" type="presOf" srcId="{AEB506B2-7E0D-4DAC-A0F6-68D6AD02BFC9}" destId="{15A0EA8B-6A9B-41D2-B6BD-57E13254367C}" srcOrd="0" destOrd="0" presId="urn:microsoft.com/office/officeart/2005/8/layout/vList2"/>
    <dgm:cxn modelId="{434BDB7E-D00B-4FC4-9F24-F6726EE0A3A4}" type="presOf" srcId="{D856BB6E-4E5F-4EFE-A311-D10F7FA35688}" destId="{C41888A0-9BD1-4BF7-845C-F64A2266A9FB}" srcOrd="0" destOrd="0" presId="urn:microsoft.com/office/officeart/2005/8/layout/vList2"/>
    <dgm:cxn modelId="{3F5E95DE-A801-490E-8CE0-1F6ADDE0D3FD}" type="presOf" srcId="{CD23A22D-E450-4C86-851D-F5282806E56A}" destId="{587A26E9-0F4E-4BC4-A966-33A0B3EF2EF0}" srcOrd="0" destOrd="0" presId="urn:microsoft.com/office/officeart/2005/8/layout/vList2"/>
    <dgm:cxn modelId="{884ADF86-E5F6-44BE-938F-B0868F2626EA}" type="presOf" srcId="{9A2CF569-874B-4AB2-8F22-F7DA6DA1394D}" destId="{0872F12C-E5B6-42A9-8475-C57195892A3C}" srcOrd="0" destOrd="0" presId="urn:microsoft.com/office/officeart/2005/8/layout/vList2"/>
    <dgm:cxn modelId="{35CC74F1-7894-404D-A4CB-862F7FB7AE48}" srcId="{D856BB6E-4E5F-4EFE-A311-D10F7FA35688}" destId="{AEB506B2-7E0D-4DAC-A0F6-68D6AD02BFC9}" srcOrd="0" destOrd="0" parTransId="{D5518DC1-83F3-46A1-BB1A-5D4AE5DE2839}" sibTransId="{49348A58-6C2A-4478-ACA9-E2D4BFA82347}"/>
    <dgm:cxn modelId="{E5E19FE9-461D-4CFF-B3E1-C36169FD9DC6}" srcId="{9FD3BD3B-AB8D-4446-B798-9F5697DF7B6D}" destId="{574CDA38-9499-44F0-A3C7-206A5061C31F}" srcOrd="0" destOrd="0" parTransId="{80947400-A416-4CB9-BDF6-8B26D782706D}" sibTransId="{80C48CA8-B097-4F20-8F44-A50F89149234}"/>
    <dgm:cxn modelId="{06F7ECC1-9013-4A03-890C-DA13C9399DD1}" type="presOf" srcId="{8F28011E-61D5-4853-BEA3-9C8791DB957C}" destId="{8A269118-84DF-4696-B606-9EC11AA5AC8B}" srcOrd="0" destOrd="0" presId="urn:microsoft.com/office/officeart/2005/8/layout/vList2"/>
    <dgm:cxn modelId="{CF1FAC87-59D7-4C70-B71F-EAB3194EE5DD}" srcId="{CD23A22D-E450-4C86-851D-F5282806E56A}" destId="{EC233D3A-43B5-4F33-A2C5-457EB763AA20}" srcOrd="3" destOrd="0" parTransId="{BA2AC67F-62A4-4676-9B06-AD9525E8FDDF}" sibTransId="{6DB72039-4FA9-4ED4-A1A9-E6F7E595FAF3}"/>
    <dgm:cxn modelId="{69D33174-6FAE-4DE7-9290-6B5282624C98}" srcId="{9A2CF569-874B-4AB2-8F22-F7DA6DA1394D}" destId="{F3B5A5AF-31F1-4269-A726-9F969562D831}" srcOrd="0" destOrd="0" parTransId="{3421937F-B55E-4587-93F5-4B7FDF9B01B7}" sibTransId="{828D49DC-F35F-4EF7-8125-891400E4B8F8}"/>
    <dgm:cxn modelId="{3AEFCFF9-6EFB-4E3D-9469-FC96C434A4A8}" srcId="{EC233D3A-43B5-4F33-A2C5-457EB763AA20}" destId="{8F28011E-61D5-4853-BEA3-9C8791DB957C}" srcOrd="0" destOrd="0" parTransId="{6DAB221E-FAD2-4F8B-9574-58033BF919F0}" sibTransId="{87D90D92-70C6-4F32-8066-F95F63463E75}"/>
    <dgm:cxn modelId="{D6608A56-A257-4697-9680-450E300517FA}" srcId="{CD23A22D-E450-4C86-851D-F5282806E56A}" destId="{9A2CF569-874B-4AB2-8F22-F7DA6DA1394D}" srcOrd="1" destOrd="0" parTransId="{05F2BF18-205F-427E-896C-C433F667CAD0}" sibTransId="{7124EAF3-7DDE-40D1-817C-FF559F5BFDFA}"/>
    <dgm:cxn modelId="{1E4C326E-2580-462B-B594-824CEB37F981}" type="presOf" srcId="{EC233D3A-43B5-4F33-A2C5-457EB763AA20}" destId="{611B899F-3EF7-47D1-9974-9093597FA460}" srcOrd="0" destOrd="0" presId="urn:microsoft.com/office/officeart/2005/8/layout/vList2"/>
    <dgm:cxn modelId="{B5F01254-5498-470A-B36C-2CD6D02B0FA3}" type="presOf" srcId="{F3B5A5AF-31F1-4269-A726-9F969562D831}" destId="{93887837-9569-4764-8FBF-D053277A186D}" srcOrd="0" destOrd="0" presId="urn:microsoft.com/office/officeart/2005/8/layout/vList2"/>
    <dgm:cxn modelId="{A23CB780-8CAD-4629-9B97-077070935AEA}" type="presOf" srcId="{574CDA38-9499-44F0-A3C7-206A5061C31F}" destId="{2A4D6ECD-3186-459B-8D4A-B9E681B8E7D5}" srcOrd="0" destOrd="0" presId="urn:microsoft.com/office/officeart/2005/8/layout/vList2"/>
    <dgm:cxn modelId="{30359B88-5207-4175-AE0E-80946B835E54}" type="presOf" srcId="{9FD3BD3B-AB8D-4446-B798-9F5697DF7B6D}" destId="{578A4CC9-CE74-4B5F-976B-822F3571932A}" srcOrd="0" destOrd="0" presId="urn:microsoft.com/office/officeart/2005/8/layout/vList2"/>
    <dgm:cxn modelId="{D704F7DD-091C-42C8-92D1-02D42F4D2F1B}" type="presParOf" srcId="{587A26E9-0F4E-4BC4-A966-33A0B3EF2EF0}" destId="{C41888A0-9BD1-4BF7-845C-F64A2266A9FB}" srcOrd="0" destOrd="0" presId="urn:microsoft.com/office/officeart/2005/8/layout/vList2"/>
    <dgm:cxn modelId="{F315FAA8-2863-4ADD-A8CD-5C6D66ACB505}" type="presParOf" srcId="{587A26E9-0F4E-4BC4-A966-33A0B3EF2EF0}" destId="{15A0EA8B-6A9B-41D2-B6BD-57E13254367C}" srcOrd="1" destOrd="0" presId="urn:microsoft.com/office/officeart/2005/8/layout/vList2"/>
    <dgm:cxn modelId="{A537B26F-6F98-4185-A5F0-42A908A807FD}" type="presParOf" srcId="{587A26E9-0F4E-4BC4-A966-33A0B3EF2EF0}" destId="{0872F12C-E5B6-42A9-8475-C57195892A3C}" srcOrd="2" destOrd="0" presId="urn:microsoft.com/office/officeart/2005/8/layout/vList2"/>
    <dgm:cxn modelId="{8AD799B1-1CA1-40B6-90A2-F5E150F5F956}" type="presParOf" srcId="{587A26E9-0F4E-4BC4-A966-33A0B3EF2EF0}" destId="{93887837-9569-4764-8FBF-D053277A186D}" srcOrd="3" destOrd="0" presId="urn:microsoft.com/office/officeart/2005/8/layout/vList2"/>
    <dgm:cxn modelId="{7E206A33-13BD-454E-9101-FC47928D1557}" type="presParOf" srcId="{587A26E9-0F4E-4BC4-A966-33A0B3EF2EF0}" destId="{578A4CC9-CE74-4B5F-976B-822F3571932A}" srcOrd="4" destOrd="0" presId="urn:microsoft.com/office/officeart/2005/8/layout/vList2"/>
    <dgm:cxn modelId="{B33AC240-1504-4BFB-8C28-657C7123D81E}" type="presParOf" srcId="{587A26E9-0F4E-4BC4-A966-33A0B3EF2EF0}" destId="{2A4D6ECD-3186-459B-8D4A-B9E681B8E7D5}" srcOrd="5" destOrd="0" presId="urn:microsoft.com/office/officeart/2005/8/layout/vList2"/>
    <dgm:cxn modelId="{7AF3ADA6-3532-4BC8-8459-FFE87EC52602}" type="presParOf" srcId="{587A26E9-0F4E-4BC4-A966-33A0B3EF2EF0}" destId="{611B899F-3EF7-47D1-9974-9093597FA460}" srcOrd="6" destOrd="0" presId="urn:microsoft.com/office/officeart/2005/8/layout/vList2"/>
    <dgm:cxn modelId="{0CDD82EA-998B-4B53-97B9-F9662E50A038}" type="presParOf" srcId="{587A26E9-0F4E-4BC4-A966-33A0B3EF2EF0}" destId="{8A269118-84DF-4696-B606-9EC11AA5AC8B}" srcOrd="7"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D84A447-3FCA-4BB7-BE88-C6D85D78BB6B}">
      <dsp:nvSpPr>
        <dsp:cNvPr id="0" name=""/>
        <dsp:cNvSpPr/>
      </dsp:nvSpPr>
      <dsp:spPr>
        <a:xfrm>
          <a:off x="0" y="0"/>
          <a:ext cx="8229600" cy="0"/>
        </a:xfrm>
        <a:prstGeom prst="line">
          <a:avLst/>
        </a:prstGeom>
        <a:gradFill rotWithShape="0">
          <a:gsLst>
            <a:gs pos="0">
              <a:schemeClr val="accent4">
                <a:shade val="50000"/>
                <a:hueOff val="0"/>
                <a:satOff val="0"/>
                <a:lumOff val="0"/>
                <a:alphaOff val="0"/>
                <a:shade val="70000"/>
                <a:satMod val="150000"/>
              </a:schemeClr>
            </a:gs>
            <a:gs pos="34000">
              <a:schemeClr val="accent4">
                <a:shade val="50000"/>
                <a:hueOff val="0"/>
                <a:satOff val="0"/>
                <a:lumOff val="0"/>
                <a:alphaOff val="0"/>
                <a:shade val="70000"/>
                <a:satMod val="140000"/>
              </a:schemeClr>
            </a:gs>
            <a:gs pos="70000">
              <a:schemeClr val="accent4">
                <a:shade val="50000"/>
                <a:hueOff val="0"/>
                <a:satOff val="0"/>
                <a:lumOff val="0"/>
                <a:alphaOff val="0"/>
                <a:tint val="100000"/>
                <a:shade val="90000"/>
                <a:satMod val="140000"/>
              </a:schemeClr>
            </a:gs>
            <a:gs pos="100000">
              <a:schemeClr val="accent4">
                <a:shade val="50000"/>
                <a:hueOff val="0"/>
                <a:satOff val="0"/>
                <a:lumOff val="0"/>
                <a:alphaOff val="0"/>
                <a:tint val="100000"/>
                <a:shade val="100000"/>
                <a:satMod val="100000"/>
              </a:schemeClr>
            </a:gs>
          </a:gsLst>
          <a:path path="circle">
            <a:fillToRect l="100000" t="100000" r="100000" b="100000"/>
          </a:path>
        </a:gradFill>
        <a:ln w="9525" cap="flat" cmpd="sng" algn="ctr">
          <a:solidFill>
            <a:schemeClr val="accent4">
              <a:shade val="50000"/>
              <a:hueOff val="0"/>
              <a:satOff val="0"/>
              <a:lumOff val="0"/>
              <a:alphaOff val="0"/>
            </a:schemeClr>
          </a:solidFill>
          <a:prstDash val="solid"/>
        </a:ln>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accent4">
              <a:shade val="50000"/>
              <a:hueOff val="0"/>
              <a:satOff val="0"/>
              <a:lumOff val="0"/>
              <a:alphaOff val="0"/>
              <a:shade val="30000"/>
              <a:satMod val="130000"/>
            </a:schemeClr>
          </a:contourClr>
        </a:sp3d>
      </dsp:spPr>
      <dsp:style>
        <a:lnRef idx="1">
          <a:scrgbClr r="0" g="0" b="0"/>
        </a:lnRef>
        <a:fillRef idx="3">
          <a:scrgbClr r="0" g="0" b="0"/>
        </a:fillRef>
        <a:effectRef idx="3">
          <a:scrgbClr r="0" g="0" b="0"/>
        </a:effectRef>
        <a:fontRef idx="minor">
          <a:schemeClr val="lt1"/>
        </a:fontRef>
      </dsp:style>
    </dsp:sp>
    <dsp:sp modelId="{CABFBC79-6633-4269-A1C2-D0F8B8D4A77D}">
      <dsp:nvSpPr>
        <dsp:cNvPr id="0" name=""/>
        <dsp:cNvSpPr/>
      </dsp:nvSpPr>
      <dsp:spPr>
        <a:xfrm>
          <a:off x="0" y="0"/>
          <a:ext cx="1645920" cy="124805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pt-BR" sz="1800" kern="1200" dirty="0" smtClean="0">
              <a:latin typeface="Verdana" pitchFamily="34" charset="0"/>
              <a:ea typeface="Verdana" pitchFamily="34" charset="0"/>
              <a:cs typeface="Verdana" pitchFamily="34" charset="0"/>
            </a:rPr>
            <a:t>Comissão Nacional sobre os DSS (CNDSS)</a:t>
          </a:r>
          <a:endParaRPr lang="pt-BR" sz="1800" kern="1200" dirty="0">
            <a:latin typeface="Verdana" pitchFamily="34" charset="0"/>
            <a:ea typeface="Verdana" pitchFamily="34" charset="0"/>
            <a:cs typeface="Verdana" pitchFamily="34" charset="0"/>
          </a:endParaRPr>
        </a:p>
      </dsp:txBody>
      <dsp:txXfrm>
        <a:off x="0" y="0"/>
        <a:ext cx="1645920" cy="1248054"/>
      </dsp:txXfrm>
    </dsp:sp>
    <dsp:sp modelId="{14D90089-F90E-48A4-9F02-7EF10D7BC76A}">
      <dsp:nvSpPr>
        <dsp:cNvPr id="0" name=""/>
        <dsp:cNvSpPr/>
      </dsp:nvSpPr>
      <dsp:spPr>
        <a:xfrm>
          <a:off x="1769364" y="37356"/>
          <a:ext cx="6460236" cy="11716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ctr" anchorCtr="0">
          <a:noAutofit/>
        </a:bodyPr>
        <a:lstStyle/>
        <a:p>
          <a:pPr lvl="0" algn="just" defTabSz="755650">
            <a:lnSpc>
              <a:spcPct val="90000"/>
            </a:lnSpc>
            <a:spcBef>
              <a:spcPct val="0"/>
            </a:spcBef>
            <a:spcAft>
              <a:spcPct val="35000"/>
            </a:spcAft>
          </a:pPr>
          <a:r>
            <a:rPr lang="pt-BR" sz="1700" kern="1200" dirty="0" smtClean="0"/>
            <a:t>Os DSS são os fatores sociais, econômicos, culturais, étnicos/raciais, psicológicos e comportamentais que influenciam a ocorrência de problemas de saúde e seus fatores de risco na população.</a:t>
          </a:r>
          <a:endParaRPr lang="pt-BR" sz="1700" kern="1200" dirty="0"/>
        </a:p>
      </dsp:txBody>
      <dsp:txXfrm>
        <a:off x="1769364" y="37356"/>
        <a:ext cx="6460236" cy="1171620"/>
      </dsp:txXfrm>
    </dsp:sp>
    <dsp:sp modelId="{80771A64-043A-4ECA-96D0-08574AEE6F0D}">
      <dsp:nvSpPr>
        <dsp:cNvPr id="0" name=""/>
        <dsp:cNvSpPr/>
      </dsp:nvSpPr>
      <dsp:spPr>
        <a:xfrm>
          <a:off x="1645920" y="1208977"/>
          <a:ext cx="6583680" cy="0"/>
        </a:xfrm>
        <a:prstGeom prst="line">
          <a:avLst/>
        </a:prstGeom>
        <a:noFill/>
        <a:ln w="9525" cap="flat" cmpd="sng" algn="ctr">
          <a:solidFill>
            <a:schemeClr val="accent4">
              <a:hueOff val="0"/>
              <a:satOff val="0"/>
              <a:lumOff val="0"/>
              <a:alphaOff val="0"/>
            </a:schemeClr>
          </a:solidFill>
          <a:prstDash val="solid"/>
        </a:ln>
        <a:effectLst/>
      </dsp:spPr>
      <dsp:style>
        <a:lnRef idx="1">
          <a:scrgbClr r="0" g="0" b="0"/>
        </a:lnRef>
        <a:fillRef idx="0">
          <a:scrgbClr r="0" g="0" b="0"/>
        </a:fillRef>
        <a:effectRef idx="1">
          <a:scrgbClr r="0" g="0" b="0"/>
        </a:effectRef>
        <a:fontRef idx="minor"/>
      </dsp:style>
    </dsp:sp>
    <dsp:sp modelId="{B95ED884-C172-4E90-B9B9-C8A7D00E9DFA}">
      <dsp:nvSpPr>
        <dsp:cNvPr id="0" name=""/>
        <dsp:cNvSpPr/>
      </dsp:nvSpPr>
      <dsp:spPr>
        <a:xfrm>
          <a:off x="0" y="1248054"/>
          <a:ext cx="8229600" cy="0"/>
        </a:xfrm>
        <a:prstGeom prst="line">
          <a:avLst/>
        </a:prstGeom>
        <a:gradFill rotWithShape="0">
          <a:gsLst>
            <a:gs pos="0">
              <a:schemeClr val="accent4">
                <a:shade val="50000"/>
                <a:hueOff val="-41776"/>
                <a:satOff val="-2338"/>
                <a:lumOff val="21445"/>
                <a:alphaOff val="0"/>
                <a:shade val="70000"/>
                <a:satMod val="150000"/>
              </a:schemeClr>
            </a:gs>
            <a:gs pos="34000">
              <a:schemeClr val="accent4">
                <a:shade val="50000"/>
                <a:hueOff val="-41776"/>
                <a:satOff val="-2338"/>
                <a:lumOff val="21445"/>
                <a:alphaOff val="0"/>
                <a:shade val="70000"/>
                <a:satMod val="140000"/>
              </a:schemeClr>
            </a:gs>
            <a:gs pos="70000">
              <a:schemeClr val="accent4">
                <a:shade val="50000"/>
                <a:hueOff val="-41776"/>
                <a:satOff val="-2338"/>
                <a:lumOff val="21445"/>
                <a:alphaOff val="0"/>
                <a:tint val="100000"/>
                <a:shade val="90000"/>
                <a:satMod val="140000"/>
              </a:schemeClr>
            </a:gs>
            <a:gs pos="100000">
              <a:schemeClr val="accent4">
                <a:shade val="50000"/>
                <a:hueOff val="-41776"/>
                <a:satOff val="-2338"/>
                <a:lumOff val="21445"/>
                <a:alphaOff val="0"/>
                <a:tint val="100000"/>
                <a:shade val="100000"/>
                <a:satMod val="100000"/>
              </a:schemeClr>
            </a:gs>
          </a:gsLst>
          <a:path path="circle">
            <a:fillToRect l="100000" t="100000" r="100000" b="100000"/>
          </a:path>
        </a:gradFill>
        <a:ln w="9525" cap="flat" cmpd="sng" algn="ctr">
          <a:solidFill>
            <a:schemeClr val="accent4">
              <a:shade val="50000"/>
              <a:hueOff val="-41776"/>
              <a:satOff val="-2338"/>
              <a:lumOff val="21445"/>
              <a:alphaOff val="0"/>
            </a:schemeClr>
          </a:solidFill>
          <a:prstDash val="solid"/>
        </a:ln>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accent4">
              <a:shade val="50000"/>
              <a:hueOff val="-41776"/>
              <a:satOff val="-2338"/>
              <a:lumOff val="21445"/>
              <a:alphaOff val="0"/>
              <a:shade val="30000"/>
              <a:satMod val="130000"/>
            </a:schemeClr>
          </a:contourClr>
        </a:sp3d>
      </dsp:spPr>
      <dsp:style>
        <a:lnRef idx="1">
          <a:scrgbClr r="0" g="0" b="0"/>
        </a:lnRef>
        <a:fillRef idx="3">
          <a:scrgbClr r="0" g="0" b="0"/>
        </a:fillRef>
        <a:effectRef idx="3">
          <a:scrgbClr r="0" g="0" b="0"/>
        </a:effectRef>
        <a:fontRef idx="minor">
          <a:schemeClr val="lt1"/>
        </a:fontRef>
      </dsp:style>
    </dsp:sp>
    <dsp:sp modelId="{F69687F4-303D-4A04-BC55-012727820DFB}">
      <dsp:nvSpPr>
        <dsp:cNvPr id="0" name=""/>
        <dsp:cNvSpPr/>
      </dsp:nvSpPr>
      <dsp:spPr>
        <a:xfrm>
          <a:off x="0" y="1248054"/>
          <a:ext cx="1645920" cy="124805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pt-BR" sz="1800" kern="1200" dirty="0" smtClean="0"/>
            <a:t>Comissão  da Organização Mundial da Saúde         (OMS)</a:t>
          </a:r>
          <a:endParaRPr lang="pt-BR" sz="1800" kern="1200" dirty="0"/>
        </a:p>
      </dsp:txBody>
      <dsp:txXfrm>
        <a:off x="0" y="1248054"/>
        <a:ext cx="1645920" cy="1248054"/>
      </dsp:txXfrm>
    </dsp:sp>
    <dsp:sp modelId="{427E1A2B-CE26-4AEB-84E8-212177EA9AC4}">
      <dsp:nvSpPr>
        <dsp:cNvPr id="0" name=""/>
        <dsp:cNvSpPr/>
      </dsp:nvSpPr>
      <dsp:spPr>
        <a:xfrm>
          <a:off x="1769364" y="1304728"/>
          <a:ext cx="6460236" cy="113348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ctr" anchorCtr="0">
          <a:noAutofit/>
        </a:bodyPr>
        <a:lstStyle/>
        <a:p>
          <a:pPr lvl="0" algn="just" defTabSz="755650">
            <a:lnSpc>
              <a:spcPct val="90000"/>
            </a:lnSpc>
            <a:spcBef>
              <a:spcPct val="0"/>
            </a:spcBef>
            <a:spcAft>
              <a:spcPct val="35000"/>
            </a:spcAft>
          </a:pPr>
          <a:r>
            <a:rPr lang="pt-BR" sz="1700" kern="1200" dirty="0" smtClean="0">
              <a:latin typeface="Verdana" pitchFamily="34" charset="0"/>
              <a:ea typeface="Verdana" pitchFamily="34" charset="0"/>
              <a:cs typeface="Verdana" pitchFamily="34" charset="0"/>
            </a:rPr>
            <a:t>As DSS são as condições sociais em que as pessoas vivem e trabalham</a:t>
          </a:r>
          <a:endParaRPr lang="pt-BR" sz="1700" kern="1200" dirty="0">
            <a:latin typeface="Verdana" pitchFamily="34" charset="0"/>
            <a:ea typeface="Verdana" pitchFamily="34" charset="0"/>
            <a:cs typeface="Verdana" pitchFamily="34" charset="0"/>
          </a:endParaRPr>
        </a:p>
      </dsp:txBody>
      <dsp:txXfrm>
        <a:off x="1769364" y="1304728"/>
        <a:ext cx="6460236" cy="1133486"/>
      </dsp:txXfrm>
    </dsp:sp>
    <dsp:sp modelId="{2820F7FE-CBBE-4473-A09C-21A461312D1D}">
      <dsp:nvSpPr>
        <dsp:cNvPr id="0" name=""/>
        <dsp:cNvSpPr/>
      </dsp:nvSpPr>
      <dsp:spPr>
        <a:xfrm>
          <a:off x="1645920" y="2438214"/>
          <a:ext cx="6583680" cy="0"/>
        </a:xfrm>
        <a:prstGeom prst="line">
          <a:avLst/>
        </a:prstGeom>
        <a:noFill/>
        <a:ln w="9525" cap="flat" cmpd="sng" algn="ctr">
          <a:solidFill>
            <a:schemeClr val="accent4">
              <a:hueOff val="0"/>
              <a:satOff val="0"/>
              <a:lumOff val="0"/>
              <a:alphaOff val="0"/>
            </a:schemeClr>
          </a:solidFill>
          <a:prstDash val="solid"/>
        </a:ln>
        <a:effectLst/>
      </dsp:spPr>
      <dsp:style>
        <a:lnRef idx="1">
          <a:scrgbClr r="0" g="0" b="0"/>
        </a:lnRef>
        <a:fillRef idx="0">
          <a:scrgbClr r="0" g="0" b="0"/>
        </a:fillRef>
        <a:effectRef idx="1">
          <a:scrgbClr r="0" g="0" b="0"/>
        </a:effectRef>
        <a:fontRef idx="minor"/>
      </dsp:style>
    </dsp:sp>
    <dsp:sp modelId="{0EE53F54-5EDA-4392-84AC-003391970665}">
      <dsp:nvSpPr>
        <dsp:cNvPr id="0" name=""/>
        <dsp:cNvSpPr/>
      </dsp:nvSpPr>
      <dsp:spPr>
        <a:xfrm>
          <a:off x="0" y="2496108"/>
          <a:ext cx="8229600" cy="0"/>
        </a:xfrm>
        <a:prstGeom prst="line">
          <a:avLst/>
        </a:prstGeom>
        <a:gradFill rotWithShape="0">
          <a:gsLst>
            <a:gs pos="0">
              <a:schemeClr val="accent4">
                <a:shade val="50000"/>
                <a:hueOff val="-83553"/>
                <a:satOff val="-4675"/>
                <a:lumOff val="42890"/>
                <a:alphaOff val="0"/>
                <a:shade val="70000"/>
                <a:satMod val="150000"/>
              </a:schemeClr>
            </a:gs>
            <a:gs pos="34000">
              <a:schemeClr val="accent4">
                <a:shade val="50000"/>
                <a:hueOff val="-83553"/>
                <a:satOff val="-4675"/>
                <a:lumOff val="42890"/>
                <a:alphaOff val="0"/>
                <a:shade val="70000"/>
                <a:satMod val="140000"/>
              </a:schemeClr>
            </a:gs>
            <a:gs pos="70000">
              <a:schemeClr val="accent4">
                <a:shade val="50000"/>
                <a:hueOff val="-83553"/>
                <a:satOff val="-4675"/>
                <a:lumOff val="42890"/>
                <a:alphaOff val="0"/>
                <a:tint val="100000"/>
                <a:shade val="90000"/>
                <a:satMod val="140000"/>
              </a:schemeClr>
            </a:gs>
            <a:gs pos="100000">
              <a:schemeClr val="accent4">
                <a:shade val="50000"/>
                <a:hueOff val="-83553"/>
                <a:satOff val="-4675"/>
                <a:lumOff val="42890"/>
                <a:alphaOff val="0"/>
                <a:tint val="100000"/>
                <a:shade val="100000"/>
                <a:satMod val="100000"/>
              </a:schemeClr>
            </a:gs>
          </a:gsLst>
          <a:path path="circle">
            <a:fillToRect l="100000" t="100000" r="100000" b="100000"/>
          </a:path>
        </a:gradFill>
        <a:ln w="9525" cap="flat" cmpd="sng" algn="ctr">
          <a:solidFill>
            <a:schemeClr val="accent4">
              <a:shade val="50000"/>
              <a:hueOff val="-83553"/>
              <a:satOff val="-4675"/>
              <a:lumOff val="42890"/>
              <a:alphaOff val="0"/>
            </a:schemeClr>
          </a:solidFill>
          <a:prstDash val="solid"/>
        </a:ln>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accent4">
              <a:shade val="50000"/>
              <a:hueOff val="-83553"/>
              <a:satOff val="-4675"/>
              <a:lumOff val="42890"/>
              <a:alphaOff val="0"/>
              <a:shade val="30000"/>
              <a:satMod val="130000"/>
            </a:schemeClr>
          </a:contourClr>
        </a:sp3d>
      </dsp:spPr>
      <dsp:style>
        <a:lnRef idx="1">
          <a:scrgbClr r="0" g="0" b="0"/>
        </a:lnRef>
        <a:fillRef idx="3">
          <a:scrgbClr r="0" g="0" b="0"/>
        </a:fillRef>
        <a:effectRef idx="3">
          <a:scrgbClr r="0" g="0" b="0"/>
        </a:effectRef>
        <a:fontRef idx="minor">
          <a:schemeClr val="lt1"/>
        </a:fontRef>
      </dsp:style>
    </dsp:sp>
    <dsp:sp modelId="{E9FFCCB7-B642-4B42-BDC2-C7E1901AC3E6}">
      <dsp:nvSpPr>
        <dsp:cNvPr id="0" name=""/>
        <dsp:cNvSpPr/>
      </dsp:nvSpPr>
      <dsp:spPr>
        <a:xfrm>
          <a:off x="0" y="2496108"/>
          <a:ext cx="1645920" cy="124805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pt-BR" sz="1800" kern="1200" dirty="0" smtClean="0"/>
            <a:t>Nancy </a:t>
          </a:r>
          <a:r>
            <a:rPr lang="pt-BR" sz="1800" kern="1200" dirty="0" err="1" smtClean="0"/>
            <a:t>Krieger</a:t>
          </a:r>
          <a:r>
            <a:rPr lang="pt-BR" sz="1800" kern="1200" dirty="0" smtClean="0"/>
            <a:t> (2001)</a:t>
          </a:r>
          <a:endParaRPr lang="pt-BR" sz="1800" kern="1200" dirty="0"/>
        </a:p>
      </dsp:txBody>
      <dsp:txXfrm>
        <a:off x="0" y="2496108"/>
        <a:ext cx="1645920" cy="1248054"/>
      </dsp:txXfrm>
    </dsp:sp>
    <dsp:sp modelId="{6C667B7E-5718-480B-9862-A8EA1441185C}">
      <dsp:nvSpPr>
        <dsp:cNvPr id="0" name=""/>
        <dsp:cNvSpPr/>
      </dsp:nvSpPr>
      <dsp:spPr>
        <a:xfrm>
          <a:off x="1769364" y="2552782"/>
          <a:ext cx="6460236" cy="113348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ctr" anchorCtr="0">
          <a:noAutofit/>
        </a:bodyPr>
        <a:lstStyle/>
        <a:p>
          <a:pPr lvl="0" algn="just" defTabSz="755650">
            <a:lnSpc>
              <a:spcPct val="90000"/>
            </a:lnSpc>
            <a:spcBef>
              <a:spcPct val="0"/>
            </a:spcBef>
            <a:spcAft>
              <a:spcPct val="35000"/>
            </a:spcAft>
          </a:pPr>
          <a:r>
            <a:rPr lang="pt-BR" sz="1700" kern="1200" dirty="0" smtClean="0">
              <a:latin typeface="Verdana" pitchFamily="34" charset="0"/>
              <a:ea typeface="Verdana" pitchFamily="34" charset="0"/>
              <a:cs typeface="Verdana" pitchFamily="34" charset="0"/>
            </a:rPr>
            <a:t>Definiu como os atores e mecanismos através dos quais as condições sociais afetam a saúde e que potencialmente podem ser alterados através de ações baseadas em informação.</a:t>
          </a:r>
          <a:endParaRPr lang="pt-BR" sz="1700" kern="1200" dirty="0">
            <a:latin typeface="Verdana" pitchFamily="34" charset="0"/>
            <a:ea typeface="Verdana" pitchFamily="34" charset="0"/>
            <a:cs typeface="Verdana" pitchFamily="34" charset="0"/>
          </a:endParaRPr>
        </a:p>
      </dsp:txBody>
      <dsp:txXfrm>
        <a:off x="1769364" y="2552782"/>
        <a:ext cx="6460236" cy="1133486"/>
      </dsp:txXfrm>
    </dsp:sp>
    <dsp:sp modelId="{2406F33C-6457-40F1-A59D-4ED0AC52BD10}">
      <dsp:nvSpPr>
        <dsp:cNvPr id="0" name=""/>
        <dsp:cNvSpPr/>
      </dsp:nvSpPr>
      <dsp:spPr>
        <a:xfrm>
          <a:off x="1645920" y="3686268"/>
          <a:ext cx="6583680" cy="0"/>
        </a:xfrm>
        <a:prstGeom prst="line">
          <a:avLst/>
        </a:prstGeom>
        <a:noFill/>
        <a:ln w="9525" cap="flat" cmpd="sng" algn="ctr">
          <a:solidFill>
            <a:schemeClr val="accent4">
              <a:hueOff val="0"/>
              <a:satOff val="0"/>
              <a:lumOff val="0"/>
              <a:alphaOff val="0"/>
            </a:schemeClr>
          </a:solidFill>
          <a:prstDash val="solid"/>
        </a:ln>
        <a:effectLst/>
      </dsp:spPr>
      <dsp:style>
        <a:lnRef idx="1">
          <a:scrgbClr r="0" g="0" b="0"/>
        </a:lnRef>
        <a:fillRef idx="0">
          <a:scrgbClr r="0" g="0" b="0"/>
        </a:fillRef>
        <a:effectRef idx="1">
          <a:scrgbClr r="0" g="0" b="0"/>
        </a:effectRef>
        <a:fontRef idx="minor"/>
      </dsp:style>
    </dsp:sp>
    <dsp:sp modelId="{608C4FF8-B07F-40CA-ACB7-513A632F590C}">
      <dsp:nvSpPr>
        <dsp:cNvPr id="0" name=""/>
        <dsp:cNvSpPr/>
      </dsp:nvSpPr>
      <dsp:spPr>
        <a:xfrm>
          <a:off x="0" y="3744162"/>
          <a:ext cx="8229600" cy="0"/>
        </a:xfrm>
        <a:prstGeom prst="line">
          <a:avLst/>
        </a:prstGeom>
        <a:gradFill rotWithShape="0">
          <a:gsLst>
            <a:gs pos="0">
              <a:schemeClr val="accent4">
                <a:shade val="50000"/>
                <a:hueOff val="-41776"/>
                <a:satOff val="-2338"/>
                <a:lumOff val="21445"/>
                <a:alphaOff val="0"/>
                <a:shade val="70000"/>
                <a:satMod val="150000"/>
              </a:schemeClr>
            </a:gs>
            <a:gs pos="34000">
              <a:schemeClr val="accent4">
                <a:shade val="50000"/>
                <a:hueOff val="-41776"/>
                <a:satOff val="-2338"/>
                <a:lumOff val="21445"/>
                <a:alphaOff val="0"/>
                <a:shade val="70000"/>
                <a:satMod val="140000"/>
              </a:schemeClr>
            </a:gs>
            <a:gs pos="70000">
              <a:schemeClr val="accent4">
                <a:shade val="50000"/>
                <a:hueOff val="-41776"/>
                <a:satOff val="-2338"/>
                <a:lumOff val="21445"/>
                <a:alphaOff val="0"/>
                <a:tint val="100000"/>
                <a:shade val="90000"/>
                <a:satMod val="140000"/>
              </a:schemeClr>
            </a:gs>
            <a:gs pos="100000">
              <a:schemeClr val="accent4">
                <a:shade val="50000"/>
                <a:hueOff val="-41776"/>
                <a:satOff val="-2338"/>
                <a:lumOff val="21445"/>
                <a:alphaOff val="0"/>
                <a:tint val="100000"/>
                <a:shade val="100000"/>
                <a:satMod val="100000"/>
              </a:schemeClr>
            </a:gs>
          </a:gsLst>
          <a:path path="circle">
            <a:fillToRect l="100000" t="100000" r="100000" b="100000"/>
          </a:path>
        </a:gradFill>
        <a:ln w="9525" cap="flat" cmpd="sng" algn="ctr">
          <a:solidFill>
            <a:schemeClr val="accent4">
              <a:shade val="50000"/>
              <a:hueOff val="-41776"/>
              <a:satOff val="-2338"/>
              <a:lumOff val="21445"/>
              <a:alphaOff val="0"/>
            </a:schemeClr>
          </a:solidFill>
          <a:prstDash val="solid"/>
        </a:ln>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accent4">
              <a:shade val="50000"/>
              <a:hueOff val="-41776"/>
              <a:satOff val="-2338"/>
              <a:lumOff val="21445"/>
              <a:alphaOff val="0"/>
              <a:shade val="30000"/>
              <a:satMod val="130000"/>
            </a:schemeClr>
          </a:contourClr>
        </a:sp3d>
      </dsp:spPr>
      <dsp:style>
        <a:lnRef idx="1">
          <a:scrgbClr r="0" g="0" b="0"/>
        </a:lnRef>
        <a:fillRef idx="3">
          <a:scrgbClr r="0" g="0" b="0"/>
        </a:fillRef>
        <a:effectRef idx="3">
          <a:scrgbClr r="0" g="0" b="0"/>
        </a:effectRef>
        <a:fontRef idx="minor">
          <a:schemeClr val="lt1"/>
        </a:fontRef>
      </dsp:style>
    </dsp:sp>
    <dsp:sp modelId="{D1C2806D-92A8-4BCE-928F-99660C4B0CA1}">
      <dsp:nvSpPr>
        <dsp:cNvPr id="0" name=""/>
        <dsp:cNvSpPr/>
      </dsp:nvSpPr>
      <dsp:spPr>
        <a:xfrm>
          <a:off x="0" y="3744162"/>
          <a:ext cx="1645920" cy="124805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pt-BR" sz="1800" kern="1200" dirty="0" err="1" smtClean="0"/>
            <a:t>Tarlov</a:t>
          </a:r>
          <a:r>
            <a:rPr lang="pt-BR" sz="1800" kern="1200" dirty="0" smtClean="0"/>
            <a:t>            (1996)</a:t>
          </a:r>
          <a:endParaRPr lang="pt-BR" sz="1800" kern="1200" dirty="0"/>
        </a:p>
      </dsp:txBody>
      <dsp:txXfrm>
        <a:off x="0" y="3744162"/>
        <a:ext cx="1645920" cy="1248054"/>
      </dsp:txXfrm>
    </dsp:sp>
    <dsp:sp modelId="{09D82A96-1892-4B2E-ACD8-C20C71B71D77}">
      <dsp:nvSpPr>
        <dsp:cNvPr id="0" name=""/>
        <dsp:cNvSpPr/>
      </dsp:nvSpPr>
      <dsp:spPr>
        <a:xfrm>
          <a:off x="1769364" y="3800836"/>
          <a:ext cx="6460236" cy="113348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ctr" anchorCtr="0">
          <a:noAutofit/>
        </a:bodyPr>
        <a:lstStyle/>
        <a:p>
          <a:pPr lvl="0" algn="just" defTabSz="755650">
            <a:lnSpc>
              <a:spcPct val="90000"/>
            </a:lnSpc>
            <a:spcBef>
              <a:spcPct val="0"/>
            </a:spcBef>
            <a:spcAft>
              <a:spcPct val="35000"/>
            </a:spcAft>
          </a:pPr>
          <a:r>
            <a:rPr lang="pt-BR" sz="1700" kern="1200" dirty="0" smtClean="0">
              <a:latin typeface="Verdana" pitchFamily="34" charset="0"/>
              <a:ea typeface="Verdana" pitchFamily="34" charset="0"/>
              <a:cs typeface="Verdana" pitchFamily="34" charset="0"/>
            </a:rPr>
            <a:t>Fez uma definição sintética ao entendê-los como características sociais dentro das quais a vida transcorre</a:t>
          </a:r>
          <a:endParaRPr lang="pt-BR" sz="1700" kern="1200" dirty="0">
            <a:latin typeface="Verdana" pitchFamily="34" charset="0"/>
            <a:ea typeface="Verdana" pitchFamily="34" charset="0"/>
            <a:cs typeface="Verdana" pitchFamily="34" charset="0"/>
          </a:endParaRPr>
        </a:p>
      </dsp:txBody>
      <dsp:txXfrm>
        <a:off x="1769364" y="3800836"/>
        <a:ext cx="6460236" cy="1133486"/>
      </dsp:txXfrm>
    </dsp:sp>
    <dsp:sp modelId="{E64DC2CC-277F-4BB2-B2D4-3152A31B962F}">
      <dsp:nvSpPr>
        <dsp:cNvPr id="0" name=""/>
        <dsp:cNvSpPr/>
      </dsp:nvSpPr>
      <dsp:spPr>
        <a:xfrm>
          <a:off x="1645920" y="4934322"/>
          <a:ext cx="6583680" cy="0"/>
        </a:xfrm>
        <a:prstGeom prst="line">
          <a:avLst/>
        </a:prstGeom>
        <a:noFill/>
        <a:ln w="9525" cap="flat" cmpd="sng" algn="ctr">
          <a:solidFill>
            <a:schemeClr val="accent4">
              <a:hueOff val="0"/>
              <a:satOff val="0"/>
              <a:lumOff val="0"/>
              <a:alphaOff val="0"/>
            </a:schemeClr>
          </a:solidFill>
          <a:prstDash val="solid"/>
        </a:ln>
        <a:effectLst/>
      </dsp:spPr>
      <dsp:style>
        <a:lnRef idx="1">
          <a:scrgbClr r="0" g="0" b="0"/>
        </a:lnRef>
        <a:fillRef idx="0">
          <a:scrgbClr r="0" g="0" b="0"/>
        </a:fillRef>
        <a:effectRef idx="1">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41888A0-9BD1-4BF7-845C-F64A2266A9FB}">
      <dsp:nvSpPr>
        <dsp:cNvPr id="0" name=""/>
        <dsp:cNvSpPr/>
      </dsp:nvSpPr>
      <dsp:spPr>
        <a:xfrm>
          <a:off x="0" y="2697"/>
          <a:ext cx="8229600" cy="389356"/>
        </a:xfrm>
        <a:prstGeom prst="roundRect">
          <a:avLst/>
        </a:prstGeom>
        <a:gradFill rotWithShape="0">
          <a:gsLst>
            <a:gs pos="0">
              <a:schemeClr val="accent6">
                <a:shade val="50000"/>
                <a:hueOff val="0"/>
                <a:satOff val="0"/>
                <a:lumOff val="0"/>
                <a:alphaOff val="0"/>
                <a:tint val="50000"/>
                <a:shade val="86000"/>
                <a:satMod val="140000"/>
              </a:schemeClr>
            </a:gs>
            <a:gs pos="45000">
              <a:schemeClr val="accent6">
                <a:shade val="50000"/>
                <a:hueOff val="0"/>
                <a:satOff val="0"/>
                <a:lumOff val="0"/>
                <a:alphaOff val="0"/>
                <a:tint val="48000"/>
                <a:satMod val="150000"/>
              </a:schemeClr>
            </a:gs>
            <a:gs pos="100000">
              <a:schemeClr val="accent6">
                <a:shade val="50000"/>
                <a:hueOff val="0"/>
                <a:satOff val="0"/>
                <a:lumOff val="0"/>
                <a:alphaOff val="0"/>
                <a:tint val="28000"/>
                <a:satMod val="160000"/>
              </a:schemeClr>
            </a:gs>
          </a:gsLst>
          <a:path path="circle">
            <a:fillToRect l="100000" t="100000" r="100000" b="100000"/>
          </a:path>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8580" tIns="68580" rIns="68580" bIns="68580" numCol="1" spcCol="1270" anchor="ctr" anchorCtr="0">
          <a:noAutofit/>
        </a:bodyPr>
        <a:lstStyle/>
        <a:p>
          <a:pPr lvl="0" algn="just" defTabSz="800100">
            <a:lnSpc>
              <a:spcPct val="90000"/>
            </a:lnSpc>
            <a:spcBef>
              <a:spcPct val="0"/>
            </a:spcBef>
            <a:spcAft>
              <a:spcPct val="35000"/>
            </a:spcAft>
          </a:pPr>
          <a:r>
            <a:rPr lang="pt-BR" sz="1800" b="1" kern="1200" dirty="0" smtClean="0">
              <a:latin typeface="Verdana" pitchFamily="34" charset="0"/>
              <a:ea typeface="Verdana" pitchFamily="34" charset="0"/>
              <a:cs typeface="Verdana" pitchFamily="34" charset="0"/>
            </a:rPr>
            <a:t>Aspectos </a:t>
          </a:r>
          <a:r>
            <a:rPr lang="pt-BR" sz="1800" b="1" kern="1200" dirty="0" err="1" smtClean="0">
              <a:latin typeface="Verdana" pitchFamily="34" charset="0"/>
              <a:ea typeface="Verdana" pitchFamily="34" charset="0"/>
              <a:cs typeface="Verdana" pitchFamily="34" charset="0"/>
            </a:rPr>
            <a:t>físico-materiais</a:t>
          </a:r>
          <a:endParaRPr lang="pt-BR" sz="1800" b="1" kern="1200" dirty="0">
            <a:latin typeface="Verdana" pitchFamily="34" charset="0"/>
            <a:ea typeface="Verdana" pitchFamily="34" charset="0"/>
            <a:cs typeface="Verdana" pitchFamily="34" charset="0"/>
          </a:endParaRPr>
        </a:p>
      </dsp:txBody>
      <dsp:txXfrm>
        <a:off x="19007" y="21704"/>
        <a:ext cx="8191586" cy="351342"/>
      </dsp:txXfrm>
    </dsp:sp>
    <dsp:sp modelId="{15A0EA8B-6A9B-41D2-B6BD-57E13254367C}">
      <dsp:nvSpPr>
        <dsp:cNvPr id="0" name=""/>
        <dsp:cNvSpPr/>
      </dsp:nvSpPr>
      <dsp:spPr>
        <a:xfrm>
          <a:off x="0" y="407702"/>
          <a:ext cx="8229600" cy="83780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20320" rIns="113792" bIns="20320" numCol="1" spcCol="1270" anchor="t" anchorCtr="0">
          <a:noAutofit/>
        </a:bodyPr>
        <a:lstStyle/>
        <a:p>
          <a:pPr marL="171450" lvl="1" indent="-171450" algn="just" defTabSz="711200">
            <a:lnSpc>
              <a:spcPct val="90000"/>
            </a:lnSpc>
            <a:spcBef>
              <a:spcPct val="0"/>
            </a:spcBef>
            <a:spcAft>
              <a:spcPct val="20000"/>
            </a:spcAft>
            <a:buChar char="••"/>
          </a:pPr>
          <a:r>
            <a:rPr lang="pt-BR" sz="1600" kern="1200" dirty="0" smtClean="0">
              <a:latin typeface="Verdana" pitchFamily="34" charset="0"/>
              <a:ea typeface="Verdana" pitchFamily="34" charset="0"/>
              <a:cs typeface="Verdana" pitchFamily="34" charset="0"/>
            </a:rPr>
            <a:t>As diferenças de renda influenciam a saúde pela escassez de recursos dos indivíduos e pela ausência de investimentos em infra-estrutura comunitária (educação, transporte, saneamento, habitação, serviços de saúde etc.), decorrentes de processos econômicos e de decisões políticas.</a:t>
          </a:r>
          <a:endParaRPr lang="pt-BR" sz="1600" kern="1200" dirty="0">
            <a:latin typeface="Verdana" pitchFamily="34" charset="0"/>
            <a:ea typeface="Verdana" pitchFamily="34" charset="0"/>
            <a:cs typeface="Verdana" pitchFamily="34" charset="0"/>
          </a:endParaRPr>
        </a:p>
      </dsp:txBody>
      <dsp:txXfrm>
        <a:off x="0" y="407702"/>
        <a:ext cx="8229600" cy="837804"/>
      </dsp:txXfrm>
    </dsp:sp>
    <dsp:sp modelId="{0872F12C-E5B6-42A9-8475-C57195892A3C}">
      <dsp:nvSpPr>
        <dsp:cNvPr id="0" name=""/>
        <dsp:cNvSpPr/>
      </dsp:nvSpPr>
      <dsp:spPr>
        <a:xfrm>
          <a:off x="0" y="1229858"/>
          <a:ext cx="8229600" cy="389356"/>
        </a:xfrm>
        <a:prstGeom prst="roundRect">
          <a:avLst/>
        </a:prstGeom>
        <a:gradFill rotWithShape="0">
          <a:gsLst>
            <a:gs pos="0">
              <a:schemeClr val="accent6">
                <a:shade val="50000"/>
                <a:hueOff val="31175"/>
                <a:satOff val="2711"/>
                <a:lumOff val="17972"/>
                <a:alphaOff val="0"/>
                <a:tint val="50000"/>
                <a:shade val="86000"/>
                <a:satMod val="140000"/>
              </a:schemeClr>
            </a:gs>
            <a:gs pos="45000">
              <a:schemeClr val="accent6">
                <a:shade val="50000"/>
                <a:hueOff val="31175"/>
                <a:satOff val="2711"/>
                <a:lumOff val="17972"/>
                <a:alphaOff val="0"/>
                <a:tint val="48000"/>
                <a:satMod val="150000"/>
              </a:schemeClr>
            </a:gs>
            <a:gs pos="100000">
              <a:schemeClr val="accent6">
                <a:shade val="50000"/>
                <a:hueOff val="31175"/>
                <a:satOff val="2711"/>
                <a:lumOff val="17972"/>
                <a:alphaOff val="0"/>
                <a:tint val="28000"/>
                <a:satMod val="160000"/>
              </a:schemeClr>
            </a:gs>
          </a:gsLst>
          <a:path path="circle">
            <a:fillToRect l="100000" t="100000" r="100000" b="100000"/>
          </a:path>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8580" tIns="68580" rIns="68580" bIns="68580" numCol="1" spcCol="1270" anchor="ctr" anchorCtr="0">
          <a:noAutofit/>
        </a:bodyPr>
        <a:lstStyle/>
        <a:p>
          <a:pPr lvl="0" algn="just" defTabSz="800100">
            <a:lnSpc>
              <a:spcPct val="90000"/>
            </a:lnSpc>
            <a:spcBef>
              <a:spcPct val="0"/>
            </a:spcBef>
            <a:spcAft>
              <a:spcPct val="35000"/>
            </a:spcAft>
          </a:pPr>
          <a:r>
            <a:rPr lang="pt-BR" sz="1800" b="1" kern="1200" dirty="0" smtClean="0">
              <a:latin typeface="Verdana" pitchFamily="34" charset="0"/>
              <a:ea typeface="Verdana" pitchFamily="34" charset="0"/>
              <a:cs typeface="Verdana" pitchFamily="34" charset="0"/>
            </a:rPr>
            <a:t>Fatores </a:t>
          </a:r>
          <a:r>
            <a:rPr lang="pt-BR" sz="1800" b="1" kern="1200" dirty="0" err="1" smtClean="0">
              <a:latin typeface="Verdana" pitchFamily="34" charset="0"/>
              <a:ea typeface="Verdana" pitchFamily="34" charset="0"/>
              <a:cs typeface="Verdana" pitchFamily="34" charset="0"/>
            </a:rPr>
            <a:t>psicosociais</a:t>
          </a:r>
          <a:endParaRPr lang="pt-BR" sz="1800" b="1" kern="1200" dirty="0">
            <a:latin typeface="Verdana" pitchFamily="34" charset="0"/>
            <a:ea typeface="Verdana" pitchFamily="34" charset="0"/>
            <a:cs typeface="Verdana" pitchFamily="34" charset="0"/>
          </a:endParaRPr>
        </a:p>
      </dsp:txBody>
      <dsp:txXfrm>
        <a:off x="19007" y="1248865"/>
        <a:ext cx="8191586" cy="351342"/>
      </dsp:txXfrm>
    </dsp:sp>
    <dsp:sp modelId="{93887837-9569-4764-8FBF-D053277A186D}">
      <dsp:nvSpPr>
        <dsp:cNvPr id="0" name=""/>
        <dsp:cNvSpPr/>
      </dsp:nvSpPr>
      <dsp:spPr>
        <a:xfrm>
          <a:off x="0" y="1619214"/>
          <a:ext cx="8229600" cy="83780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20320" rIns="113792" bIns="20320" numCol="1" spcCol="1270" anchor="t" anchorCtr="0">
          <a:noAutofit/>
        </a:bodyPr>
        <a:lstStyle/>
        <a:p>
          <a:pPr marL="171450" lvl="1" indent="-171450" algn="just" defTabSz="711200">
            <a:lnSpc>
              <a:spcPct val="90000"/>
            </a:lnSpc>
            <a:spcBef>
              <a:spcPct val="0"/>
            </a:spcBef>
            <a:spcAft>
              <a:spcPct val="20000"/>
            </a:spcAft>
            <a:buChar char="••"/>
          </a:pPr>
          <a:r>
            <a:rPr lang="pt-BR" sz="1600" kern="1200" dirty="0" smtClean="0">
              <a:latin typeface="Verdana" pitchFamily="34" charset="0"/>
              <a:ea typeface="Verdana" pitchFamily="34" charset="0"/>
              <a:cs typeface="Verdana" pitchFamily="34" charset="0"/>
            </a:rPr>
            <a:t>Explorando as relações entre percepções de desigualdades sociais, mecanismos psicobiológicos e situação de saúde, com base no conceito de que as percepções e as experiências de pessoas em sociedades desiguais provocam estresse e prejuízos à saúde.</a:t>
          </a:r>
          <a:endParaRPr lang="pt-BR" sz="1600" kern="1200" dirty="0">
            <a:latin typeface="Verdana" pitchFamily="34" charset="0"/>
            <a:ea typeface="Verdana" pitchFamily="34" charset="0"/>
            <a:cs typeface="Verdana" pitchFamily="34" charset="0"/>
          </a:endParaRPr>
        </a:p>
      </dsp:txBody>
      <dsp:txXfrm>
        <a:off x="0" y="1619214"/>
        <a:ext cx="8229600" cy="837804"/>
      </dsp:txXfrm>
    </dsp:sp>
    <dsp:sp modelId="{578A4CC9-CE74-4B5F-976B-822F3571932A}">
      <dsp:nvSpPr>
        <dsp:cNvPr id="0" name=""/>
        <dsp:cNvSpPr/>
      </dsp:nvSpPr>
      <dsp:spPr>
        <a:xfrm>
          <a:off x="0" y="2457018"/>
          <a:ext cx="8229600" cy="389356"/>
        </a:xfrm>
        <a:prstGeom prst="roundRect">
          <a:avLst/>
        </a:prstGeom>
        <a:gradFill rotWithShape="0">
          <a:gsLst>
            <a:gs pos="0">
              <a:schemeClr val="accent6">
                <a:shade val="50000"/>
                <a:hueOff val="62350"/>
                <a:satOff val="5421"/>
                <a:lumOff val="35945"/>
                <a:alphaOff val="0"/>
                <a:tint val="50000"/>
                <a:shade val="86000"/>
                <a:satMod val="140000"/>
              </a:schemeClr>
            </a:gs>
            <a:gs pos="45000">
              <a:schemeClr val="accent6">
                <a:shade val="50000"/>
                <a:hueOff val="62350"/>
                <a:satOff val="5421"/>
                <a:lumOff val="35945"/>
                <a:alphaOff val="0"/>
                <a:tint val="48000"/>
                <a:satMod val="150000"/>
              </a:schemeClr>
            </a:gs>
            <a:gs pos="100000">
              <a:schemeClr val="accent6">
                <a:shade val="50000"/>
                <a:hueOff val="62350"/>
                <a:satOff val="5421"/>
                <a:lumOff val="35945"/>
                <a:alphaOff val="0"/>
                <a:tint val="28000"/>
                <a:satMod val="160000"/>
              </a:schemeClr>
            </a:gs>
          </a:gsLst>
          <a:path path="circle">
            <a:fillToRect l="100000" t="100000" r="100000" b="100000"/>
          </a:path>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8580" tIns="68580" rIns="68580" bIns="68580" numCol="1" spcCol="1270" anchor="ctr" anchorCtr="0">
          <a:noAutofit/>
        </a:bodyPr>
        <a:lstStyle/>
        <a:p>
          <a:pPr lvl="0" algn="just" defTabSz="800100">
            <a:lnSpc>
              <a:spcPct val="90000"/>
            </a:lnSpc>
            <a:spcBef>
              <a:spcPct val="0"/>
            </a:spcBef>
            <a:spcAft>
              <a:spcPct val="35000"/>
            </a:spcAft>
          </a:pPr>
          <a:r>
            <a:rPr lang="pt-BR" sz="1800" b="1" kern="1200" dirty="0" smtClean="0">
              <a:latin typeface="Verdana" pitchFamily="34" charset="0"/>
              <a:ea typeface="Verdana" pitchFamily="34" charset="0"/>
              <a:cs typeface="Verdana" pitchFamily="34" charset="0"/>
            </a:rPr>
            <a:t>Fatores </a:t>
          </a:r>
          <a:r>
            <a:rPr lang="pt-BR" sz="1800" b="1" kern="1200" dirty="0" err="1" smtClean="0">
              <a:latin typeface="Verdana" pitchFamily="34" charset="0"/>
              <a:ea typeface="Verdana" pitchFamily="34" charset="0"/>
              <a:cs typeface="Verdana" pitchFamily="34" charset="0"/>
            </a:rPr>
            <a:t>ecossociais</a:t>
          </a:r>
          <a:r>
            <a:rPr lang="pt-BR" sz="1800" b="1" kern="1200" dirty="0" smtClean="0">
              <a:latin typeface="Verdana" pitchFamily="34" charset="0"/>
              <a:ea typeface="Verdana" pitchFamily="34" charset="0"/>
              <a:cs typeface="Verdana" pitchFamily="34" charset="0"/>
            </a:rPr>
            <a:t> e Enfoques multiníveis</a:t>
          </a:r>
          <a:endParaRPr lang="pt-BR" sz="1800" b="1" kern="1200" dirty="0">
            <a:latin typeface="Verdana" pitchFamily="34" charset="0"/>
            <a:ea typeface="Verdana" pitchFamily="34" charset="0"/>
            <a:cs typeface="Verdana" pitchFamily="34" charset="0"/>
          </a:endParaRPr>
        </a:p>
      </dsp:txBody>
      <dsp:txXfrm>
        <a:off x="19007" y="2476025"/>
        <a:ext cx="8191586" cy="351342"/>
      </dsp:txXfrm>
    </dsp:sp>
    <dsp:sp modelId="{2A4D6ECD-3186-459B-8D4A-B9E681B8E7D5}">
      <dsp:nvSpPr>
        <dsp:cNvPr id="0" name=""/>
        <dsp:cNvSpPr/>
      </dsp:nvSpPr>
      <dsp:spPr>
        <a:xfrm>
          <a:off x="0" y="2846375"/>
          <a:ext cx="8229600" cy="46544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21590" rIns="120904" bIns="21590" numCol="1" spcCol="1270" anchor="t" anchorCtr="0">
          <a:noAutofit/>
        </a:bodyPr>
        <a:lstStyle/>
        <a:p>
          <a:pPr marL="171450" lvl="1" indent="-171450" algn="just" defTabSz="755650">
            <a:lnSpc>
              <a:spcPct val="90000"/>
            </a:lnSpc>
            <a:spcBef>
              <a:spcPct val="0"/>
            </a:spcBef>
            <a:spcAft>
              <a:spcPct val="20000"/>
            </a:spcAft>
            <a:buChar char="••"/>
          </a:pPr>
          <a:r>
            <a:rPr lang="pt-BR" sz="1700" kern="1200" dirty="0" smtClean="0">
              <a:latin typeface="Verdana" pitchFamily="34" charset="0"/>
              <a:ea typeface="Verdana" pitchFamily="34" charset="0"/>
              <a:cs typeface="Verdana" pitchFamily="34" charset="0"/>
            </a:rPr>
            <a:t>Buscam integrar as abordagens individuais e grupais, sociais e biológicas numa perspectiva dinâmica, histórica e ecológica.</a:t>
          </a:r>
          <a:endParaRPr lang="pt-BR" sz="1700" kern="1200" dirty="0">
            <a:latin typeface="Verdana" pitchFamily="34" charset="0"/>
            <a:ea typeface="Verdana" pitchFamily="34" charset="0"/>
            <a:cs typeface="Verdana" pitchFamily="34" charset="0"/>
          </a:endParaRPr>
        </a:p>
      </dsp:txBody>
      <dsp:txXfrm>
        <a:off x="0" y="2846375"/>
        <a:ext cx="8229600" cy="465446"/>
      </dsp:txXfrm>
    </dsp:sp>
    <dsp:sp modelId="{611B899F-3EF7-47D1-9974-9093597FA460}">
      <dsp:nvSpPr>
        <dsp:cNvPr id="0" name=""/>
        <dsp:cNvSpPr/>
      </dsp:nvSpPr>
      <dsp:spPr>
        <a:xfrm>
          <a:off x="0" y="3311822"/>
          <a:ext cx="8229600" cy="389356"/>
        </a:xfrm>
        <a:prstGeom prst="roundRect">
          <a:avLst/>
        </a:prstGeom>
        <a:gradFill rotWithShape="0">
          <a:gsLst>
            <a:gs pos="0">
              <a:schemeClr val="accent6">
                <a:shade val="50000"/>
                <a:hueOff val="31175"/>
                <a:satOff val="2711"/>
                <a:lumOff val="17972"/>
                <a:alphaOff val="0"/>
                <a:tint val="50000"/>
                <a:shade val="86000"/>
                <a:satMod val="140000"/>
              </a:schemeClr>
            </a:gs>
            <a:gs pos="45000">
              <a:schemeClr val="accent6">
                <a:shade val="50000"/>
                <a:hueOff val="31175"/>
                <a:satOff val="2711"/>
                <a:lumOff val="17972"/>
                <a:alphaOff val="0"/>
                <a:tint val="48000"/>
                <a:satMod val="150000"/>
              </a:schemeClr>
            </a:gs>
            <a:gs pos="100000">
              <a:schemeClr val="accent6">
                <a:shade val="50000"/>
                <a:hueOff val="31175"/>
                <a:satOff val="2711"/>
                <a:lumOff val="17972"/>
                <a:alphaOff val="0"/>
                <a:tint val="28000"/>
                <a:satMod val="160000"/>
              </a:schemeClr>
            </a:gs>
          </a:gsLst>
          <a:path path="circle">
            <a:fillToRect l="100000" t="100000" r="100000" b="100000"/>
          </a:path>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8580" tIns="68580" rIns="68580" bIns="68580" numCol="1" spcCol="1270" anchor="ctr" anchorCtr="0">
          <a:noAutofit/>
        </a:bodyPr>
        <a:lstStyle/>
        <a:p>
          <a:pPr lvl="0" algn="just" defTabSz="800100">
            <a:lnSpc>
              <a:spcPct val="90000"/>
            </a:lnSpc>
            <a:spcBef>
              <a:spcPct val="0"/>
            </a:spcBef>
            <a:spcAft>
              <a:spcPct val="35000"/>
            </a:spcAft>
          </a:pPr>
          <a:r>
            <a:rPr lang="pt-BR" sz="1800" b="1" kern="1200" dirty="0" smtClean="0">
              <a:latin typeface="Verdana" pitchFamily="34" charset="0"/>
              <a:ea typeface="Verdana" pitchFamily="34" charset="0"/>
              <a:cs typeface="Verdana" pitchFamily="34" charset="0"/>
            </a:rPr>
            <a:t>Capital social</a:t>
          </a:r>
          <a:endParaRPr lang="pt-BR" sz="1800" b="1" kern="1200" dirty="0">
            <a:latin typeface="Verdana" pitchFamily="34" charset="0"/>
            <a:ea typeface="Verdana" pitchFamily="34" charset="0"/>
            <a:cs typeface="Verdana" pitchFamily="34" charset="0"/>
          </a:endParaRPr>
        </a:p>
      </dsp:txBody>
      <dsp:txXfrm>
        <a:off x="19007" y="3330829"/>
        <a:ext cx="8191586" cy="351342"/>
      </dsp:txXfrm>
    </dsp:sp>
    <dsp:sp modelId="{8A269118-84DF-4696-B606-9EC11AA5AC8B}">
      <dsp:nvSpPr>
        <dsp:cNvPr id="0" name=""/>
        <dsp:cNvSpPr/>
      </dsp:nvSpPr>
      <dsp:spPr>
        <a:xfrm>
          <a:off x="0" y="3703876"/>
          <a:ext cx="8229600" cy="138088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20320" rIns="113792" bIns="20320" numCol="1" spcCol="1270" anchor="t" anchorCtr="0">
          <a:noAutofit/>
        </a:bodyPr>
        <a:lstStyle/>
        <a:p>
          <a:pPr marL="171450" lvl="1" indent="-171450" algn="just" defTabSz="711200">
            <a:lnSpc>
              <a:spcPct val="90000"/>
            </a:lnSpc>
            <a:spcBef>
              <a:spcPct val="0"/>
            </a:spcBef>
            <a:spcAft>
              <a:spcPct val="20000"/>
            </a:spcAft>
            <a:buChar char="••"/>
          </a:pPr>
          <a:r>
            <a:rPr lang="pt-BR" sz="1600" kern="1200" dirty="0" smtClean="0">
              <a:latin typeface="Verdana" pitchFamily="34" charset="0"/>
              <a:ea typeface="Verdana" pitchFamily="34" charset="0"/>
              <a:cs typeface="Verdana" pitchFamily="34" charset="0"/>
            </a:rPr>
            <a:t>Relações entre a saúde das populações, as desigualdades nas condições de vida e o grau de desenvolvimento da trama de vínculos e associações entre indivíduos e grupos.</a:t>
          </a:r>
          <a:endParaRPr lang="pt-BR" sz="1600" kern="1200" dirty="0">
            <a:latin typeface="Verdana" pitchFamily="34" charset="0"/>
            <a:ea typeface="Verdana" pitchFamily="34" charset="0"/>
            <a:cs typeface="Verdana" pitchFamily="34" charset="0"/>
          </a:endParaRPr>
        </a:p>
      </dsp:txBody>
      <dsp:txXfrm>
        <a:off x="0" y="3703876"/>
        <a:ext cx="8229600" cy="1380885"/>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9875E7D-C8C7-4FF3-9420-4C59A5F79E4B}" type="datetimeFigureOut">
              <a:rPr lang="pt-BR" smtClean="0"/>
              <a:pPr/>
              <a:t>26/03/2015</a:t>
            </a:fld>
            <a:endParaRPr lang="pt-BR"/>
          </a:p>
        </p:txBody>
      </p:sp>
      <p:sp>
        <p:nvSpPr>
          <p:cNvPr id="4" name="Espaço Reservado para Imagem de Slide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pt-BR"/>
          </a:p>
        </p:txBody>
      </p:sp>
      <p:sp>
        <p:nvSpPr>
          <p:cNvPr id="5" name="Espaço Reservado para Anotaçõ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6" name="Espaço Reservado para Rodapé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t-BR"/>
          </a:p>
        </p:txBody>
      </p:sp>
      <p:sp>
        <p:nvSpPr>
          <p:cNvPr id="7" name="Espaço Reservado para Número de Slid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F0C8A7F-F04F-417A-ACDD-7DAF6742DCD4}" type="slidenum">
              <a:rPr lang="pt-BR" smtClean="0"/>
              <a:pPr/>
              <a:t>‹nº›</a:t>
            </a:fld>
            <a:endParaRPr lang="pt-BR"/>
          </a:p>
        </p:txBody>
      </p:sp>
    </p:spTree>
    <p:extLst>
      <p:ext uri="{BB962C8B-B14F-4D97-AF65-F5344CB8AC3E}">
        <p14:creationId xmlns:p14="http://schemas.microsoft.com/office/powerpoint/2010/main" val="34340664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normAutofit/>
          </a:bodyPr>
          <a:lstStyle/>
          <a:p>
            <a:r>
              <a:rPr lang="pt-BR" sz="1200" kern="1200" baseline="0" dirty="0" err="1" smtClean="0">
                <a:solidFill>
                  <a:schemeClr val="tx1"/>
                </a:solidFill>
                <a:latin typeface="+mn-lt"/>
                <a:ea typeface="+mn-ea"/>
                <a:cs typeface="+mn-cs"/>
              </a:rPr>
              <a:t>hacinamiento</a:t>
            </a:r>
            <a:r>
              <a:rPr lang="pt-BR" sz="1200" kern="1200" baseline="0" dirty="0" smtClean="0">
                <a:solidFill>
                  <a:schemeClr val="tx1"/>
                </a:solidFill>
                <a:latin typeface="+mn-lt"/>
                <a:ea typeface="+mn-ea"/>
                <a:cs typeface="+mn-cs"/>
              </a:rPr>
              <a:t>  </a:t>
            </a:r>
            <a:r>
              <a:rPr lang="pt-BR" sz="1200" kern="1200" baseline="0" dirty="0" smtClean="0">
                <a:solidFill>
                  <a:schemeClr val="tx1"/>
                </a:solidFill>
                <a:latin typeface="+mn-lt"/>
                <a:ea typeface="+mn-ea"/>
                <a:cs typeface="+mn-cs"/>
                <a:sym typeface="Wingdings" pitchFamily="2" charset="2"/>
              </a:rPr>
              <a:t> </a:t>
            </a:r>
            <a:r>
              <a:rPr lang="pt-BR" sz="1200" kern="1200" baseline="0" dirty="0" err="1" smtClean="0">
                <a:solidFill>
                  <a:schemeClr val="tx1"/>
                </a:solidFill>
                <a:latin typeface="+mn-lt"/>
                <a:ea typeface="+mn-ea"/>
                <a:cs typeface="+mn-cs"/>
                <a:sym typeface="Wingdings" pitchFamily="2" charset="2"/>
              </a:rPr>
              <a:t>Superlatação</a:t>
            </a:r>
            <a:endParaRPr lang="pt-BR" dirty="0"/>
          </a:p>
        </p:txBody>
      </p:sp>
      <p:sp>
        <p:nvSpPr>
          <p:cNvPr id="4" name="Espaço Reservado para Número de Slide 3"/>
          <p:cNvSpPr>
            <a:spLocks noGrp="1"/>
          </p:cNvSpPr>
          <p:nvPr>
            <p:ph type="sldNum" sz="quarter" idx="10"/>
          </p:nvPr>
        </p:nvSpPr>
        <p:spPr/>
        <p:txBody>
          <a:bodyPr/>
          <a:lstStyle/>
          <a:p>
            <a:fld id="{6F0C8A7F-F04F-417A-ACDD-7DAF6742DCD4}" type="slidenum">
              <a:rPr lang="pt-BR" smtClean="0"/>
              <a:pPr/>
              <a:t>34</a:t>
            </a:fld>
            <a:endParaRPr lang="pt-BR"/>
          </a:p>
        </p:txBody>
      </p:sp>
    </p:spTree>
    <p:extLst>
      <p:ext uri="{BB962C8B-B14F-4D97-AF65-F5344CB8AC3E}">
        <p14:creationId xmlns:p14="http://schemas.microsoft.com/office/powerpoint/2010/main" val="32045138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pt-BR" smtClean="0"/>
              <a:t>Clique para editar o título mestre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BR" smtClean="0"/>
              <a:t>Clique para editar o estilo do subtítulo mestre</a:t>
            </a:r>
            <a:endParaRPr lang="en-US" dirty="0"/>
          </a:p>
        </p:txBody>
      </p:sp>
      <p:sp>
        <p:nvSpPr>
          <p:cNvPr id="4" name="Date Placeholder 3"/>
          <p:cNvSpPr>
            <a:spLocks noGrp="1"/>
          </p:cNvSpPr>
          <p:nvPr>
            <p:ph type="dt" sz="half" idx="10"/>
          </p:nvPr>
        </p:nvSpPr>
        <p:spPr/>
        <p:txBody>
          <a:bodyPr/>
          <a:lstStyle/>
          <a:p>
            <a:fld id="{A1B1F31D-6C63-4CDC-B2C2-F635F7E307AF}" type="datetimeFigureOut">
              <a:rPr lang="pt-BR" smtClean="0"/>
              <a:pPr/>
              <a:t>26/03/2015</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8249F921-E40C-4D88-A772-6E2A4C4EDBE8}" type="slidenum">
              <a:rPr lang="pt-BR" smtClean="0"/>
              <a:pPr/>
              <a:t>‹nº›</a:t>
            </a:fld>
            <a:endParaRPr lang="pt-BR"/>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smtClean="0"/>
              <a:t>Clique para editar o título mestre</a:t>
            </a:r>
            <a:endParaRPr lang="en-US"/>
          </a:p>
        </p:txBody>
      </p:sp>
      <p:sp>
        <p:nvSpPr>
          <p:cNvPr id="3" name="Vertical Text Placeholder 2"/>
          <p:cNvSpPr>
            <a:spLocks noGrp="1"/>
          </p:cNvSpPr>
          <p:nvPr>
            <p:ph type="body" orient="vert" idx="1"/>
          </p:nvPr>
        </p:nvSpPr>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
        <p:nvSpPr>
          <p:cNvPr id="4" name="Date Placeholder 3"/>
          <p:cNvSpPr>
            <a:spLocks noGrp="1"/>
          </p:cNvSpPr>
          <p:nvPr>
            <p:ph type="dt" sz="half" idx="10"/>
          </p:nvPr>
        </p:nvSpPr>
        <p:spPr/>
        <p:txBody>
          <a:bodyPr/>
          <a:lstStyle/>
          <a:p>
            <a:fld id="{A1B1F31D-6C63-4CDC-B2C2-F635F7E307AF}" type="datetimeFigureOut">
              <a:rPr lang="pt-BR" smtClean="0"/>
              <a:pPr/>
              <a:t>26/03/2015</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8249F921-E40C-4D88-A772-6E2A4C4EDBE8}" type="slidenum">
              <a:rPr lang="pt-BR" smtClean="0"/>
              <a:pPr/>
              <a:t>‹nº›</a:t>
            </a:fld>
            <a:endParaRPr lang="pt-B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pt-BR" smtClean="0"/>
              <a:t>Clique para editar o título mestre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Date Placeholder 3"/>
          <p:cNvSpPr>
            <a:spLocks noGrp="1"/>
          </p:cNvSpPr>
          <p:nvPr>
            <p:ph type="dt" sz="half" idx="10"/>
          </p:nvPr>
        </p:nvSpPr>
        <p:spPr/>
        <p:txBody>
          <a:bodyPr/>
          <a:lstStyle/>
          <a:p>
            <a:fld id="{A1B1F31D-6C63-4CDC-B2C2-F635F7E307AF}" type="datetimeFigureOut">
              <a:rPr lang="pt-BR" smtClean="0"/>
              <a:pPr/>
              <a:t>26/03/2015</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8249F921-E40C-4D88-A772-6E2A4C4EDBE8}" type="slidenum">
              <a:rPr lang="pt-BR" smtClean="0"/>
              <a:pPr/>
              <a:t>‹nº›</a:t>
            </a:fld>
            <a:endParaRPr lang="pt-B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smtClean="0"/>
              <a:t>Clique para editar o título mestre</a:t>
            </a:r>
            <a:endParaRPr lang="en-US"/>
          </a:p>
        </p:txBody>
      </p:sp>
      <p:sp>
        <p:nvSpPr>
          <p:cNvPr id="3" name="Content Placeholder 2"/>
          <p:cNvSpPr>
            <a:spLocks noGrp="1"/>
          </p:cNvSpPr>
          <p:nvPr>
            <p:ph idx="1"/>
          </p:nvPr>
        </p:nvSpPr>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
        <p:nvSpPr>
          <p:cNvPr id="4" name="Date Placeholder 3"/>
          <p:cNvSpPr>
            <a:spLocks noGrp="1"/>
          </p:cNvSpPr>
          <p:nvPr>
            <p:ph type="dt" sz="half" idx="10"/>
          </p:nvPr>
        </p:nvSpPr>
        <p:spPr/>
        <p:txBody>
          <a:bodyPr/>
          <a:lstStyle/>
          <a:p>
            <a:fld id="{A1B1F31D-6C63-4CDC-B2C2-F635F7E307AF}" type="datetimeFigureOut">
              <a:rPr lang="pt-BR" smtClean="0"/>
              <a:pPr/>
              <a:t>26/03/2015</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8249F921-E40C-4D88-A772-6E2A4C4EDBE8}" type="slidenum">
              <a:rPr lang="pt-BR" smtClean="0"/>
              <a:pPr/>
              <a:t>‹nº›</a:t>
            </a:fld>
            <a:endParaRPr lang="pt-B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pt-BR" smtClean="0"/>
              <a:t>Clique para editar o título mestre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Clique para editar o texto mestre</a:t>
            </a:r>
          </a:p>
        </p:txBody>
      </p:sp>
      <p:sp>
        <p:nvSpPr>
          <p:cNvPr id="4" name="Date Placeholder 3"/>
          <p:cNvSpPr>
            <a:spLocks noGrp="1"/>
          </p:cNvSpPr>
          <p:nvPr>
            <p:ph type="dt" sz="half" idx="10"/>
          </p:nvPr>
        </p:nvSpPr>
        <p:spPr/>
        <p:txBody>
          <a:bodyPr/>
          <a:lstStyle/>
          <a:p>
            <a:fld id="{A1B1F31D-6C63-4CDC-B2C2-F635F7E307AF}" type="datetimeFigureOut">
              <a:rPr lang="pt-BR" smtClean="0"/>
              <a:pPr/>
              <a:t>26/03/2015</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8249F921-E40C-4D88-A772-6E2A4C4EDBE8}" type="slidenum">
              <a:rPr lang="pt-BR" smtClean="0"/>
              <a:pPr/>
              <a:t>‹nº›</a:t>
            </a:fld>
            <a:endParaRPr lang="pt-BR"/>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smtClean="0"/>
              <a:t>Clique para editar o título mestre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5" name="Date Placeholder 4"/>
          <p:cNvSpPr>
            <a:spLocks noGrp="1"/>
          </p:cNvSpPr>
          <p:nvPr>
            <p:ph type="dt" sz="half" idx="10"/>
          </p:nvPr>
        </p:nvSpPr>
        <p:spPr/>
        <p:txBody>
          <a:bodyPr/>
          <a:lstStyle/>
          <a:p>
            <a:fld id="{A1B1F31D-6C63-4CDC-B2C2-F635F7E307AF}" type="datetimeFigureOut">
              <a:rPr lang="pt-BR" smtClean="0"/>
              <a:pPr/>
              <a:t>26/03/2015</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8249F921-E40C-4D88-A772-6E2A4C4EDBE8}" type="slidenum">
              <a:rPr lang="pt-BR" smtClean="0"/>
              <a:pPr/>
              <a:t>‹nº›</a:t>
            </a:fld>
            <a:endParaRPr lang="pt-B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pt-BR" smtClean="0"/>
              <a:t>Clique para editar o título mestre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7" name="Date Placeholder 6"/>
          <p:cNvSpPr>
            <a:spLocks noGrp="1"/>
          </p:cNvSpPr>
          <p:nvPr>
            <p:ph type="dt" sz="half" idx="10"/>
          </p:nvPr>
        </p:nvSpPr>
        <p:spPr/>
        <p:txBody>
          <a:bodyPr/>
          <a:lstStyle/>
          <a:p>
            <a:fld id="{A1B1F31D-6C63-4CDC-B2C2-F635F7E307AF}" type="datetimeFigureOut">
              <a:rPr lang="pt-BR" smtClean="0"/>
              <a:pPr/>
              <a:t>26/03/2015</a:t>
            </a:fld>
            <a:endParaRPr lang="pt-BR"/>
          </a:p>
        </p:txBody>
      </p:sp>
      <p:sp>
        <p:nvSpPr>
          <p:cNvPr id="8" name="Footer Placeholder 7"/>
          <p:cNvSpPr>
            <a:spLocks noGrp="1"/>
          </p:cNvSpPr>
          <p:nvPr>
            <p:ph type="ftr" sz="quarter" idx="11"/>
          </p:nvPr>
        </p:nvSpPr>
        <p:spPr/>
        <p:txBody>
          <a:bodyPr/>
          <a:lstStyle/>
          <a:p>
            <a:endParaRPr lang="pt-BR"/>
          </a:p>
        </p:txBody>
      </p:sp>
      <p:sp>
        <p:nvSpPr>
          <p:cNvPr id="9" name="Slide Number Placeholder 8"/>
          <p:cNvSpPr>
            <a:spLocks noGrp="1"/>
          </p:cNvSpPr>
          <p:nvPr>
            <p:ph type="sldNum" sz="quarter" idx="12"/>
          </p:nvPr>
        </p:nvSpPr>
        <p:spPr/>
        <p:txBody>
          <a:bodyPr/>
          <a:lstStyle/>
          <a:p>
            <a:fld id="{8249F921-E40C-4D88-A772-6E2A4C4EDBE8}" type="slidenum">
              <a:rPr lang="pt-BR" smtClean="0"/>
              <a:pPr/>
              <a:t>‹nº›</a:t>
            </a:fld>
            <a:endParaRPr lang="pt-BR"/>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smtClean="0"/>
              <a:t>Clique para editar o título mestre</a:t>
            </a:r>
            <a:endParaRPr lang="en-US"/>
          </a:p>
        </p:txBody>
      </p:sp>
      <p:sp>
        <p:nvSpPr>
          <p:cNvPr id="3" name="Date Placeholder 2"/>
          <p:cNvSpPr>
            <a:spLocks noGrp="1"/>
          </p:cNvSpPr>
          <p:nvPr>
            <p:ph type="dt" sz="half" idx="10"/>
          </p:nvPr>
        </p:nvSpPr>
        <p:spPr/>
        <p:txBody>
          <a:bodyPr/>
          <a:lstStyle/>
          <a:p>
            <a:fld id="{A1B1F31D-6C63-4CDC-B2C2-F635F7E307AF}" type="datetimeFigureOut">
              <a:rPr lang="pt-BR" smtClean="0"/>
              <a:pPr/>
              <a:t>26/03/2015</a:t>
            </a:fld>
            <a:endParaRPr lang="pt-BR"/>
          </a:p>
        </p:txBody>
      </p:sp>
      <p:sp>
        <p:nvSpPr>
          <p:cNvPr id="4" name="Footer Placeholder 3"/>
          <p:cNvSpPr>
            <a:spLocks noGrp="1"/>
          </p:cNvSpPr>
          <p:nvPr>
            <p:ph type="ftr" sz="quarter" idx="11"/>
          </p:nvPr>
        </p:nvSpPr>
        <p:spPr/>
        <p:txBody>
          <a:bodyPr/>
          <a:lstStyle/>
          <a:p>
            <a:endParaRPr lang="pt-BR"/>
          </a:p>
        </p:txBody>
      </p:sp>
      <p:sp>
        <p:nvSpPr>
          <p:cNvPr id="5" name="Slide Number Placeholder 4"/>
          <p:cNvSpPr>
            <a:spLocks noGrp="1"/>
          </p:cNvSpPr>
          <p:nvPr>
            <p:ph type="sldNum" sz="quarter" idx="12"/>
          </p:nvPr>
        </p:nvSpPr>
        <p:spPr/>
        <p:txBody>
          <a:bodyPr/>
          <a:lstStyle/>
          <a:p>
            <a:fld id="{8249F921-E40C-4D88-A772-6E2A4C4EDBE8}" type="slidenum">
              <a:rPr lang="pt-BR" smtClean="0"/>
              <a:pPr/>
              <a:t>‹nº›</a:t>
            </a:fld>
            <a:endParaRPr lang="pt-B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1B1F31D-6C63-4CDC-B2C2-F635F7E307AF}" type="datetimeFigureOut">
              <a:rPr lang="pt-BR" smtClean="0"/>
              <a:pPr/>
              <a:t>26/03/2015</a:t>
            </a:fld>
            <a:endParaRPr lang="pt-BR"/>
          </a:p>
        </p:txBody>
      </p:sp>
      <p:sp>
        <p:nvSpPr>
          <p:cNvPr id="3" name="Footer Placeholder 2"/>
          <p:cNvSpPr>
            <a:spLocks noGrp="1"/>
          </p:cNvSpPr>
          <p:nvPr>
            <p:ph type="ftr" sz="quarter" idx="11"/>
          </p:nvPr>
        </p:nvSpPr>
        <p:spPr/>
        <p:txBody>
          <a:bodyPr/>
          <a:lstStyle/>
          <a:p>
            <a:endParaRPr lang="pt-BR"/>
          </a:p>
        </p:txBody>
      </p:sp>
      <p:sp>
        <p:nvSpPr>
          <p:cNvPr id="4" name="Slide Number Placeholder 3"/>
          <p:cNvSpPr>
            <a:spLocks noGrp="1"/>
          </p:cNvSpPr>
          <p:nvPr>
            <p:ph type="sldNum" sz="quarter" idx="12"/>
          </p:nvPr>
        </p:nvSpPr>
        <p:spPr/>
        <p:txBody>
          <a:bodyPr/>
          <a:lstStyle/>
          <a:p>
            <a:fld id="{8249F921-E40C-4D88-A772-6E2A4C4EDBE8}" type="slidenum">
              <a:rPr lang="pt-BR" smtClean="0"/>
              <a:pPr/>
              <a:t>‹nº›</a:t>
            </a:fld>
            <a:endParaRPr lang="pt-B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pt-BR" smtClean="0"/>
              <a:t>Clique para editar o título mestre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5" name="Date Placeholder 4"/>
          <p:cNvSpPr>
            <a:spLocks noGrp="1"/>
          </p:cNvSpPr>
          <p:nvPr>
            <p:ph type="dt" sz="half" idx="10"/>
          </p:nvPr>
        </p:nvSpPr>
        <p:spPr/>
        <p:txBody>
          <a:bodyPr/>
          <a:lstStyle/>
          <a:p>
            <a:fld id="{A1B1F31D-6C63-4CDC-B2C2-F635F7E307AF}" type="datetimeFigureOut">
              <a:rPr lang="pt-BR" smtClean="0"/>
              <a:pPr/>
              <a:t>26/03/2015</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8249F921-E40C-4D88-A772-6E2A4C4EDBE8}" type="slidenum">
              <a:rPr lang="pt-BR" smtClean="0"/>
              <a:pPr/>
              <a:t>‹nº›</a:t>
            </a:fld>
            <a:endParaRPr lang="pt-BR"/>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pt-BR" smtClean="0"/>
              <a:t>Clique para editar o título mestre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t-BR" smtClean="0"/>
              <a:t>Clique no ícone para adicionar uma imagem</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5" name="Date Placeholder 4"/>
          <p:cNvSpPr>
            <a:spLocks noGrp="1"/>
          </p:cNvSpPr>
          <p:nvPr>
            <p:ph type="dt" sz="half" idx="10"/>
          </p:nvPr>
        </p:nvSpPr>
        <p:spPr/>
        <p:txBody>
          <a:bodyPr/>
          <a:lstStyle/>
          <a:p>
            <a:fld id="{A1B1F31D-6C63-4CDC-B2C2-F635F7E307AF}" type="datetimeFigureOut">
              <a:rPr lang="pt-BR" smtClean="0"/>
              <a:pPr/>
              <a:t>26/03/2015</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8249F921-E40C-4D88-A772-6E2A4C4EDBE8}" type="slidenum">
              <a:rPr lang="pt-BR" smtClean="0"/>
              <a:pPr/>
              <a:t>‹nº›</a:t>
            </a:fld>
            <a:endParaRPr lang="pt-B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alphaModFix amt="57000"/>
            <a:lum/>
          </a:blip>
          <a:srcRect/>
          <a:tile tx="0" ty="0" sx="100000" sy="100000" flip="none" algn="tl"/>
        </a:blipFill>
        <a:effectLst/>
      </p:bgPr>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pt-BR" smtClean="0"/>
              <a:t>Clique para editar o título mestre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A1B1F31D-6C63-4CDC-B2C2-F635F7E307AF}" type="datetimeFigureOut">
              <a:rPr lang="pt-BR" smtClean="0"/>
              <a:pPr/>
              <a:t>26/03/2015</a:t>
            </a:fld>
            <a:endParaRPr lang="pt-BR"/>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pt-BR"/>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8249F921-E40C-4D88-A772-6E2A4C4EDBE8}" type="slidenum">
              <a:rPr lang="pt-BR" smtClean="0"/>
              <a:pPr/>
              <a:t>‹nº›</a:t>
            </a:fld>
            <a:endParaRPr lang="pt-BR"/>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r>
              <a:rPr lang="pt-BR" dirty="0"/>
              <a:t>Determinação Social da Saúde</a:t>
            </a:r>
            <a:r>
              <a:rPr lang="pt-BR" dirty="0" smtClean="0"/>
              <a:t>:</a:t>
            </a:r>
            <a:endParaRPr lang="pt-BR" dirty="0"/>
          </a:p>
        </p:txBody>
      </p:sp>
      <p:sp>
        <p:nvSpPr>
          <p:cNvPr id="3" name="Subtítulo 2"/>
          <p:cNvSpPr>
            <a:spLocks noGrp="1"/>
          </p:cNvSpPr>
          <p:nvPr>
            <p:ph type="subTitle" idx="1"/>
          </p:nvPr>
        </p:nvSpPr>
        <p:spPr>
          <a:xfrm>
            <a:off x="755576" y="3505200"/>
            <a:ext cx="6120680" cy="1752600"/>
          </a:xfrm>
        </p:spPr>
        <p:txBody>
          <a:bodyPr>
            <a:normAutofit/>
          </a:bodyPr>
          <a:lstStyle/>
          <a:p>
            <a:r>
              <a:rPr lang="pt-BR" sz="2800" dirty="0" smtClean="0">
                <a:solidFill>
                  <a:schemeClr val="accent5"/>
                </a:solidFill>
              </a:rPr>
              <a:t>Novos </a:t>
            </a:r>
            <a:r>
              <a:rPr lang="pt-BR" sz="2800" dirty="0">
                <a:solidFill>
                  <a:schemeClr val="accent5"/>
                </a:solidFill>
              </a:rPr>
              <a:t>caminhos da saúde pública e a responsabilidade das instituições de </a:t>
            </a:r>
            <a:r>
              <a:rPr lang="pt-BR" sz="2800" dirty="0" smtClean="0">
                <a:solidFill>
                  <a:schemeClr val="accent5"/>
                </a:solidFill>
              </a:rPr>
              <a:t>ensino.</a:t>
            </a:r>
            <a:endParaRPr lang="pt-BR" sz="2800" dirty="0">
              <a:solidFill>
                <a:schemeClr val="accent5"/>
              </a:solidFill>
            </a:endParaRPr>
          </a:p>
        </p:txBody>
      </p:sp>
      <p:sp>
        <p:nvSpPr>
          <p:cNvPr id="4" name="CaixaDeTexto 3"/>
          <p:cNvSpPr txBox="1"/>
          <p:nvPr/>
        </p:nvSpPr>
        <p:spPr>
          <a:xfrm>
            <a:off x="4788024" y="5157192"/>
            <a:ext cx="4392488" cy="442674"/>
          </a:xfrm>
          <a:prstGeom prst="roundRect">
            <a:avLst/>
          </a:prstGeom>
          <a:solidFill>
            <a:schemeClr val="accent6">
              <a:lumMod val="50000"/>
            </a:schemeClr>
          </a:solidFill>
        </p:spPr>
        <p:txBody>
          <a:bodyPr wrap="square" rtlCol="0">
            <a:spAutoFit/>
          </a:bodyPr>
          <a:lstStyle/>
          <a:p>
            <a:r>
              <a:rPr lang="pt-BR" sz="2000" dirty="0" smtClean="0">
                <a:solidFill>
                  <a:schemeClr val="bg2"/>
                </a:solidFill>
              </a:rPr>
              <a:t>Prof. Dr. Francisco Carlos Félix </a:t>
            </a:r>
            <a:r>
              <a:rPr lang="pt-BR" sz="2000" dirty="0">
                <a:solidFill>
                  <a:schemeClr val="bg2"/>
                </a:solidFill>
              </a:rPr>
              <a:t>L</a:t>
            </a:r>
            <a:r>
              <a:rPr lang="pt-BR" sz="2000" dirty="0" smtClean="0">
                <a:solidFill>
                  <a:schemeClr val="bg2"/>
                </a:solidFill>
              </a:rPr>
              <a:t>ana</a:t>
            </a:r>
            <a:endParaRPr lang="pt-BR" sz="2000" dirty="0">
              <a:solidFill>
                <a:schemeClr val="bg2"/>
              </a:solidFill>
            </a:endParaRPr>
          </a:p>
        </p:txBody>
      </p:sp>
      <p:sp>
        <p:nvSpPr>
          <p:cNvPr id="5" name="CaixaDeTexto 4"/>
          <p:cNvSpPr txBox="1"/>
          <p:nvPr/>
        </p:nvSpPr>
        <p:spPr>
          <a:xfrm>
            <a:off x="3239852" y="6239053"/>
            <a:ext cx="2664296" cy="646331"/>
          </a:xfrm>
          <a:prstGeom prst="rect">
            <a:avLst/>
          </a:prstGeom>
          <a:noFill/>
        </p:spPr>
        <p:txBody>
          <a:bodyPr wrap="square" rtlCol="0">
            <a:spAutoFit/>
          </a:bodyPr>
          <a:lstStyle/>
          <a:p>
            <a:pPr algn="ctr"/>
            <a:r>
              <a:rPr lang="pt-BR" dirty="0" smtClean="0">
                <a:solidFill>
                  <a:schemeClr val="tx1">
                    <a:lumMod val="75000"/>
                    <a:lumOff val="25000"/>
                  </a:schemeClr>
                </a:solidFill>
              </a:rPr>
              <a:t>Rio de Janeiro</a:t>
            </a:r>
          </a:p>
          <a:p>
            <a:pPr algn="ctr"/>
            <a:r>
              <a:rPr lang="pt-BR" dirty="0" smtClean="0">
                <a:solidFill>
                  <a:schemeClr val="tx1">
                    <a:lumMod val="75000"/>
                    <a:lumOff val="25000"/>
                  </a:schemeClr>
                </a:solidFill>
              </a:rPr>
              <a:t>2015</a:t>
            </a:r>
            <a:endParaRPr lang="pt-BR" dirty="0">
              <a:solidFill>
                <a:schemeClr val="tx1">
                  <a:lumMod val="75000"/>
                  <a:lumOff val="25000"/>
                </a:schemeClr>
              </a:solidFill>
            </a:endParaRPr>
          </a:p>
        </p:txBody>
      </p:sp>
    </p:spTree>
    <p:extLst>
      <p:ext uri="{BB962C8B-B14F-4D97-AF65-F5344CB8AC3E}">
        <p14:creationId xmlns:p14="http://schemas.microsoft.com/office/powerpoint/2010/main" val="136598632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latin typeface="Verdana" pitchFamily="34" charset="0"/>
                <a:ea typeface="Verdana" pitchFamily="34" charset="0"/>
                <a:cs typeface="Verdana" pitchFamily="34" charset="0"/>
              </a:rPr>
              <a:t>Os novos questionamentos</a:t>
            </a:r>
            <a:endParaRPr lang="pt-BR" dirty="0">
              <a:latin typeface="Verdana" pitchFamily="34" charset="0"/>
              <a:ea typeface="Verdana" pitchFamily="34" charset="0"/>
              <a:cs typeface="Verdana" pitchFamily="34" charset="0"/>
            </a:endParaRPr>
          </a:p>
        </p:txBody>
      </p:sp>
      <p:sp>
        <p:nvSpPr>
          <p:cNvPr id="3" name="Espaço Reservado para Conteúdo 2"/>
          <p:cNvSpPr>
            <a:spLocks noGrp="1"/>
          </p:cNvSpPr>
          <p:nvPr>
            <p:ph idx="1"/>
          </p:nvPr>
        </p:nvSpPr>
        <p:spPr>
          <a:xfrm>
            <a:off x="214282" y="1600200"/>
            <a:ext cx="8643998" cy="5114948"/>
          </a:xfrm>
        </p:spPr>
        <p:txBody>
          <a:bodyPr anchor="t">
            <a:noAutofit/>
          </a:bodyPr>
          <a:lstStyle/>
          <a:p>
            <a:pPr marL="173038" indent="-173038" algn="just">
              <a:spcBef>
                <a:spcPts val="600"/>
              </a:spcBef>
            </a:pPr>
            <a:r>
              <a:rPr lang="pt-BR" sz="2200" dirty="0" smtClean="0">
                <a:solidFill>
                  <a:schemeClr val="accent5"/>
                </a:solidFill>
                <a:latin typeface="Verdana" pitchFamily="34" charset="0"/>
                <a:ea typeface="Verdana" pitchFamily="34" charset="0"/>
                <a:cs typeface="Verdana" pitchFamily="34" charset="0"/>
              </a:rPr>
              <a:t>CAUSA</a:t>
            </a:r>
            <a:r>
              <a:rPr lang="pt-BR" sz="2200" dirty="0" smtClean="0">
                <a:latin typeface="Verdana" pitchFamily="34" charset="0"/>
                <a:ea typeface="Verdana" pitchFamily="34" charset="0"/>
                <a:cs typeface="Verdana" pitchFamily="34" charset="0"/>
              </a:rPr>
              <a:t> é algo que resulta em mudança;</a:t>
            </a:r>
          </a:p>
          <a:p>
            <a:pPr marL="173038" indent="-173038" algn="just">
              <a:spcBef>
                <a:spcPts val="600"/>
              </a:spcBef>
            </a:pPr>
            <a:endParaRPr lang="pt-BR" sz="2200" dirty="0" smtClean="0">
              <a:latin typeface="Verdana" pitchFamily="34" charset="0"/>
              <a:ea typeface="Verdana" pitchFamily="34" charset="0"/>
              <a:cs typeface="Verdana" pitchFamily="34" charset="0"/>
            </a:endParaRPr>
          </a:p>
          <a:p>
            <a:pPr marL="173038" indent="-173038" algn="just">
              <a:spcBef>
                <a:spcPts val="600"/>
              </a:spcBef>
            </a:pPr>
            <a:r>
              <a:rPr lang="pt-BR" sz="2200" dirty="0" smtClean="0">
                <a:solidFill>
                  <a:schemeClr val="accent5"/>
                </a:solidFill>
                <a:latin typeface="Verdana" pitchFamily="34" charset="0"/>
                <a:ea typeface="Verdana" pitchFamily="34" charset="0"/>
                <a:cs typeface="Verdana" pitchFamily="34" charset="0"/>
              </a:rPr>
              <a:t>CAUSA</a:t>
            </a:r>
            <a:r>
              <a:rPr lang="pt-BR" sz="2200" dirty="0" smtClean="0">
                <a:latin typeface="Verdana" pitchFamily="34" charset="0"/>
                <a:ea typeface="Verdana" pitchFamily="34" charset="0"/>
                <a:cs typeface="Verdana" pitchFamily="34" charset="0"/>
              </a:rPr>
              <a:t> incluí todos os determinantes de eventos/doenças, isto é: intervenções, características das </a:t>
            </a:r>
            <a:r>
              <a:rPr lang="pt-BR" sz="2200" dirty="0" smtClean="0">
                <a:solidFill>
                  <a:schemeClr val="accent5"/>
                </a:solidFill>
                <a:latin typeface="Verdana" pitchFamily="34" charset="0"/>
                <a:ea typeface="Verdana" pitchFamily="34" charset="0"/>
                <a:cs typeface="Verdana" pitchFamily="34" charset="0"/>
              </a:rPr>
              <a:t>pessoas, tempo e lugar</a:t>
            </a:r>
            <a:r>
              <a:rPr lang="pt-BR" sz="2200" dirty="0" smtClean="0">
                <a:latin typeface="Verdana" pitchFamily="34" charset="0"/>
                <a:ea typeface="Verdana" pitchFamily="34" charset="0"/>
                <a:cs typeface="Verdana" pitchFamily="34" charset="0"/>
              </a:rPr>
              <a:t>, etc...</a:t>
            </a:r>
          </a:p>
          <a:p>
            <a:pPr marL="173038" indent="-173038" algn="just">
              <a:spcBef>
                <a:spcPts val="600"/>
              </a:spcBef>
            </a:pPr>
            <a:endParaRPr lang="pt-BR" sz="2200" dirty="0" smtClean="0">
              <a:latin typeface="Verdana" pitchFamily="34" charset="0"/>
              <a:ea typeface="Verdana" pitchFamily="34" charset="0"/>
              <a:cs typeface="Verdana" pitchFamily="34" charset="0"/>
            </a:endParaRPr>
          </a:p>
          <a:p>
            <a:pPr marL="173038" indent="-173038" algn="just">
              <a:spcBef>
                <a:spcPts val="600"/>
              </a:spcBef>
            </a:pPr>
            <a:r>
              <a:rPr lang="pt-BR" sz="2200" dirty="0" smtClean="0">
                <a:latin typeface="Verdana" pitchFamily="34" charset="0"/>
                <a:ea typeface="Verdana" pitchFamily="34" charset="0"/>
                <a:cs typeface="Verdana" pitchFamily="34" charset="0"/>
              </a:rPr>
              <a:t>Qualquer desenho de estudo isola em determinado momento ou período, a estrutura demográfica de uma população de base, de modo a demonstrar os determinantes e eventos em estudo relacionados a essa população. </a:t>
            </a:r>
            <a:endParaRPr lang="pt-BR" sz="2200" dirty="0">
              <a:latin typeface="Verdana" pitchFamily="34" charset="0"/>
              <a:ea typeface="Verdana" pitchFamily="34" charset="0"/>
              <a:cs typeface="Verdana"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latin typeface="Verdana" pitchFamily="34" charset="0"/>
                <a:ea typeface="Verdana" pitchFamily="34" charset="0"/>
                <a:cs typeface="Verdana" pitchFamily="34" charset="0"/>
              </a:rPr>
              <a:t>Os novos questionamentos</a:t>
            </a:r>
            <a:endParaRPr lang="pt-BR" dirty="0">
              <a:latin typeface="Verdana" pitchFamily="34" charset="0"/>
              <a:ea typeface="Verdana" pitchFamily="34" charset="0"/>
              <a:cs typeface="Verdana" pitchFamily="34" charset="0"/>
            </a:endParaRPr>
          </a:p>
        </p:txBody>
      </p:sp>
      <p:sp>
        <p:nvSpPr>
          <p:cNvPr id="3" name="Espaço Reservado para Conteúdo 2"/>
          <p:cNvSpPr>
            <a:spLocks noGrp="1"/>
          </p:cNvSpPr>
          <p:nvPr>
            <p:ph idx="1"/>
          </p:nvPr>
        </p:nvSpPr>
        <p:spPr>
          <a:xfrm>
            <a:off x="214282" y="1600200"/>
            <a:ext cx="8643998" cy="5114948"/>
          </a:xfrm>
        </p:spPr>
        <p:txBody>
          <a:bodyPr anchor="t">
            <a:noAutofit/>
          </a:bodyPr>
          <a:lstStyle/>
          <a:p>
            <a:pPr marL="173038" indent="-173038" algn="just">
              <a:spcBef>
                <a:spcPts val="600"/>
              </a:spcBef>
            </a:pPr>
            <a:r>
              <a:rPr lang="pt-BR" sz="2200" dirty="0" smtClean="0">
                <a:latin typeface="Verdana" pitchFamily="34" charset="0"/>
                <a:ea typeface="Verdana" pitchFamily="34" charset="0"/>
                <a:cs typeface="Verdana" pitchFamily="34" charset="0"/>
              </a:rPr>
              <a:t>Os descobrimentos microbiológicos: os parasitas, bactérias e mais tarde os vírus, passaram a ser as causas últimas e únicas para a produção da doença, substituindo as concepções sobrenaturais e as tênues proposições da causalidade social elaboradas por </a:t>
            </a:r>
            <a:r>
              <a:rPr lang="pt-BR" sz="2200" b="1" dirty="0" err="1" smtClean="0">
                <a:solidFill>
                  <a:schemeClr val="accent5"/>
                </a:solidFill>
                <a:latin typeface="Verdana" pitchFamily="34" charset="0"/>
                <a:ea typeface="Verdana" pitchFamily="34" charset="0"/>
                <a:cs typeface="Verdana" pitchFamily="34" charset="0"/>
              </a:rPr>
              <a:t>Virchow</a:t>
            </a:r>
            <a:r>
              <a:rPr lang="pt-BR" sz="2200" dirty="0" smtClean="0">
                <a:latin typeface="Verdana" pitchFamily="34" charset="0"/>
                <a:ea typeface="Verdana" pitchFamily="34" charset="0"/>
                <a:cs typeface="Verdana" pitchFamily="34" charset="0"/>
              </a:rPr>
              <a:t>.</a:t>
            </a:r>
          </a:p>
          <a:p>
            <a:pPr marL="0" indent="0" algn="just">
              <a:spcBef>
                <a:spcPts val="600"/>
              </a:spcBef>
            </a:pPr>
            <a:endParaRPr lang="pt-BR" sz="2200" dirty="0" smtClean="0">
              <a:latin typeface="Verdana" pitchFamily="34" charset="0"/>
              <a:ea typeface="Verdana" pitchFamily="34" charset="0"/>
              <a:cs typeface="Verdana" pitchFamily="34" charset="0"/>
            </a:endParaRPr>
          </a:p>
          <a:p>
            <a:pPr marL="0" indent="0" algn="just">
              <a:spcBef>
                <a:spcPts val="600"/>
              </a:spcBef>
            </a:pPr>
            <a:endParaRPr lang="pt-BR" sz="2200" dirty="0" smtClean="0">
              <a:latin typeface="Verdana" pitchFamily="34" charset="0"/>
              <a:ea typeface="Verdana" pitchFamily="34" charset="0"/>
              <a:cs typeface="Verdana" pitchFamily="34" charset="0"/>
            </a:endParaRPr>
          </a:p>
          <a:p>
            <a:pPr marL="0" indent="0" algn="just">
              <a:spcBef>
                <a:spcPts val="600"/>
              </a:spcBef>
              <a:buNone/>
            </a:pPr>
            <a:r>
              <a:rPr lang="pt-BR" sz="2200" dirty="0" smtClean="0">
                <a:latin typeface="Verdana" pitchFamily="34" charset="0"/>
                <a:ea typeface="Verdana" pitchFamily="34" charset="0"/>
                <a:cs typeface="Verdana" pitchFamily="34" charset="0"/>
              </a:rPr>
              <a:t>Esta teoria contribuiu para mascarar os efeitos sociais produzidos pelo sistema de exploração capitalista.</a:t>
            </a:r>
            <a:endParaRPr lang="pt-BR" sz="2200" dirty="0">
              <a:latin typeface="Verdana" pitchFamily="34" charset="0"/>
              <a:ea typeface="Verdana" pitchFamily="34" charset="0"/>
              <a:cs typeface="Verdana"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rredondar Retângulo em um Canto Diagonal 3"/>
          <p:cNvSpPr/>
          <p:nvPr/>
        </p:nvSpPr>
        <p:spPr>
          <a:xfrm>
            <a:off x="0" y="1571612"/>
            <a:ext cx="5286380" cy="428628"/>
          </a:xfrm>
          <a:prstGeom prst="round2Diag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pt-BR"/>
          </a:p>
        </p:txBody>
      </p:sp>
      <p:sp>
        <p:nvSpPr>
          <p:cNvPr id="2" name="Título 1"/>
          <p:cNvSpPr>
            <a:spLocks noGrp="1"/>
          </p:cNvSpPr>
          <p:nvPr>
            <p:ph type="title"/>
          </p:nvPr>
        </p:nvSpPr>
        <p:spPr/>
        <p:txBody>
          <a:bodyPr/>
          <a:lstStyle/>
          <a:p>
            <a:r>
              <a:rPr lang="pt-BR" cap="small" dirty="0" smtClean="0">
                <a:latin typeface="Verdana" pitchFamily="34" charset="0"/>
                <a:ea typeface="Verdana" pitchFamily="34" charset="0"/>
                <a:cs typeface="Verdana" pitchFamily="34" charset="0"/>
              </a:rPr>
              <a:t>Aspectos históricos</a:t>
            </a:r>
            <a:endParaRPr lang="pt-BR" cap="small" dirty="0">
              <a:latin typeface="Verdana" pitchFamily="34" charset="0"/>
              <a:ea typeface="Verdana" pitchFamily="34" charset="0"/>
              <a:cs typeface="Verdana" pitchFamily="34" charset="0"/>
            </a:endParaRPr>
          </a:p>
        </p:txBody>
      </p:sp>
      <p:sp>
        <p:nvSpPr>
          <p:cNvPr id="3" name="Espaço Reservado para Conteúdo 2"/>
          <p:cNvSpPr>
            <a:spLocks noGrp="1"/>
          </p:cNvSpPr>
          <p:nvPr>
            <p:ph idx="1"/>
          </p:nvPr>
        </p:nvSpPr>
        <p:spPr>
          <a:xfrm>
            <a:off x="214282" y="1600200"/>
            <a:ext cx="8643998" cy="5114948"/>
          </a:xfrm>
        </p:spPr>
        <p:txBody>
          <a:bodyPr anchor="t">
            <a:noAutofit/>
          </a:bodyPr>
          <a:lstStyle/>
          <a:p>
            <a:pPr algn="just">
              <a:spcBef>
                <a:spcPts val="600"/>
              </a:spcBef>
              <a:buNone/>
            </a:pPr>
            <a:r>
              <a:rPr lang="pt-BR" sz="2200" b="1" dirty="0" smtClean="0">
                <a:solidFill>
                  <a:schemeClr val="bg1"/>
                </a:solidFill>
                <a:latin typeface="Verdana" pitchFamily="34" charset="0"/>
              </a:rPr>
              <a:t>Segunda metade do século XX</a:t>
            </a:r>
          </a:p>
          <a:p>
            <a:pPr algn="just">
              <a:spcBef>
                <a:spcPts val="600"/>
              </a:spcBef>
              <a:buNone/>
            </a:pPr>
            <a:endParaRPr lang="pt-BR" sz="1400" b="1" dirty="0" smtClean="0">
              <a:solidFill>
                <a:schemeClr val="hlink"/>
              </a:solidFill>
              <a:latin typeface="Verdana" pitchFamily="34" charset="0"/>
            </a:endParaRPr>
          </a:p>
          <a:p>
            <a:pPr algn="just">
              <a:spcBef>
                <a:spcPts val="600"/>
              </a:spcBef>
            </a:pPr>
            <a:r>
              <a:rPr lang="pt-BR" sz="2200" dirty="0" smtClean="0">
                <a:latin typeface="Verdana" pitchFamily="34" charset="0"/>
              </a:rPr>
              <a:t>O modelo de </a:t>
            </a:r>
            <a:r>
              <a:rPr lang="pt-BR" sz="2200" b="1" dirty="0" smtClean="0">
                <a:solidFill>
                  <a:schemeClr val="accent5"/>
                </a:solidFill>
                <a:latin typeface="Verdana" pitchFamily="34" charset="0"/>
              </a:rPr>
              <a:t>causa única</a:t>
            </a:r>
            <a:r>
              <a:rPr lang="pt-BR" sz="2200" dirty="0" smtClean="0">
                <a:latin typeface="Verdana" pitchFamily="34" charset="0"/>
              </a:rPr>
              <a:t>, advindo do paradigma do </a:t>
            </a:r>
            <a:r>
              <a:rPr lang="pt-BR" sz="2200" dirty="0" err="1" smtClean="0">
                <a:latin typeface="Verdana" pitchFamily="34" charset="0"/>
              </a:rPr>
              <a:t>contagionismo</a:t>
            </a:r>
            <a:r>
              <a:rPr lang="pt-BR" sz="2200" dirty="0" smtClean="0">
                <a:latin typeface="Verdana" pitchFamily="34" charset="0"/>
              </a:rPr>
              <a:t> não mais explica a saúde/doença;</a:t>
            </a:r>
          </a:p>
          <a:p>
            <a:pPr algn="just">
              <a:spcBef>
                <a:spcPts val="600"/>
              </a:spcBef>
            </a:pPr>
            <a:endParaRPr lang="pt-BR" sz="2200" dirty="0" smtClean="0">
              <a:latin typeface="Verdana" pitchFamily="34" charset="0"/>
            </a:endParaRPr>
          </a:p>
          <a:p>
            <a:pPr algn="just">
              <a:spcBef>
                <a:spcPts val="600"/>
              </a:spcBef>
            </a:pPr>
            <a:r>
              <a:rPr lang="pt-BR" sz="2200" dirty="0" smtClean="0">
                <a:latin typeface="Verdana" pitchFamily="34" charset="0"/>
              </a:rPr>
              <a:t>Resultando um novo conceito e </a:t>
            </a:r>
            <a:r>
              <a:rPr lang="pt-BR" sz="2200" b="1" dirty="0" smtClean="0">
                <a:solidFill>
                  <a:schemeClr val="accent5"/>
                </a:solidFill>
                <a:latin typeface="Verdana" pitchFamily="34" charset="0"/>
              </a:rPr>
              <a:t>Teoria </a:t>
            </a:r>
            <a:r>
              <a:rPr lang="pt-BR" sz="2200" b="1" dirty="0" err="1" smtClean="0">
                <a:solidFill>
                  <a:schemeClr val="accent5"/>
                </a:solidFill>
                <a:latin typeface="Verdana" pitchFamily="34" charset="0"/>
              </a:rPr>
              <a:t>Multicausal</a:t>
            </a:r>
            <a:r>
              <a:rPr lang="pt-BR" sz="2200" dirty="0" smtClean="0">
                <a:latin typeface="Verdana" pitchFamily="34" charset="0"/>
              </a:rPr>
              <a:t>, a “teia de causalidade”, na qual diversos “fatores de risco” ou características individuais, comportamentais, e “estilos de vida” presumivelmente interagem independentemente para a causa das doenças.</a:t>
            </a:r>
            <a:endParaRPr lang="pt-BR" sz="2200" dirty="0">
              <a:latin typeface="Verdana" pitchFamily="3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rredondar Retângulo em um Canto Diagonal 3"/>
          <p:cNvSpPr/>
          <p:nvPr/>
        </p:nvSpPr>
        <p:spPr>
          <a:xfrm>
            <a:off x="0" y="1571612"/>
            <a:ext cx="5286380" cy="428628"/>
          </a:xfrm>
          <a:prstGeom prst="round2Diag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pt-BR"/>
          </a:p>
        </p:txBody>
      </p:sp>
      <p:sp>
        <p:nvSpPr>
          <p:cNvPr id="2" name="Título 1"/>
          <p:cNvSpPr>
            <a:spLocks noGrp="1"/>
          </p:cNvSpPr>
          <p:nvPr>
            <p:ph type="title"/>
          </p:nvPr>
        </p:nvSpPr>
        <p:spPr/>
        <p:txBody>
          <a:bodyPr/>
          <a:lstStyle/>
          <a:p>
            <a:r>
              <a:rPr lang="pt-BR" cap="small" dirty="0" smtClean="0">
                <a:latin typeface="Verdana" pitchFamily="34" charset="0"/>
                <a:ea typeface="Verdana" pitchFamily="34" charset="0"/>
                <a:cs typeface="Verdana" pitchFamily="34" charset="0"/>
              </a:rPr>
              <a:t>Aspectos históricos</a:t>
            </a:r>
            <a:endParaRPr lang="pt-BR" cap="small" dirty="0">
              <a:latin typeface="Verdana" pitchFamily="34" charset="0"/>
              <a:ea typeface="Verdana" pitchFamily="34" charset="0"/>
              <a:cs typeface="Verdana" pitchFamily="34" charset="0"/>
            </a:endParaRPr>
          </a:p>
        </p:txBody>
      </p:sp>
      <p:sp>
        <p:nvSpPr>
          <p:cNvPr id="3" name="Espaço Reservado para Conteúdo 2"/>
          <p:cNvSpPr>
            <a:spLocks noGrp="1"/>
          </p:cNvSpPr>
          <p:nvPr>
            <p:ph idx="1"/>
          </p:nvPr>
        </p:nvSpPr>
        <p:spPr>
          <a:xfrm>
            <a:off x="214282" y="1600200"/>
            <a:ext cx="8643998" cy="5114948"/>
          </a:xfrm>
        </p:spPr>
        <p:txBody>
          <a:bodyPr anchor="t">
            <a:noAutofit/>
          </a:bodyPr>
          <a:lstStyle/>
          <a:p>
            <a:pPr algn="just">
              <a:spcBef>
                <a:spcPts val="600"/>
              </a:spcBef>
              <a:buNone/>
            </a:pPr>
            <a:r>
              <a:rPr lang="pt-BR" sz="2200" b="1" dirty="0" smtClean="0">
                <a:solidFill>
                  <a:schemeClr val="bg1"/>
                </a:solidFill>
                <a:latin typeface="Verdana" pitchFamily="34" charset="0"/>
              </a:rPr>
              <a:t>Segunda metade do século XX</a:t>
            </a:r>
          </a:p>
          <a:p>
            <a:pPr algn="just">
              <a:spcBef>
                <a:spcPts val="600"/>
              </a:spcBef>
              <a:buNone/>
            </a:pPr>
            <a:endParaRPr lang="pt-BR" sz="1400" b="1" dirty="0" smtClean="0">
              <a:solidFill>
                <a:schemeClr val="hlink"/>
              </a:solidFill>
              <a:latin typeface="Verdana" pitchFamily="34" charset="0"/>
            </a:endParaRPr>
          </a:p>
          <a:p>
            <a:pPr algn="just">
              <a:spcBef>
                <a:spcPts val="600"/>
              </a:spcBef>
            </a:pPr>
            <a:r>
              <a:rPr lang="pt-BR" sz="2200" dirty="0" smtClean="0">
                <a:latin typeface="Verdana" pitchFamily="34" charset="0"/>
              </a:rPr>
              <a:t>Transição, da epidemiologia de doenças infecciosas para epidemiologia das doenças crônicas, ocupacionais, avaliação de serviços de saúde</a:t>
            </a:r>
          </a:p>
          <a:p>
            <a:pPr algn="just">
              <a:spcBef>
                <a:spcPts val="600"/>
              </a:spcBef>
            </a:pPr>
            <a:endParaRPr lang="pt-BR" sz="2200" dirty="0" smtClean="0">
              <a:latin typeface="Verdana" pitchFamily="34" charset="0"/>
            </a:endParaRPr>
          </a:p>
          <a:p>
            <a:pPr algn="just">
              <a:spcBef>
                <a:spcPts val="600"/>
              </a:spcBef>
            </a:pPr>
            <a:r>
              <a:rPr lang="pt-BR" sz="2200" dirty="0" smtClean="0">
                <a:latin typeface="Verdana" pitchFamily="34" charset="0"/>
              </a:rPr>
              <a:t>Novos problemas de Saúde Pública nos Países Desenvolvidos após a II Guerra Mundial: Úlcera péptica, Doenças Cardiovasculares e Câncer de Pulmão</a:t>
            </a:r>
          </a:p>
          <a:p>
            <a:pPr algn="just">
              <a:spcBef>
                <a:spcPts val="600"/>
              </a:spcBef>
            </a:pPr>
            <a:endParaRPr lang="pt-BR" sz="2200" dirty="0" smtClean="0">
              <a:latin typeface="Verdana" pitchFamily="34" charset="0"/>
            </a:endParaRPr>
          </a:p>
          <a:p>
            <a:pPr algn="just">
              <a:spcBef>
                <a:spcPts val="600"/>
              </a:spcBef>
            </a:pPr>
            <a:r>
              <a:rPr lang="pt-BR" sz="2200" dirty="0" smtClean="0">
                <a:latin typeface="Verdana" pitchFamily="34" charset="0"/>
              </a:rPr>
              <a:t>Desenvolvimento de Metodologias para Estudos Epidemiológicos Observacionais, Prospectivos e Caso-controle (Caso-comparação) e Análises Multivariadas.</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latin typeface="Verdana" pitchFamily="34" charset="0"/>
                <a:ea typeface="Verdana" pitchFamily="34" charset="0"/>
                <a:cs typeface="Verdana" pitchFamily="34" charset="0"/>
              </a:rPr>
              <a:t>Teoria </a:t>
            </a:r>
            <a:r>
              <a:rPr lang="pt-BR" dirty="0" err="1" smtClean="0">
                <a:latin typeface="Verdana" pitchFamily="34" charset="0"/>
                <a:ea typeface="Verdana" pitchFamily="34" charset="0"/>
                <a:cs typeface="Verdana" pitchFamily="34" charset="0"/>
              </a:rPr>
              <a:t>Multicausal</a:t>
            </a:r>
            <a:endParaRPr lang="pt-BR" dirty="0">
              <a:latin typeface="Verdana" pitchFamily="34" charset="0"/>
              <a:ea typeface="Verdana" pitchFamily="34" charset="0"/>
              <a:cs typeface="Verdana" pitchFamily="34" charset="0"/>
            </a:endParaRPr>
          </a:p>
        </p:txBody>
      </p:sp>
      <p:sp>
        <p:nvSpPr>
          <p:cNvPr id="3" name="Espaço Reservado para Conteúdo 2"/>
          <p:cNvSpPr>
            <a:spLocks noGrp="1"/>
          </p:cNvSpPr>
          <p:nvPr>
            <p:ph idx="1"/>
          </p:nvPr>
        </p:nvSpPr>
        <p:spPr>
          <a:xfrm>
            <a:off x="214282" y="1600200"/>
            <a:ext cx="8643998" cy="5114948"/>
          </a:xfrm>
        </p:spPr>
        <p:txBody>
          <a:bodyPr anchor="t">
            <a:noAutofit/>
          </a:bodyPr>
          <a:lstStyle/>
          <a:p>
            <a:pPr marL="173038" indent="-173038" algn="just">
              <a:spcBef>
                <a:spcPts val="600"/>
              </a:spcBef>
              <a:buFontTx/>
              <a:buChar char="•"/>
            </a:pPr>
            <a:r>
              <a:rPr lang="pt-BR" sz="2200" dirty="0" smtClean="0">
                <a:latin typeface="Verdana" pitchFamily="34" charset="0"/>
              </a:rPr>
              <a:t>A causa da doença não é única, várias causas contribuem para a produção da doença;</a:t>
            </a:r>
          </a:p>
          <a:p>
            <a:pPr marL="173038" indent="-173038" algn="just">
              <a:spcBef>
                <a:spcPts val="600"/>
              </a:spcBef>
              <a:buFontTx/>
              <a:buChar char="•"/>
            </a:pPr>
            <a:endParaRPr lang="pt-BR" sz="2200" dirty="0" smtClean="0">
              <a:latin typeface="Verdana" pitchFamily="34" charset="0"/>
            </a:endParaRPr>
          </a:p>
          <a:p>
            <a:pPr marL="173038" indent="-173038" algn="just">
              <a:spcBef>
                <a:spcPts val="600"/>
              </a:spcBef>
              <a:buFontTx/>
              <a:buChar char="•"/>
            </a:pPr>
            <a:r>
              <a:rPr lang="pt-BR" sz="2200" dirty="0" smtClean="0">
                <a:latin typeface="Verdana" pitchFamily="34" charset="0"/>
              </a:rPr>
              <a:t>Contexto: crise do </a:t>
            </a:r>
            <a:r>
              <a:rPr lang="pt-BR" sz="2200" u="sng" dirty="0" smtClean="0">
                <a:latin typeface="Verdana" pitchFamily="34" charset="0"/>
              </a:rPr>
              <a:t>paradigma </a:t>
            </a:r>
            <a:r>
              <a:rPr lang="pt-BR" sz="2200" u="sng" dirty="0" err="1" smtClean="0">
                <a:latin typeface="Verdana" pitchFamily="34" charset="0"/>
              </a:rPr>
              <a:t>unicausal</a:t>
            </a:r>
            <a:r>
              <a:rPr lang="pt-BR" sz="2200" dirty="0" smtClean="0">
                <a:latin typeface="Verdana" pitchFamily="34" charset="0"/>
              </a:rPr>
              <a:t> ao não dar resposta a vários agravos;</a:t>
            </a:r>
          </a:p>
          <a:p>
            <a:pPr marL="173038" indent="-173038" algn="just">
              <a:spcBef>
                <a:spcPts val="600"/>
              </a:spcBef>
              <a:buFontTx/>
              <a:buChar char="•"/>
            </a:pPr>
            <a:endParaRPr lang="pt-BR" sz="2200" dirty="0" smtClean="0">
              <a:latin typeface="Verdana" pitchFamily="34" charset="0"/>
            </a:endParaRPr>
          </a:p>
          <a:p>
            <a:pPr marL="173038" indent="-173038" algn="just">
              <a:spcBef>
                <a:spcPts val="600"/>
              </a:spcBef>
              <a:buFontTx/>
              <a:buChar char="•"/>
            </a:pPr>
            <a:r>
              <a:rPr lang="pt-BR" sz="2200" dirty="0" smtClean="0">
                <a:latin typeface="Verdana" pitchFamily="34" charset="0"/>
              </a:rPr>
              <a:t>O novo marco de interpretação procurou conduzir ações </a:t>
            </a:r>
            <a:r>
              <a:rPr lang="pt-BR" sz="2200" dirty="0" err="1" smtClean="0">
                <a:latin typeface="Verdana" pitchFamily="34" charset="0"/>
              </a:rPr>
              <a:t>consequentes</a:t>
            </a:r>
            <a:r>
              <a:rPr lang="pt-BR" sz="2200" dirty="0" smtClean="0">
                <a:latin typeface="Verdana" pitchFamily="34" charset="0"/>
              </a:rPr>
              <a:t> com as necessidades de acumulação do capital: descobrir fatores causais na produção do agravo, fáceis de atacar, com medidas pouco custosas e que permitiriam implementar medidas massivas de controle;</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latin typeface="Verdana" pitchFamily="34" charset="0"/>
                <a:ea typeface="Verdana" pitchFamily="34" charset="0"/>
                <a:cs typeface="Verdana" pitchFamily="34" charset="0"/>
              </a:rPr>
              <a:t>Teoria </a:t>
            </a:r>
            <a:r>
              <a:rPr lang="pt-BR" dirty="0" err="1" smtClean="0">
                <a:latin typeface="Verdana" pitchFamily="34" charset="0"/>
                <a:ea typeface="Verdana" pitchFamily="34" charset="0"/>
                <a:cs typeface="Verdana" pitchFamily="34" charset="0"/>
              </a:rPr>
              <a:t>Multicausal</a:t>
            </a:r>
            <a:endParaRPr lang="pt-BR" dirty="0">
              <a:latin typeface="Verdana" pitchFamily="34" charset="0"/>
              <a:ea typeface="Verdana" pitchFamily="34" charset="0"/>
              <a:cs typeface="Verdana" pitchFamily="34" charset="0"/>
            </a:endParaRPr>
          </a:p>
        </p:txBody>
      </p:sp>
      <p:sp>
        <p:nvSpPr>
          <p:cNvPr id="3" name="Espaço Reservado para Conteúdo 2"/>
          <p:cNvSpPr>
            <a:spLocks noGrp="1"/>
          </p:cNvSpPr>
          <p:nvPr>
            <p:ph idx="1"/>
          </p:nvPr>
        </p:nvSpPr>
        <p:spPr>
          <a:xfrm>
            <a:off x="214282" y="1600200"/>
            <a:ext cx="8643998" cy="5114948"/>
          </a:xfrm>
        </p:spPr>
        <p:txBody>
          <a:bodyPr anchor="t">
            <a:noAutofit/>
          </a:bodyPr>
          <a:lstStyle/>
          <a:p>
            <a:pPr marL="173038" indent="-173038" algn="just">
              <a:lnSpc>
                <a:spcPct val="150000"/>
              </a:lnSpc>
              <a:spcBef>
                <a:spcPts val="600"/>
              </a:spcBef>
              <a:buFontTx/>
              <a:buChar char="•"/>
            </a:pPr>
            <a:r>
              <a:rPr lang="pt-BR" sz="2200" dirty="0" smtClean="0">
                <a:latin typeface="Verdana" pitchFamily="34" charset="0"/>
              </a:rPr>
              <a:t>Não se tratava de chegar às verdadeiras causas do problema, mas sim colocar uma cortina ideológica que mascarasse a realidade e que permitisse ao mesmo tempo obter </a:t>
            </a:r>
            <a:r>
              <a:rPr lang="pt-BR" sz="2200" dirty="0" smtClean="0">
                <a:solidFill>
                  <a:schemeClr val="accent5"/>
                </a:solidFill>
                <a:latin typeface="Verdana" pitchFamily="34" charset="0"/>
              </a:rPr>
              <a:t>resultados pragmáticos adequados</a:t>
            </a:r>
            <a:r>
              <a:rPr lang="pt-BR" sz="2200" dirty="0" smtClean="0">
                <a:latin typeface="Verdana" pitchFamily="34" charset="0"/>
              </a:rPr>
              <a:t>, isto é, quebrar a cadeia epidemiológica mediante a supressão ou modificação de uma das variáveis intervenientes para a produção do fenômeno, de modo a diminuí-lo a níveis toleráveis, sem contudo, tocar nas causas estruturais.</a:t>
            </a:r>
            <a:endParaRPr lang="pt-BR" sz="2200" dirty="0">
              <a:latin typeface="Verdana" pitchFamily="34"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rredondar Retângulo em um Canto Diagonal 3"/>
          <p:cNvSpPr/>
          <p:nvPr/>
        </p:nvSpPr>
        <p:spPr>
          <a:xfrm>
            <a:off x="0" y="4643446"/>
            <a:ext cx="3000364" cy="428628"/>
          </a:xfrm>
          <a:prstGeom prst="round2DiagRect">
            <a:avLst/>
          </a:prstGeom>
          <a:ln>
            <a:solidFill>
              <a:schemeClr val="accent5"/>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pt-BR"/>
          </a:p>
        </p:txBody>
      </p:sp>
      <p:sp>
        <p:nvSpPr>
          <p:cNvPr id="2" name="Título 1"/>
          <p:cNvSpPr>
            <a:spLocks noGrp="1"/>
          </p:cNvSpPr>
          <p:nvPr>
            <p:ph type="title"/>
          </p:nvPr>
        </p:nvSpPr>
        <p:spPr/>
        <p:txBody>
          <a:bodyPr>
            <a:normAutofit fontScale="90000"/>
          </a:bodyPr>
          <a:lstStyle/>
          <a:p>
            <a:r>
              <a:rPr lang="pt-BR" sz="4400" dirty="0" smtClean="0">
                <a:latin typeface="Verdana" pitchFamily="34" charset="0"/>
                <a:ea typeface="Verdana" pitchFamily="34" charset="0"/>
                <a:cs typeface="Verdana" pitchFamily="34" charset="0"/>
              </a:rPr>
              <a:t>Teoria Ecológica </a:t>
            </a:r>
            <a:r>
              <a:rPr lang="pt-BR" dirty="0" smtClean="0">
                <a:latin typeface="Verdana" pitchFamily="34" charset="0"/>
                <a:ea typeface="Verdana" pitchFamily="34" charset="0"/>
                <a:cs typeface="Verdana" pitchFamily="34" charset="0"/>
              </a:rPr>
              <a:t>(</a:t>
            </a:r>
            <a:r>
              <a:rPr lang="pt-BR" dirty="0" err="1" smtClean="0">
                <a:latin typeface="Verdana" pitchFamily="34" charset="0"/>
              </a:rPr>
              <a:t>Leavell</a:t>
            </a:r>
            <a:r>
              <a:rPr lang="pt-BR" dirty="0" smtClean="0">
                <a:latin typeface="Verdana" pitchFamily="34" charset="0"/>
              </a:rPr>
              <a:t> &amp; Clark)</a:t>
            </a:r>
            <a:endParaRPr lang="pt-BR" dirty="0">
              <a:latin typeface="Verdana" pitchFamily="34" charset="0"/>
              <a:ea typeface="Verdana" pitchFamily="34" charset="0"/>
              <a:cs typeface="Verdana" pitchFamily="34" charset="0"/>
            </a:endParaRPr>
          </a:p>
        </p:txBody>
      </p:sp>
      <p:sp>
        <p:nvSpPr>
          <p:cNvPr id="3" name="Espaço Reservado para Conteúdo 2"/>
          <p:cNvSpPr>
            <a:spLocks noGrp="1"/>
          </p:cNvSpPr>
          <p:nvPr>
            <p:ph idx="1"/>
          </p:nvPr>
        </p:nvSpPr>
        <p:spPr>
          <a:xfrm>
            <a:off x="214282" y="1600200"/>
            <a:ext cx="8643998" cy="5114948"/>
          </a:xfrm>
        </p:spPr>
        <p:txBody>
          <a:bodyPr anchor="t">
            <a:noAutofit/>
          </a:bodyPr>
          <a:lstStyle/>
          <a:p>
            <a:pPr marL="173038" indent="-173038" algn="just">
              <a:buFontTx/>
              <a:buChar char="•"/>
            </a:pPr>
            <a:r>
              <a:rPr lang="pt-BR" sz="2200" dirty="0" smtClean="0">
                <a:latin typeface="Verdana" pitchFamily="34" charset="0"/>
              </a:rPr>
              <a:t>Modelo mais dinâmico e desenvolvido da </a:t>
            </a:r>
            <a:r>
              <a:rPr lang="pt-BR" sz="2200" dirty="0" smtClean="0">
                <a:solidFill>
                  <a:schemeClr val="accent5"/>
                </a:solidFill>
                <a:latin typeface="Verdana" pitchFamily="34" charset="0"/>
              </a:rPr>
              <a:t>Teoria </a:t>
            </a:r>
            <a:r>
              <a:rPr lang="pt-BR" sz="2200" dirty="0" err="1" smtClean="0">
                <a:solidFill>
                  <a:schemeClr val="accent5"/>
                </a:solidFill>
                <a:latin typeface="Verdana" pitchFamily="34" charset="0"/>
              </a:rPr>
              <a:t>Multicausal</a:t>
            </a:r>
            <a:r>
              <a:rPr lang="pt-BR" sz="2200" dirty="0" smtClean="0">
                <a:latin typeface="Verdana" pitchFamily="34" charset="0"/>
              </a:rPr>
              <a:t>: tríade ecológica;</a:t>
            </a:r>
          </a:p>
          <a:p>
            <a:pPr marL="173038" indent="-173038" algn="just"/>
            <a:endParaRPr lang="pt-BR" sz="1600" dirty="0" smtClean="0">
              <a:latin typeface="Verdana" pitchFamily="34" charset="0"/>
            </a:endParaRPr>
          </a:p>
          <a:p>
            <a:pPr marL="173038" indent="-173038" algn="just">
              <a:buFontTx/>
              <a:buChar char="•"/>
            </a:pPr>
            <a:r>
              <a:rPr lang="pt-BR" sz="2200" dirty="0" smtClean="0">
                <a:latin typeface="Verdana" pitchFamily="34" charset="0"/>
              </a:rPr>
              <a:t>As causas se ordenam dentro de três possíveis categorias ou fatores que intervêm e condicionam o aparecimento e desenvolvimento da doença: o </a:t>
            </a:r>
            <a:r>
              <a:rPr lang="pt-BR" sz="2200" b="1" dirty="0" smtClean="0">
                <a:latin typeface="Verdana" pitchFamily="34" charset="0"/>
              </a:rPr>
              <a:t>agente</a:t>
            </a:r>
            <a:r>
              <a:rPr lang="pt-BR" sz="2200" dirty="0" smtClean="0">
                <a:latin typeface="Verdana" pitchFamily="34" charset="0"/>
              </a:rPr>
              <a:t>, o </a:t>
            </a:r>
            <a:r>
              <a:rPr lang="pt-BR" sz="2200" b="1" dirty="0" smtClean="0">
                <a:latin typeface="Verdana" pitchFamily="34" charset="0"/>
              </a:rPr>
              <a:t>hospedeiro</a:t>
            </a:r>
            <a:r>
              <a:rPr lang="pt-BR" sz="2200" dirty="0" smtClean="0">
                <a:latin typeface="Verdana" pitchFamily="34" charset="0"/>
              </a:rPr>
              <a:t> e o </a:t>
            </a:r>
            <a:r>
              <a:rPr lang="pt-BR" sz="2200" b="1" dirty="0" smtClean="0">
                <a:latin typeface="Verdana" pitchFamily="34" charset="0"/>
              </a:rPr>
              <a:t>meio ambiente, </a:t>
            </a:r>
            <a:r>
              <a:rPr lang="pt-BR" sz="2200" dirty="0" smtClean="0">
                <a:latin typeface="Verdana" pitchFamily="34" charset="0"/>
              </a:rPr>
              <a:t>fatores que se </a:t>
            </a:r>
            <a:r>
              <a:rPr lang="pt-BR" sz="2200" dirty="0" err="1" smtClean="0">
                <a:latin typeface="Verdana" pitchFamily="34" charset="0"/>
              </a:rPr>
              <a:t>interrelacionam</a:t>
            </a:r>
            <a:r>
              <a:rPr lang="pt-BR" sz="2200" dirty="0" smtClean="0">
                <a:latin typeface="Verdana" pitchFamily="34" charset="0"/>
              </a:rPr>
              <a:t> num perfeito equilíbrio;</a:t>
            </a:r>
          </a:p>
          <a:p>
            <a:pPr marL="342900" indent="-342900" algn="just"/>
            <a:endParaRPr lang="pt-BR" sz="1400" dirty="0" smtClean="0">
              <a:latin typeface="Verdana" pitchFamily="34" charset="0"/>
            </a:endParaRPr>
          </a:p>
          <a:p>
            <a:pPr marL="0" indent="0" algn="just">
              <a:buNone/>
            </a:pPr>
            <a:r>
              <a:rPr lang="pt-BR" sz="2200" b="1" dirty="0" smtClean="0">
                <a:solidFill>
                  <a:schemeClr val="bg1"/>
                </a:solidFill>
                <a:latin typeface="Verdana" pitchFamily="34" charset="0"/>
              </a:rPr>
              <a:t>Crítica principal</a:t>
            </a:r>
            <a:r>
              <a:rPr lang="pt-BR" sz="2200" dirty="0" smtClean="0">
                <a:solidFill>
                  <a:schemeClr val="bg1"/>
                </a:solidFill>
                <a:latin typeface="Verdana" pitchFamily="34" charset="0"/>
              </a:rPr>
              <a:t>: </a:t>
            </a:r>
          </a:p>
          <a:p>
            <a:pPr marL="0" indent="0" algn="just">
              <a:buNone/>
            </a:pPr>
            <a:r>
              <a:rPr lang="pt-BR" sz="2150" dirty="0" smtClean="0">
                <a:latin typeface="Verdana" pitchFamily="34" charset="0"/>
              </a:rPr>
              <a:t>Se desconhece a categoria social do homem e o transforma em um fator eminentemente biológico contribuindo para esconder as profundas diferenças de classe que este existe entre os homens em decorrência do modo de organização social.</a:t>
            </a:r>
            <a:endParaRPr lang="pt-BR" sz="2150" dirty="0">
              <a:latin typeface="Verdana" pitchFamily="34"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533400"/>
            <a:ext cx="8229600" cy="1323964"/>
          </a:xfrm>
        </p:spPr>
        <p:txBody>
          <a:bodyPr>
            <a:noAutofit/>
          </a:bodyPr>
          <a:lstStyle/>
          <a:p>
            <a:pPr algn="ctr"/>
            <a:r>
              <a:rPr lang="pt-BR" cap="small" dirty="0" smtClean="0">
                <a:latin typeface="Verdana" pitchFamily="34" charset="0"/>
              </a:rPr>
              <a:t>Marco Teórico Alternativo Epidemiologia Social</a:t>
            </a:r>
            <a:endParaRPr lang="pt-BR" cap="small" dirty="0">
              <a:latin typeface="Verdana" pitchFamily="34" charset="0"/>
              <a:ea typeface="Verdana" pitchFamily="34" charset="0"/>
              <a:cs typeface="Verdana" pitchFamily="34" charset="0"/>
            </a:endParaRPr>
          </a:p>
        </p:txBody>
      </p:sp>
      <p:sp>
        <p:nvSpPr>
          <p:cNvPr id="3" name="Espaço Reservado para Conteúdo 2"/>
          <p:cNvSpPr>
            <a:spLocks noGrp="1"/>
          </p:cNvSpPr>
          <p:nvPr>
            <p:ph idx="1"/>
          </p:nvPr>
        </p:nvSpPr>
        <p:spPr>
          <a:xfrm>
            <a:off x="214282" y="1857364"/>
            <a:ext cx="8643998" cy="4857784"/>
          </a:xfrm>
        </p:spPr>
        <p:txBody>
          <a:bodyPr anchor="t">
            <a:noAutofit/>
          </a:bodyPr>
          <a:lstStyle/>
          <a:p>
            <a:pPr marL="173038" indent="-173038" algn="just"/>
            <a:r>
              <a:rPr lang="pt-BR" sz="2200" dirty="0" smtClean="0">
                <a:latin typeface="Verdana" pitchFamily="34" charset="0"/>
                <a:ea typeface="Verdana" pitchFamily="34" charset="0"/>
                <a:cs typeface="Verdana" pitchFamily="34" charset="0"/>
              </a:rPr>
              <a:t>A construção deste marco foi balizada por pressupostos a cerca da apropriação das ciências sociais em saúde (crítica à análise funcionalista), formulados na Reunião sobre o Ensino das Ciências Sociais nas Faculdades de Ciências da Saúde - </a:t>
            </a:r>
            <a:r>
              <a:rPr lang="pt-BR" sz="2200" dirty="0" err="1" smtClean="0">
                <a:latin typeface="Verdana" pitchFamily="34" charset="0"/>
                <a:ea typeface="Verdana" pitchFamily="34" charset="0"/>
                <a:cs typeface="Verdana" pitchFamily="34" charset="0"/>
              </a:rPr>
              <a:t>Cuenca-Equador</a:t>
            </a:r>
            <a:r>
              <a:rPr lang="pt-BR" sz="2200" dirty="0" smtClean="0">
                <a:latin typeface="Verdana" pitchFamily="34" charset="0"/>
                <a:ea typeface="Verdana" pitchFamily="34" charset="0"/>
                <a:cs typeface="Verdana" pitchFamily="34" charset="0"/>
              </a:rPr>
              <a:t>, 1972):</a:t>
            </a:r>
          </a:p>
          <a:p>
            <a:pPr marL="173038" indent="-173038" algn="just"/>
            <a:endParaRPr lang="pt-BR" sz="1400" dirty="0" smtClean="0">
              <a:latin typeface="Verdana" pitchFamily="34" charset="0"/>
              <a:ea typeface="Verdana" pitchFamily="34" charset="0"/>
              <a:cs typeface="Verdana" pitchFamily="34" charset="0"/>
            </a:endParaRPr>
          </a:p>
          <a:p>
            <a:pPr marL="358775" indent="-173038" algn="just">
              <a:buFont typeface="Courier New" pitchFamily="49" charset="0"/>
              <a:buChar char="o"/>
            </a:pPr>
            <a:r>
              <a:rPr lang="pt-BR" sz="1800" dirty="0" smtClean="0">
                <a:latin typeface="Verdana" pitchFamily="34" charset="0"/>
                <a:ea typeface="Verdana" pitchFamily="34" charset="0"/>
                <a:cs typeface="Verdana" pitchFamily="34" charset="0"/>
              </a:rPr>
              <a:t>As relações entre o conceito de saúde, os modos de produção e as formações sócio-econômicas;</a:t>
            </a:r>
          </a:p>
          <a:p>
            <a:pPr marL="358775" indent="-173038" algn="just">
              <a:buFont typeface="Courier New" pitchFamily="49" charset="0"/>
              <a:buChar char="o"/>
            </a:pPr>
            <a:r>
              <a:rPr lang="pt-BR" sz="1800" dirty="0" smtClean="0">
                <a:latin typeface="Verdana" pitchFamily="34" charset="0"/>
                <a:ea typeface="Verdana" pitchFamily="34" charset="0"/>
                <a:cs typeface="Verdana" pitchFamily="34" charset="0"/>
              </a:rPr>
              <a:t>As relações entre a organização da ação em saúde, os modos de produção, as formações sócio-econômicas e os conceitos de saúde;</a:t>
            </a:r>
          </a:p>
          <a:p>
            <a:pPr marL="358775" indent="-173038" algn="just">
              <a:buFont typeface="Courier New" pitchFamily="49" charset="0"/>
              <a:buChar char="o"/>
            </a:pPr>
            <a:r>
              <a:rPr lang="pt-BR" sz="1800" dirty="0" smtClean="0">
                <a:latin typeface="Verdana" pitchFamily="34" charset="0"/>
                <a:ea typeface="Verdana" pitchFamily="34" charset="0"/>
                <a:cs typeface="Verdana" pitchFamily="34" charset="0"/>
              </a:rPr>
              <a:t>As investigações históricas sobre a formação, desenvolvimento e consolidação das organizações de saúde e de ensino, tendo como referência a relação dinâmica entre o modo de produção e formações sócio-econômicas específicas e a definição epistemológica das relações entre as ciências sociais e as ciências biológicas.</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533400"/>
            <a:ext cx="8229600" cy="1323964"/>
          </a:xfrm>
        </p:spPr>
        <p:txBody>
          <a:bodyPr>
            <a:noAutofit/>
          </a:bodyPr>
          <a:lstStyle/>
          <a:p>
            <a:pPr algn="ctr"/>
            <a:r>
              <a:rPr lang="pt-BR" cap="small" dirty="0" smtClean="0">
                <a:latin typeface="Verdana" pitchFamily="34" charset="0"/>
              </a:rPr>
              <a:t>Marco Teórico Alternativo Epidemiologia Social</a:t>
            </a:r>
            <a:endParaRPr lang="pt-BR" cap="small" dirty="0">
              <a:latin typeface="Verdana" pitchFamily="34" charset="0"/>
              <a:ea typeface="Verdana" pitchFamily="34" charset="0"/>
              <a:cs typeface="Verdana" pitchFamily="34" charset="0"/>
            </a:endParaRPr>
          </a:p>
        </p:txBody>
      </p:sp>
      <p:sp>
        <p:nvSpPr>
          <p:cNvPr id="3" name="Espaço Reservado para Conteúdo 2"/>
          <p:cNvSpPr>
            <a:spLocks noGrp="1"/>
          </p:cNvSpPr>
          <p:nvPr>
            <p:ph idx="1"/>
          </p:nvPr>
        </p:nvSpPr>
        <p:spPr>
          <a:xfrm>
            <a:off x="214282" y="1857364"/>
            <a:ext cx="8643998" cy="4857784"/>
          </a:xfrm>
        </p:spPr>
        <p:txBody>
          <a:bodyPr anchor="t">
            <a:noAutofit/>
          </a:bodyPr>
          <a:lstStyle/>
          <a:p>
            <a:pPr marL="342900" indent="-342900" algn="just">
              <a:spcBef>
                <a:spcPts val="600"/>
              </a:spcBef>
              <a:buNone/>
            </a:pPr>
            <a:r>
              <a:rPr lang="pt-BR" sz="2000" b="1" dirty="0" err="1" smtClean="0">
                <a:solidFill>
                  <a:schemeClr val="accent5"/>
                </a:solidFill>
                <a:latin typeface="Verdana" pitchFamily="34" charset="0"/>
              </a:rPr>
              <a:t>Breilh</a:t>
            </a:r>
            <a:r>
              <a:rPr lang="pt-BR" sz="2000" b="1" dirty="0" smtClean="0">
                <a:solidFill>
                  <a:schemeClr val="accent5"/>
                </a:solidFill>
                <a:latin typeface="Verdana" pitchFamily="34" charset="0"/>
              </a:rPr>
              <a:t> e </a:t>
            </a:r>
            <a:r>
              <a:rPr lang="pt-BR" sz="2000" b="1" dirty="0" err="1" smtClean="0">
                <a:solidFill>
                  <a:schemeClr val="accent5"/>
                </a:solidFill>
                <a:latin typeface="Verdana" pitchFamily="34" charset="0"/>
              </a:rPr>
              <a:t>Laurell</a:t>
            </a:r>
            <a:r>
              <a:rPr lang="pt-BR" sz="2000" dirty="0" smtClean="0">
                <a:solidFill>
                  <a:schemeClr val="accent5"/>
                </a:solidFill>
                <a:latin typeface="Verdana" pitchFamily="34" charset="0"/>
              </a:rPr>
              <a:t> </a:t>
            </a:r>
          </a:p>
          <a:p>
            <a:pPr marL="0" indent="0" algn="just">
              <a:spcBef>
                <a:spcPts val="600"/>
              </a:spcBef>
              <a:buNone/>
            </a:pPr>
            <a:r>
              <a:rPr lang="pt-BR" sz="2000" dirty="0" smtClean="0">
                <a:latin typeface="Verdana" pitchFamily="34" charset="0"/>
              </a:rPr>
              <a:t>Epidemiologistas fundamentados no materialismo histórico-dialético, propõem um paradigma alternativo, o de </a:t>
            </a:r>
            <a:r>
              <a:rPr lang="pt-BR" sz="2000" b="1" dirty="0" smtClean="0">
                <a:latin typeface="Verdana" pitchFamily="34" charset="0"/>
              </a:rPr>
              <a:t>história social da doença</a:t>
            </a:r>
            <a:r>
              <a:rPr lang="pt-BR" sz="2000" dirty="0" smtClean="0">
                <a:latin typeface="Verdana" pitchFamily="34" charset="0"/>
              </a:rPr>
              <a:t>. </a:t>
            </a:r>
          </a:p>
          <a:p>
            <a:pPr marL="182563" indent="-182563" algn="just">
              <a:spcBef>
                <a:spcPts val="600"/>
              </a:spcBef>
            </a:pPr>
            <a:endParaRPr lang="pt-BR" sz="2000" dirty="0" smtClean="0">
              <a:latin typeface="Verdana" pitchFamily="34" charset="0"/>
            </a:endParaRPr>
          </a:p>
          <a:p>
            <a:pPr marL="182563" indent="-182563" algn="just">
              <a:spcBef>
                <a:spcPts val="600"/>
              </a:spcBef>
            </a:pPr>
            <a:r>
              <a:rPr lang="pt-BR" sz="2000" dirty="0" smtClean="0">
                <a:latin typeface="Verdana" pitchFamily="34" charset="0"/>
              </a:rPr>
              <a:t>O processo saúde-doença é um processo social concreto rejeitando-se o esforço de naturalização dos eventos ligados à saúde, acentuando-se a historicidade de tais fenômenos e o caráter econômico e político das sua determinações".</a:t>
            </a:r>
          </a:p>
          <a:p>
            <a:pPr marL="182563" indent="-182563" algn="just">
              <a:spcBef>
                <a:spcPts val="600"/>
              </a:spcBef>
            </a:pPr>
            <a:endParaRPr lang="pt-BR" sz="2000" dirty="0" smtClean="0">
              <a:latin typeface="Verdana" pitchFamily="34" charset="0"/>
            </a:endParaRPr>
          </a:p>
          <a:p>
            <a:pPr marL="182563" indent="-182563" algn="just">
              <a:spcBef>
                <a:spcPts val="600"/>
              </a:spcBef>
            </a:pPr>
            <a:r>
              <a:rPr lang="pt-BR" sz="2000" dirty="0" smtClean="0">
                <a:latin typeface="Verdana" pitchFamily="34" charset="0"/>
              </a:rPr>
              <a:t>Este novo paradigma trabalha no sentido de construir um método capaz de abordar a questão da saúde/doença numa perspectiva de totalidade, ressaltando o seu duplo caráter, </a:t>
            </a:r>
            <a:r>
              <a:rPr lang="pt-BR" sz="2000" b="1" dirty="0" smtClean="0">
                <a:latin typeface="Verdana" pitchFamily="34" charset="0"/>
              </a:rPr>
              <a:t>biológico e social</a:t>
            </a:r>
            <a:r>
              <a:rPr lang="pt-BR" sz="2000" dirty="0" smtClean="0">
                <a:latin typeface="Verdana" pitchFamily="34" charset="0"/>
              </a:rPr>
              <a:t>.</a:t>
            </a:r>
            <a:endParaRPr lang="pt-BR" sz="2000" dirty="0">
              <a:latin typeface="Verdana" pitchFamily="34" charset="0"/>
            </a:endParaRPr>
          </a:p>
        </p:txBody>
      </p:sp>
      <p:cxnSp>
        <p:nvCxnSpPr>
          <p:cNvPr id="4" name="Conector reto 3"/>
          <p:cNvCxnSpPr/>
          <p:nvPr/>
        </p:nvCxnSpPr>
        <p:spPr>
          <a:xfrm>
            <a:off x="285720" y="2212966"/>
            <a:ext cx="8858280" cy="1588"/>
          </a:xfrm>
          <a:prstGeom prst="line">
            <a:avLst/>
          </a:prstGeom>
          <a:ln w="19050"/>
        </p:spPr>
        <p:style>
          <a:lnRef idx="3">
            <a:schemeClr val="accent4"/>
          </a:lnRef>
          <a:fillRef idx="0">
            <a:schemeClr val="accent4"/>
          </a:fillRef>
          <a:effectRef idx="2">
            <a:schemeClr val="accent4"/>
          </a:effectRef>
          <a:fontRef idx="minor">
            <a:schemeClr val="tx1"/>
          </a:fontRef>
        </p:style>
      </p:cxn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533400"/>
            <a:ext cx="8229600" cy="1323964"/>
          </a:xfrm>
        </p:spPr>
        <p:txBody>
          <a:bodyPr>
            <a:noAutofit/>
          </a:bodyPr>
          <a:lstStyle/>
          <a:p>
            <a:pPr algn="ctr"/>
            <a:r>
              <a:rPr lang="pt-BR" cap="small" dirty="0" smtClean="0">
                <a:latin typeface="Verdana" pitchFamily="34" charset="0"/>
              </a:rPr>
              <a:t>Marco Teórico Alternativo Epidemiologia Social</a:t>
            </a:r>
            <a:endParaRPr lang="pt-BR" cap="small" dirty="0">
              <a:latin typeface="Verdana" pitchFamily="34" charset="0"/>
              <a:ea typeface="Verdana" pitchFamily="34" charset="0"/>
              <a:cs typeface="Verdana" pitchFamily="34" charset="0"/>
            </a:endParaRPr>
          </a:p>
        </p:txBody>
      </p:sp>
      <p:sp>
        <p:nvSpPr>
          <p:cNvPr id="3" name="Espaço Reservado para Conteúdo 2"/>
          <p:cNvSpPr>
            <a:spLocks noGrp="1"/>
          </p:cNvSpPr>
          <p:nvPr>
            <p:ph idx="1"/>
          </p:nvPr>
        </p:nvSpPr>
        <p:spPr>
          <a:xfrm>
            <a:off x="214282" y="1857364"/>
            <a:ext cx="8643998" cy="4857784"/>
          </a:xfrm>
        </p:spPr>
        <p:txBody>
          <a:bodyPr anchor="t">
            <a:noAutofit/>
          </a:bodyPr>
          <a:lstStyle/>
          <a:p>
            <a:pPr marL="0" indent="0" algn="just">
              <a:buNone/>
            </a:pPr>
            <a:r>
              <a:rPr lang="pt-BR" sz="2000" b="1" dirty="0" smtClean="0">
                <a:solidFill>
                  <a:schemeClr val="accent5"/>
                </a:solidFill>
              </a:rPr>
              <a:t>BREILH </a:t>
            </a:r>
            <a:r>
              <a:rPr lang="pt-BR" sz="2000" dirty="0" smtClean="0">
                <a:solidFill>
                  <a:schemeClr val="accent5"/>
                </a:solidFill>
              </a:rPr>
              <a:t>(1995) </a:t>
            </a:r>
          </a:p>
          <a:p>
            <a:pPr marL="0" indent="0" algn="just">
              <a:buNone/>
            </a:pPr>
            <a:r>
              <a:rPr lang="pt-BR" sz="2000" dirty="0" smtClean="0"/>
              <a:t>Tem se esforçado no sentido de trabalhar as relações do geral, do particular e do singular como dimensões distintas da realidade e também como dimensões onde se produz a determinação da saúde.</a:t>
            </a:r>
          </a:p>
          <a:p>
            <a:pPr marL="173038" indent="-173038" algn="just"/>
            <a:endParaRPr lang="pt-BR" sz="1800" b="1" dirty="0" smtClean="0"/>
          </a:p>
          <a:p>
            <a:pPr marL="173038" indent="-173038" algn="just"/>
            <a:r>
              <a:rPr lang="pt-BR" sz="1800" b="1" dirty="0" smtClean="0"/>
              <a:t>os processos gerais:</a:t>
            </a:r>
            <a:r>
              <a:rPr lang="pt-BR" sz="1800" dirty="0" smtClean="0"/>
              <a:t> se desenvolvem na sociedade em seu conjunto e a sua investigação permite conhecer as grandes propriedades, limites e possibilidades de intervenção na saúde coletiva;</a:t>
            </a:r>
          </a:p>
          <a:p>
            <a:pPr marL="173038" indent="-173038" algn="just"/>
            <a:r>
              <a:rPr lang="pt-BR" sz="1800" b="1" dirty="0" smtClean="0"/>
              <a:t>os</a:t>
            </a:r>
            <a:r>
              <a:rPr lang="pt-BR" sz="1800" dirty="0" smtClean="0"/>
              <a:t> </a:t>
            </a:r>
            <a:r>
              <a:rPr lang="pt-BR" sz="1800" b="1" dirty="0" smtClean="0"/>
              <a:t>processos particulares:</a:t>
            </a:r>
            <a:r>
              <a:rPr lang="pt-BR" sz="1800" dirty="0" smtClean="0"/>
              <a:t> se desenvolvem em grupos específicos da população - classes sociais e seus padrões de vida próprios - e a investigação deverá estar voltada para conhecer os efeitos específicos da qualidade de vida em cada grupo social específico à luz das determinações mais gerais e por fim;</a:t>
            </a:r>
          </a:p>
          <a:p>
            <a:pPr marL="173038" indent="-173038" algn="just"/>
            <a:r>
              <a:rPr lang="pt-BR" sz="1800" b="1" dirty="0" smtClean="0"/>
              <a:t>os</a:t>
            </a:r>
            <a:r>
              <a:rPr lang="pt-BR" sz="1800" dirty="0" smtClean="0"/>
              <a:t> </a:t>
            </a:r>
            <a:r>
              <a:rPr lang="pt-BR" sz="1800" b="1" dirty="0" smtClean="0"/>
              <a:t>processos singulares:</a:t>
            </a:r>
            <a:r>
              <a:rPr lang="pt-BR" sz="1800" dirty="0" smtClean="0"/>
              <a:t> aqueles que ocorrem no cotidiano dos indivíduos e que têm relação com o coletivo; isto é, estudo das manifestações individuais e sua articulação com os processos particulares e gerais.</a:t>
            </a:r>
            <a:endParaRPr lang="pt-BR" sz="1800" dirty="0"/>
          </a:p>
        </p:txBody>
      </p:sp>
      <p:cxnSp>
        <p:nvCxnSpPr>
          <p:cNvPr id="4" name="Conector reto 3"/>
          <p:cNvCxnSpPr/>
          <p:nvPr/>
        </p:nvCxnSpPr>
        <p:spPr>
          <a:xfrm>
            <a:off x="285720" y="2212966"/>
            <a:ext cx="8858280" cy="1588"/>
          </a:xfrm>
          <a:prstGeom prst="line">
            <a:avLst/>
          </a:prstGeom>
          <a:ln w="19050"/>
        </p:spPr>
        <p:style>
          <a:lnRef idx="3">
            <a:schemeClr val="accent4"/>
          </a:lnRef>
          <a:fillRef idx="0">
            <a:schemeClr val="accent4"/>
          </a:fillRef>
          <a:effectRef idx="2">
            <a:schemeClr val="accent4"/>
          </a:effectRef>
          <a:fontRef idx="minor">
            <a:schemeClr val="tx1"/>
          </a:fontRef>
        </p:style>
      </p:cxn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pPr algn="ctr"/>
            <a:r>
              <a:rPr lang="pt-BR" cap="small" dirty="0" smtClean="0">
                <a:latin typeface="Verdana" pitchFamily="34" charset="0"/>
                <a:ea typeface="Verdana" pitchFamily="34" charset="0"/>
                <a:cs typeface="Verdana" pitchFamily="34" charset="0"/>
              </a:rPr>
              <a:t>Processo saúde doença </a:t>
            </a:r>
            <a:br>
              <a:rPr lang="pt-BR" cap="small" dirty="0" smtClean="0">
                <a:latin typeface="Verdana" pitchFamily="34" charset="0"/>
                <a:ea typeface="Verdana" pitchFamily="34" charset="0"/>
                <a:cs typeface="Verdana" pitchFamily="34" charset="0"/>
              </a:rPr>
            </a:br>
            <a:r>
              <a:rPr lang="pt-BR" cap="small" dirty="0" smtClean="0">
                <a:latin typeface="Verdana" pitchFamily="34" charset="0"/>
                <a:ea typeface="Verdana" pitchFamily="34" charset="0"/>
                <a:cs typeface="Verdana" pitchFamily="34" charset="0"/>
              </a:rPr>
              <a:t> Marcos teóricos explicativos</a:t>
            </a:r>
            <a:endParaRPr lang="pt-BR" cap="small" dirty="0">
              <a:latin typeface="Verdana" pitchFamily="34" charset="0"/>
              <a:ea typeface="Verdana" pitchFamily="34" charset="0"/>
              <a:cs typeface="Verdana" pitchFamily="34" charset="0"/>
            </a:endParaRPr>
          </a:p>
        </p:txBody>
      </p:sp>
      <p:sp>
        <p:nvSpPr>
          <p:cNvPr id="3" name="Espaço Reservado para Conteúdo 2"/>
          <p:cNvSpPr>
            <a:spLocks noGrp="1"/>
          </p:cNvSpPr>
          <p:nvPr>
            <p:ph idx="1"/>
          </p:nvPr>
        </p:nvSpPr>
        <p:spPr>
          <a:xfrm>
            <a:off x="285720" y="1792560"/>
            <a:ext cx="8572560" cy="4876800"/>
          </a:xfrm>
        </p:spPr>
        <p:txBody>
          <a:bodyPr anchor="t">
            <a:normAutofit/>
          </a:bodyPr>
          <a:lstStyle/>
          <a:p>
            <a:pPr marL="0" indent="0" algn="just">
              <a:spcBef>
                <a:spcPts val="600"/>
              </a:spcBef>
              <a:buNone/>
            </a:pPr>
            <a:r>
              <a:rPr lang="pt-BR" sz="2200" b="1" dirty="0" smtClean="0">
                <a:solidFill>
                  <a:schemeClr val="accent5"/>
                </a:solidFill>
                <a:latin typeface="Verdana" pitchFamily="34" charset="0"/>
                <a:ea typeface="Verdana" pitchFamily="34" charset="0"/>
                <a:cs typeface="Verdana" pitchFamily="34" charset="0"/>
              </a:rPr>
              <a:t>Hipócrates</a:t>
            </a:r>
            <a:r>
              <a:rPr lang="pt-BR" sz="2200" dirty="0" smtClean="0">
                <a:latin typeface="Verdana" pitchFamily="34" charset="0"/>
                <a:ea typeface="Verdana" pitchFamily="34" charset="0"/>
                <a:cs typeface="Verdana" pitchFamily="34" charset="0"/>
              </a:rPr>
              <a:t> </a:t>
            </a:r>
            <a:r>
              <a:rPr lang="pt-BR" sz="2200" dirty="0" smtClean="0">
                <a:solidFill>
                  <a:schemeClr val="accent5"/>
                </a:solidFill>
                <a:latin typeface="Verdana" pitchFamily="34" charset="0"/>
                <a:ea typeface="Verdana" pitchFamily="34" charset="0"/>
                <a:cs typeface="Verdana" pitchFamily="34" charset="0"/>
              </a:rPr>
              <a:t>– médico grego – viveu há cerca de 2500 anos</a:t>
            </a:r>
          </a:p>
          <a:p>
            <a:pPr marL="0" indent="0" algn="just">
              <a:spcBef>
                <a:spcPts val="600"/>
              </a:spcBef>
              <a:buNone/>
            </a:pPr>
            <a:r>
              <a:rPr lang="pt-BR" sz="2200" dirty="0" smtClean="0">
                <a:latin typeface="Verdana" pitchFamily="34" charset="0"/>
                <a:ea typeface="Verdana" pitchFamily="34" charset="0"/>
                <a:cs typeface="Verdana" pitchFamily="34" charset="0"/>
              </a:rPr>
              <a:t>Usou a palavra "</a:t>
            </a:r>
            <a:r>
              <a:rPr lang="pt-BR" sz="2200" dirty="0" err="1" smtClean="0">
                <a:latin typeface="Verdana" pitchFamily="34" charset="0"/>
                <a:ea typeface="Verdana" pitchFamily="34" charset="0"/>
                <a:cs typeface="Verdana" pitchFamily="34" charset="0"/>
              </a:rPr>
              <a:t>epidemion</a:t>
            </a:r>
            <a:r>
              <a:rPr lang="pt-BR" sz="2200" dirty="0" smtClean="0">
                <a:latin typeface="Verdana" pitchFamily="34" charset="0"/>
                <a:ea typeface="Verdana" pitchFamily="34" charset="0"/>
                <a:cs typeface="Verdana" pitchFamily="34" charset="0"/>
              </a:rPr>
              <a:t>", para distinguir doenças que "visitam", episódicas, daquelas "</a:t>
            </a:r>
            <a:r>
              <a:rPr lang="pt-BR" sz="2200" dirty="0" err="1" smtClean="0">
                <a:latin typeface="Verdana" pitchFamily="34" charset="0"/>
                <a:ea typeface="Verdana" pitchFamily="34" charset="0"/>
                <a:cs typeface="Verdana" pitchFamily="34" charset="0"/>
              </a:rPr>
              <a:t>endemion</a:t>
            </a:r>
            <a:r>
              <a:rPr lang="pt-BR" sz="2200" dirty="0" smtClean="0">
                <a:latin typeface="Verdana" pitchFamily="34" charset="0"/>
                <a:ea typeface="Verdana" pitchFamily="34" charset="0"/>
                <a:cs typeface="Verdana" pitchFamily="34" charset="0"/>
              </a:rPr>
              <a:t>“.</a:t>
            </a:r>
          </a:p>
          <a:p>
            <a:pPr algn="just">
              <a:spcBef>
                <a:spcPts val="600"/>
              </a:spcBef>
              <a:buNone/>
            </a:pPr>
            <a:endParaRPr lang="pt-BR" sz="2200" dirty="0" smtClean="0">
              <a:latin typeface="Verdana" pitchFamily="34" charset="0"/>
              <a:ea typeface="Verdana" pitchFamily="34" charset="0"/>
              <a:cs typeface="Verdana" pitchFamily="34" charset="0"/>
            </a:endParaRPr>
          </a:p>
          <a:p>
            <a:pPr algn="just">
              <a:spcBef>
                <a:spcPts val="600"/>
              </a:spcBef>
            </a:pPr>
            <a:r>
              <a:rPr lang="pt-BR" sz="2200" dirty="0" smtClean="0">
                <a:latin typeface="Verdana" pitchFamily="34" charset="0"/>
                <a:ea typeface="Verdana" pitchFamily="34" charset="0"/>
                <a:cs typeface="Verdana" pitchFamily="34" charset="0"/>
              </a:rPr>
              <a:t>"Ares, águas e locais“ – Teoria dos Miasmas.</a:t>
            </a:r>
          </a:p>
          <a:p>
            <a:pPr algn="just">
              <a:spcBef>
                <a:spcPts val="600"/>
              </a:spcBef>
            </a:pPr>
            <a:endParaRPr lang="pt-BR" sz="2200" dirty="0" smtClean="0">
              <a:latin typeface="Verdana" pitchFamily="34" charset="0"/>
              <a:ea typeface="Verdana" pitchFamily="34" charset="0"/>
              <a:cs typeface="Verdana" pitchFamily="34" charset="0"/>
            </a:endParaRPr>
          </a:p>
          <a:p>
            <a:pPr algn="just">
              <a:spcBef>
                <a:spcPts val="600"/>
              </a:spcBef>
            </a:pPr>
            <a:r>
              <a:rPr lang="pt-BR" sz="2200" dirty="0" smtClean="0">
                <a:latin typeface="Verdana" pitchFamily="34" charset="0"/>
                <a:ea typeface="Verdana" pitchFamily="34" charset="0"/>
                <a:cs typeface="Verdana" pitchFamily="34" charset="0"/>
              </a:rPr>
              <a:t>"... aquele que deseje compreender a ciência médica, deve considerar os efeitos das estações do ano, as águas e suas origens, o modo de vida das populações...“</a:t>
            </a:r>
          </a:p>
          <a:p>
            <a:pPr algn="just">
              <a:spcBef>
                <a:spcPts val="600"/>
              </a:spcBef>
            </a:pPr>
            <a:endParaRPr lang="pt-BR" sz="2200" dirty="0" smtClean="0">
              <a:latin typeface="Verdana" pitchFamily="34" charset="0"/>
              <a:ea typeface="Verdana" pitchFamily="34" charset="0"/>
              <a:cs typeface="Verdana" pitchFamily="34" charset="0"/>
            </a:endParaRPr>
          </a:p>
          <a:p>
            <a:pPr algn="just">
              <a:spcBef>
                <a:spcPts val="600"/>
              </a:spcBef>
            </a:pPr>
            <a:r>
              <a:rPr lang="pt-BR" sz="2200" dirty="0" smtClean="0">
                <a:latin typeface="Verdana" pitchFamily="34" charset="0"/>
                <a:ea typeface="Verdana" pitchFamily="34" charset="0"/>
                <a:cs typeface="Verdana" pitchFamily="34" charset="0"/>
              </a:rPr>
              <a:t>Analisava as doenças em bases racionais e não como </a:t>
            </a:r>
            <a:r>
              <a:rPr lang="pt-BR" sz="2200" dirty="0" err="1" smtClean="0">
                <a:latin typeface="Verdana" pitchFamily="34" charset="0"/>
                <a:ea typeface="Verdana" pitchFamily="34" charset="0"/>
                <a:cs typeface="Verdana" pitchFamily="34" charset="0"/>
              </a:rPr>
              <a:t>fenônemo</a:t>
            </a:r>
            <a:r>
              <a:rPr lang="pt-BR" sz="2200" dirty="0" smtClean="0">
                <a:latin typeface="Verdana" pitchFamily="34" charset="0"/>
                <a:ea typeface="Verdana" pitchFamily="34" charset="0"/>
                <a:cs typeface="Verdana" pitchFamily="34" charset="0"/>
              </a:rPr>
              <a:t> sobrenatural.</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533400"/>
            <a:ext cx="8229600" cy="1323964"/>
          </a:xfrm>
        </p:spPr>
        <p:txBody>
          <a:bodyPr>
            <a:noAutofit/>
          </a:bodyPr>
          <a:lstStyle/>
          <a:p>
            <a:pPr algn="ctr"/>
            <a:r>
              <a:rPr lang="pt-BR" cap="small" dirty="0" smtClean="0">
                <a:latin typeface="Verdana" pitchFamily="34" charset="0"/>
              </a:rPr>
              <a:t>Marco Teórico Alternativo Epidemiologia Social</a:t>
            </a:r>
            <a:endParaRPr lang="pt-BR" cap="small" dirty="0">
              <a:latin typeface="Verdana" pitchFamily="34" charset="0"/>
              <a:ea typeface="Verdana" pitchFamily="34" charset="0"/>
              <a:cs typeface="Verdana" pitchFamily="34" charset="0"/>
            </a:endParaRPr>
          </a:p>
        </p:txBody>
      </p:sp>
      <p:sp>
        <p:nvSpPr>
          <p:cNvPr id="3" name="Espaço Reservado para Conteúdo 2"/>
          <p:cNvSpPr>
            <a:spLocks noGrp="1"/>
          </p:cNvSpPr>
          <p:nvPr>
            <p:ph idx="1"/>
          </p:nvPr>
        </p:nvSpPr>
        <p:spPr>
          <a:xfrm>
            <a:off x="214282" y="1857364"/>
            <a:ext cx="8643998" cy="4857784"/>
          </a:xfrm>
        </p:spPr>
        <p:txBody>
          <a:bodyPr anchor="t">
            <a:noAutofit/>
          </a:bodyPr>
          <a:lstStyle/>
          <a:p>
            <a:pPr marL="342900" indent="-342900" algn="just">
              <a:spcBef>
                <a:spcPts val="600"/>
              </a:spcBef>
              <a:buNone/>
            </a:pPr>
            <a:r>
              <a:rPr lang="pt-BR" sz="2000" b="1" dirty="0" smtClean="0">
                <a:solidFill>
                  <a:schemeClr val="accent5"/>
                </a:solidFill>
                <a:latin typeface="Verdana" pitchFamily="34" charset="0"/>
                <a:ea typeface="Verdana" pitchFamily="34" charset="0"/>
                <a:cs typeface="Verdana" pitchFamily="34" charset="0"/>
              </a:rPr>
              <a:t>POSSAS </a:t>
            </a:r>
            <a:r>
              <a:rPr lang="pt-BR" sz="2000" dirty="0" smtClean="0">
                <a:solidFill>
                  <a:schemeClr val="accent5"/>
                </a:solidFill>
                <a:latin typeface="Verdana" pitchFamily="34" charset="0"/>
                <a:ea typeface="Verdana" pitchFamily="34" charset="0"/>
                <a:cs typeface="Verdana" pitchFamily="34" charset="0"/>
              </a:rPr>
              <a:t>(1989) </a:t>
            </a:r>
          </a:p>
          <a:p>
            <a:pPr marL="0" indent="0" algn="just">
              <a:spcBef>
                <a:spcPts val="600"/>
              </a:spcBef>
              <a:buNone/>
            </a:pPr>
            <a:r>
              <a:rPr lang="pt-BR" sz="2000" dirty="0" smtClean="0">
                <a:latin typeface="Verdana" pitchFamily="34" charset="0"/>
                <a:ea typeface="Verdana" pitchFamily="34" charset="0"/>
                <a:cs typeface="Verdana" pitchFamily="34" charset="0"/>
              </a:rPr>
              <a:t>Trata-se de estabelecer uma hierarquia de determinações (ou mediações) que permita articular, de forma coerente, níveis de abrangência e subordinação entre as causas mais gerais e as mais específicas dentre os diversos grupos sociais.</a:t>
            </a:r>
          </a:p>
          <a:p>
            <a:pPr marL="342900" indent="-342900" algn="just">
              <a:spcBef>
                <a:spcPts val="600"/>
              </a:spcBef>
            </a:pPr>
            <a:endParaRPr lang="pt-BR" sz="2000" dirty="0" smtClean="0">
              <a:latin typeface="Verdana" pitchFamily="34" charset="0"/>
              <a:ea typeface="Verdana" pitchFamily="34" charset="0"/>
              <a:cs typeface="Verdana" pitchFamily="34" charset="0"/>
            </a:endParaRPr>
          </a:p>
          <a:p>
            <a:pPr marL="342900" indent="-342900" algn="just">
              <a:spcBef>
                <a:spcPts val="600"/>
              </a:spcBef>
            </a:pPr>
            <a:r>
              <a:rPr lang="pt-BR" sz="1800" dirty="0" smtClean="0">
                <a:latin typeface="Verdana" pitchFamily="34" charset="0"/>
                <a:ea typeface="Verdana" pitchFamily="34" charset="0"/>
                <a:cs typeface="Verdana" pitchFamily="34" charset="0"/>
              </a:rPr>
              <a:t>Os distintos padrões de determinação do processo saúde-doença serão definidos essencialmente pelas </a:t>
            </a:r>
            <a:r>
              <a:rPr lang="pt-BR" sz="1800" b="1" dirty="0" smtClean="0">
                <a:latin typeface="Verdana" pitchFamily="34" charset="0"/>
                <a:ea typeface="Verdana" pitchFamily="34" charset="0"/>
                <a:cs typeface="Verdana" pitchFamily="34" charset="0"/>
              </a:rPr>
              <a:t>condições de vida e trabalho.</a:t>
            </a:r>
          </a:p>
          <a:p>
            <a:pPr marL="342900" indent="-342900" algn="just">
              <a:spcBef>
                <a:spcPts val="600"/>
              </a:spcBef>
            </a:pPr>
            <a:r>
              <a:rPr lang="pt-BR" sz="1800" b="1" dirty="0" smtClean="0">
                <a:latin typeface="Verdana" pitchFamily="34" charset="0"/>
                <a:ea typeface="Verdana" pitchFamily="34" charset="0"/>
                <a:cs typeface="Verdana" pitchFamily="34" charset="0"/>
              </a:rPr>
              <a:t>Condições de vida</a:t>
            </a:r>
            <a:r>
              <a:rPr lang="pt-BR" sz="1800" dirty="0" smtClean="0">
                <a:latin typeface="Verdana" pitchFamily="34" charset="0"/>
                <a:ea typeface="Verdana" pitchFamily="34" charset="0"/>
                <a:cs typeface="Verdana" pitchFamily="34" charset="0"/>
              </a:rPr>
              <a:t>: por um lado referente a condições materiais necessárias à subsistência, relacionadas à nutrição, à habitação, ao saneamento básico e às condições do meio ambiente, entre outros determinantes do processo saúde-doença. </a:t>
            </a:r>
          </a:p>
          <a:p>
            <a:pPr marL="342900" indent="-342900" algn="just">
              <a:spcBef>
                <a:spcPts val="600"/>
              </a:spcBef>
            </a:pPr>
            <a:r>
              <a:rPr lang="pt-BR" sz="1800" b="1" dirty="0" smtClean="0">
                <a:latin typeface="Verdana" pitchFamily="34" charset="0"/>
                <a:ea typeface="Verdana" pitchFamily="34" charset="0"/>
                <a:cs typeface="Verdana" pitchFamily="34" charset="0"/>
              </a:rPr>
              <a:t>Condições de trabalho:</a:t>
            </a:r>
            <a:r>
              <a:rPr lang="pt-BR" sz="1800" dirty="0" smtClean="0">
                <a:latin typeface="Verdana" pitchFamily="34" charset="0"/>
                <a:ea typeface="Verdana" pitchFamily="34" charset="0"/>
                <a:cs typeface="Verdana" pitchFamily="34" charset="0"/>
              </a:rPr>
              <a:t> teriam por referência o processo de trabalho em si, como desgaste e a inserção do indivíduo na estrutura ocupacional.()</a:t>
            </a:r>
            <a:endParaRPr lang="pt-BR" sz="1800" b="1" dirty="0">
              <a:solidFill>
                <a:srgbClr val="FF3300"/>
              </a:solidFill>
              <a:latin typeface="Verdana" pitchFamily="34" charset="0"/>
              <a:ea typeface="Verdana" pitchFamily="34" charset="0"/>
              <a:cs typeface="Verdana" pitchFamily="34" charset="0"/>
            </a:endParaRPr>
          </a:p>
        </p:txBody>
      </p:sp>
      <p:cxnSp>
        <p:nvCxnSpPr>
          <p:cNvPr id="4" name="Conector reto 3"/>
          <p:cNvCxnSpPr/>
          <p:nvPr/>
        </p:nvCxnSpPr>
        <p:spPr>
          <a:xfrm>
            <a:off x="285720" y="2212966"/>
            <a:ext cx="8858280" cy="1588"/>
          </a:xfrm>
          <a:prstGeom prst="line">
            <a:avLst/>
          </a:prstGeom>
          <a:ln w="19050"/>
        </p:spPr>
        <p:style>
          <a:lnRef idx="3">
            <a:schemeClr val="accent4"/>
          </a:lnRef>
          <a:fillRef idx="0">
            <a:schemeClr val="accent4"/>
          </a:fillRef>
          <a:effectRef idx="2">
            <a:schemeClr val="accent4"/>
          </a:effectRef>
          <a:fontRef idx="minor">
            <a:schemeClr val="tx1"/>
          </a:fontRef>
        </p:style>
      </p:cxn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533400"/>
            <a:ext cx="8229600" cy="1323964"/>
          </a:xfrm>
        </p:spPr>
        <p:txBody>
          <a:bodyPr>
            <a:noAutofit/>
          </a:bodyPr>
          <a:lstStyle/>
          <a:p>
            <a:pPr algn="ctr"/>
            <a:r>
              <a:rPr lang="pt-BR" cap="small" dirty="0" smtClean="0">
                <a:latin typeface="Verdana" pitchFamily="34" charset="0"/>
              </a:rPr>
              <a:t>Marco Teórico Alternativo Epidemiologia Social</a:t>
            </a:r>
            <a:endParaRPr lang="pt-BR" cap="small" dirty="0">
              <a:latin typeface="Verdana" pitchFamily="34" charset="0"/>
              <a:ea typeface="Verdana" pitchFamily="34" charset="0"/>
              <a:cs typeface="Verdana" pitchFamily="34" charset="0"/>
            </a:endParaRPr>
          </a:p>
        </p:txBody>
      </p:sp>
      <p:sp>
        <p:nvSpPr>
          <p:cNvPr id="3" name="Espaço Reservado para Conteúdo 2"/>
          <p:cNvSpPr>
            <a:spLocks noGrp="1"/>
          </p:cNvSpPr>
          <p:nvPr>
            <p:ph idx="1"/>
          </p:nvPr>
        </p:nvSpPr>
        <p:spPr>
          <a:xfrm>
            <a:off x="285720" y="1412776"/>
            <a:ext cx="8572560" cy="4857784"/>
          </a:xfrm>
        </p:spPr>
        <p:txBody>
          <a:bodyPr anchor="t">
            <a:noAutofit/>
          </a:bodyPr>
          <a:lstStyle/>
          <a:p>
            <a:pPr marL="173038" indent="-173038" algn="just">
              <a:lnSpc>
                <a:spcPct val="150000"/>
              </a:lnSpc>
              <a:spcBef>
                <a:spcPts val="600"/>
              </a:spcBef>
            </a:pPr>
            <a:endParaRPr lang="pt-BR" b="1" dirty="0" smtClean="0">
              <a:solidFill>
                <a:schemeClr val="accent5"/>
              </a:solidFill>
              <a:latin typeface="Verdana" pitchFamily="34" charset="0"/>
              <a:ea typeface="Verdana" pitchFamily="34" charset="0"/>
              <a:cs typeface="Verdana" pitchFamily="34" charset="0"/>
            </a:endParaRPr>
          </a:p>
          <a:p>
            <a:pPr marL="173038" indent="-173038" algn="just">
              <a:lnSpc>
                <a:spcPct val="150000"/>
              </a:lnSpc>
              <a:spcBef>
                <a:spcPts val="600"/>
              </a:spcBef>
              <a:buNone/>
            </a:pPr>
            <a:r>
              <a:rPr lang="pt-BR" b="1" dirty="0" smtClean="0">
                <a:solidFill>
                  <a:schemeClr val="accent5"/>
                </a:solidFill>
                <a:latin typeface="Verdana" pitchFamily="34" charset="0"/>
                <a:ea typeface="Verdana" pitchFamily="34" charset="0"/>
                <a:cs typeface="Verdana" pitchFamily="34" charset="0"/>
              </a:rPr>
              <a:t>  Não se trata de uma simples opção metodológica de investigação, mas de uma metodologia para a transformação da realidade, criando condições para o desenvolvimento de uma nova prática em saúde e portanto de novas abordagens no ensino e formação em saúde.</a:t>
            </a:r>
            <a:endParaRPr lang="pt-BR" b="1" dirty="0">
              <a:solidFill>
                <a:schemeClr val="accent5"/>
              </a:solidFill>
              <a:latin typeface="Verdana" pitchFamily="34" charset="0"/>
              <a:ea typeface="Verdana" pitchFamily="34" charset="0"/>
              <a:cs typeface="Verdana" pitchFamily="34"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764704"/>
            <a:ext cx="8229600" cy="1944216"/>
          </a:xfrm>
        </p:spPr>
        <p:txBody>
          <a:bodyPr>
            <a:normAutofit fontScale="90000"/>
          </a:bodyPr>
          <a:lstStyle/>
          <a:p>
            <a:pPr algn="ctr"/>
            <a:r>
              <a:rPr lang="pt-BR" b="1" cap="small" dirty="0" smtClean="0">
                <a:latin typeface="Verdana" pitchFamily="34" charset="0"/>
                <a:ea typeface="Verdana" pitchFamily="34" charset="0"/>
                <a:cs typeface="Verdana" pitchFamily="34" charset="0"/>
              </a:rPr>
              <a:t>Determinantes Sociais de Saúde</a:t>
            </a:r>
            <a:br>
              <a:rPr lang="pt-BR" b="1" cap="small" dirty="0" smtClean="0">
                <a:latin typeface="Verdana" pitchFamily="34" charset="0"/>
                <a:ea typeface="Verdana" pitchFamily="34" charset="0"/>
                <a:cs typeface="Verdana" pitchFamily="34" charset="0"/>
              </a:rPr>
            </a:br>
            <a:r>
              <a:rPr lang="pt-BR" b="1" cap="small" dirty="0" smtClean="0">
                <a:latin typeface="Verdana" pitchFamily="34" charset="0"/>
                <a:ea typeface="Verdana" pitchFamily="34" charset="0"/>
                <a:cs typeface="Verdana" pitchFamily="34" charset="0"/>
              </a:rPr>
              <a:t/>
            </a:r>
            <a:br>
              <a:rPr lang="pt-BR" b="1" cap="small" dirty="0" smtClean="0">
                <a:latin typeface="Verdana" pitchFamily="34" charset="0"/>
                <a:ea typeface="Verdana" pitchFamily="34" charset="0"/>
                <a:cs typeface="Verdana" pitchFamily="34" charset="0"/>
              </a:rPr>
            </a:br>
            <a:r>
              <a:rPr lang="pt-BR" b="1" cap="small" dirty="0" smtClean="0">
                <a:latin typeface="Verdana" pitchFamily="34" charset="0"/>
                <a:ea typeface="Verdana" pitchFamily="34" charset="0"/>
                <a:cs typeface="Verdana" pitchFamily="34" charset="0"/>
              </a:rPr>
              <a:t>(</a:t>
            </a:r>
            <a:r>
              <a:rPr lang="pt-BR" b="1" cap="small" dirty="0" err="1" smtClean="0">
                <a:latin typeface="Verdana" pitchFamily="34" charset="0"/>
                <a:ea typeface="Verdana" pitchFamily="34" charset="0"/>
                <a:cs typeface="Verdana" pitchFamily="34" charset="0"/>
              </a:rPr>
              <a:t>dss</a:t>
            </a:r>
            <a:r>
              <a:rPr lang="pt-BR" b="1" cap="small" dirty="0" smtClean="0">
                <a:latin typeface="Verdana" pitchFamily="34" charset="0"/>
                <a:ea typeface="Verdana" pitchFamily="34" charset="0"/>
                <a:cs typeface="Verdana" pitchFamily="34" charset="0"/>
              </a:rPr>
              <a:t>)</a:t>
            </a:r>
            <a:endParaRPr lang="pt-BR" b="1" cap="small" dirty="0">
              <a:latin typeface="Verdana" pitchFamily="34" charset="0"/>
              <a:ea typeface="Verdana" pitchFamily="34" charset="0"/>
              <a:cs typeface="Verdana" pitchFamily="34" charset="0"/>
            </a:endParaRPr>
          </a:p>
        </p:txBody>
      </p:sp>
      <p:sp>
        <p:nvSpPr>
          <p:cNvPr id="3" name="Espaço Reservado para Conteúdo 2"/>
          <p:cNvSpPr>
            <a:spLocks noGrp="1"/>
          </p:cNvSpPr>
          <p:nvPr>
            <p:ph idx="1"/>
          </p:nvPr>
        </p:nvSpPr>
        <p:spPr>
          <a:xfrm>
            <a:off x="683568" y="2132856"/>
            <a:ext cx="7848872" cy="4320480"/>
          </a:xfrm>
        </p:spPr>
        <p:txBody>
          <a:bodyPr anchor="t"/>
          <a:lstStyle/>
          <a:p>
            <a:pPr algn="just">
              <a:buNone/>
            </a:pPr>
            <a:endParaRPr lang="pt-BR" dirty="0" smtClean="0"/>
          </a:p>
          <a:p>
            <a:pPr algn="just"/>
            <a:endParaRPr lang="pt-BR" dirty="0" smtClean="0"/>
          </a:p>
          <a:p>
            <a:pPr algn="just">
              <a:buNone/>
            </a:pPr>
            <a:r>
              <a:rPr lang="pt-BR" sz="2800" dirty="0" smtClean="0"/>
              <a:t>  </a:t>
            </a:r>
            <a:r>
              <a:rPr lang="pt-BR" sz="2800" dirty="0" smtClean="0">
                <a:latin typeface="Verdana" pitchFamily="34" charset="0"/>
                <a:ea typeface="Verdana" pitchFamily="34" charset="0"/>
                <a:cs typeface="Verdana" pitchFamily="34" charset="0"/>
              </a:rPr>
              <a:t>Conceito atualmente bastante generalizado de que as condições de vida e trabalho dos indivíduos e de grupos da população estão relacionadas com sua situação de saúde.</a:t>
            </a:r>
          </a:p>
        </p:txBody>
      </p:sp>
      <p:sp>
        <p:nvSpPr>
          <p:cNvPr id="6" name="Espaço Reservado para Conteúdo 4"/>
          <p:cNvSpPr txBox="1">
            <a:spLocks/>
          </p:cNvSpPr>
          <p:nvPr/>
        </p:nvSpPr>
        <p:spPr>
          <a:xfrm>
            <a:off x="6505872" y="6309320"/>
            <a:ext cx="2386608" cy="360040"/>
          </a:xfrm>
          <a:prstGeom prst="rect">
            <a:avLst/>
          </a:prstGeom>
        </p:spPr>
        <p:txBody>
          <a:bodyPr vert="horz" lIns="91440" tIns="45720" rIns="91440" bIns="45720" rtlCol="0">
            <a:no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0" indent="0" algn="r">
              <a:buNone/>
            </a:pPr>
            <a:r>
              <a:rPr lang="pt-BR" sz="1800" dirty="0" smtClean="0"/>
              <a:t>BUSS, 2007</a:t>
            </a:r>
          </a:p>
        </p:txBody>
      </p:sp>
    </p:spTree>
    <p:extLst>
      <p:ext uri="{BB962C8B-B14F-4D97-AF65-F5344CB8AC3E}">
        <p14:creationId xmlns:p14="http://schemas.microsoft.com/office/powerpoint/2010/main" val="375569332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latin typeface="Verdana" pitchFamily="34" charset="0"/>
                <a:ea typeface="Verdana" pitchFamily="34" charset="0"/>
                <a:cs typeface="Verdana" pitchFamily="34" charset="0"/>
              </a:rPr>
              <a:t>Conceitos para os DSS</a:t>
            </a:r>
            <a:endParaRPr lang="pt-BR" dirty="0">
              <a:latin typeface="Verdana" pitchFamily="34" charset="0"/>
              <a:ea typeface="Verdana" pitchFamily="34" charset="0"/>
              <a:cs typeface="Verdana" pitchFamily="34" charset="0"/>
            </a:endParaRPr>
          </a:p>
        </p:txBody>
      </p:sp>
      <p:graphicFrame>
        <p:nvGraphicFramePr>
          <p:cNvPr id="4" name="Espaço Reservado para Conteúdo 3"/>
          <p:cNvGraphicFramePr>
            <a:graphicFrameLocks noGrp="1"/>
          </p:cNvGraphicFramePr>
          <p:nvPr>
            <p:ph idx="1"/>
            <p:extLst>
              <p:ext uri="{D42A27DB-BD31-4B8C-83A1-F6EECF244321}">
                <p14:modId xmlns:p14="http://schemas.microsoft.com/office/powerpoint/2010/main" val="659406347"/>
              </p:ext>
            </p:extLst>
          </p:nvPr>
        </p:nvGraphicFramePr>
        <p:xfrm>
          <a:off x="457200" y="1484784"/>
          <a:ext cx="8229600" cy="499221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2095093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457200" y="581012"/>
            <a:ext cx="4114800" cy="990600"/>
          </a:xfrm>
        </p:spPr>
        <p:txBody>
          <a:bodyPr/>
          <a:lstStyle/>
          <a:p>
            <a:pPr algn="ctr"/>
            <a:r>
              <a:rPr lang="pt-BR" dirty="0" smtClean="0"/>
              <a:t>DSS</a:t>
            </a:r>
            <a:endParaRPr lang="pt-BR" dirty="0"/>
          </a:p>
        </p:txBody>
      </p:sp>
      <p:sp>
        <p:nvSpPr>
          <p:cNvPr id="3" name="Espaço Reservado para Conteúdo 2"/>
          <p:cNvSpPr>
            <a:spLocks noGrp="1"/>
          </p:cNvSpPr>
          <p:nvPr>
            <p:ph sz="half" idx="1"/>
          </p:nvPr>
        </p:nvSpPr>
        <p:spPr>
          <a:xfrm>
            <a:off x="214282" y="1673352"/>
            <a:ext cx="4281518" cy="4419944"/>
          </a:xfrm>
        </p:spPr>
        <p:txBody>
          <a:bodyPr>
            <a:normAutofit fontScale="70000" lnSpcReduction="20000"/>
          </a:bodyPr>
          <a:lstStyle/>
          <a:p>
            <a:pPr algn="r">
              <a:buNone/>
            </a:pPr>
            <a:endParaRPr lang="pt-BR" i="1" dirty="0" smtClean="0"/>
          </a:p>
          <a:p>
            <a:pPr algn="just"/>
            <a:r>
              <a:rPr lang="pt-BR" dirty="0" smtClean="0"/>
              <a:t>Os determinantes sociais de saúde apontam tanto para as características específicas do contexto social que afetam a saúde, como para a maneira com que as condições sociais traduzem esse impacto sobre a saúde</a:t>
            </a:r>
          </a:p>
          <a:p>
            <a:pPr algn="just"/>
            <a:endParaRPr lang="pt-BR" dirty="0" smtClean="0"/>
          </a:p>
          <a:p>
            <a:pPr algn="ctr">
              <a:buNone/>
            </a:pPr>
            <a:r>
              <a:rPr lang="pt-BR" dirty="0" smtClean="0"/>
              <a:t>OU</a:t>
            </a:r>
          </a:p>
          <a:p>
            <a:pPr algn="just"/>
            <a:endParaRPr lang="pt-BR" dirty="0" smtClean="0"/>
          </a:p>
          <a:p>
            <a:pPr algn="just"/>
            <a:r>
              <a:rPr lang="pt-BR" b="1" dirty="0" smtClean="0">
                <a:solidFill>
                  <a:srgbClr val="FF0000"/>
                </a:solidFill>
              </a:rPr>
              <a:t>DETERMINAÇÃO SOCIAL</a:t>
            </a:r>
          </a:p>
          <a:p>
            <a:pPr algn="just"/>
            <a:r>
              <a:rPr lang="pt-BR" dirty="0" smtClean="0"/>
              <a:t>Relações dialéticas entre os fatores e busca da essência das causas</a:t>
            </a:r>
            <a:endParaRPr lang="pt-BR" dirty="0"/>
          </a:p>
        </p:txBody>
      </p:sp>
      <p:sp>
        <p:nvSpPr>
          <p:cNvPr id="5" name="Espaço Reservado para Conteúdo 4"/>
          <p:cNvSpPr>
            <a:spLocks noGrp="1"/>
          </p:cNvSpPr>
          <p:nvPr>
            <p:ph sz="half" idx="2"/>
          </p:nvPr>
        </p:nvSpPr>
        <p:spPr>
          <a:xfrm>
            <a:off x="4648200" y="2095072"/>
            <a:ext cx="4038600" cy="4142240"/>
          </a:xfrm>
        </p:spPr>
        <p:txBody>
          <a:bodyPr>
            <a:normAutofit fontScale="70000" lnSpcReduction="20000"/>
          </a:bodyPr>
          <a:lstStyle/>
          <a:p>
            <a:pPr marL="355600" indent="-182563">
              <a:buSzPct val="60000"/>
              <a:buFont typeface="Courier New" pitchFamily="49" charset="0"/>
              <a:buChar char="o"/>
            </a:pPr>
            <a:endParaRPr lang="pt-BR" dirty="0" smtClean="0"/>
          </a:p>
          <a:p>
            <a:pPr marL="355600" indent="-182563">
              <a:buSzPct val="60000"/>
              <a:buFont typeface="Courier New" pitchFamily="49" charset="0"/>
              <a:buChar char="o"/>
            </a:pPr>
            <a:r>
              <a:rPr lang="pt-BR" dirty="0" smtClean="0"/>
              <a:t>Ocupação</a:t>
            </a:r>
          </a:p>
          <a:p>
            <a:pPr marL="355600" indent="-182563">
              <a:buSzPct val="60000"/>
              <a:buFont typeface="Courier New" pitchFamily="49" charset="0"/>
              <a:buChar char="o"/>
            </a:pPr>
            <a:r>
              <a:rPr lang="pt-BR" dirty="0" smtClean="0"/>
              <a:t>Renda</a:t>
            </a:r>
          </a:p>
          <a:p>
            <a:pPr marL="355600" indent="-182563">
              <a:buSzPct val="60000"/>
              <a:buFont typeface="Courier New" pitchFamily="49" charset="0"/>
              <a:buChar char="o"/>
            </a:pPr>
            <a:r>
              <a:rPr lang="pt-BR" dirty="0" smtClean="0"/>
              <a:t>Gênero</a:t>
            </a:r>
          </a:p>
          <a:p>
            <a:pPr marL="355600" indent="-182563">
              <a:buSzPct val="60000"/>
              <a:buFont typeface="Courier New" pitchFamily="49" charset="0"/>
              <a:buChar char="o"/>
            </a:pPr>
            <a:r>
              <a:rPr lang="pt-BR" dirty="0" smtClean="0"/>
              <a:t>Alimentação</a:t>
            </a:r>
          </a:p>
          <a:p>
            <a:pPr marL="355600" indent="-182563">
              <a:buSzPct val="60000"/>
              <a:buFont typeface="Courier New" pitchFamily="49" charset="0"/>
              <a:buChar char="o"/>
            </a:pPr>
            <a:r>
              <a:rPr lang="pt-BR" dirty="0" smtClean="0"/>
              <a:t>Moradia</a:t>
            </a:r>
          </a:p>
          <a:p>
            <a:pPr marL="355600" indent="-182563">
              <a:buSzPct val="60000"/>
              <a:buFont typeface="Courier New" pitchFamily="49" charset="0"/>
              <a:buChar char="o"/>
            </a:pPr>
            <a:r>
              <a:rPr lang="pt-BR" dirty="0" smtClean="0"/>
              <a:t>Transporte</a:t>
            </a:r>
          </a:p>
          <a:p>
            <a:pPr marL="355600" indent="-182563">
              <a:buSzPct val="60000"/>
              <a:buFont typeface="Courier New" pitchFamily="49" charset="0"/>
              <a:buChar char="o"/>
            </a:pPr>
            <a:r>
              <a:rPr lang="pt-BR" dirty="0" smtClean="0"/>
              <a:t>Lazer</a:t>
            </a:r>
          </a:p>
          <a:p>
            <a:pPr marL="355600" indent="-182563">
              <a:buSzPct val="60000"/>
              <a:buFont typeface="Courier New" pitchFamily="49" charset="0"/>
              <a:buChar char="o"/>
            </a:pPr>
            <a:r>
              <a:rPr lang="pt-BR" dirty="0" smtClean="0"/>
              <a:t>Características biológicas (genética)</a:t>
            </a:r>
          </a:p>
          <a:p>
            <a:pPr marL="355600" indent="-182563">
              <a:buSzPct val="60000"/>
              <a:buFont typeface="Courier New" pitchFamily="49" charset="0"/>
              <a:buChar char="o"/>
            </a:pPr>
            <a:r>
              <a:rPr lang="pt-BR" dirty="0" smtClean="0"/>
              <a:t>Estilo de vida</a:t>
            </a:r>
          </a:p>
          <a:p>
            <a:pPr marL="355600" indent="-182563">
              <a:buSzPct val="60000"/>
              <a:buFont typeface="Courier New" pitchFamily="49" charset="0"/>
              <a:buChar char="o"/>
            </a:pPr>
            <a:endParaRPr lang="pt-BR" dirty="0" smtClean="0"/>
          </a:p>
        </p:txBody>
      </p:sp>
      <p:sp>
        <p:nvSpPr>
          <p:cNvPr id="6" name="Título 3"/>
          <p:cNvSpPr txBox="1">
            <a:spLocks/>
          </p:cNvSpPr>
          <p:nvPr/>
        </p:nvSpPr>
        <p:spPr>
          <a:xfrm>
            <a:off x="4643438" y="571480"/>
            <a:ext cx="4014758" cy="9906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pt-BR" sz="4000" b="0" i="0" u="none" strike="noStrike" kern="1200" cap="none" spc="-100" normalizeH="0" baseline="0" noProof="0" dirty="0" smtClean="0">
                <a:ln>
                  <a:noFill/>
                </a:ln>
                <a:solidFill>
                  <a:schemeClr val="tx2"/>
                </a:solidFill>
                <a:effectLst/>
                <a:uLnTx/>
                <a:uFillTx/>
                <a:latin typeface="+mj-lt"/>
                <a:ea typeface="+mj-ea"/>
                <a:cs typeface="+mj-cs"/>
              </a:rPr>
              <a:t>Fatores de risco</a:t>
            </a:r>
            <a:endParaRPr kumimoji="0" lang="pt-BR" sz="4000" b="0" i="0" u="none" strike="noStrike" kern="1200" cap="none" spc="-100" normalizeH="0" baseline="0" noProof="0" dirty="0">
              <a:ln>
                <a:noFill/>
              </a:ln>
              <a:solidFill>
                <a:schemeClr val="tx2"/>
              </a:solidFill>
              <a:effectLst/>
              <a:uLnTx/>
              <a:uFillTx/>
              <a:latin typeface="+mj-lt"/>
              <a:ea typeface="+mj-ea"/>
              <a:cs typeface="+mj-cs"/>
            </a:endParaRPr>
          </a:p>
        </p:txBody>
      </p:sp>
      <p:sp>
        <p:nvSpPr>
          <p:cNvPr id="7" name="Título 3"/>
          <p:cNvSpPr txBox="1">
            <a:spLocks/>
          </p:cNvSpPr>
          <p:nvPr/>
        </p:nvSpPr>
        <p:spPr>
          <a:xfrm>
            <a:off x="4110062" y="500042"/>
            <a:ext cx="890566" cy="9906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pt-BR" sz="4000" b="0" i="0" u="none" strike="noStrike" kern="1200" cap="none" spc="-100" normalizeH="0" baseline="0" noProof="0" dirty="0" smtClean="0">
                <a:ln>
                  <a:noFill/>
                </a:ln>
                <a:solidFill>
                  <a:schemeClr val="accent5"/>
                </a:solidFill>
                <a:effectLst/>
                <a:uLnTx/>
                <a:uFillTx/>
                <a:latin typeface="+mj-lt"/>
                <a:ea typeface="+mj-ea"/>
                <a:cs typeface="+mj-cs"/>
              </a:rPr>
              <a:t>X</a:t>
            </a:r>
            <a:endParaRPr kumimoji="0" lang="pt-BR" sz="4000" b="0" i="0" u="none" strike="noStrike" kern="1200" cap="none" spc="-100" normalizeH="0" baseline="0" noProof="0" dirty="0">
              <a:ln>
                <a:noFill/>
              </a:ln>
              <a:solidFill>
                <a:schemeClr val="accent5"/>
              </a:solidFill>
              <a:effectLst/>
              <a:uLnTx/>
              <a:uFillTx/>
              <a:latin typeface="+mj-lt"/>
              <a:ea typeface="+mj-ea"/>
              <a:cs typeface="+mj-cs"/>
            </a:endParaRPr>
          </a:p>
        </p:txBody>
      </p:sp>
      <p:cxnSp>
        <p:nvCxnSpPr>
          <p:cNvPr id="8" name="Conector reto 7"/>
          <p:cNvCxnSpPr/>
          <p:nvPr/>
        </p:nvCxnSpPr>
        <p:spPr>
          <a:xfrm rot="5400000">
            <a:off x="2250265" y="3964785"/>
            <a:ext cx="4643470"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cap="small" dirty="0" smtClean="0">
                <a:latin typeface="Verdana" pitchFamily="34" charset="0"/>
                <a:ea typeface="Verdana" pitchFamily="34" charset="0"/>
                <a:cs typeface="Verdana" pitchFamily="34" charset="0"/>
              </a:rPr>
              <a:t>Determinantes Sociais de Saúde</a:t>
            </a:r>
            <a:endParaRPr lang="pt-BR" cap="small" dirty="0">
              <a:latin typeface="Verdana" pitchFamily="34" charset="0"/>
              <a:ea typeface="Verdana" pitchFamily="34" charset="0"/>
              <a:cs typeface="Verdana" pitchFamily="34" charset="0"/>
            </a:endParaRPr>
          </a:p>
        </p:txBody>
      </p:sp>
      <p:sp>
        <p:nvSpPr>
          <p:cNvPr id="3" name="Espaço Reservado para Conteúdo 2"/>
          <p:cNvSpPr>
            <a:spLocks noGrp="1"/>
          </p:cNvSpPr>
          <p:nvPr>
            <p:ph idx="1"/>
          </p:nvPr>
        </p:nvSpPr>
        <p:spPr>
          <a:xfrm>
            <a:off x="251520" y="1600200"/>
            <a:ext cx="8435280" cy="4781128"/>
          </a:xfrm>
        </p:spPr>
        <p:txBody>
          <a:bodyPr anchor="t">
            <a:normAutofit/>
          </a:bodyPr>
          <a:lstStyle/>
          <a:p>
            <a:pPr algn="just"/>
            <a:endParaRPr lang="pt-BR" sz="2600" dirty="0" smtClean="0">
              <a:solidFill>
                <a:schemeClr val="accent2"/>
              </a:solidFill>
            </a:endParaRPr>
          </a:p>
          <a:p>
            <a:pPr algn="just"/>
            <a:r>
              <a:rPr lang="pt-BR" sz="2600" b="1" dirty="0" smtClean="0">
                <a:solidFill>
                  <a:schemeClr val="accent2"/>
                </a:solidFill>
                <a:latin typeface="Verdana" pitchFamily="34" charset="0"/>
                <a:ea typeface="Verdana" pitchFamily="34" charset="0"/>
                <a:cs typeface="Verdana" pitchFamily="34" charset="0"/>
              </a:rPr>
              <a:t>Desigualdades:</a:t>
            </a:r>
            <a:r>
              <a:rPr lang="pt-BR" sz="2600" dirty="0" smtClean="0">
                <a:solidFill>
                  <a:schemeClr val="accent2"/>
                </a:solidFill>
                <a:latin typeface="Verdana" pitchFamily="34" charset="0"/>
                <a:ea typeface="Verdana" pitchFamily="34" charset="0"/>
                <a:cs typeface="Verdana" pitchFamily="34" charset="0"/>
              </a:rPr>
              <a:t> </a:t>
            </a:r>
          </a:p>
          <a:p>
            <a:pPr algn="just">
              <a:buNone/>
            </a:pPr>
            <a:r>
              <a:rPr lang="pt-BR" dirty="0" smtClean="0">
                <a:latin typeface="Verdana" pitchFamily="34" charset="0"/>
                <a:ea typeface="Verdana" pitchFamily="34" charset="0"/>
                <a:cs typeface="Verdana" pitchFamily="34" charset="0"/>
              </a:rPr>
              <a:t>  diferenças nos estados de saúde entre os indivíduos. </a:t>
            </a:r>
          </a:p>
          <a:p>
            <a:pPr algn="just"/>
            <a:endParaRPr lang="pt-BR" dirty="0" smtClean="0">
              <a:latin typeface="Verdana" pitchFamily="34" charset="0"/>
              <a:ea typeface="Verdana" pitchFamily="34" charset="0"/>
              <a:cs typeface="Verdana" pitchFamily="34" charset="0"/>
            </a:endParaRPr>
          </a:p>
          <a:p>
            <a:r>
              <a:rPr lang="pt-BR" sz="2600" b="1" dirty="0" smtClean="0">
                <a:solidFill>
                  <a:schemeClr val="accent2"/>
                </a:solidFill>
                <a:latin typeface="Verdana" pitchFamily="34" charset="0"/>
                <a:ea typeface="Verdana" pitchFamily="34" charset="0"/>
                <a:cs typeface="Verdana" pitchFamily="34" charset="0"/>
              </a:rPr>
              <a:t>Iniquidades:</a:t>
            </a:r>
            <a:r>
              <a:rPr lang="pt-BR" sz="2600" dirty="0" smtClean="0">
                <a:solidFill>
                  <a:schemeClr val="accent2"/>
                </a:solidFill>
                <a:latin typeface="Verdana" pitchFamily="34" charset="0"/>
                <a:ea typeface="Verdana" pitchFamily="34" charset="0"/>
                <a:cs typeface="Verdana" pitchFamily="34" charset="0"/>
              </a:rPr>
              <a:t> </a:t>
            </a:r>
          </a:p>
          <a:p>
            <a:pPr>
              <a:buNone/>
            </a:pPr>
            <a:r>
              <a:rPr lang="pt-BR" dirty="0" smtClean="0">
                <a:latin typeface="Verdana" pitchFamily="34" charset="0"/>
                <a:ea typeface="Verdana" pitchFamily="34" charset="0"/>
                <a:cs typeface="Verdana" pitchFamily="34" charset="0"/>
              </a:rPr>
              <a:t>  desigualdades de saúde entre grupos populacionais que, além de sistemáticas e relevantes, são também evitáveis, injustas e desnecessárias.</a:t>
            </a:r>
          </a:p>
          <a:p>
            <a:pPr algn="r">
              <a:buNone/>
            </a:pPr>
            <a:r>
              <a:rPr lang="pt-BR" sz="2000" dirty="0" smtClean="0">
                <a:latin typeface="Verdana" pitchFamily="34" charset="0"/>
                <a:ea typeface="Verdana" pitchFamily="34" charset="0"/>
                <a:cs typeface="Verdana" pitchFamily="34" charset="0"/>
              </a:rPr>
              <a:t>(WHITEHEAD, 2000)</a:t>
            </a:r>
            <a:endParaRPr lang="pt-BR" sz="2000" dirty="0">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375569332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4345632" y="1412776"/>
            <a:ext cx="4546848" cy="5184576"/>
          </a:xfrm>
        </p:spPr>
        <p:txBody>
          <a:bodyPr anchor="ctr">
            <a:normAutofit/>
          </a:bodyPr>
          <a:lstStyle/>
          <a:p>
            <a:pPr algn="just"/>
            <a:r>
              <a:rPr lang="pt-BR" sz="1800" dirty="0" smtClean="0">
                <a:latin typeface="Verdana" pitchFamily="34" charset="0"/>
                <a:ea typeface="Verdana" pitchFamily="34" charset="0"/>
                <a:cs typeface="Verdana" pitchFamily="34" charset="0"/>
              </a:rPr>
              <a:t>Com isso, podemos entender por que não há uma correlação constante entre os macroindicadores de riqueza de uma sociedade, como o PIB, com os indicadores de saúde. Embora o volume de riqueza gerado por uma sociedade seja um elemento fundamental para viabilizar melhores condições de vida e de saúde, o estudo dessas mediações permite entender por que existem países com um PIB total ou PIB </a:t>
            </a:r>
            <a:r>
              <a:rPr lang="pt-BR" sz="1800" i="1" dirty="0" smtClean="0">
                <a:latin typeface="Verdana" pitchFamily="34" charset="0"/>
                <a:ea typeface="Verdana" pitchFamily="34" charset="0"/>
                <a:cs typeface="Verdana" pitchFamily="34" charset="0"/>
              </a:rPr>
              <a:t>per capita muito superior a outros que, no entanto, possuem </a:t>
            </a:r>
            <a:r>
              <a:rPr lang="pt-BR" sz="1800" dirty="0" smtClean="0">
                <a:latin typeface="Verdana" pitchFamily="34" charset="0"/>
                <a:ea typeface="Verdana" pitchFamily="34" charset="0"/>
                <a:cs typeface="Verdana" pitchFamily="34" charset="0"/>
              </a:rPr>
              <a:t>indicadores de saúde muito mais satisfatórios.</a:t>
            </a:r>
          </a:p>
          <a:p>
            <a:pPr algn="just"/>
            <a:endParaRPr lang="pt-BR" sz="1800" dirty="0" smtClean="0"/>
          </a:p>
        </p:txBody>
      </p:sp>
      <p:sp>
        <p:nvSpPr>
          <p:cNvPr id="5" name="Espaço Reservado para Texto 4"/>
          <p:cNvSpPr>
            <a:spLocks noGrp="1"/>
          </p:cNvSpPr>
          <p:nvPr>
            <p:ph type="body" sz="half" idx="4294967295"/>
          </p:nvPr>
        </p:nvSpPr>
        <p:spPr>
          <a:xfrm>
            <a:off x="288032" y="1556792"/>
            <a:ext cx="3779912" cy="5040559"/>
          </a:xfrm>
        </p:spPr>
        <p:txBody>
          <a:bodyPr>
            <a:noAutofit/>
          </a:bodyPr>
          <a:lstStyle/>
          <a:p>
            <a:pPr marL="0" indent="0" algn="just">
              <a:buNone/>
            </a:pPr>
            <a:r>
              <a:rPr lang="pt-BR" sz="2200" dirty="0" smtClean="0">
                <a:latin typeface="Verdana" pitchFamily="34" charset="0"/>
                <a:ea typeface="Verdana" pitchFamily="34" charset="0"/>
                <a:cs typeface="Verdana" pitchFamily="34" charset="0"/>
              </a:rPr>
              <a:t>Estabelecer uma hierarquia de determinações entre os fatores mais gerais de natureza social, econômica, política e as mediações através das quais esses fatores incidem sobre a situação de saúde de grupos e pessoas, já que a relação de determinação não é uma simples relação direta de causa-efeito. </a:t>
            </a:r>
          </a:p>
          <a:p>
            <a:pPr algn="just"/>
            <a:endParaRPr lang="pt-BR" sz="2200" dirty="0">
              <a:latin typeface="Verdana" pitchFamily="34" charset="0"/>
              <a:ea typeface="Verdana" pitchFamily="34" charset="0"/>
              <a:cs typeface="Verdana" pitchFamily="34" charset="0"/>
            </a:endParaRPr>
          </a:p>
        </p:txBody>
      </p:sp>
      <p:sp>
        <p:nvSpPr>
          <p:cNvPr id="4" name="Espaço Reservado para Conteúdo 4"/>
          <p:cNvSpPr txBox="1">
            <a:spLocks/>
          </p:cNvSpPr>
          <p:nvPr/>
        </p:nvSpPr>
        <p:spPr>
          <a:xfrm>
            <a:off x="6505872" y="6309320"/>
            <a:ext cx="2386608" cy="360040"/>
          </a:xfrm>
          <a:prstGeom prst="rect">
            <a:avLst/>
          </a:prstGeom>
        </p:spPr>
        <p:txBody>
          <a:bodyPr vert="horz" lIns="91440" tIns="45720" rIns="91440" bIns="45720" rtlCol="0">
            <a:no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0" indent="0" algn="r">
              <a:buNone/>
            </a:pPr>
            <a:r>
              <a:rPr lang="pt-BR" sz="1800" dirty="0" smtClean="0"/>
              <a:t>BUSS, 2007</a:t>
            </a:r>
          </a:p>
        </p:txBody>
      </p:sp>
      <p:sp>
        <p:nvSpPr>
          <p:cNvPr id="6" name="Título 1"/>
          <p:cNvSpPr txBox="1">
            <a:spLocks/>
          </p:cNvSpPr>
          <p:nvPr/>
        </p:nvSpPr>
        <p:spPr>
          <a:xfrm>
            <a:off x="446856" y="476672"/>
            <a:ext cx="8229600" cy="864096"/>
          </a:xfrm>
          <a:prstGeom prst="rect">
            <a:avLst/>
          </a:prstGeom>
          <a:noFill/>
        </p:spPr>
        <p:txBody>
          <a:bodyPr vert="horz" lIns="91440" tIns="45720" rIns="91440" bIns="45720" rtlCol="0" anchor="b">
            <a:normAutofit fontScale="90000"/>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pt-BR" sz="3600" i="0" u="none" strike="noStrike" kern="1200" cap="none" spc="-100" normalizeH="0" baseline="0" noProof="0" dirty="0" smtClean="0">
                <a:ln>
                  <a:noFill/>
                </a:ln>
                <a:solidFill>
                  <a:schemeClr val="tx2"/>
                </a:solidFill>
                <a:effectLst/>
                <a:uLnTx/>
                <a:uFillTx/>
                <a:latin typeface="Verdana" pitchFamily="34" charset="0"/>
                <a:ea typeface="Verdana" pitchFamily="34" charset="0"/>
                <a:cs typeface="Verdana" pitchFamily="34" charset="0"/>
              </a:rPr>
              <a:t>Principais desafios à</a:t>
            </a:r>
            <a:r>
              <a:rPr kumimoji="0" lang="pt-BR" sz="3600" i="0" u="none" strike="noStrike" kern="1200" cap="none" spc="-100" normalizeH="0" noProof="0" dirty="0" smtClean="0">
                <a:ln>
                  <a:noFill/>
                </a:ln>
                <a:solidFill>
                  <a:schemeClr val="tx2"/>
                </a:solidFill>
                <a:effectLst/>
                <a:uLnTx/>
                <a:uFillTx/>
                <a:latin typeface="Verdana" pitchFamily="34" charset="0"/>
                <a:ea typeface="Verdana" pitchFamily="34" charset="0"/>
                <a:cs typeface="Verdana" pitchFamily="34" charset="0"/>
              </a:rPr>
              <a:t> pesquisa e ensino</a:t>
            </a:r>
            <a:r>
              <a:rPr kumimoji="0" lang="pt-BR" sz="3600" i="0" u="none" strike="noStrike" kern="1200" cap="none" spc="-100" normalizeH="0" baseline="0" noProof="0" dirty="0" smtClean="0">
                <a:ln>
                  <a:noFill/>
                </a:ln>
                <a:solidFill>
                  <a:schemeClr val="tx2"/>
                </a:solidFill>
                <a:effectLst/>
                <a:uLnTx/>
                <a:uFillTx/>
                <a:latin typeface="Verdana" pitchFamily="34" charset="0"/>
                <a:ea typeface="Verdana" pitchFamily="34" charset="0"/>
                <a:cs typeface="Verdana" pitchFamily="34" charset="0"/>
              </a:rPr>
              <a:t> </a:t>
            </a:r>
            <a:endParaRPr kumimoji="0" lang="pt-BR" sz="3600" i="0" u="none" strike="noStrike" kern="1200" cap="none" spc="-100" normalizeH="0" baseline="0" noProof="0" dirty="0">
              <a:ln>
                <a:noFill/>
              </a:ln>
              <a:solidFill>
                <a:schemeClr val="tx2"/>
              </a:solidFill>
              <a:effectLst/>
              <a:uLnTx/>
              <a:uFillTx/>
              <a:latin typeface="Verdana" pitchFamily="34" charset="0"/>
              <a:ea typeface="Verdana" pitchFamily="34" charset="0"/>
              <a:cs typeface="Verdana" pitchFamily="34" charset="0"/>
            </a:endParaRPr>
          </a:p>
        </p:txBody>
      </p:sp>
      <p:cxnSp>
        <p:nvCxnSpPr>
          <p:cNvPr id="10" name="Conector reto 9"/>
          <p:cNvCxnSpPr/>
          <p:nvPr/>
        </p:nvCxnSpPr>
        <p:spPr>
          <a:xfrm>
            <a:off x="4283968" y="1844824"/>
            <a:ext cx="0" cy="43924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251520" y="1512168"/>
            <a:ext cx="4608512" cy="5345832"/>
          </a:xfrm>
        </p:spPr>
        <p:txBody>
          <a:bodyPr>
            <a:noAutofit/>
          </a:bodyPr>
          <a:lstStyle/>
          <a:p>
            <a:pPr marL="0" indent="0" algn="just">
              <a:buNone/>
            </a:pPr>
            <a:r>
              <a:rPr lang="pt-BR" sz="2200" dirty="0" smtClean="0">
                <a:latin typeface="Verdana" pitchFamily="34" charset="0"/>
                <a:ea typeface="Verdana" pitchFamily="34" charset="0"/>
                <a:cs typeface="Verdana" pitchFamily="34" charset="0"/>
              </a:rPr>
              <a:t>Distinguir entre os </a:t>
            </a:r>
            <a:r>
              <a:rPr lang="pt-BR" sz="2200" u="sng" dirty="0" smtClean="0">
                <a:latin typeface="Verdana" pitchFamily="34" charset="0"/>
                <a:ea typeface="Verdana" pitchFamily="34" charset="0"/>
                <a:cs typeface="Verdana" pitchFamily="34" charset="0"/>
              </a:rPr>
              <a:t>determinantes de saúde dos indivíduos</a:t>
            </a:r>
            <a:r>
              <a:rPr lang="pt-BR" sz="2200" dirty="0" smtClean="0">
                <a:latin typeface="Verdana" pitchFamily="34" charset="0"/>
                <a:ea typeface="Verdana" pitchFamily="34" charset="0"/>
                <a:cs typeface="Verdana" pitchFamily="34" charset="0"/>
              </a:rPr>
              <a:t> e os de </a:t>
            </a:r>
            <a:r>
              <a:rPr lang="pt-BR" sz="2200" u="sng" dirty="0" smtClean="0">
                <a:latin typeface="Verdana" pitchFamily="34" charset="0"/>
                <a:ea typeface="Verdana" pitchFamily="34" charset="0"/>
                <a:cs typeface="Verdana" pitchFamily="34" charset="0"/>
              </a:rPr>
              <a:t>grupos e populações</a:t>
            </a:r>
            <a:r>
              <a:rPr lang="pt-BR" sz="2200" dirty="0" smtClean="0">
                <a:latin typeface="Verdana" pitchFamily="34" charset="0"/>
                <a:ea typeface="Verdana" pitchFamily="34" charset="0"/>
                <a:cs typeface="Verdana" pitchFamily="34" charset="0"/>
              </a:rPr>
              <a:t>, pois alguns fatores que são importantes para explicar as diferenças no estado de saúde dos indivíduos não explicam as diferenças entre grupos de uma sociedade </a:t>
            </a:r>
          </a:p>
          <a:p>
            <a:pPr marL="0" indent="0" algn="just">
              <a:buNone/>
            </a:pPr>
            <a:r>
              <a:rPr lang="pt-BR" sz="2200" dirty="0" smtClean="0">
                <a:latin typeface="Verdana" pitchFamily="34" charset="0"/>
                <a:ea typeface="Verdana" pitchFamily="34" charset="0"/>
                <a:cs typeface="Verdana" pitchFamily="34" charset="0"/>
              </a:rPr>
              <a:t>Não basta somar os fatores identificados em estudos com indivíduos para conhecer os determinantes de saúde no nível da sociedade.</a:t>
            </a:r>
            <a:endParaRPr lang="pt-BR" sz="2200" dirty="0">
              <a:latin typeface="Verdana" pitchFamily="34" charset="0"/>
              <a:ea typeface="Verdana" pitchFamily="34" charset="0"/>
              <a:cs typeface="Verdana" pitchFamily="34" charset="0"/>
            </a:endParaRPr>
          </a:p>
        </p:txBody>
      </p:sp>
      <p:sp>
        <p:nvSpPr>
          <p:cNvPr id="4" name="Espaço Reservado para Conteúdo 4"/>
          <p:cNvSpPr txBox="1">
            <a:spLocks/>
          </p:cNvSpPr>
          <p:nvPr/>
        </p:nvSpPr>
        <p:spPr>
          <a:xfrm>
            <a:off x="6505872" y="6309320"/>
            <a:ext cx="2386608" cy="360040"/>
          </a:xfrm>
          <a:prstGeom prst="rect">
            <a:avLst/>
          </a:prstGeom>
        </p:spPr>
        <p:txBody>
          <a:bodyPr vert="horz" lIns="91440" tIns="45720" rIns="91440" bIns="45720" rtlCol="0">
            <a:no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0" indent="0" algn="r">
              <a:buNone/>
            </a:pPr>
            <a:r>
              <a:rPr lang="pt-BR" sz="1800" dirty="0" smtClean="0"/>
              <a:t>BUSS, 2007</a:t>
            </a:r>
          </a:p>
        </p:txBody>
      </p:sp>
      <p:sp>
        <p:nvSpPr>
          <p:cNvPr id="6" name="Título 1"/>
          <p:cNvSpPr txBox="1">
            <a:spLocks/>
          </p:cNvSpPr>
          <p:nvPr/>
        </p:nvSpPr>
        <p:spPr>
          <a:xfrm>
            <a:off x="446856" y="476672"/>
            <a:ext cx="8229600" cy="792088"/>
          </a:xfrm>
          <a:prstGeom prst="rect">
            <a:avLst/>
          </a:prstGeom>
          <a:noFill/>
        </p:spPr>
        <p:txBody>
          <a:bodyPr vert="horz" lIns="91440" tIns="45720" rIns="91440" bIns="45720" rtlCol="0" anchor="b">
            <a:normAutofit fontScale="90000"/>
          </a:bodyPr>
          <a:lstStyle/>
          <a:p>
            <a:pPr lvl="0">
              <a:spcBef>
                <a:spcPct val="0"/>
              </a:spcBef>
              <a:defRPr/>
            </a:pPr>
            <a:r>
              <a:rPr lang="pt-BR" sz="3600" spc="-100" dirty="0" smtClean="0">
                <a:solidFill>
                  <a:schemeClr val="tx2"/>
                </a:solidFill>
                <a:latin typeface="Verdana" pitchFamily="34" charset="0"/>
                <a:ea typeface="Verdana" pitchFamily="34" charset="0"/>
                <a:cs typeface="Verdana" pitchFamily="34" charset="0"/>
              </a:rPr>
              <a:t>Principais desafios à pesquisa e ensino</a:t>
            </a:r>
            <a:r>
              <a:rPr kumimoji="0" lang="pt-BR" sz="3600" b="0" i="0" u="none" strike="noStrike" kern="1200" cap="none" spc="-100" normalizeH="0" baseline="0" noProof="0" dirty="0" smtClean="0">
                <a:ln>
                  <a:noFill/>
                </a:ln>
                <a:solidFill>
                  <a:schemeClr val="tx2"/>
                </a:solidFill>
                <a:effectLst/>
                <a:uLnTx/>
                <a:uFillTx/>
                <a:latin typeface="+mj-lt"/>
                <a:ea typeface="+mj-ea"/>
                <a:cs typeface="+mj-cs"/>
              </a:rPr>
              <a:t> </a:t>
            </a:r>
            <a:endParaRPr kumimoji="0" lang="pt-BR" sz="3600" b="0" i="0" u="none" strike="noStrike" kern="1200" cap="none" spc="-100" normalizeH="0" baseline="0" noProof="0" dirty="0">
              <a:ln>
                <a:noFill/>
              </a:ln>
              <a:solidFill>
                <a:schemeClr val="tx2"/>
              </a:solidFill>
              <a:effectLst/>
              <a:uLnTx/>
              <a:uFillTx/>
              <a:latin typeface="+mj-lt"/>
              <a:ea typeface="+mj-ea"/>
              <a:cs typeface="+mj-cs"/>
            </a:endParaRPr>
          </a:p>
        </p:txBody>
      </p:sp>
      <p:cxnSp>
        <p:nvCxnSpPr>
          <p:cNvPr id="7" name="Conector reto 6"/>
          <p:cNvCxnSpPr/>
          <p:nvPr/>
        </p:nvCxnSpPr>
        <p:spPr>
          <a:xfrm>
            <a:off x="5004048" y="1844824"/>
            <a:ext cx="0" cy="4392488"/>
          </a:xfrm>
          <a:prstGeom prst="line">
            <a:avLst/>
          </a:prstGeom>
        </p:spPr>
        <p:style>
          <a:lnRef idx="1">
            <a:schemeClr val="accent1"/>
          </a:lnRef>
          <a:fillRef idx="0">
            <a:schemeClr val="accent1"/>
          </a:fillRef>
          <a:effectRef idx="0">
            <a:schemeClr val="accent1"/>
          </a:effectRef>
          <a:fontRef idx="minor">
            <a:schemeClr val="tx1"/>
          </a:fontRef>
        </p:style>
      </p:cxnSp>
      <p:sp>
        <p:nvSpPr>
          <p:cNvPr id="8" name="Espaço Reservado para Conteúdo 2"/>
          <p:cNvSpPr txBox="1">
            <a:spLocks/>
          </p:cNvSpPr>
          <p:nvPr/>
        </p:nvSpPr>
        <p:spPr>
          <a:xfrm>
            <a:off x="5148064" y="1648544"/>
            <a:ext cx="3744416" cy="4876800"/>
          </a:xfrm>
          <a:prstGeom prst="rect">
            <a:avLst/>
          </a:prstGeom>
        </p:spPr>
        <p:txBody>
          <a:bodyPr vert="horz" lIns="91440" tIns="45720" rIns="91440" bIns="45720" rtlCol="0" anchor="ctr">
            <a:noAutofit/>
          </a:bodyPr>
          <a:lstStyle/>
          <a:p>
            <a:pPr marL="182880" marR="0" lvl="0" indent="-182880" algn="just" defTabSz="914400" rtl="0" eaLnBrk="1" fontAlgn="auto" latinLnBrk="0" hangingPunct="1">
              <a:lnSpc>
                <a:spcPct val="100000"/>
              </a:lnSpc>
              <a:spcBef>
                <a:spcPct val="20000"/>
              </a:spcBef>
              <a:spcAft>
                <a:spcPts val="0"/>
              </a:spcAft>
              <a:buClr>
                <a:schemeClr val="accent1"/>
              </a:buClr>
              <a:buSzPct val="85000"/>
              <a:buFont typeface="Arial" pitchFamily="34" charset="0"/>
              <a:buChar char="•"/>
              <a:tabLst/>
              <a:defRPr/>
            </a:pPr>
            <a:r>
              <a:rPr lang="pt-BR" sz="2000" dirty="0" smtClean="0">
                <a:latin typeface="Verdana" pitchFamily="34" charset="0"/>
                <a:ea typeface="Verdana" pitchFamily="34" charset="0"/>
                <a:cs typeface="Verdana" pitchFamily="34" charset="0"/>
              </a:rPr>
              <a:t>As importantes diferenças de mortalidade constatadas entre classes sociais ou grupos ocupacionais não podem ser explicadas pelos mesmos fatores aos quais se atribuem as diferenças entre indivíduos, pois se controlamos esses fatores (hábito de fumar, dieta, sedentarismo), as diferenças entre estes estratos sociais permanecem quase inalteradas.</a:t>
            </a:r>
            <a:endParaRPr kumimoji="0" lang="pt-BR" sz="2000" b="0" i="0" u="none" strike="noStrike" kern="1200" cap="none" spc="0" normalizeH="0" baseline="0" noProof="0" dirty="0" smtClean="0">
              <a:ln>
                <a:noFill/>
              </a:ln>
              <a:solidFill>
                <a:schemeClr val="tx1"/>
              </a:solidFill>
              <a:effectLst/>
              <a:uLnTx/>
              <a:uFillTx/>
              <a:latin typeface="Verdana" pitchFamily="34" charset="0"/>
              <a:ea typeface="Verdana" pitchFamily="34" charset="0"/>
              <a:cs typeface="Verdana" pitchFamily="34" charset="0"/>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285720" y="1821160"/>
            <a:ext cx="4618856" cy="4776192"/>
          </a:xfrm>
        </p:spPr>
        <p:txBody>
          <a:bodyPr anchor="ctr">
            <a:normAutofit/>
          </a:bodyPr>
          <a:lstStyle/>
          <a:p>
            <a:pPr marL="0" indent="0" algn="just">
              <a:buNone/>
            </a:pPr>
            <a:r>
              <a:rPr lang="pt-BR" sz="2200" dirty="0" smtClean="0">
                <a:latin typeface="Verdana" pitchFamily="34" charset="0"/>
                <a:ea typeface="Verdana" pitchFamily="34" charset="0"/>
                <a:cs typeface="Verdana" pitchFamily="34" charset="0"/>
              </a:rPr>
              <a:t>Enquanto os </a:t>
            </a:r>
            <a:r>
              <a:rPr lang="pt-BR" sz="2200" u="sng" dirty="0" smtClean="0">
                <a:latin typeface="Verdana" pitchFamily="34" charset="0"/>
                <a:ea typeface="Verdana" pitchFamily="34" charset="0"/>
                <a:cs typeface="Verdana" pitchFamily="34" charset="0"/>
              </a:rPr>
              <a:t>fatores individuais</a:t>
            </a:r>
            <a:r>
              <a:rPr lang="pt-BR" sz="2200" dirty="0" smtClean="0">
                <a:latin typeface="Verdana" pitchFamily="34" charset="0"/>
                <a:ea typeface="Verdana" pitchFamily="34" charset="0"/>
                <a:cs typeface="Verdana" pitchFamily="34" charset="0"/>
              </a:rPr>
              <a:t> são importantes para identificar que indivíduos no interior de um grupo estão submetidos a maior risco, as </a:t>
            </a:r>
            <a:r>
              <a:rPr lang="pt-BR" sz="2200" u="sng" dirty="0" smtClean="0">
                <a:latin typeface="Verdana" pitchFamily="34" charset="0"/>
                <a:ea typeface="Verdana" pitchFamily="34" charset="0"/>
                <a:cs typeface="Verdana" pitchFamily="34" charset="0"/>
              </a:rPr>
              <a:t>diferenças nos níveis de saúde entre grupos e países</a:t>
            </a:r>
            <a:r>
              <a:rPr lang="pt-BR" sz="2200" dirty="0" smtClean="0">
                <a:latin typeface="Verdana" pitchFamily="34" charset="0"/>
                <a:ea typeface="Verdana" pitchFamily="34" charset="0"/>
                <a:cs typeface="Verdana" pitchFamily="34" charset="0"/>
              </a:rPr>
              <a:t> estão mais relacionadas com outros fatores, principalmente o grau de equidade na distribuição de renda.</a:t>
            </a:r>
          </a:p>
          <a:p>
            <a:pPr marL="0" indent="0" algn="just">
              <a:buNone/>
            </a:pPr>
            <a:endParaRPr lang="pt-BR" sz="2200" dirty="0"/>
          </a:p>
        </p:txBody>
      </p:sp>
      <p:sp>
        <p:nvSpPr>
          <p:cNvPr id="4" name="Espaço Reservado para Conteúdo 4"/>
          <p:cNvSpPr txBox="1">
            <a:spLocks/>
          </p:cNvSpPr>
          <p:nvPr/>
        </p:nvSpPr>
        <p:spPr>
          <a:xfrm>
            <a:off x="6505872" y="6309320"/>
            <a:ext cx="2386608" cy="360040"/>
          </a:xfrm>
          <a:prstGeom prst="rect">
            <a:avLst/>
          </a:prstGeom>
        </p:spPr>
        <p:txBody>
          <a:bodyPr vert="horz" lIns="91440" tIns="45720" rIns="91440" bIns="45720" rtlCol="0">
            <a:no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0" indent="0" algn="r">
              <a:buNone/>
            </a:pPr>
            <a:r>
              <a:rPr lang="pt-BR" sz="1800" dirty="0" smtClean="0"/>
              <a:t>BUSS, 2007</a:t>
            </a:r>
          </a:p>
        </p:txBody>
      </p:sp>
      <p:sp>
        <p:nvSpPr>
          <p:cNvPr id="6" name="Título 1"/>
          <p:cNvSpPr txBox="1">
            <a:spLocks/>
          </p:cNvSpPr>
          <p:nvPr/>
        </p:nvSpPr>
        <p:spPr>
          <a:xfrm>
            <a:off x="446856" y="476672"/>
            <a:ext cx="8229600" cy="792088"/>
          </a:xfrm>
          <a:prstGeom prst="rect">
            <a:avLst/>
          </a:prstGeom>
          <a:noFill/>
        </p:spPr>
        <p:txBody>
          <a:bodyPr vert="horz" lIns="91440" tIns="45720" rIns="91440" bIns="45720" rtlCol="0" anchor="b">
            <a:normAutofit fontScale="97500"/>
          </a:bodyPr>
          <a:lstStyle/>
          <a:p>
            <a:pPr lvl="0">
              <a:spcBef>
                <a:spcPct val="0"/>
              </a:spcBef>
              <a:defRPr/>
            </a:pPr>
            <a:r>
              <a:rPr lang="pt-BR" sz="3200" spc="-100" dirty="0" smtClean="0">
                <a:solidFill>
                  <a:schemeClr val="tx2"/>
                </a:solidFill>
                <a:latin typeface="Verdana" pitchFamily="34" charset="0"/>
                <a:ea typeface="Verdana" pitchFamily="34" charset="0"/>
                <a:cs typeface="Verdana" pitchFamily="34" charset="0"/>
              </a:rPr>
              <a:t>Principais desafios à pesquisa e ensino</a:t>
            </a:r>
            <a:endParaRPr kumimoji="0" lang="pt-BR" sz="3200" b="0" i="0" u="none" strike="noStrike" kern="1200" cap="none" spc="-100" normalizeH="0" baseline="0" noProof="0" dirty="0">
              <a:ln>
                <a:noFill/>
              </a:ln>
              <a:solidFill>
                <a:schemeClr val="tx2"/>
              </a:solidFill>
              <a:effectLst/>
              <a:uLnTx/>
              <a:uFillTx/>
              <a:latin typeface="+mj-lt"/>
              <a:ea typeface="+mj-ea"/>
              <a:cs typeface="+mj-cs"/>
            </a:endParaRPr>
          </a:p>
        </p:txBody>
      </p:sp>
      <p:cxnSp>
        <p:nvCxnSpPr>
          <p:cNvPr id="7" name="Conector reto 6"/>
          <p:cNvCxnSpPr/>
          <p:nvPr/>
        </p:nvCxnSpPr>
        <p:spPr>
          <a:xfrm>
            <a:off x="5072066" y="1844824"/>
            <a:ext cx="0" cy="4392488"/>
          </a:xfrm>
          <a:prstGeom prst="line">
            <a:avLst/>
          </a:prstGeom>
        </p:spPr>
        <p:style>
          <a:lnRef idx="1">
            <a:schemeClr val="accent1"/>
          </a:lnRef>
          <a:fillRef idx="0">
            <a:schemeClr val="accent1"/>
          </a:fillRef>
          <a:effectRef idx="0">
            <a:schemeClr val="accent1"/>
          </a:effectRef>
          <a:fontRef idx="minor">
            <a:schemeClr val="tx1"/>
          </a:fontRef>
        </p:style>
      </p:cxnSp>
      <p:sp>
        <p:nvSpPr>
          <p:cNvPr id="8" name="Espaço Reservado para Conteúdo 2"/>
          <p:cNvSpPr txBox="1">
            <a:spLocks/>
          </p:cNvSpPr>
          <p:nvPr/>
        </p:nvSpPr>
        <p:spPr>
          <a:xfrm>
            <a:off x="5214942" y="1648544"/>
            <a:ext cx="3600400" cy="4876800"/>
          </a:xfrm>
          <a:prstGeom prst="rect">
            <a:avLst/>
          </a:prstGeom>
        </p:spPr>
        <p:txBody>
          <a:bodyPr vert="horz" lIns="91440" tIns="45720" rIns="91440" bIns="45720" rtlCol="0" anchor="ctr">
            <a:normAutofit/>
          </a:bodyPr>
          <a:lstStyle/>
          <a:p>
            <a:pPr marL="182880" marR="0" lvl="0" indent="-182880" algn="just" defTabSz="914400" rtl="0" eaLnBrk="1" fontAlgn="auto" latinLnBrk="0" hangingPunct="1">
              <a:lnSpc>
                <a:spcPct val="100000"/>
              </a:lnSpc>
              <a:spcBef>
                <a:spcPct val="20000"/>
              </a:spcBef>
              <a:spcAft>
                <a:spcPts val="0"/>
              </a:spcAft>
              <a:buClr>
                <a:schemeClr val="accent1"/>
              </a:buClr>
              <a:buSzPct val="85000"/>
              <a:buFont typeface="Arial" pitchFamily="34" charset="0"/>
              <a:buChar char="•"/>
              <a:tabLst/>
              <a:defRPr/>
            </a:pPr>
            <a:r>
              <a:rPr lang="pt-BR" sz="2200" dirty="0" smtClean="0">
                <a:latin typeface="Verdana" pitchFamily="34" charset="0"/>
                <a:ea typeface="Verdana" pitchFamily="34" charset="0"/>
                <a:cs typeface="Verdana" pitchFamily="34" charset="0"/>
              </a:rPr>
              <a:t>O Japão é o país com a maior expectativa de vida ao nascer, não porque os japoneses fumam menos ou fazem mais exercícios, mas porque o Japão é um dos países mais igualitários do mundo.</a:t>
            </a:r>
          </a:p>
          <a:p>
            <a:pPr marL="182880" marR="0" lvl="0" indent="-182880" algn="just" defTabSz="914400" rtl="0" eaLnBrk="1" fontAlgn="auto" latinLnBrk="0" hangingPunct="1">
              <a:lnSpc>
                <a:spcPct val="100000"/>
              </a:lnSpc>
              <a:spcBef>
                <a:spcPct val="20000"/>
              </a:spcBef>
              <a:spcAft>
                <a:spcPts val="0"/>
              </a:spcAft>
              <a:buClr>
                <a:schemeClr val="accent1"/>
              </a:buClr>
              <a:buSzPct val="85000"/>
              <a:buFont typeface="Arial" pitchFamily="34" charset="0"/>
              <a:buChar char="•"/>
              <a:tabLst/>
              <a:defRPr/>
            </a:pPr>
            <a:endParaRPr kumimoji="0" lang="pt-BR" sz="1800" b="0" i="0" u="none" strike="noStrike" kern="120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51520" y="404664"/>
            <a:ext cx="8568952" cy="1311424"/>
          </a:xfrm>
        </p:spPr>
        <p:txBody>
          <a:bodyPr>
            <a:normAutofit/>
          </a:bodyPr>
          <a:lstStyle/>
          <a:p>
            <a:pPr algn="ctr"/>
            <a:r>
              <a:rPr lang="pt-BR" sz="2800" dirty="0" smtClean="0">
                <a:latin typeface="Verdana" pitchFamily="34" charset="0"/>
                <a:ea typeface="Verdana" pitchFamily="34" charset="0"/>
                <a:cs typeface="Verdana" pitchFamily="34" charset="0"/>
              </a:rPr>
              <a:t>Abordagens dos mecanismos pelos quais os DSS provocam as iniquidades em saúde</a:t>
            </a:r>
            <a:endParaRPr lang="pt-BR" sz="2800" dirty="0">
              <a:latin typeface="Verdana" pitchFamily="34" charset="0"/>
              <a:ea typeface="Verdana" pitchFamily="34" charset="0"/>
              <a:cs typeface="Verdana" pitchFamily="34" charset="0"/>
            </a:endParaRPr>
          </a:p>
        </p:txBody>
      </p:sp>
      <p:graphicFrame>
        <p:nvGraphicFramePr>
          <p:cNvPr id="5" name="Espaço Reservado para Conteúdo 4"/>
          <p:cNvGraphicFramePr>
            <a:graphicFrameLocks noGrp="1"/>
          </p:cNvGraphicFramePr>
          <p:nvPr>
            <p:ph idx="1"/>
          </p:nvPr>
        </p:nvGraphicFramePr>
        <p:xfrm>
          <a:off x="467544" y="1773238"/>
          <a:ext cx="8229600" cy="50847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Espaço Reservado para Conteúdo 4"/>
          <p:cNvSpPr txBox="1">
            <a:spLocks/>
          </p:cNvSpPr>
          <p:nvPr/>
        </p:nvSpPr>
        <p:spPr>
          <a:xfrm>
            <a:off x="6505872" y="6309320"/>
            <a:ext cx="2386608" cy="360040"/>
          </a:xfrm>
          <a:prstGeom prst="rect">
            <a:avLst/>
          </a:prstGeom>
        </p:spPr>
        <p:txBody>
          <a:bodyPr vert="horz" lIns="91440" tIns="45720" rIns="91440" bIns="45720" rtlCol="0">
            <a:no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0" indent="0" algn="r">
              <a:buNone/>
            </a:pPr>
            <a:r>
              <a:rPr lang="pt-BR" sz="1800" dirty="0" smtClean="0"/>
              <a:t>BUSS, 2007</a:t>
            </a:r>
          </a:p>
        </p:txBody>
      </p:sp>
    </p:spTree>
    <p:extLst>
      <p:ext uri="{BB962C8B-B14F-4D97-AF65-F5344CB8AC3E}">
        <p14:creationId xmlns:p14="http://schemas.microsoft.com/office/powerpoint/2010/main" val="375569332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rredondar Retângulo em um Canto Diagonal 3"/>
          <p:cNvSpPr/>
          <p:nvPr/>
        </p:nvSpPr>
        <p:spPr>
          <a:xfrm>
            <a:off x="0" y="1571612"/>
            <a:ext cx="5286380" cy="428628"/>
          </a:xfrm>
          <a:prstGeom prst="round2Diag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pt-BR"/>
          </a:p>
        </p:txBody>
      </p:sp>
      <p:sp>
        <p:nvSpPr>
          <p:cNvPr id="3" name="Espaço Reservado para Conteúdo 2"/>
          <p:cNvSpPr>
            <a:spLocks noGrp="1"/>
          </p:cNvSpPr>
          <p:nvPr>
            <p:ph idx="1"/>
          </p:nvPr>
        </p:nvSpPr>
        <p:spPr>
          <a:xfrm>
            <a:off x="214282" y="1600200"/>
            <a:ext cx="8643998" cy="4876800"/>
          </a:xfrm>
        </p:spPr>
        <p:txBody>
          <a:bodyPr anchor="t">
            <a:noAutofit/>
          </a:bodyPr>
          <a:lstStyle/>
          <a:p>
            <a:pPr>
              <a:spcBef>
                <a:spcPts val="600"/>
              </a:spcBef>
              <a:buNone/>
            </a:pPr>
            <a:r>
              <a:rPr lang="pt-BR" sz="2200" b="1" dirty="0" smtClean="0">
                <a:solidFill>
                  <a:schemeClr val="bg1"/>
                </a:solidFill>
                <a:latin typeface="Verdana" pitchFamily="34" charset="0"/>
              </a:rPr>
              <a:t>Século XVII a XVIII</a:t>
            </a:r>
          </a:p>
          <a:p>
            <a:pPr>
              <a:spcBef>
                <a:spcPts val="600"/>
              </a:spcBef>
            </a:pPr>
            <a:endParaRPr lang="pt-BR" sz="1400" dirty="0" smtClean="0">
              <a:latin typeface="Verdana" pitchFamily="34" charset="0"/>
            </a:endParaRPr>
          </a:p>
          <a:p>
            <a:pPr>
              <a:spcBef>
                <a:spcPts val="600"/>
              </a:spcBef>
            </a:pPr>
            <a:r>
              <a:rPr lang="pt-BR" sz="2200" dirty="0" smtClean="0">
                <a:latin typeface="Verdana" pitchFamily="34" charset="0"/>
              </a:rPr>
              <a:t>A Epidemiologia, ainda não estabelecida enquanto corpo do conhecimento, mas sim práticas discursivas sobre a dimensão coletiva das doenças;</a:t>
            </a:r>
          </a:p>
          <a:p>
            <a:pPr algn="just">
              <a:spcBef>
                <a:spcPts val="600"/>
              </a:spcBef>
            </a:pPr>
            <a:r>
              <a:rPr lang="pt-BR" sz="2200" dirty="0" smtClean="0">
                <a:latin typeface="Verdana" pitchFamily="34" charset="0"/>
              </a:rPr>
              <a:t>Saúde Pública e Desigualdades das Taxas de Mortalidade.</a:t>
            </a:r>
          </a:p>
          <a:p>
            <a:pPr algn="just">
              <a:spcBef>
                <a:spcPts val="600"/>
              </a:spcBef>
            </a:pPr>
            <a:endParaRPr lang="en-US" sz="2200" dirty="0" smtClean="0">
              <a:latin typeface="Verdana" pitchFamily="34" charset="0"/>
            </a:endParaRPr>
          </a:p>
          <a:p>
            <a:pPr algn="just">
              <a:spcBef>
                <a:spcPts val="600"/>
              </a:spcBef>
              <a:buNone/>
            </a:pPr>
            <a:r>
              <a:rPr lang="en-US" sz="2200" b="1" dirty="0" smtClean="0">
                <a:solidFill>
                  <a:schemeClr val="accent5"/>
                </a:solidFill>
                <a:latin typeface="Verdana" pitchFamily="34" charset="0"/>
              </a:rPr>
              <a:t>John </a:t>
            </a:r>
            <a:r>
              <a:rPr lang="en-US" sz="2200" b="1" dirty="0" err="1" smtClean="0">
                <a:solidFill>
                  <a:schemeClr val="accent5"/>
                </a:solidFill>
                <a:latin typeface="Verdana" pitchFamily="34" charset="0"/>
              </a:rPr>
              <a:t>Graunt</a:t>
            </a:r>
            <a:r>
              <a:rPr lang="en-US" sz="2200" dirty="0" smtClean="0">
                <a:solidFill>
                  <a:schemeClr val="accent5"/>
                </a:solidFill>
                <a:latin typeface="Verdana" pitchFamily="34" charset="0"/>
              </a:rPr>
              <a:t> (1662)</a:t>
            </a:r>
          </a:p>
          <a:p>
            <a:pPr marL="0" indent="0" algn="just">
              <a:spcBef>
                <a:spcPts val="600"/>
              </a:spcBef>
              <a:buNone/>
            </a:pPr>
            <a:r>
              <a:rPr lang="en-US" sz="2200" dirty="0" err="1" smtClean="0">
                <a:latin typeface="Verdana" pitchFamily="34" charset="0"/>
              </a:rPr>
              <a:t>Estudos</a:t>
            </a:r>
            <a:r>
              <a:rPr lang="en-US" sz="2200" dirty="0" smtClean="0">
                <a:latin typeface="Verdana" pitchFamily="34" charset="0"/>
              </a:rPr>
              <a:t> de </a:t>
            </a:r>
            <a:r>
              <a:rPr lang="en-US" sz="2200" dirty="0" err="1" smtClean="0">
                <a:latin typeface="Verdana" pitchFamily="34" charset="0"/>
              </a:rPr>
              <a:t>mortalidade</a:t>
            </a:r>
            <a:r>
              <a:rPr lang="en-US" sz="2200" dirty="0" smtClean="0">
                <a:latin typeface="Verdana" pitchFamily="34" charset="0"/>
              </a:rPr>
              <a:t> </a:t>
            </a:r>
            <a:r>
              <a:rPr lang="en-US" sz="2200" dirty="0" err="1" smtClean="0">
                <a:latin typeface="Verdana" pitchFamily="34" charset="0"/>
              </a:rPr>
              <a:t>em</a:t>
            </a:r>
            <a:r>
              <a:rPr lang="en-US" sz="2200" dirty="0" smtClean="0">
                <a:latin typeface="Verdana" pitchFamily="34" charset="0"/>
              </a:rPr>
              <a:t> </a:t>
            </a:r>
            <a:r>
              <a:rPr lang="en-US" sz="2200" dirty="0" err="1" smtClean="0">
                <a:latin typeface="Verdana" pitchFamily="34" charset="0"/>
              </a:rPr>
              <a:t>Londres</a:t>
            </a:r>
            <a:r>
              <a:rPr lang="en-US" sz="2200" dirty="0" smtClean="0">
                <a:latin typeface="Verdana" pitchFamily="34" charset="0"/>
              </a:rPr>
              <a:t> – </a:t>
            </a:r>
            <a:r>
              <a:rPr lang="en-US" sz="2200" dirty="0" err="1" smtClean="0">
                <a:latin typeface="Verdana" pitchFamily="34" charset="0"/>
              </a:rPr>
              <a:t>considerado</a:t>
            </a:r>
            <a:r>
              <a:rPr lang="en-US" sz="2200" dirty="0" smtClean="0">
                <a:latin typeface="Verdana" pitchFamily="34" charset="0"/>
              </a:rPr>
              <a:t> o </a:t>
            </a:r>
            <a:r>
              <a:rPr lang="en-US" sz="2200" dirty="0" err="1" smtClean="0">
                <a:latin typeface="Verdana" pitchFamily="34" charset="0"/>
              </a:rPr>
              <a:t>pai</a:t>
            </a:r>
            <a:r>
              <a:rPr lang="en-US" sz="2200" dirty="0" smtClean="0">
                <a:latin typeface="Verdana" pitchFamily="34" charset="0"/>
              </a:rPr>
              <a:t> </a:t>
            </a:r>
            <a:r>
              <a:rPr lang="en-US" sz="2200" dirty="0" err="1" smtClean="0">
                <a:latin typeface="Verdana" pitchFamily="34" charset="0"/>
              </a:rPr>
              <a:t>da</a:t>
            </a:r>
            <a:r>
              <a:rPr lang="en-US" sz="2200" dirty="0" smtClean="0">
                <a:latin typeface="Verdana" pitchFamily="34" charset="0"/>
              </a:rPr>
              <a:t> </a:t>
            </a:r>
            <a:r>
              <a:rPr lang="en-US" sz="2200" dirty="0" err="1" smtClean="0">
                <a:latin typeface="Verdana" pitchFamily="34" charset="0"/>
              </a:rPr>
              <a:t>demografia</a:t>
            </a:r>
            <a:r>
              <a:rPr lang="en-US" sz="2200" dirty="0" smtClean="0">
                <a:latin typeface="Verdana" pitchFamily="34" charset="0"/>
              </a:rPr>
              <a:t> </a:t>
            </a:r>
            <a:r>
              <a:rPr lang="en-US" sz="2200" dirty="0" err="1" smtClean="0">
                <a:latin typeface="Verdana" pitchFamily="34" charset="0"/>
              </a:rPr>
              <a:t>ou</a:t>
            </a:r>
            <a:r>
              <a:rPr lang="en-US" sz="2200" dirty="0" smtClean="0">
                <a:latin typeface="Verdana" pitchFamily="34" charset="0"/>
              </a:rPr>
              <a:t> das </a:t>
            </a:r>
            <a:r>
              <a:rPr lang="en-US" sz="2200" dirty="0" err="1" smtClean="0">
                <a:latin typeface="Verdana" pitchFamily="34" charset="0"/>
              </a:rPr>
              <a:t>estatísticas</a:t>
            </a:r>
            <a:r>
              <a:rPr lang="en-US" sz="2200" dirty="0" smtClean="0">
                <a:latin typeface="Verdana" pitchFamily="34" charset="0"/>
              </a:rPr>
              <a:t> </a:t>
            </a:r>
            <a:r>
              <a:rPr lang="en-US" sz="2200" dirty="0" err="1" smtClean="0">
                <a:latin typeface="Verdana" pitchFamily="34" charset="0"/>
              </a:rPr>
              <a:t>vitais</a:t>
            </a:r>
            <a:r>
              <a:rPr lang="en-US" sz="2200" dirty="0" smtClean="0">
                <a:latin typeface="Verdana" pitchFamily="34" charset="0"/>
              </a:rPr>
              <a:t>: </a:t>
            </a:r>
            <a:r>
              <a:rPr lang="en-US" sz="2200" dirty="0" err="1" smtClean="0">
                <a:latin typeface="Verdana" pitchFamily="34" charset="0"/>
              </a:rPr>
              <a:t>pioneiro</a:t>
            </a:r>
            <a:r>
              <a:rPr lang="en-US" sz="2200" dirty="0" smtClean="0">
                <a:latin typeface="Verdana" pitchFamily="34" charset="0"/>
              </a:rPr>
              <a:t> no </a:t>
            </a:r>
            <a:r>
              <a:rPr lang="en-US" sz="2200" dirty="0" err="1" smtClean="0">
                <a:latin typeface="Verdana" pitchFamily="34" charset="0"/>
              </a:rPr>
              <a:t>uso</a:t>
            </a:r>
            <a:r>
              <a:rPr lang="en-US" sz="2200" dirty="0" smtClean="0">
                <a:latin typeface="Verdana" pitchFamily="34" charset="0"/>
              </a:rPr>
              <a:t> de </a:t>
            </a:r>
            <a:r>
              <a:rPr lang="en-US" sz="2200" dirty="0" err="1" smtClean="0">
                <a:latin typeface="Verdana" pitchFamily="34" charset="0"/>
              </a:rPr>
              <a:t>coeficientes</a:t>
            </a:r>
            <a:r>
              <a:rPr lang="en-US" sz="2200" dirty="0" smtClean="0">
                <a:latin typeface="Verdana" pitchFamily="34" charset="0"/>
              </a:rPr>
              <a:t>.</a:t>
            </a:r>
          </a:p>
          <a:p>
            <a:pPr marL="0" indent="0" algn="just">
              <a:spcBef>
                <a:spcPts val="600"/>
              </a:spcBef>
              <a:buNone/>
            </a:pPr>
            <a:r>
              <a:rPr lang="en-US" sz="2200" dirty="0" smtClean="0">
                <a:latin typeface="Verdana" pitchFamily="34" charset="0"/>
              </a:rPr>
              <a:t>Ex: </a:t>
            </a:r>
            <a:r>
              <a:rPr lang="en-US" sz="2200" dirty="0" err="1" smtClean="0">
                <a:latin typeface="Verdana" pitchFamily="34" charset="0"/>
              </a:rPr>
              <a:t>óbitos</a:t>
            </a:r>
            <a:r>
              <a:rPr lang="en-US" sz="2200" dirty="0" smtClean="0">
                <a:latin typeface="Verdana" pitchFamily="34" charset="0"/>
              </a:rPr>
              <a:t> </a:t>
            </a:r>
            <a:r>
              <a:rPr lang="en-US" sz="2200" dirty="0" err="1" smtClean="0">
                <a:latin typeface="Verdana" pitchFamily="34" charset="0"/>
              </a:rPr>
              <a:t>sobre</a:t>
            </a:r>
            <a:r>
              <a:rPr lang="en-US" sz="2200" dirty="0" smtClean="0">
                <a:latin typeface="Verdana" pitchFamily="34" charset="0"/>
              </a:rPr>
              <a:t> </a:t>
            </a:r>
            <a:r>
              <a:rPr lang="en-US" sz="2200" dirty="0" err="1" smtClean="0">
                <a:latin typeface="Verdana" pitchFamily="34" charset="0"/>
              </a:rPr>
              <a:t>população</a:t>
            </a:r>
            <a:r>
              <a:rPr lang="pt-BR" sz="2200" dirty="0" smtClean="0">
                <a:latin typeface="Verdana" pitchFamily="34" charset="0"/>
                <a:ea typeface="Verdana" pitchFamily="34" charset="0"/>
                <a:cs typeface="Verdana" pitchFamily="34" charset="0"/>
              </a:rPr>
              <a:t>.</a:t>
            </a:r>
            <a:endParaRPr lang="en-US" sz="2200" dirty="0" smtClean="0">
              <a:latin typeface="Verdana" pitchFamily="34" charset="0"/>
            </a:endParaRPr>
          </a:p>
        </p:txBody>
      </p:sp>
      <p:cxnSp>
        <p:nvCxnSpPr>
          <p:cNvPr id="6" name="Conector reto 5"/>
          <p:cNvCxnSpPr/>
          <p:nvPr/>
        </p:nvCxnSpPr>
        <p:spPr>
          <a:xfrm>
            <a:off x="285720" y="4999048"/>
            <a:ext cx="8858280" cy="1588"/>
          </a:xfrm>
          <a:prstGeom prst="line">
            <a:avLst/>
          </a:prstGeom>
          <a:ln w="19050"/>
        </p:spPr>
        <p:style>
          <a:lnRef idx="3">
            <a:schemeClr val="accent4"/>
          </a:lnRef>
          <a:fillRef idx="0">
            <a:schemeClr val="accent4"/>
          </a:fillRef>
          <a:effectRef idx="2">
            <a:schemeClr val="accent4"/>
          </a:effectRef>
          <a:fontRef idx="minor">
            <a:schemeClr val="tx1"/>
          </a:fontRef>
        </p:style>
      </p:cxnSp>
      <p:sp>
        <p:nvSpPr>
          <p:cNvPr id="7" name="Título 6"/>
          <p:cNvSpPr>
            <a:spLocks noGrp="1"/>
          </p:cNvSpPr>
          <p:nvPr>
            <p:ph type="title"/>
          </p:nvPr>
        </p:nvSpPr>
        <p:spPr/>
        <p:txBody>
          <a:bodyPr/>
          <a:lstStyle/>
          <a:p>
            <a:r>
              <a:rPr lang="pt-BR" dirty="0" smtClean="0"/>
              <a:t>Aspectos Históricos</a:t>
            </a:r>
            <a:endParaRPr lang="pt-BR"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1214264"/>
            <a:ext cx="8229600" cy="990600"/>
          </a:xfrm>
        </p:spPr>
        <p:txBody>
          <a:bodyPr/>
          <a:lstStyle/>
          <a:p>
            <a:r>
              <a:rPr lang="pt-BR" cap="small" dirty="0" smtClean="0">
                <a:latin typeface="Verdana" pitchFamily="34" charset="0"/>
                <a:ea typeface="Verdana" pitchFamily="34" charset="0"/>
                <a:cs typeface="Verdana" pitchFamily="34" charset="0"/>
              </a:rPr>
              <a:t>Determinantes sociais da saúde</a:t>
            </a:r>
            <a:endParaRPr lang="pt-BR" cap="small" dirty="0">
              <a:latin typeface="Verdana" pitchFamily="34" charset="0"/>
              <a:ea typeface="Verdana" pitchFamily="34" charset="0"/>
              <a:cs typeface="Verdana" pitchFamily="34" charset="0"/>
            </a:endParaRPr>
          </a:p>
        </p:txBody>
      </p:sp>
      <p:sp>
        <p:nvSpPr>
          <p:cNvPr id="3" name="Espaço Reservado para Conteúdo 2"/>
          <p:cNvSpPr>
            <a:spLocks noGrp="1"/>
          </p:cNvSpPr>
          <p:nvPr>
            <p:ph idx="1"/>
          </p:nvPr>
        </p:nvSpPr>
        <p:spPr>
          <a:xfrm>
            <a:off x="285720" y="2276872"/>
            <a:ext cx="8572560" cy="2952328"/>
          </a:xfrm>
        </p:spPr>
        <p:txBody>
          <a:bodyPr anchor="ctr"/>
          <a:lstStyle/>
          <a:p>
            <a:pPr algn="just"/>
            <a:r>
              <a:rPr lang="pt-BR" dirty="0" smtClean="0">
                <a:latin typeface="Verdana" pitchFamily="34" charset="0"/>
                <a:ea typeface="Verdana" pitchFamily="34" charset="0"/>
                <a:cs typeface="Verdana" pitchFamily="34" charset="0"/>
              </a:rPr>
              <a:t>Diversos modelos que procuram esquematizar a trama de relações entre os diversos fatores estudados através desses diversos enfoques.</a:t>
            </a:r>
          </a:p>
          <a:p>
            <a:endParaRPr lang="pt-BR"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aixaDeTexto 8"/>
          <p:cNvSpPr txBox="1"/>
          <p:nvPr/>
        </p:nvSpPr>
        <p:spPr>
          <a:xfrm>
            <a:off x="7072330" y="2571744"/>
            <a:ext cx="1785950" cy="3260765"/>
          </a:xfrm>
          <a:prstGeom prst="roundRect">
            <a:avLst>
              <a:gd name="adj" fmla="val 13291"/>
            </a:avLst>
          </a:prstGeom>
          <a:solidFill>
            <a:schemeClr val="bg1">
              <a:lumMod val="95000"/>
            </a:schemeClr>
          </a:solidFill>
          <a:ln>
            <a:solidFill>
              <a:schemeClr val="accent5"/>
            </a:solidFill>
          </a:ln>
        </p:spPr>
        <p:style>
          <a:lnRef idx="2">
            <a:schemeClr val="accent4">
              <a:shade val="50000"/>
            </a:schemeClr>
          </a:lnRef>
          <a:fillRef idx="1">
            <a:schemeClr val="accent4"/>
          </a:fillRef>
          <a:effectRef idx="0">
            <a:schemeClr val="accent4"/>
          </a:effectRef>
          <a:fontRef idx="minor">
            <a:schemeClr val="lt1"/>
          </a:fontRef>
        </p:style>
        <p:txBody>
          <a:bodyPr wrap="square" rtlCol="0">
            <a:spAutoFit/>
          </a:bodyPr>
          <a:lstStyle/>
          <a:p>
            <a:pPr algn="ctr"/>
            <a:r>
              <a:rPr lang="pt-BR" dirty="0" smtClean="0">
                <a:solidFill>
                  <a:schemeClr val="tx1"/>
                </a:solidFill>
              </a:rPr>
              <a:t>O modelo não pretende explicar</a:t>
            </a:r>
          </a:p>
          <a:p>
            <a:pPr algn="ctr"/>
            <a:r>
              <a:rPr lang="pt-BR" dirty="0" smtClean="0">
                <a:solidFill>
                  <a:schemeClr val="tx1"/>
                </a:solidFill>
              </a:rPr>
              <a:t>com detalhes as relações e mediações entre os diversos níveis e a gênese das</a:t>
            </a:r>
          </a:p>
          <a:p>
            <a:pPr algn="ctr"/>
            <a:r>
              <a:rPr lang="pt-BR" dirty="0" err="1" smtClean="0">
                <a:solidFill>
                  <a:schemeClr val="tx1"/>
                </a:solidFill>
              </a:rPr>
              <a:t>iniquidades</a:t>
            </a:r>
            <a:r>
              <a:rPr lang="pt-BR" dirty="0" smtClean="0">
                <a:solidFill>
                  <a:schemeClr val="tx1"/>
                </a:solidFill>
              </a:rPr>
              <a:t>.</a:t>
            </a:r>
            <a:endParaRPr lang="pt-BR" dirty="0">
              <a:solidFill>
                <a:schemeClr val="tx1"/>
              </a:solidFill>
            </a:endParaRPr>
          </a:p>
        </p:txBody>
      </p:sp>
      <p:sp>
        <p:nvSpPr>
          <p:cNvPr id="2" name="Título 1"/>
          <p:cNvSpPr>
            <a:spLocks noGrp="1"/>
          </p:cNvSpPr>
          <p:nvPr>
            <p:ph type="title"/>
          </p:nvPr>
        </p:nvSpPr>
        <p:spPr/>
        <p:txBody>
          <a:bodyPr>
            <a:normAutofit/>
          </a:bodyPr>
          <a:lstStyle/>
          <a:p>
            <a:r>
              <a:rPr lang="pt-BR" i="1" dirty="0" smtClean="0"/>
              <a:t>Modelo de </a:t>
            </a:r>
            <a:r>
              <a:rPr lang="pt-BR" i="1" dirty="0" err="1" smtClean="0"/>
              <a:t>Dahlgren</a:t>
            </a:r>
            <a:r>
              <a:rPr lang="pt-BR" i="1" dirty="0" smtClean="0"/>
              <a:t> e </a:t>
            </a:r>
            <a:r>
              <a:rPr lang="pt-BR" i="1" dirty="0" err="1" smtClean="0"/>
              <a:t>Whitehead</a:t>
            </a:r>
            <a:endParaRPr lang="pt-BR" i="1" dirty="0"/>
          </a:p>
        </p:txBody>
      </p:sp>
      <p:sp>
        <p:nvSpPr>
          <p:cNvPr id="5" name="CaixaDeTexto 4"/>
          <p:cNvSpPr txBox="1"/>
          <p:nvPr/>
        </p:nvSpPr>
        <p:spPr>
          <a:xfrm>
            <a:off x="857224" y="6357958"/>
            <a:ext cx="5500726" cy="465773"/>
          </a:xfrm>
          <a:prstGeom prst="round2DiagRect">
            <a:avLst>
              <a:gd name="adj1" fmla="val 36495"/>
              <a:gd name="adj2" fmla="val 0"/>
            </a:avLst>
          </a:prstGeom>
          <a:solidFill>
            <a:schemeClr val="bg1">
              <a:lumMod val="95000"/>
            </a:schemeClr>
          </a:solidFill>
          <a:ln/>
        </p:spPr>
        <p:style>
          <a:lnRef idx="2">
            <a:schemeClr val="accent4">
              <a:shade val="50000"/>
            </a:schemeClr>
          </a:lnRef>
          <a:fillRef idx="1">
            <a:schemeClr val="accent4"/>
          </a:fillRef>
          <a:effectRef idx="0">
            <a:schemeClr val="accent4"/>
          </a:effectRef>
          <a:fontRef idx="minor">
            <a:schemeClr val="lt1"/>
          </a:fontRef>
        </p:style>
        <p:txBody>
          <a:bodyPr wrap="square" rtlCol="0">
            <a:spAutoFit/>
          </a:bodyPr>
          <a:lstStyle/>
          <a:p>
            <a:r>
              <a:rPr lang="pt-BR" dirty="0" smtClean="0">
                <a:solidFill>
                  <a:schemeClr val="tx1">
                    <a:lumMod val="75000"/>
                    <a:lumOff val="25000"/>
                  </a:schemeClr>
                </a:solidFill>
              </a:rPr>
              <a:t>Camada proximais </a:t>
            </a:r>
            <a:r>
              <a:rPr lang="pt-BR" dirty="0" smtClean="0">
                <a:solidFill>
                  <a:schemeClr val="tx1">
                    <a:lumMod val="75000"/>
                    <a:lumOff val="25000"/>
                  </a:schemeClr>
                </a:solidFill>
                <a:sym typeface="Wingdings" pitchFamily="2" charset="2"/>
              </a:rPr>
              <a:t> </a:t>
            </a:r>
            <a:r>
              <a:rPr lang="pt-BR" dirty="0" smtClean="0">
                <a:solidFill>
                  <a:schemeClr val="tx1">
                    <a:lumMod val="75000"/>
                    <a:lumOff val="25000"/>
                  </a:schemeClr>
                </a:solidFill>
              </a:rPr>
              <a:t>determinantes individuais</a:t>
            </a:r>
            <a:endParaRPr lang="pt-BR" dirty="0">
              <a:solidFill>
                <a:schemeClr val="tx1">
                  <a:lumMod val="75000"/>
                  <a:lumOff val="25000"/>
                </a:schemeClr>
              </a:solidFill>
            </a:endParaRPr>
          </a:p>
        </p:txBody>
      </p:sp>
      <p:sp>
        <p:nvSpPr>
          <p:cNvPr id="6" name="CaixaDeTexto 5"/>
          <p:cNvSpPr txBox="1"/>
          <p:nvPr/>
        </p:nvSpPr>
        <p:spPr>
          <a:xfrm>
            <a:off x="785786" y="1643050"/>
            <a:ext cx="5643602" cy="465773"/>
          </a:xfrm>
          <a:prstGeom prst="round2DiagRect">
            <a:avLst>
              <a:gd name="adj1" fmla="val 36495"/>
              <a:gd name="adj2" fmla="val 0"/>
            </a:avLst>
          </a:prstGeom>
          <a:solidFill>
            <a:schemeClr val="bg1">
              <a:lumMod val="95000"/>
            </a:schemeClr>
          </a:solidFill>
          <a:ln/>
        </p:spPr>
        <p:style>
          <a:lnRef idx="2">
            <a:schemeClr val="accent4">
              <a:shade val="50000"/>
            </a:schemeClr>
          </a:lnRef>
          <a:fillRef idx="1">
            <a:schemeClr val="accent4"/>
          </a:fillRef>
          <a:effectRef idx="0">
            <a:schemeClr val="accent4"/>
          </a:effectRef>
          <a:fontRef idx="minor">
            <a:schemeClr val="lt1"/>
          </a:fontRef>
        </p:style>
        <p:txBody>
          <a:bodyPr wrap="square" rtlCol="0">
            <a:spAutoFit/>
          </a:bodyPr>
          <a:lstStyle/>
          <a:p>
            <a:r>
              <a:rPr lang="pt-BR" dirty="0" smtClean="0">
                <a:solidFill>
                  <a:schemeClr val="tx1">
                    <a:lumMod val="75000"/>
                    <a:lumOff val="25000"/>
                  </a:schemeClr>
                </a:solidFill>
              </a:rPr>
              <a:t>Camada distal </a:t>
            </a:r>
            <a:r>
              <a:rPr lang="pt-BR" dirty="0" smtClean="0">
                <a:solidFill>
                  <a:schemeClr val="tx1">
                    <a:lumMod val="75000"/>
                    <a:lumOff val="25000"/>
                  </a:schemeClr>
                </a:solidFill>
                <a:sym typeface="Wingdings" pitchFamily="2" charset="2"/>
              </a:rPr>
              <a:t> </a:t>
            </a:r>
            <a:r>
              <a:rPr lang="pt-BR" dirty="0" smtClean="0">
                <a:solidFill>
                  <a:schemeClr val="tx1">
                    <a:lumMod val="75000"/>
                    <a:lumOff val="25000"/>
                  </a:schemeClr>
                </a:solidFill>
              </a:rPr>
              <a:t>se situam os </a:t>
            </a:r>
            <a:r>
              <a:rPr lang="pt-BR" dirty="0" err="1" smtClean="0">
                <a:solidFill>
                  <a:schemeClr val="tx1">
                    <a:lumMod val="75000"/>
                    <a:lumOff val="25000"/>
                  </a:schemeClr>
                </a:solidFill>
              </a:rPr>
              <a:t>macrodeterminantes</a:t>
            </a:r>
            <a:endParaRPr lang="pt-BR" dirty="0">
              <a:solidFill>
                <a:schemeClr val="tx1">
                  <a:lumMod val="75000"/>
                  <a:lumOff val="25000"/>
                </a:schemeClr>
              </a:solidFill>
            </a:endParaRPr>
          </a:p>
        </p:txBody>
      </p:sp>
      <p:pic>
        <p:nvPicPr>
          <p:cNvPr id="28676" name="Picture 4" descr="http://www.scielo.br/img/revistas/rbepid/v17s2/1415-790X-rbepid-17-s2-00160-gf01-pt.jpg"/>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428596" y="2152070"/>
            <a:ext cx="6286544" cy="4155828"/>
          </a:xfrm>
          <a:prstGeom prst="rect">
            <a:avLst/>
          </a:prstGeom>
          <a:noFill/>
        </p:spPr>
      </p:pic>
    </p:spTree>
    <p:extLst>
      <p:ext uri="{BB962C8B-B14F-4D97-AF65-F5344CB8AC3E}">
        <p14:creationId xmlns:p14="http://schemas.microsoft.com/office/powerpoint/2010/main" val="343994652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533400"/>
            <a:ext cx="8229600" cy="1466840"/>
          </a:xfrm>
        </p:spPr>
        <p:txBody>
          <a:bodyPr>
            <a:noAutofit/>
          </a:bodyPr>
          <a:lstStyle/>
          <a:p>
            <a:r>
              <a:rPr lang="pt-BR" i="1" dirty="0" smtClean="0"/>
              <a:t>Modelo de </a:t>
            </a:r>
            <a:r>
              <a:rPr lang="pt-BR" i="1" dirty="0" err="1" smtClean="0"/>
              <a:t>Diderichsen</a:t>
            </a:r>
            <a:r>
              <a:rPr lang="pt-BR" i="1" dirty="0" smtClean="0"/>
              <a:t> e </a:t>
            </a:r>
            <a:r>
              <a:rPr lang="pt-BR" i="1" dirty="0" err="1" smtClean="0"/>
              <a:t>Hallqvist</a:t>
            </a:r>
            <a:r>
              <a:rPr lang="pt-BR" i="1" dirty="0" smtClean="0"/>
              <a:t> </a:t>
            </a:r>
            <a:r>
              <a:rPr lang="pt-BR" sz="3500" i="1" dirty="0" smtClean="0"/>
              <a:t/>
            </a:r>
            <a:br>
              <a:rPr lang="pt-BR" sz="3500" i="1" dirty="0" smtClean="0"/>
            </a:br>
            <a:r>
              <a:rPr lang="pt-BR" sz="2400" i="1" dirty="0" smtClean="0"/>
              <a:t>– adaptado por  </a:t>
            </a:r>
            <a:r>
              <a:rPr lang="en-US" sz="2400" dirty="0" err="1" smtClean="0"/>
              <a:t>Diderichsen</a:t>
            </a:r>
            <a:r>
              <a:rPr lang="en-US" sz="2400" dirty="0" smtClean="0"/>
              <a:t>, Evans e Whitehead (2001)</a:t>
            </a:r>
            <a:endParaRPr lang="pt-BR" sz="3500" dirty="0"/>
          </a:p>
        </p:txBody>
      </p:sp>
      <p:pic>
        <p:nvPicPr>
          <p:cNvPr id="6" name="Picture 2"/>
          <p:cNvPicPr>
            <a:picLocks noGrp="1" noChangeAspect="1" noChangeArrowheads="1"/>
          </p:cNvPicPr>
          <p:nvPr>
            <p:ph idx="1"/>
          </p:nvPr>
        </p:nvPicPr>
        <p:blipFill>
          <a:blip r:embed="rId2" cstate="print">
            <a:clrChange>
              <a:clrFrom>
                <a:srgbClr val="FFFFFF"/>
              </a:clrFrom>
              <a:clrTo>
                <a:srgbClr val="FFFFFF">
                  <a:alpha val="0"/>
                </a:srgbClr>
              </a:clrTo>
            </a:clrChange>
          </a:blip>
          <a:srcRect/>
          <a:stretch>
            <a:fillRect/>
          </a:stretch>
        </p:blipFill>
        <p:spPr bwMode="auto">
          <a:xfrm>
            <a:off x="74897" y="2357430"/>
            <a:ext cx="5997301" cy="3623355"/>
          </a:xfrm>
          <a:prstGeom prst="rect">
            <a:avLst/>
          </a:prstGeom>
          <a:noFill/>
          <a:ln w="9525">
            <a:noFill/>
            <a:miter lim="800000"/>
            <a:headEnd/>
            <a:tailEnd/>
          </a:ln>
          <a:effectLst/>
        </p:spPr>
      </p:pic>
      <p:sp>
        <p:nvSpPr>
          <p:cNvPr id="8" name="Espaço Reservado para Conteúdo 2"/>
          <p:cNvSpPr txBox="1">
            <a:spLocks/>
          </p:cNvSpPr>
          <p:nvPr/>
        </p:nvSpPr>
        <p:spPr>
          <a:xfrm>
            <a:off x="6072198" y="1785926"/>
            <a:ext cx="2786082" cy="4739418"/>
          </a:xfrm>
          <a:prstGeom prst="rect">
            <a:avLst/>
          </a:prstGeom>
        </p:spPr>
        <p:txBody>
          <a:bodyPr vert="horz" lIns="91440" tIns="45720" rIns="91440" bIns="45720" rtlCol="0" anchor="ctr">
            <a:normAutofit/>
          </a:bodyPr>
          <a:lstStyle/>
          <a:p>
            <a:pPr marL="266700" lvl="0" indent="-266700" algn="just">
              <a:spcBef>
                <a:spcPct val="20000"/>
              </a:spcBef>
              <a:buClr>
                <a:schemeClr val="accent1"/>
              </a:buClr>
              <a:buSzPct val="85000"/>
              <a:buFont typeface="+mj-lt"/>
              <a:buAutoNum type="romanUcPeriod"/>
            </a:pPr>
            <a:r>
              <a:rPr lang="pt-BR" dirty="0" smtClean="0"/>
              <a:t>Cada indivíduo ocupa determinada posição social como resultado de diversos mecanismos sociais;</a:t>
            </a:r>
          </a:p>
          <a:p>
            <a:pPr marL="266700" lvl="0" indent="-266700" algn="just">
              <a:spcBef>
                <a:spcPct val="20000"/>
              </a:spcBef>
              <a:buClr>
                <a:schemeClr val="accent1"/>
              </a:buClr>
              <a:buSzPct val="85000"/>
              <a:buFont typeface="+mj-lt"/>
              <a:buAutoNum type="romanUcPeriod"/>
            </a:pPr>
            <a:r>
              <a:rPr lang="pt-BR" dirty="0" smtClean="0"/>
              <a:t>Diferencial de vulnerabilidade à ocorrência de doença;</a:t>
            </a:r>
          </a:p>
          <a:p>
            <a:pPr marL="266700" lvl="0" indent="-266700" algn="just">
              <a:spcBef>
                <a:spcPct val="20000"/>
              </a:spcBef>
              <a:buClr>
                <a:schemeClr val="accent1"/>
              </a:buClr>
              <a:buSzPct val="85000"/>
              <a:buFont typeface="+mj-lt"/>
              <a:buAutoNum type="romanUcPeriod"/>
            </a:pPr>
            <a:r>
              <a:rPr lang="pt-BR" dirty="0" smtClean="0"/>
              <a:t>Diferencial de conseqüências sociais ou físicas;</a:t>
            </a:r>
          </a:p>
          <a:p>
            <a:pPr marL="266700" lvl="0" indent="-266700" algn="just">
              <a:spcBef>
                <a:spcPct val="20000"/>
              </a:spcBef>
              <a:buClr>
                <a:schemeClr val="accent1"/>
              </a:buClr>
              <a:buSzPct val="85000"/>
              <a:buFont typeface="+mj-lt"/>
              <a:buAutoNum type="romanUcPeriod"/>
            </a:pPr>
            <a:r>
              <a:rPr lang="pt-BR" dirty="0" smtClean="0"/>
              <a:t>Impacto que a doença pode ter sobre a situação socioeconômica do indivíduo e sua família</a:t>
            </a:r>
            <a:endParaRPr kumimoji="0" lang="pt-BR" sz="1800" b="0" i="0" u="none" strike="noStrike" kern="1200" cap="none" spc="0" normalizeH="0" baseline="0" noProof="0" dirty="0" smtClean="0">
              <a:ln>
                <a:noFill/>
              </a:ln>
              <a:solidFill>
                <a:schemeClr val="tx1"/>
              </a:solidFill>
              <a:effectLst/>
              <a:uLnTx/>
              <a:uFillTx/>
              <a:latin typeface="+mn-lt"/>
              <a:ea typeface="+mn-ea"/>
              <a:cs typeface="+mn-cs"/>
            </a:endParaRPr>
          </a:p>
        </p:txBody>
      </p:sp>
      <p:cxnSp>
        <p:nvCxnSpPr>
          <p:cNvPr id="9" name="Conector reto 8"/>
          <p:cNvCxnSpPr/>
          <p:nvPr/>
        </p:nvCxnSpPr>
        <p:spPr>
          <a:xfrm>
            <a:off x="6000760" y="1844824"/>
            <a:ext cx="0" cy="43924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Título 1"/>
          <p:cNvSpPr>
            <a:spLocks noGrp="1"/>
          </p:cNvSpPr>
          <p:nvPr>
            <p:ph type="title"/>
          </p:nvPr>
        </p:nvSpPr>
        <p:spPr>
          <a:xfrm>
            <a:off x="2357422" y="4581540"/>
            <a:ext cx="6786578" cy="990600"/>
          </a:xfrm>
        </p:spPr>
        <p:style>
          <a:lnRef idx="3">
            <a:schemeClr val="lt1"/>
          </a:lnRef>
          <a:fillRef idx="1">
            <a:schemeClr val="accent6"/>
          </a:fillRef>
          <a:effectRef idx="1">
            <a:schemeClr val="accent6"/>
          </a:effectRef>
          <a:fontRef idx="minor">
            <a:schemeClr val="lt1"/>
          </a:fontRef>
        </p:style>
        <p:txBody>
          <a:bodyPr>
            <a:normAutofit/>
          </a:bodyPr>
          <a:lstStyle/>
          <a:p>
            <a:r>
              <a:rPr lang="pt-BR" sz="5400" cap="small" dirty="0" smtClean="0"/>
              <a:t>			Exemplos</a:t>
            </a:r>
            <a:endParaRPr lang="pt-BR" sz="5400" cap="small"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p:cNvPicPr>
            <a:picLocks noChangeAspect="1" noChangeArrowheads="1"/>
          </p:cNvPicPr>
          <p:nvPr/>
        </p:nvPicPr>
        <p:blipFill>
          <a:blip r:embed="rId3" cstate="print"/>
          <a:srcRect/>
          <a:stretch>
            <a:fillRect/>
          </a:stretch>
        </p:blipFill>
        <p:spPr bwMode="auto">
          <a:xfrm>
            <a:off x="179512" y="476672"/>
            <a:ext cx="8964488" cy="5511987"/>
          </a:xfrm>
          <a:prstGeom prst="rect">
            <a:avLst/>
          </a:prstGeom>
          <a:noFill/>
          <a:ln w="9525">
            <a:solidFill>
              <a:schemeClr val="tx1"/>
            </a:solidFill>
            <a:miter lim="800000"/>
            <a:headEnd/>
            <a:tailEnd/>
          </a:ln>
          <a:effectLst/>
        </p:spPr>
      </p:pic>
      <p:sp>
        <p:nvSpPr>
          <p:cNvPr id="11" name="Retângulo 10"/>
          <p:cNvSpPr/>
          <p:nvPr/>
        </p:nvSpPr>
        <p:spPr>
          <a:xfrm>
            <a:off x="285720" y="3286124"/>
            <a:ext cx="4176000" cy="500066"/>
          </a:xfrm>
          <a:prstGeom prst="rect">
            <a:avLst/>
          </a:prstGeom>
          <a:noFill/>
          <a:ln>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2" name="Retângulo 11"/>
          <p:cNvSpPr/>
          <p:nvPr/>
        </p:nvSpPr>
        <p:spPr>
          <a:xfrm>
            <a:off x="285720" y="3786190"/>
            <a:ext cx="4176000" cy="500066"/>
          </a:xfrm>
          <a:prstGeom prst="rect">
            <a:avLst/>
          </a:prstGeom>
          <a:noFill/>
          <a:ln>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3" name="Retângulo 12"/>
          <p:cNvSpPr/>
          <p:nvPr/>
        </p:nvSpPr>
        <p:spPr>
          <a:xfrm>
            <a:off x="285720" y="2786058"/>
            <a:ext cx="4176000" cy="500066"/>
          </a:xfrm>
          <a:prstGeom prst="rect">
            <a:avLst/>
          </a:prstGeom>
          <a:noFill/>
          <a:ln>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4" name="Espaço Reservado para Conteúdo 4"/>
          <p:cNvSpPr txBox="1">
            <a:spLocks/>
          </p:cNvSpPr>
          <p:nvPr/>
        </p:nvSpPr>
        <p:spPr>
          <a:xfrm>
            <a:off x="323528" y="6165304"/>
            <a:ext cx="8496944" cy="500066"/>
          </a:xfrm>
          <a:prstGeom prst="rect">
            <a:avLst/>
          </a:prstGeom>
        </p:spPr>
        <p:txBody>
          <a:bodyPr vert="horz" lIns="91440" tIns="45720" rIns="91440" bIns="45720" rtlCol="0">
            <a:no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0" indent="0">
              <a:buNone/>
            </a:pPr>
            <a:r>
              <a:rPr lang="pt-BR" sz="1600" dirty="0" smtClean="0">
                <a:latin typeface="Verdana" pitchFamily="34" charset="0"/>
                <a:ea typeface="Verdana" pitchFamily="34" charset="0"/>
                <a:cs typeface="Verdana" pitchFamily="34" charset="0"/>
              </a:rPr>
              <a:t>PAOLINO, </a:t>
            </a:r>
            <a:r>
              <a:rPr lang="pt-BR" sz="1600" dirty="0" err="1" smtClean="0">
                <a:latin typeface="Verdana" pitchFamily="34" charset="0"/>
                <a:ea typeface="Verdana" pitchFamily="34" charset="0"/>
                <a:cs typeface="Verdana" pitchFamily="34" charset="0"/>
              </a:rPr>
              <a:t>et</a:t>
            </a:r>
            <a:r>
              <a:rPr lang="pt-BR" sz="1600" dirty="0" smtClean="0">
                <a:latin typeface="Verdana" pitchFamily="34" charset="0"/>
                <a:ea typeface="Verdana" pitchFamily="34" charset="0"/>
                <a:cs typeface="Verdana" pitchFamily="34" charset="0"/>
              </a:rPr>
              <a:t> al. Determinantes Sociais do abandono no diagnóstico e no tratamento de mulheres com </a:t>
            </a:r>
            <a:r>
              <a:rPr lang="pt-BR" sz="1600" dirty="0" err="1" smtClean="0">
                <a:latin typeface="Verdana" pitchFamily="34" charset="0"/>
                <a:ea typeface="Verdana" pitchFamily="34" charset="0"/>
                <a:cs typeface="Verdana" pitchFamily="34" charset="0"/>
              </a:rPr>
              <a:t>Papanicolau</a:t>
            </a:r>
            <a:r>
              <a:rPr lang="pt-BR" sz="1600" dirty="0" smtClean="0">
                <a:latin typeface="Verdana" pitchFamily="34" charset="0"/>
                <a:ea typeface="Verdana" pitchFamily="34" charset="0"/>
                <a:cs typeface="Verdana" pitchFamily="34" charset="0"/>
              </a:rPr>
              <a:t> anormal em Buenos Aires, 2013.</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1" name="Picture 3"/>
          <p:cNvPicPr>
            <a:picLocks noChangeAspect="1" noChangeArrowheads="1"/>
          </p:cNvPicPr>
          <p:nvPr/>
        </p:nvPicPr>
        <p:blipFill>
          <a:blip r:embed="rId2" cstate="print"/>
          <a:srcRect/>
          <a:stretch>
            <a:fillRect/>
          </a:stretch>
        </p:blipFill>
        <p:spPr bwMode="auto">
          <a:xfrm>
            <a:off x="251520" y="476672"/>
            <a:ext cx="8892480" cy="5500726"/>
          </a:xfrm>
          <a:prstGeom prst="rect">
            <a:avLst/>
          </a:prstGeom>
          <a:noFill/>
          <a:ln w="9525">
            <a:solidFill>
              <a:schemeClr val="tx1"/>
            </a:solidFill>
            <a:miter lim="800000"/>
            <a:headEnd/>
            <a:tailEnd/>
          </a:ln>
          <a:effectLst/>
        </p:spPr>
      </p:pic>
      <p:sp>
        <p:nvSpPr>
          <p:cNvPr id="4" name="Espaço Reservado para Conteúdo 4"/>
          <p:cNvSpPr txBox="1">
            <a:spLocks/>
          </p:cNvSpPr>
          <p:nvPr/>
        </p:nvSpPr>
        <p:spPr>
          <a:xfrm>
            <a:off x="1680280" y="6215082"/>
            <a:ext cx="7178000" cy="500066"/>
          </a:xfrm>
          <a:prstGeom prst="rect">
            <a:avLst/>
          </a:prstGeom>
        </p:spPr>
        <p:txBody>
          <a:bodyPr vert="horz" lIns="91440" tIns="45720" rIns="91440" bIns="45720" rtlCol="0">
            <a:no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0" indent="0">
              <a:buNone/>
            </a:pPr>
            <a:r>
              <a:rPr lang="pt-BR" sz="1400" dirty="0" smtClean="0"/>
              <a:t>PINHEIRO, </a:t>
            </a:r>
            <a:r>
              <a:rPr lang="pt-BR" sz="1400" dirty="0" err="1" smtClean="0"/>
              <a:t>et</a:t>
            </a:r>
            <a:r>
              <a:rPr lang="pt-BR" sz="1400" dirty="0" smtClean="0"/>
              <a:t> al. Determinantes sociais e </a:t>
            </a:r>
            <a:r>
              <a:rPr lang="pt-BR" sz="1400" dirty="0" err="1" smtClean="0"/>
              <a:t>autorrelato</a:t>
            </a:r>
            <a:r>
              <a:rPr lang="pt-BR" sz="1400" dirty="0" smtClean="0"/>
              <a:t> de tuberculose nas regiões metropolitanas conforme a Pesquisa Nacional por Amostra de Domicílios, Brasil. 2013.0</a:t>
            </a:r>
          </a:p>
        </p:txBody>
      </p:sp>
      <p:sp>
        <p:nvSpPr>
          <p:cNvPr id="7" name="Retângulo 6"/>
          <p:cNvSpPr/>
          <p:nvPr/>
        </p:nvSpPr>
        <p:spPr>
          <a:xfrm>
            <a:off x="285720" y="2088000"/>
            <a:ext cx="5643602" cy="576000"/>
          </a:xfrm>
          <a:prstGeom prst="rect">
            <a:avLst/>
          </a:prstGeom>
          <a:noFill/>
          <a:ln>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8" name="Retângulo 7"/>
          <p:cNvSpPr/>
          <p:nvPr/>
        </p:nvSpPr>
        <p:spPr>
          <a:xfrm>
            <a:off x="285720" y="3357562"/>
            <a:ext cx="5643602" cy="357190"/>
          </a:xfrm>
          <a:prstGeom prst="rect">
            <a:avLst/>
          </a:prstGeom>
          <a:noFill/>
          <a:ln>
            <a:solidFill>
              <a:schemeClr val="accent6"/>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9" name="Retângulo 8"/>
          <p:cNvSpPr/>
          <p:nvPr/>
        </p:nvSpPr>
        <p:spPr>
          <a:xfrm>
            <a:off x="285720" y="4824000"/>
            <a:ext cx="5643602" cy="714380"/>
          </a:xfrm>
          <a:prstGeom prst="rect">
            <a:avLst/>
          </a:prstGeom>
          <a:noFill/>
          <a:ln>
            <a:solidFill>
              <a:schemeClr val="accent6"/>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0" name="Retângulo 9"/>
          <p:cNvSpPr/>
          <p:nvPr/>
        </p:nvSpPr>
        <p:spPr>
          <a:xfrm>
            <a:off x="285720" y="2664000"/>
            <a:ext cx="5643602" cy="684000"/>
          </a:xfrm>
          <a:prstGeom prst="rect">
            <a:avLst/>
          </a:prstGeom>
          <a:noFill/>
          <a:ln>
            <a:solidFill>
              <a:schemeClr val="accent6"/>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Título 1"/>
          <p:cNvSpPr>
            <a:spLocks noGrp="1"/>
          </p:cNvSpPr>
          <p:nvPr>
            <p:ph type="title"/>
          </p:nvPr>
        </p:nvSpPr>
        <p:spPr>
          <a:xfrm>
            <a:off x="2357422" y="4581540"/>
            <a:ext cx="6786578" cy="990600"/>
          </a:xfrm>
        </p:spPr>
        <p:style>
          <a:lnRef idx="3">
            <a:schemeClr val="lt1"/>
          </a:lnRef>
          <a:fillRef idx="1">
            <a:schemeClr val="accent6"/>
          </a:fillRef>
          <a:effectRef idx="1">
            <a:schemeClr val="accent6"/>
          </a:effectRef>
          <a:fontRef idx="minor">
            <a:schemeClr val="lt1"/>
          </a:fontRef>
        </p:style>
        <p:txBody>
          <a:bodyPr>
            <a:normAutofit/>
          </a:bodyPr>
          <a:lstStyle/>
          <a:p>
            <a:r>
              <a:rPr lang="pt-BR" sz="5400" cap="small" dirty="0" smtClean="0"/>
              <a:t>				Ensino</a:t>
            </a:r>
            <a:endParaRPr lang="pt-BR" sz="5400" cap="small"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BR" cap="small" dirty="0" smtClean="0"/>
              <a:t> </a:t>
            </a:r>
            <a:r>
              <a:rPr lang="pt-BR" sz="3600" cap="small" dirty="0" smtClean="0">
                <a:latin typeface="Verdana" pitchFamily="34" charset="0"/>
                <a:ea typeface="Verdana" pitchFamily="34" charset="0"/>
                <a:cs typeface="Verdana" pitchFamily="34" charset="0"/>
              </a:rPr>
              <a:t>algumas reflexões</a:t>
            </a:r>
            <a:endParaRPr lang="pt-BR" sz="3600" cap="small" dirty="0">
              <a:latin typeface="Verdana" pitchFamily="34" charset="0"/>
              <a:ea typeface="Verdana" pitchFamily="34" charset="0"/>
              <a:cs typeface="Verdana" pitchFamily="34" charset="0"/>
            </a:endParaRPr>
          </a:p>
        </p:txBody>
      </p:sp>
      <p:sp>
        <p:nvSpPr>
          <p:cNvPr id="3" name="Espaço Reservado para Conteúdo 2"/>
          <p:cNvSpPr>
            <a:spLocks noGrp="1"/>
          </p:cNvSpPr>
          <p:nvPr>
            <p:ph idx="1"/>
          </p:nvPr>
        </p:nvSpPr>
        <p:spPr/>
        <p:txBody>
          <a:bodyPr>
            <a:normAutofit lnSpcReduction="10000"/>
          </a:bodyPr>
          <a:lstStyle/>
          <a:p>
            <a:pPr algn="just">
              <a:buFont typeface="Wingdings" pitchFamily="2" charset="2"/>
              <a:buChar char="ü"/>
            </a:pPr>
            <a:r>
              <a:rPr lang="pt-BR" sz="2000" dirty="0" smtClean="0">
                <a:latin typeface="Verdana" pitchFamily="34" charset="0"/>
                <a:ea typeface="Verdana" pitchFamily="34" charset="0"/>
                <a:cs typeface="Verdana" pitchFamily="34" charset="0"/>
              </a:rPr>
              <a:t>As Diretrizes Curriculares apontam para os DSS como princípio orientador?</a:t>
            </a:r>
          </a:p>
          <a:p>
            <a:pPr algn="just">
              <a:buFont typeface="Wingdings" pitchFamily="2" charset="2"/>
              <a:buChar char="ü"/>
            </a:pPr>
            <a:r>
              <a:rPr lang="pt-BR" sz="2000" dirty="0" smtClean="0">
                <a:latin typeface="Verdana" pitchFamily="34" charset="0"/>
                <a:ea typeface="Verdana" pitchFamily="34" charset="0"/>
                <a:cs typeface="Verdana" pitchFamily="34" charset="0"/>
              </a:rPr>
              <a:t>O projeto político pedagógico contempla os DSS na sua concepção organização e operação do Currículo?</a:t>
            </a:r>
          </a:p>
          <a:p>
            <a:pPr algn="just">
              <a:buFont typeface="Wingdings" pitchFamily="2" charset="2"/>
              <a:buChar char="ü"/>
            </a:pPr>
            <a:r>
              <a:rPr lang="pt-BR" sz="2000" dirty="0" smtClean="0">
                <a:latin typeface="Verdana" pitchFamily="34" charset="0"/>
                <a:ea typeface="Verdana" pitchFamily="34" charset="0"/>
                <a:cs typeface="Verdana" pitchFamily="34" charset="0"/>
              </a:rPr>
              <a:t>As disciplinas do curso incorporam a abordagem  das DSS nas diferentes experiências de ensino teórico e prático?</a:t>
            </a:r>
          </a:p>
          <a:p>
            <a:pPr algn="just">
              <a:buFont typeface="Wingdings" pitchFamily="2" charset="2"/>
              <a:buChar char="ü"/>
            </a:pPr>
            <a:r>
              <a:rPr lang="pt-BR" sz="2000" dirty="0" smtClean="0">
                <a:latin typeface="Verdana" pitchFamily="34" charset="0"/>
                <a:ea typeface="Verdana" pitchFamily="34" charset="0"/>
                <a:cs typeface="Verdana" pitchFamily="34" charset="0"/>
              </a:rPr>
              <a:t>A metodologia empregada possibilita ao aluno descobrir relações entre a situação de saúde de </a:t>
            </a:r>
            <a:r>
              <a:rPr lang="pt-BR" sz="2000" dirty="0" err="1" smtClean="0">
                <a:latin typeface="Verdana" pitchFamily="34" charset="0"/>
                <a:ea typeface="Verdana" pitchFamily="34" charset="0"/>
                <a:cs typeface="Verdana" pitchFamily="34" charset="0"/>
              </a:rPr>
              <a:t>indíviduos</a:t>
            </a:r>
            <a:r>
              <a:rPr lang="pt-BR" sz="2000" dirty="0" smtClean="0">
                <a:latin typeface="Verdana" pitchFamily="34" charset="0"/>
                <a:ea typeface="Verdana" pitchFamily="34" charset="0"/>
                <a:cs typeface="Verdana" pitchFamily="34" charset="0"/>
              </a:rPr>
              <a:t> e grupos?</a:t>
            </a:r>
          </a:p>
          <a:p>
            <a:pPr algn="just">
              <a:buFont typeface="Wingdings" pitchFamily="2" charset="2"/>
              <a:buChar char="ü"/>
            </a:pPr>
            <a:r>
              <a:rPr lang="pt-BR" sz="2000" dirty="0" smtClean="0">
                <a:latin typeface="Verdana" pitchFamily="34" charset="0"/>
                <a:ea typeface="Verdana" pitchFamily="34" charset="0"/>
                <a:cs typeface="Verdana" pitchFamily="34" charset="0"/>
              </a:rPr>
              <a:t>Os alunos são estimulados a buscarem explicações sobre as situações de saúde e doença em suas experiências com os indivíduos e grupos sociais?</a:t>
            </a:r>
          </a:p>
          <a:p>
            <a:pPr algn="just">
              <a:buFont typeface="Wingdings" pitchFamily="2" charset="2"/>
              <a:buChar char="ü"/>
            </a:pPr>
            <a:r>
              <a:rPr lang="pt-BR" sz="2000" dirty="0" smtClean="0">
                <a:latin typeface="Verdana" pitchFamily="34" charset="0"/>
                <a:ea typeface="Verdana" pitchFamily="34" charset="0"/>
                <a:cs typeface="Verdana" pitchFamily="34" charset="0"/>
              </a:rPr>
              <a:t>Há um esforço teórico-metodológico para buscar a construção de práticas de saúde que efetivamente considerem as situações de saúde doença e os determinantes sociais?</a:t>
            </a:r>
          </a:p>
          <a:p>
            <a:pPr algn="just">
              <a:buFont typeface="Wingdings" pitchFamily="2" charset="2"/>
              <a:buChar char="ü"/>
            </a:pPr>
            <a:r>
              <a:rPr lang="pt-BR" sz="2000" dirty="0" smtClean="0">
                <a:latin typeface="Verdana" pitchFamily="34" charset="0"/>
                <a:ea typeface="Verdana" pitchFamily="34" charset="0"/>
                <a:cs typeface="Verdana" pitchFamily="34" charset="0"/>
              </a:rPr>
              <a:t>.........</a:t>
            </a:r>
          </a:p>
          <a:p>
            <a:pPr algn="just">
              <a:buFont typeface="Wingdings" pitchFamily="2" charset="2"/>
              <a:buChar char="ü"/>
            </a:pPr>
            <a:endParaRPr lang="pt-BR" sz="2000" dirty="0" smtClean="0">
              <a:latin typeface="Verdana" pitchFamily="34" charset="0"/>
              <a:ea typeface="Verdana" pitchFamily="34" charset="0"/>
              <a:cs typeface="Verdana" pitchFamily="34" charset="0"/>
            </a:endParaRPr>
          </a:p>
          <a:p>
            <a:pPr algn="just">
              <a:buFont typeface="Wingdings" pitchFamily="2" charset="2"/>
              <a:buChar char="ü"/>
            </a:pPr>
            <a:endParaRPr lang="pt-BR" sz="1800" dirty="0" smtClean="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cap="small" dirty="0" smtClean="0"/>
              <a:t>Referências</a:t>
            </a:r>
            <a:endParaRPr lang="pt-BR" cap="small" dirty="0"/>
          </a:p>
        </p:txBody>
      </p:sp>
      <p:sp>
        <p:nvSpPr>
          <p:cNvPr id="3" name="Espaço Reservado para Conteúdo 2"/>
          <p:cNvSpPr>
            <a:spLocks noGrp="1"/>
          </p:cNvSpPr>
          <p:nvPr>
            <p:ph idx="1"/>
          </p:nvPr>
        </p:nvSpPr>
        <p:spPr/>
        <p:txBody>
          <a:bodyPr>
            <a:normAutofit lnSpcReduction="10000"/>
          </a:bodyPr>
          <a:lstStyle/>
          <a:p>
            <a:pPr algn="just"/>
            <a:r>
              <a:rPr lang="pt-BR" sz="1800" dirty="0" smtClean="0"/>
              <a:t>BUSS, P. M., FILHO, A. P. A Saúde e seus Determinantes Sociais. </a:t>
            </a:r>
            <a:r>
              <a:rPr lang="pt-BR" sz="1800" b="1" dirty="0" smtClean="0"/>
              <a:t>Rev. Saúde Coletiva</a:t>
            </a:r>
            <a:r>
              <a:rPr lang="pt-BR" sz="1800" dirty="0" smtClean="0"/>
              <a:t>. Rio de Janeiro, v. 17, n.1, p. 77-93, 2007.</a:t>
            </a:r>
          </a:p>
          <a:p>
            <a:pPr algn="just"/>
            <a:r>
              <a:rPr lang="pt-BR" sz="1800" dirty="0" smtClean="0"/>
              <a:t>CSDH – Comissão de Determinantes Sociais de Saúde. Rumo a um Modelo Conceitual para Análise e Ação sobre os Determinantes Sociais de Saúde. Maio, 2005.</a:t>
            </a:r>
          </a:p>
          <a:p>
            <a:pPr algn="just"/>
            <a:r>
              <a:rPr lang="pt-BR" sz="1800" dirty="0" smtClean="0"/>
              <a:t>LANA, F. C. F., Saúde e inclusão. Mesa redonda – Seminário internacional Sociedade Inclusiva. </a:t>
            </a:r>
          </a:p>
          <a:p>
            <a:pPr algn="just"/>
            <a:r>
              <a:rPr lang="pt-BR" sz="1800" dirty="0" smtClean="0"/>
              <a:t>PAOLINO, M., SANKARANARAYANAN, R., ARROSSI, S. </a:t>
            </a:r>
            <a:r>
              <a:rPr lang="es-ES" sz="1800" dirty="0" smtClean="0"/>
              <a:t>Determinantes sociales del abandono del diagnóstico y el tratamiento de mujeres con Papanicolaou anormal en Buenos Aires, Argentina. </a:t>
            </a:r>
            <a:r>
              <a:rPr lang="es-ES" sz="1800" b="1" dirty="0" err="1" smtClean="0"/>
              <a:t>Rev</a:t>
            </a:r>
            <a:r>
              <a:rPr lang="es-ES" sz="1800" b="1" dirty="0" smtClean="0"/>
              <a:t> </a:t>
            </a:r>
            <a:r>
              <a:rPr lang="es-ES" sz="1800" b="1" dirty="0" err="1" smtClean="0"/>
              <a:t>Panam</a:t>
            </a:r>
            <a:r>
              <a:rPr lang="es-ES" sz="1800" b="1" dirty="0" smtClean="0"/>
              <a:t> Salud Publica. </a:t>
            </a:r>
            <a:r>
              <a:rPr lang="pt-BR" sz="1800" dirty="0" smtClean="0"/>
              <a:t>v. 34, n. 6, p. 437-445, 2013.</a:t>
            </a:r>
          </a:p>
          <a:p>
            <a:pPr algn="just"/>
            <a:r>
              <a:rPr lang="pt-BR" sz="1800" dirty="0" smtClean="0"/>
              <a:t>PIETRI, D., DIETRICH, P., MAYO, P., CARCAGNO, A., TITTO, E. Indicadores de </a:t>
            </a:r>
            <a:r>
              <a:rPr lang="pt-BR" sz="1800" dirty="0" err="1" smtClean="0"/>
              <a:t>accesibilidad</a:t>
            </a:r>
            <a:r>
              <a:rPr lang="pt-BR" sz="1800" dirty="0" smtClean="0"/>
              <a:t> geográfica </a:t>
            </a:r>
            <a:r>
              <a:rPr lang="es-ES" sz="1800" dirty="0" smtClean="0"/>
              <a:t>a los centros de atención primaria para </a:t>
            </a:r>
            <a:r>
              <a:rPr lang="pt-BR" sz="1800" dirty="0" err="1" smtClean="0"/>
              <a:t>la</a:t>
            </a:r>
            <a:r>
              <a:rPr lang="pt-BR" sz="1800" dirty="0" smtClean="0"/>
              <a:t> </a:t>
            </a:r>
            <a:r>
              <a:rPr lang="pt-BR" sz="1800" dirty="0" err="1" smtClean="0"/>
              <a:t>gestión</a:t>
            </a:r>
            <a:r>
              <a:rPr lang="pt-BR" sz="1800" dirty="0" smtClean="0"/>
              <a:t> de </a:t>
            </a:r>
            <a:r>
              <a:rPr lang="pt-BR" sz="1800" dirty="0" err="1" smtClean="0"/>
              <a:t>inequidades</a:t>
            </a:r>
            <a:r>
              <a:rPr lang="pt-BR" sz="1800" dirty="0" smtClean="0"/>
              <a:t>. </a:t>
            </a:r>
            <a:r>
              <a:rPr lang="es-ES" sz="1800" b="1" dirty="0" err="1" smtClean="0"/>
              <a:t>Rev</a:t>
            </a:r>
            <a:r>
              <a:rPr lang="es-ES" sz="1800" b="1" dirty="0" smtClean="0"/>
              <a:t> </a:t>
            </a:r>
            <a:r>
              <a:rPr lang="es-ES" sz="1800" b="1" dirty="0" err="1" smtClean="0"/>
              <a:t>Panam</a:t>
            </a:r>
            <a:r>
              <a:rPr lang="es-ES" sz="1800" b="1" dirty="0" smtClean="0"/>
              <a:t> Salud Publica. </a:t>
            </a:r>
            <a:r>
              <a:rPr lang="pt-BR" sz="1800" dirty="0" smtClean="0"/>
              <a:t>v. 34, n. 6, p. 452-460, 2013.</a:t>
            </a:r>
          </a:p>
          <a:p>
            <a:pPr algn="just"/>
            <a:r>
              <a:rPr lang="pt-BR" sz="1800" dirty="0" smtClean="0"/>
              <a:t>PINHEIRO, </a:t>
            </a:r>
            <a:r>
              <a:rPr lang="pt-BR" sz="1800" dirty="0" err="1" smtClean="0"/>
              <a:t>R.S.</a:t>
            </a:r>
            <a:r>
              <a:rPr lang="pt-BR" sz="1800" dirty="0" smtClean="0"/>
              <a:t>, OLIVEIRA, G.P, OLIVEIRA, </a:t>
            </a:r>
            <a:r>
              <a:rPr lang="pt-BR" sz="1800" dirty="0" err="1" smtClean="0"/>
              <a:t>E.X.G.</a:t>
            </a:r>
            <a:r>
              <a:rPr lang="pt-BR" sz="1800" dirty="0" smtClean="0"/>
              <a:t>, MELO, C. M, CARVALHO, M. S. Determinantes sociais e </a:t>
            </a:r>
            <a:r>
              <a:rPr lang="pt-BR" sz="1800" dirty="0" err="1" smtClean="0"/>
              <a:t>autorrelato</a:t>
            </a:r>
            <a:r>
              <a:rPr lang="pt-BR" sz="1800" dirty="0" smtClean="0"/>
              <a:t> de tuberculose nas regiões metropolitanas conforme a Pesquisa Nacional por Amostra de Domicílios, Brasil. </a:t>
            </a:r>
            <a:r>
              <a:rPr lang="pt-BR" sz="1800" b="1" dirty="0" err="1" smtClean="0"/>
              <a:t>Rev</a:t>
            </a:r>
            <a:r>
              <a:rPr lang="pt-BR" sz="1800" b="1" dirty="0" smtClean="0"/>
              <a:t> </a:t>
            </a:r>
            <a:r>
              <a:rPr lang="pt-BR" sz="1800" b="1" dirty="0" err="1" smtClean="0"/>
              <a:t>Panam</a:t>
            </a:r>
            <a:r>
              <a:rPr lang="pt-BR" sz="1800" b="1" dirty="0" smtClean="0"/>
              <a:t> </a:t>
            </a:r>
            <a:r>
              <a:rPr lang="pt-BR" sz="1800" b="1" dirty="0" err="1" smtClean="0"/>
              <a:t>Salud</a:t>
            </a:r>
            <a:r>
              <a:rPr lang="pt-BR" sz="1800" b="1" dirty="0" smtClean="0"/>
              <a:t> Publica</a:t>
            </a:r>
            <a:r>
              <a:rPr lang="pt-BR" sz="1800" dirty="0" smtClean="0"/>
              <a:t>, v. 34, n. 6, p. 446-451, 2013.</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5510234"/>
            <a:ext cx="8229600" cy="1347766"/>
          </a:xfrm>
        </p:spPr>
        <p:txBody>
          <a:bodyPr>
            <a:normAutofit/>
          </a:bodyPr>
          <a:lstStyle/>
          <a:p>
            <a:r>
              <a:rPr lang="pt-BR" sz="3600" b="1" cap="small" dirty="0" smtClean="0">
                <a:latin typeface="Verdana" pitchFamily="34" charset="0"/>
                <a:ea typeface="Verdana" pitchFamily="34" charset="0"/>
                <a:cs typeface="Verdana" pitchFamily="34" charset="0"/>
              </a:rPr>
              <a:t>Obrigado</a:t>
            </a:r>
            <a:r>
              <a:rPr lang="pt-BR" sz="4800" b="1" cap="small" dirty="0" smtClean="0"/>
              <a:t>      </a:t>
            </a:r>
            <a:r>
              <a:rPr lang="pt-BR" sz="3600" b="1" cap="small" dirty="0" smtClean="0"/>
              <a:t> xicolana@ufmg.br</a:t>
            </a:r>
            <a:endParaRPr lang="pt-BR" sz="3600" b="1" cap="small" dirty="0"/>
          </a:p>
        </p:txBody>
      </p:sp>
      <p:pic>
        <p:nvPicPr>
          <p:cNvPr id="4098" name="Picture 2" descr="http://dssbr.org/site/wp-content/uploads/2011/07/folheto-da-CDSS-OMS.jpg"/>
          <p:cNvPicPr>
            <a:picLocks noChangeAspect="1" noChangeArrowheads="1"/>
          </p:cNvPicPr>
          <p:nvPr/>
        </p:nvPicPr>
        <p:blipFill>
          <a:blip r:embed="rId2" cstate="print">
            <a:clrChange>
              <a:clrFrom>
                <a:srgbClr val="FFFFFF"/>
              </a:clrFrom>
              <a:clrTo>
                <a:srgbClr val="FFFFFF">
                  <a:alpha val="0"/>
                </a:srgbClr>
              </a:clrTo>
            </a:clrChange>
          </a:blip>
          <a:srcRect t="11513" r="10714" b="25986"/>
          <a:stretch>
            <a:fillRect/>
          </a:stretch>
        </p:blipFill>
        <p:spPr bwMode="auto">
          <a:xfrm>
            <a:off x="257522" y="607200"/>
            <a:ext cx="8628957" cy="5342080"/>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rredondar Retângulo em um Canto Diagonal 3"/>
          <p:cNvSpPr/>
          <p:nvPr/>
        </p:nvSpPr>
        <p:spPr>
          <a:xfrm>
            <a:off x="0" y="1571612"/>
            <a:ext cx="5286380" cy="428628"/>
          </a:xfrm>
          <a:prstGeom prst="round2Diag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pt-BR"/>
          </a:p>
        </p:txBody>
      </p:sp>
      <p:sp>
        <p:nvSpPr>
          <p:cNvPr id="2" name="Título 1"/>
          <p:cNvSpPr>
            <a:spLocks noGrp="1"/>
          </p:cNvSpPr>
          <p:nvPr>
            <p:ph type="title"/>
          </p:nvPr>
        </p:nvSpPr>
        <p:spPr/>
        <p:txBody>
          <a:bodyPr/>
          <a:lstStyle/>
          <a:p>
            <a:r>
              <a:rPr lang="pt-BR" cap="small" dirty="0" smtClean="0">
                <a:latin typeface="Verdana" pitchFamily="34" charset="0"/>
                <a:ea typeface="Verdana" pitchFamily="34" charset="0"/>
                <a:cs typeface="Verdana" pitchFamily="34" charset="0"/>
              </a:rPr>
              <a:t>Aspectos históricos</a:t>
            </a:r>
            <a:endParaRPr lang="pt-BR" cap="small" dirty="0">
              <a:latin typeface="Verdana" pitchFamily="34" charset="0"/>
              <a:ea typeface="Verdana" pitchFamily="34" charset="0"/>
              <a:cs typeface="Verdana" pitchFamily="34" charset="0"/>
            </a:endParaRPr>
          </a:p>
        </p:txBody>
      </p:sp>
      <p:sp>
        <p:nvSpPr>
          <p:cNvPr id="3" name="Espaço Reservado para Conteúdo 2"/>
          <p:cNvSpPr>
            <a:spLocks noGrp="1"/>
          </p:cNvSpPr>
          <p:nvPr>
            <p:ph idx="1"/>
          </p:nvPr>
        </p:nvSpPr>
        <p:spPr>
          <a:xfrm>
            <a:off x="214282" y="1600200"/>
            <a:ext cx="8643998" cy="4876800"/>
          </a:xfrm>
        </p:spPr>
        <p:txBody>
          <a:bodyPr anchor="t">
            <a:noAutofit/>
          </a:bodyPr>
          <a:lstStyle/>
          <a:p>
            <a:pPr>
              <a:spcBef>
                <a:spcPts val="600"/>
              </a:spcBef>
              <a:buNone/>
            </a:pPr>
            <a:r>
              <a:rPr lang="pt-BR" sz="2200" b="1" dirty="0" smtClean="0">
                <a:solidFill>
                  <a:schemeClr val="bg1"/>
                </a:solidFill>
                <a:latin typeface="Verdana" pitchFamily="34" charset="0"/>
              </a:rPr>
              <a:t>Século XIX</a:t>
            </a:r>
          </a:p>
          <a:p>
            <a:pPr marL="0" indent="0" algn="just">
              <a:spcBef>
                <a:spcPts val="600"/>
              </a:spcBef>
              <a:buNone/>
            </a:pPr>
            <a:r>
              <a:rPr lang="pt-BR" sz="2200" b="1" dirty="0" smtClean="0">
                <a:ln>
                  <a:solidFill>
                    <a:schemeClr val="accent6">
                      <a:lumMod val="40000"/>
                      <a:lumOff val="60000"/>
                    </a:schemeClr>
                  </a:solidFill>
                </a:ln>
                <a:latin typeface="Verdana" pitchFamily="34" charset="0"/>
                <a:ea typeface="Verdana" pitchFamily="34" charset="0"/>
                <a:cs typeface="Verdana" pitchFamily="34" charset="0"/>
              </a:rPr>
              <a:t>Início da Era Bacteriológica ou do Marco Teórico da </a:t>
            </a:r>
            <a:r>
              <a:rPr lang="pt-BR" sz="2200" b="1" dirty="0" err="1" smtClean="0">
                <a:ln>
                  <a:solidFill>
                    <a:schemeClr val="accent6">
                      <a:lumMod val="40000"/>
                      <a:lumOff val="60000"/>
                    </a:schemeClr>
                  </a:solidFill>
                </a:ln>
                <a:latin typeface="Verdana" pitchFamily="34" charset="0"/>
                <a:ea typeface="Verdana" pitchFamily="34" charset="0"/>
                <a:cs typeface="Verdana" pitchFamily="34" charset="0"/>
              </a:rPr>
              <a:t>Unicausalidade</a:t>
            </a:r>
            <a:endParaRPr lang="pt-BR" sz="2200" b="1" dirty="0" smtClean="0">
              <a:ln>
                <a:solidFill>
                  <a:schemeClr val="accent6">
                    <a:lumMod val="40000"/>
                    <a:lumOff val="60000"/>
                  </a:schemeClr>
                </a:solidFill>
              </a:ln>
              <a:latin typeface="Verdana" pitchFamily="34" charset="0"/>
              <a:ea typeface="Verdana" pitchFamily="34" charset="0"/>
              <a:cs typeface="Verdana" pitchFamily="34" charset="0"/>
            </a:endParaRPr>
          </a:p>
          <a:p>
            <a:pPr marL="0" indent="0" algn="just">
              <a:spcBef>
                <a:spcPts val="600"/>
              </a:spcBef>
              <a:buNone/>
            </a:pPr>
            <a:endParaRPr lang="pt-BR" sz="2200" b="1" dirty="0" smtClean="0">
              <a:ln>
                <a:solidFill>
                  <a:schemeClr val="accent6">
                    <a:lumMod val="40000"/>
                    <a:lumOff val="60000"/>
                  </a:schemeClr>
                </a:solidFill>
              </a:ln>
              <a:solidFill>
                <a:schemeClr val="tx1">
                  <a:lumMod val="65000"/>
                  <a:lumOff val="35000"/>
                </a:schemeClr>
              </a:solidFill>
              <a:latin typeface="Verdana" pitchFamily="34" charset="0"/>
              <a:ea typeface="Verdana" pitchFamily="34" charset="0"/>
              <a:cs typeface="Verdana" pitchFamily="34" charset="0"/>
            </a:endParaRPr>
          </a:p>
          <a:p>
            <a:pPr algn="just">
              <a:spcBef>
                <a:spcPts val="600"/>
              </a:spcBef>
            </a:pPr>
            <a:r>
              <a:rPr lang="pt-BR" sz="2200" dirty="0" smtClean="0">
                <a:latin typeface="Verdana" pitchFamily="34" charset="0"/>
              </a:rPr>
              <a:t>O Paradigma dominante era a Teoria Miasmática: as doenças são causadas por emanações, originando-se do solo, água e ar, resultando em aumento da morbidade e mortalidade;</a:t>
            </a:r>
          </a:p>
          <a:p>
            <a:pPr algn="just">
              <a:spcBef>
                <a:spcPts val="600"/>
              </a:spcBef>
            </a:pPr>
            <a:endParaRPr lang="pt-BR" sz="2200" dirty="0" smtClean="0">
              <a:latin typeface="Verdana" pitchFamily="34" charset="0"/>
            </a:endParaRPr>
          </a:p>
          <a:p>
            <a:pPr algn="just">
              <a:spcBef>
                <a:spcPts val="600"/>
              </a:spcBef>
            </a:pPr>
            <a:r>
              <a:rPr lang="pt-BR" sz="2200" dirty="0" smtClean="0">
                <a:latin typeface="Verdana" pitchFamily="34" charset="0"/>
              </a:rPr>
              <a:t>Teoria entra em crise pois não explicava as formas epidêmicas com grande velocidade e dispersão geográfica  a exemplo da gripe, cólera, febre amarela e outros agravos abrindo espaço para um novo paradigma.</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rredondar Retângulo em um Canto Diagonal 3"/>
          <p:cNvSpPr/>
          <p:nvPr/>
        </p:nvSpPr>
        <p:spPr>
          <a:xfrm>
            <a:off x="0" y="1571612"/>
            <a:ext cx="5286380" cy="428628"/>
          </a:xfrm>
          <a:prstGeom prst="round2Diag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pt-BR"/>
          </a:p>
        </p:txBody>
      </p:sp>
      <p:sp>
        <p:nvSpPr>
          <p:cNvPr id="2" name="Título 1"/>
          <p:cNvSpPr>
            <a:spLocks noGrp="1"/>
          </p:cNvSpPr>
          <p:nvPr>
            <p:ph type="title"/>
          </p:nvPr>
        </p:nvSpPr>
        <p:spPr/>
        <p:txBody>
          <a:bodyPr/>
          <a:lstStyle/>
          <a:p>
            <a:r>
              <a:rPr lang="pt-BR" cap="small" dirty="0" smtClean="0">
                <a:latin typeface="Verdana" pitchFamily="34" charset="0"/>
                <a:ea typeface="Verdana" pitchFamily="34" charset="0"/>
                <a:cs typeface="Verdana" pitchFamily="34" charset="0"/>
              </a:rPr>
              <a:t>Aspectos históricos</a:t>
            </a:r>
            <a:endParaRPr lang="pt-BR" cap="small" dirty="0">
              <a:latin typeface="Verdana" pitchFamily="34" charset="0"/>
              <a:ea typeface="Verdana" pitchFamily="34" charset="0"/>
              <a:cs typeface="Verdana" pitchFamily="34" charset="0"/>
            </a:endParaRPr>
          </a:p>
        </p:txBody>
      </p:sp>
      <p:sp>
        <p:nvSpPr>
          <p:cNvPr id="3" name="Espaço Reservado para Conteúdo 2"/>
          <p:cNvSpPr>
            <a:spLocks noGrp="1"/>
          </p:cNvSpPr>
          <p:nvPr>
            <p:ph idx="1"/>
          </p:nvPr>
        </p:nvSpPr>
        <p:spPr>
          <a:xfrm>
            <a:off x="214282" y="1600200"/>
            <a:ext cx="8643998" cy="4876800"/>
          </a:xfrm>
        </p:spPr>
        <p:txBody>
          <a:bodyPr anchor="t">
            <a:noAutofit/>
          </a:bodyPr>
          <a:lstStyle/>
          <a:p>
            <a:pPr>
              <a:lnSpc>
                <a:spcPct val="90000"/>
              </a:lnSpc>
              <a:spcBef>
                <a:spcPts val="600"/>
              </a:spcBef>
              <a:buNone/>
            </a:pPr>
            <a:r>
              <a:rPr lang="pt-BR" sz="2200" b="1" dirty="0" smtClean="0">
                <a:solidFill>
                  <a:schemeClr val="bg1"/>
                </a:solidFill>
                <a:latin typeface="Verdana" pitchFamily="34" charset="0"/>
              </a:rPr>
              <a:t>Início do século XIX</a:t>
            </a:r>
          </a:p>
          <a:p>
            <a:pPr algn="just">
              <a:lnSpc>
                <a:spcPct val="90000"/>
              </a:lnSpc>
              <a:spcBef>
                <a:spcPts val="600"/>
              </a:spcBef>
              <a:buNone/>
            </a:pPr>
            <a:endParaRPr lang="pt-BR" sz="1400" dirty="0" smtClean="0">
              <a:latin typeface="Verdana" pitchFamily="34" charset="0"/>
            </a:endParaRPr>
          </a:p>
          <a:p>
            <a:pPr algn="just">
              <a:lnSpc>
                <a:spcPct val="90000"/>
              </a:lnSpc>
              <a:spcBef>
                <a:spcPts val="600"/>
              </a:spcBef>
              <a:buNone/>
            </a:pPr>
            <a:r>
              <a:rPr lang="pt-BR" sz="2200" b="1" dirty="0" err="1" smtClean="0">
                <a:solidFill>
                  <a:schemeClr val="accent5"/>
                </a:solidFill>
                <a:latin typeface="Verdana" pitchFamily="34" charset="0"/>
                <a:ea typeface="Verdana" pitchFamily="34" charset="0"/>
                <a:cs typeface="Verdana" pitchFamily="34" charset="0"/>
              </a:rPr>
              <a:t>Villermé</a:t>
            </a:r>
            <a:r>
              <a:rPr lang="pt-BR" sz="2200" b="1" dirty="0" smtClean="0">
                <a:solidFill>
                  <a:schemeClr val="accent5"/>
                </a:solidFill>
                <a:latin typeface="Verdana" pitchFamily="34" charset="0"/>
                <a:ea typeface="Verdana" pitchFamily="34" charset="0"/>
                <a:cs typeface="Verdana" pitchFamily="34" charset="0"/>
              </a:rPr>
              <a:t> </a:t>
            </a:r>
            <a:r>
              <a:rPr lang="pt-BR" sz="2200" dirty="0" smtClean="0">
                <a:solidFill>
                  <a:schemeClr val="accent5"/>
                </a:solidFill>
                <a:latin typeface="Verdana" pitchFamily="34" charset="0"/>
                <a:ea typeface="Verdana" pitchFamily="34" charset="0"/>
                <a:cs typeface="Verdana" pitchFamily="34" charset="0"/>
              </a:rPr>
              <a:t>(1782-1863)</a:t>
            </a:r>
          </a:p>
          <a:p>
            <a:pPr marL="0" indent="0" algn="just">
              <a:lnSpc>
                <a:spcPct val="90000"/>
              </a:lnSpc>
              <a:spcBef>
                <a:spcPts val="600"/>
              </a:spcBef>
              <a:buNone/>
            </a:pPr>
            <a:r>
              <a:rPr lang="pt-BR" sz="2200" dirty="0" smtClean="0">
                <a:latin typeface="Verdana" pitchFamily="34" charset="0"/>
                <a:ea typeface="Verdana" pitchFamily="34" charset="0"/>
                <a:cs typeface="Verdana" pitchFamily="34" charset="0"/>
              </a:rPr>
              <a:t>Investigou a pobreza, as condições de trabalho e suas     repercussões sobre a saúde - realçou as estreitas relações entre situação sócio econômica e mortalidade.</a:t>
            </a:r>
          </a:p>
          <a:p>
            <a:pPr marL="0" indent="0" algn="just">
              <a:lnSpc>
                <a:spcPct val="90000"/>
              </a:lnSpc>
              <a:spcBef>
                <a:spcPts val="600"/>
              </a:spcBef>
              <a:buNone/>
            </a:pPr>
            <a:endParaRPr lang="pt-BR" sz="2200" dirty="0" smtClean="0">
              <a:latin typeface="Verdana" pitchFamily="34" charset="0"/>
              <a:ea typeface="Verdana" pitchFamily="34" charset="0"/>
              <a:cs typeface="Verdana" pitchFamily="34" charset="0"/>
            </a:endParaRPr>
          </a:p>
          <a:p>
            <a:pPr>
              <a:lnSpc>
                <a:spcPct val="90000"/>
              </a:lnSpc>
              <a:spcBef>
                <a:spcPts val="600"/>
              </a:spcBef>
              <a:buNone/>
            </a:pPr>
            <a:r>
              <a:rPr lang="pt-BR" sz="2200" b="1" dirty="0" smtClean="0">
                <a:solidFill>
                  <a:schemeClr val="accent5"/>
                </a:solidFill>
                <a:latin typeface="Verdana" pitchFamily="34" charset="0"/>
                <a:ea typeface="Verdana" pitchFamily="34" charset="0"/>
                <a:cs typeface="Verdana" pitchFamily="34" charset="0"/>
              </a:rPr>
              <a:t>William </a:t>
            </a:r>
            <a:r>
              <a:rPr lang="pt-BR" sz="2200" b="1" dirty="0" err="1" smtClean="0">
                <a:solidFill>
                  <a:schemeClr val="accent5"/>
                </a:solidFill>
                <a:latin typeface="Verdana" pitchFamily="34" charset="0"/>
                <a:ea typeface="Verdana" pitchFamily="34" charset="0"/>
                <a:cs typeface="Verdana" pitchFamily="34" charset="0"/>
              </a:rPr>
              <a:t>Farr</a:t>
            </a:r>
            <a:r>
              <a:rPr lang="pt-BR" sz="2200" b="1" dirty="0" smtClean="0">
                <a:solidFill>
                  <a:schemeClr val="accent5"/>
                </a:solidFill>
                <a:latin typeface="Verdana" pitchFamily="34" charset="0"/>
                <a:ea typeface="Verdana" pitchFamily="34" charset="0"/>
                <a:cs typeface="Verdana" pitchFamily="34" charset="0"/>
              </a:rPr>
              <a:t> </a:t>
            </a:r>
            <a:r>
              <a:rPr lang="pt-BR" sz="2200" dirty="0" smtClean="0">
                <a:solidFill>
                  <a:schemeClr val="accent5"/>
                </a:solidFill>
                <a:latin typeface="Verdana" pitchFamily="34" charset="0"/>
                <a:ea typeface="Verdana" pitchFamily="34" charset="0"/>
                <a:cs typeface="Verdana" pitchFamily="34" charset="0"/>
              </a:rPr>
              <a:t>(1807-1883)</a:t>
            </a:r>
          </a:p>
          <a:p>
            <a:pPr algn="just">
              <a:lnSpc>
                <a:spcPct val="90000"/>
              </a:lnSpc>
              <a:spcBef>
                <a:spcPts val="600"/>
              </a:spcBef>
              <a:buFontTx/>
              <a:buChar char="-"/>
            </a:pPr>
            <a:r>
              <a:rPr lang="pt-BR" sz="2200" dirty="0" smtClean="0">
                <a:latin typeface="Verdana" pitchFamily="34" charset="0"/>
                <a:ea typeface="Verdana" pitchFamily="34" charset="0"/>
                <a:cs typeface="Verdana" pitchFamily="34" charset="0"/>
              </a:rPr>
              <a:t>“Lei de </a:t>
            </a:r>
            <a:r>
              <a:rPr lang="pt-BR" sz="2200" dirty="0" err="1" smtClean="0">
                <a:latin typeface="Verdana" pitchFamily="34" charset="0"/>
                <a:ea typeface="Verdana" pitchFamily="34" charset="0"/>
                <a:cs typeface="Verdana" pitchFamily="34" charset="0"/>
              </a:rPr>
              <a:t>Farr</a:t>
            </a:r>
            <a:r>
              <a:rPr lang="pt-BR" sz="2200" dirty="0" smtClean="0">
                <a:latin typeface="Verdana" pitchFamily="34" charset="0"/>
                <a:ea typeface="Verdana" pitchFamily="34" charset="0"/>
                <a:cs typeface="Verdana" pitchFamily="34" charset="0"/>
              </a:rPr>
              <a:t>” – descrição das leis das epidemias (ascensão           rápida no início, elevação lenta até o ápice e queda mais  rápida);</a:t>
            </a:r>
          </a:p>
          <a:p>
            <a:pPr algn="just">
              <a:lnSpc>
                <a:spcPct val="90000"/>
              </a:lnSpc>
              <a:spcBef>
                <a:spcPts val="600"/>
              </a:spcBef>
              <a:buFontTx/>
              <a:buChar char="-"/>
            </a:pPr>
            <a:r>
              <a:rPr lang="pt-BR" sz="2200" dirty="0" smtClean="0">
                <a:latin typeface="Verdana" pitchFamily="34" charset="0"/>
                <a:ea typeface="Verdana" pitchFamily="34" charset="0"/>
                <a:cs typeface="Verdana" pitchFamily="34" charset="0"/>
              </a:rPr>
              <a:t>Classificação de doenças</a:t>
            </a:r>
          </a:p>
          <a:p>
            <a:pPr algn="just">
              <a:lnSpc>
                <a:spcPct val="90000"/>
              </a:lnSpc>
              <a:spcBef>
                <a:spcPts val="600"/>
              </a:spcBef>
              <a:buFontTx/>
              <a:buChar char="-"/>
            </a:pPr>
            <a:r>
              <a:rPr lang="pt-BR" sz="2200" dirty="0" smtClean="0">
                <a:latin typeface="Verdana" pitchFamily="34" charset="0"/>
                <a:ea typeface="Verdana" pitchFamily="34" charset="0"/>
                <a:cs typeface="Verdana" pitchFamily="34" charset="0"/>
              </a:rPr>
              <a:t>Informações epidemiológicas para o planejamento.</a:t>
            </a:r>
            <a:endParaRPr lang="pt-BR" sz="2200" dirty="0">
              <a:latin typeface="Verdana" pitchFamily="34" charset="0"/>
              <a:ea typeface="Verdana" pitchFamily="34" charset="0"/>
              <a:cs typeface="Verdana" pitchFamily="34" charset="0"/>
            </a:endParaRPr>
          </a:p>
        </p:txBody>
      </p:sp>
      <p:cxnSp>
        <p:nvCxnSpPr>
          <p:cNvPr id="6" name="Conector reto 5"/>
          <p:cNvCxnSpPr/>
          <p:nvPr/>
        </p:nvCxnSpPr>
        <p:spPr>
          <a:xfrm>
            <a:off x="285720" y="2641594"/>
            <a:ext cx="8858280" cy="1588"/>
          </a:xfrm>
          <a:prstGeom prst="line">
            <a:avLst/>
          </a:prstGeom>
          <a:ln w="19050"/>
        </p:spPr>
        <p:style>
          <a:lnRef idx="3">
            <a:schemeClr val="accent4"/>
          </a:lnRef>
          <a:fillRef idx="0">
            <a:schemeClr val="accent4"/>
          </a:fillRef>
          <a:effectRef idx="2">
            <a:schemeClr val="accent4"/>
          </a:effectRef>
          <a:fontRef idx="minor">
            <a:schemeClr val="tx1"/>
          </a:fontRef>
        </p:style>
      </p:cxnSp>
      <p:cxnSp>
        <p:nvCxnSpPr>
          <p:cNvPr id="7" name="Conector reto 6"/>
          <p:cNvCxnSpPr/>
          <p:nvPr/>
        </p:nvCxnSpPr>
        <p:spPr>
          <a:xfrm>
            <a:off x="285720" y="4356106"/>
            <a:ext cx="8858280" cy="1588"/>
          </a:xfrm>
          <a:prstGeom prst="line">
            <a:avLst/>
          </a:prstGeom>
          <a:ln w="19050"/>
        </p:spPr>
        <p:style>
          <a:lnRef idx="3">
            <a:schemeClr val="accent4"/>
          </a:lnRef>
          <a:fillRef idx="0">
            <a:schemeClr val="accent4"/>
          </a:fillRef>
          <a:effectRef idx="2">
            <a:schemeClr val="accent4"/>
          </a:effectRef>
          <a:fontRef idx="minor">
            <a:schemeClr val="tx1"/>
          </a:fontRef>
        </p:style>
      </p:cxn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rredondar Retângulo em um Canto Diagonal 3"/>
          <p:cNvSpPr/>
          <p:nvPr/>
        </p:nvSpPr>
        <p:spPr>
          <a:xfrm>
            <a:off x="0" y="1571612"/>
            <a:ext cx="5286380" cy="428628"/>
          </a:xfrm>
          <a:prstGeom prst="round2Diag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pt-BR"/>
          </a:p>
        </p:txBody>
      </p:sp>
      <p:sp>
        <p:nvSpPr>
          <p:cNvPr id="2" name="Título 1"/>
          <p:cNvSpPr>
            <a:spLocks noGrp="1"/>
          </p:cNvSpPr>
          <p:nvPr>
            <p:ph type="title"/>
          </p:nvPr>
        </p:nvSpPr>
        <p:spPr/>
        <p:txBody>
          <a:bodyPr/>
          <a:lstStyle/>
          <a:p>
            <a:r>
              <a:rPr lang="pt-BR" cap="small" dirty="0" smtClean="0">
                <a:latin typeface="Verdana" pitchFamily="34" charset="0"/>
                <a:ea typeface="Verdana" pitchFamily="34" charset="0"/>
                <a:cs typeface="Verdana" pitchFamily="34" charset="0"/>
              </a:rPr>
              <a:t>Aspectos históricos</a:t>
            </a:r>
            <a:endParaRPr lang="pt-BR" cap="small" dirty="0">
              <a:latin typeface="Verdana" pitchFamily="34" charset="0"/>
              <a:ea typeface="Verdana" pitchFamily="34" charset="0"/>
              <a:cs typeface="Verdana" pitchFamily="34" charset="0"/>
            </a:endParaRPr>
          </a:p>
        </p:txBody>
      </p:sp>
      <p:sp>
        <p:nvSpPr>
          <p:cNvPr id="3" name="Espaço Reservado para Conteúdo 2"/>
          <p:cNvSpPr>
            <a:spLocks noGrp="1"/>
          </p:cNvSpPr>
          <p:nvPr>
            <p:ph idx="1"/>
          </p:nvPr>
        </p:nvSpPr>
        <p:spPr>
          <a:xfrm>
            <a:off x="214282" y="1600200"/>
            <a:ext cx="8643998" cy="5114948"/>
          </a:xfrm>
        </p:spPr>
        <p:txBody>
          <a:bodyPr anchor="t">
            <a:noAutofit/>
          </a:bodyPr>
          <a:lstStyle/>
          <a:p>
            <a:pPr algn="just">
              <a:lnSpc>
                <a:spcPct val="90000"/>
              </a:lnSpc>
              <a:spcBef>
                <a:spcPts val="600"/>
              </a:spcBef>
              <a:buNone/>
            </a:pPr>
            <a:r>
              <a:rPr lang="pt-BR" sz="2200" b="1" dirty="0" smtClean="0">
                <a:solidFill>
                  <a:schemeClr val="bg1"/>
                </a:solidFill>
                <a:latin typeface="Verdana" pitchFamily="34" charset="0"/>
              </a:rPr>
              <a:t>Início do século XIX</a:t>
            </a:r>
          </a:p>
          <a:p>
            <a:pPr algn="just">
              <a:lnSpc>
                <a:spcPct val="90000"/>
              </a:lnSpc>
              <a:spcBef>
                <a:spcPts val="600"/>
              </a:spcBef>
              <a:buNone/>
            </a:pPr>
            <a:endParaRPr lang="pt-BR" sz="1400" dirty="0" smtClean="0">
              <a:latin typeface="Verdana" pitchFamily="34" charset="0"/>
            </a:endParaRPr>
          </a:p>
          <a:p>
            <a:pPr algn="just">
              <a:lnSpc>
                <a:spcPct val="90000"/>
              </a:lnSpc>
              <a:spcBef>
                <a:spcPts val="600"/>
              </a:spcBef>
              <a:buNone/>
            </a:pPr>
            <a:r>
              <a:rPr lang="pt-BR" sz="2150" b="1" dirty="0" smtClean="0">
                <a:solidFill>
                  <a:schemeClr val="accent5"/>
                </a:solidFill>
                <a:latin typeface="Verdana" pitchFamily="34" charset="0"/>
              </a:rPr>
              <a:t>John </a:t>
            </a:r>
            <a:r>
              <a:rPr lang="pt-BR" sz="2150" b="1" dirty="0" err="1" smtClean="0">
                <a:solidFill>
                  <a:schemeClr val="accent5"/>
                </a:solidFill>
                <a:latin typeface="Verdana" pitchFamily="34" charset="0"/>
              </a:rPr>
              <a:t>Snow</a:t>
            </a:r>
            <a:r>
              <a:rPr lang="pt-BR" sz="2150" b="1" dirty="0" smtClean="0">
                <a:solidFill>
                  <a:schemeClr val="accent5"/>
                </a:solidFill>
                <a:latin typeface="Verdana" pitchFamily="34" charset="0"/>
              </a:rPr>
              <a:t> </a:t>
            </a:r>
            <a:r>
              <a:rPr lang="pt-BR" sz="2150" dirty="0" smtClean="0">
                <a:solidFill>
                  <a:schemeClr val="accent5"/>
                </a:solidFill>
                <a:latin typeface="Verdana" pitchFamily="34" charset="0"/>
              </a:rPr>
              <a:t>(1813-1858)</a:t>
            </a:r>
          </a:p>
          <a:p>
            <a:pPr algn="just">
              <a:lnSpc>
                <a:spcPct val="90000"/>
              </a:lnSpc>
              <a:spcBef>
                <a:spcPts val="600"/>
              </a:spcBef>
              <a:buFontTx/>
              <a:buChar char="-"/>
            </a:pPr>
            <a:r>
              <a:rPr lang="pt-BR" sz="2150" dirty="0" smtClean="0">
                <a:latin typeface="Verdana" pitchFamily="34" charset="0"/>
              </a:rPr>
              <a:t>Estudos sobre a epidemia de </a:t>
            </a:r>
            <a:r>
              <a:rPr lang="pt-BR" sz="2150" dirty="0" err="1" smtClean="0">
                <a:latin typeface="Verdana" pitchFamily="34" charset="0"/>
              </a:rPr>
              <a:t>coléra</a:t>
            </a:r>
            <a:r>
              <a:rPr lang="pt-BR" sz="2150" dirty="0" smtClean="0">
                <a:latin typeface="Verdana" pitchFamily="34" charset="0"/>
              </a:rPr>
              <a:t> em Londres: determinou a transmissão hídrica da cólera e suas formas de prevenção antes do conhecimento do agente etiológico;</a:t>
            </a:r>
          </a:p>
          <a:p>
            <a:pPr algn="just">
              <a:lnSpc>
                <a:spcPct val="90000"/>
              </a:lnSpc>
              <a:spcBef>
                <a:spcPts val="600"/>
              </a:spcBef>
              <a:buFontTx/>
              <a:buChar char="-"/>
            </a:pPr>
            <a:r>
              <a:rPr lang="pt-BR" sz="2150" dirty="0" smtClean="0">
                <a:latin typeface="Verdana" pitchFamily="34" charset="0"/>
              </a:rPr>
              <a:t>Considerado o pai da epidemiologia: introduziu a “epidemiologia de campo” – estudo minucioso em residências com coleta planejada de dados.</a:t>
            </a:r>
          </a:p>
          <a:p>
            <a:pPr algn="just">
              <a:lnSpc>
                <a:spcPct val="90000"/>
              </a:lnSpc>
              <a:spcBef>
                <a:spcPts val="600"/>
              </a:spcBef>
              <a:buFontTx/>
              <a:buChar char="-"/>
            </a:pPr>
            <a:endParaRPr lang="pt-BR" sz="2150" dirty="0" smtClean="0">
              <a:latin typeface="Verdana" pitchFamily="34" charset="0"/>
            </a:endParaRPr>
          </a:p>
          <a:p>
            <a:pPr algn="just">
              <a:lnSpc>
                <a:spcPct val="90000"/>
              </a:lnSpc>
              <a:spcBef>
                <a:spcPts val="600"/>
              </a:spcBef>
              <a:buNone/>
            </a:pPr>
            <a:r>
              <a:rPr lang="pt-BR" sz="2150" b="1" dirty="0" smtClean="0">
                <a:solidFill>
                  <a:schemeClr val="accent5"/>
                </a:solidFill>
                <a:latin typeface="Verdana" pitchFamily="34" charset="0"/>
              </a:rPr>
              <a:t>Pasteur </a:t>
            </a:r>
            <a:r>
              <a:rPr lang="pt-BR" sz="2150" dirty="0" smtClean="0">
                <a:solidFill>
                  <a:schemeClr val="accent5"/>
                </a:solidFill>
                <a:latin typeface="Verdana" pitchFamily="34" charset="0"/>
              </a:rPr>
              <a:t>( 1822-1895)</a:t>
            </a:r>
          </a:p>
          <a:p>
            <a:pPr algn="just">
              <a:lnSpc>
                <a:spcPct val="90000"/>
              </a:lnSpc>
              <a:spcBef>
                <a:spcPts val="600"/>
              </a:spcBef>
              <a:buFontTx/>
              <a:buChar char="-"/>
            </a:pPr>
            <a:r>
              <a:rPr lang="pt-BR" sz="2150" dirty="0" smtClean="0">
                <a:latin typeface="Verdana" pitchFamily="34" charset="0"/>
              </a:rPr>
              <a:t>Pai da bacteriologia: bases biológicas para o estudo das doenças infecciosas;</a:t>
            </a:r>
          </a:p>
          <a:p>
            <a:pPr algn="just">
              <a:lnSpc>
                <a:spcPct val="90000"/>
              </a:lnSpc>
              <a:spcBef>
                <a:spcPts val="600"/>
              </a:spcBef>
              <a:buFontTx/>
              <a:buChar char="-"/>
            </a:pPr>
            <a:r>
              <a:rPr lang="pt-BR" sz="2150" dirty="0" smtClean="0">
                <a:latin typeface="Verdana" pitchFamily="34" charset="0"/>
              </a:rPr>
              <a:t>Com a ajuda do microscópio identificou e isolou inúmeras bactérias.</a:t>
            </a:r>
            <a:endParaRPr lang="pt-BR" sz="2150" dirty="0">
              <a:latin typeface="Verdana" pitchFamily="34" charset="0"/>
            </a:endParaRPr>
          </a:p>
        </p:txBody>
      </p:sp>
      <p:cxnSp>
        <p:nvCxnSpPr>
          <p:cNvPr id="6" name="Conector reto 5"/>
          <p:cNvCxnSpPr/>
          <p:nvPr/>
        </p:nvCxnSpPr>
        <p:spPr>
          <a:xfrm>
            <a:off x="285720" y="2641594"/>
            <a:ext cx="8858280" cy="1588"/>
          </a:xfrm>
          <a:prstGeom prst="line">
            <a:avLst/>
          </a:prstGeom>
          <a:ln w="19050"/>
        </p:spPr>
        <p:style>
          <a:lnRef idx="3">
            <a:schemeClr val="accent4"/>
          </a:lnRef>
          <a:fillRef idx="0">
            <a:schemeClr val="accent4"/>
          </a:fillRef>
          <a:effectRef idx="2">
            <a:schemeClr val="accent4"/>
          </a:effectRef>
          <a:fontRef idx="minor">
            <a:schemeClr val="tx1"/>
          </a:fontRef>
        </p:style>
      </p:cxnSp>
      <p:cxnSp>
        <p:nvCxnSpPr>
          <p:cNvPr id="7" name="Conector reto 6"/>
          <p:cNvCxnSpPr/>
          <p:nvPr/>
        </p:nvCxnSpPr>
        <p:spPr>
          <a:xfrm>
            <a:off x="285720" y="5286388"/>
            <a:ext cx="8858280" cy="1588"/>
          </a:xfrm>
          <a:prstGeom prst="line">
            <a:avLst/>
          </a:prstGeom>
          <a:ln w="19050"/>
        </p:spPr>
        <p:style>
          <a:lnRef idx="3">
            <a:schemeClr val="accent4"/>
          </a:lnRef>
          <a:fillRef idx="0">
            <a:schemeClr val="accent4"/>
          </a:fillRef>
          <a:effectRef idx="2">
            <a:schemeClr val="accent4"/>
          </a:effectRef>
          <a:fontRef idx="minor">
            <a:schemeClr val="tx1"/>
          </a:fontRef>
        </p:style>
      </p:cxn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rredondar Retângulo em um Canto Diagonal 3"/>
          <p:cNvSpPr/>
          <p:nvPr/>
        </p:nvSpPr>
        <p:spPr>
          <a:xfrm>
            <a:off x="0" y="1571612"/>
            <a:ext cx="5286380" cy="428628"/>
          </a:xfrm>
          <a:prstGeom prst="round2Diag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pt-BR"/>
          </a:p>
        </p:txBody>
      </p:sp>
      <p:sp>
        <p:nvSpPr>
          <p:cNvPr id="2" name="Título 1"/>
          <p:cNvSpPr>
            <a:spLocks noGrp="1"/>
          </p:cNvSpPr>
          <p:nvPr>
            <p:ph type="title"/>
          </p:nvPr>
        </p:nvSpPr>
        <p:spPr/>
        <p:txBody>
          <a:bodyPr/>
          <a:lstStyle/>
          <a:p>
            <a:r>
              <a:rPr lang="pt-BR" cap="small" dirty="0" smtClean="0">
                <a:latin typeface="Verdana" pitchFamily="34" charset="0"/>
                <a:ea typeface="Verdana" pitchFamily="34" charset="0"/>
                <a:cs typeface="Verdana" pitchFamily="34" charset="0"/>
              </a:rPr>
              <a:t>Aspectos históricos</a:t>
            </a:r>
            <a:endParaRPr lang="pt-BR" cap="small" dirty="0">
              <a:latin typeface="Verdana" pitchFamily="34" charset="0"/>
              <a:ea typeface="Verdana" pitchFamily="34" charset="0"/>
              <a:cs typeface="Verdana" pitchFamily="34" charset="0"/>
            </a:endParaRPr>
          </a:p>
        </p:txBody>
      </p:sp>
      <p:sp>
        <p:nvSpPr>
          <p:cNvPr id="3" name="Espaço Reservado para Conteúdo 2"/>
          <p:cNvSpPr>
            <a:spLocks noGrp="1"/>
          </p:cNvSpPr>
          <p:nvPr>
            <p:ph idx="1"/>
          </p:nvPr>
        </p:nvSpPr>
        <p:spPr>
          <a:xfrm>
            <a:off x="214282" y="1600200"/>
            <a:ext cx="8643998" cy="5114948"/>
          </a:xfrm>
        </p:spPr>
        <p:txBody>
          <a:bodyPr anchor="t">
            <a:noAutofit/>
          </a:bodyPr>
          <a:lstStyle/>
          <a:p>
            <a:pPr algn="just">
              <a:spcBef>
                <a:spcPts val="600"/>
              </a:spcBef>
              <a:buNone/>
            </a:pPr>
            <a:r>
              <a:rPr lang="pt-BR" sz="2200" b="1" dirty="0" smtClean="0">
                <a:solidFill>
                  <a:schemeClr val="bg1"/>
                </a:solidFill>
                <a:latin typeface="Verdana" pitchFamily="34" charset="0"/>
              </a:rPr>
              <a:t>Fim do século XIX</a:t>
            </a:r>
          </a:p>
          <a:p>
            <a:pPr algn="just">
              <a:spcBef>
                <a:spcPts val="600"/>
              </a:spcBef>
              <a:buNone/>
            </a:pPr>
            <a:endParaRPr lang="pt-BR" sz="1400" dirty="0" smtClean="0">
              <a:latin typeface="Verdana" pitchFamily="34" charset="0"/>
            </a:endParaRPr>
          </a:p>
          <a:p>
            <a:pPr>
              <a:spcBef>
                <a:spcPts val="600"/>
              </a:spcBef>
              <a:buNone/>
            </a:pPr>
            <a:r>
              <a:rPr lang="pt-BR" sz="2200" b="1" dirty="0" smtClean="0">
                <a:latin typeface="Verdana" pitchFamily="34" charset="0"/>
              </a:rPr>
              <a:t>I Conferência Sanitária Internacional, 1851:</a:t>
            </a:r>
          </a:p>
          <a:p>
            <a:pPr>
              <a:spcBef>
                <a:spcPts val="600"/>
              </a:spcBef>
              <a:buNone/>
            </a:pPr>
            <a:r>
              <a:rPr lang="pt-BR" sz="2200" dirty="0" smtClean="0">
                <a:latin typeface="Verdana" pitchFamily="34" charset="0"/>
              </a:rPr>
              <a:t>	Teoria miasmática e o confronto com o </a:t>
            </a:r>
            <a:r>
              <a:rPr lang="pt-BR" sz="2200" dirty="0" err="1" smtClean="0">
                <a:latin typeface="Verdana" pitchFamily="34" charset="0"/>
              </a:rPr>
              <a:t>contagionismo</a:t>
            </a:r>
            <a:r>
              <a:rPr lang="pt-BR" sz="2200" dirty="0" smtClean="0">
                <a:latin typeface="Verdana" pitchFamily="34" charset="0"/>
              </a:rPr>
              <a:t>. </a:t>
            </a:r>
          </a:p>
          <a:p>
            <a:pPr>
              <a:spcBef>
                <a:spcPts val="600"/>
              </a:spcBef>
            </a:pPr>
            <a:endParaRPr lang="pt-BR" sz="2200" dirty="0" smtClean="0">
              <a:latin typeface="Verdana" pitchFamily="34" charset="0"/>
            </a:endParaRPr>
          </a:p>
          <a:p>
            <a:pPr>
              <a:spcBef>
                <a:spcPts val="600"/>
              </a:spcBef>
            </a:pPr>
            <a:r>
              <a:rPr lang="pt-BR" sz="2200" dirty="0" smtClean="0">
                <a:latin typeface="Verdana" pitchFamily="34" charset="0"/>
              </a:rPr>
              <a:t>Consolida-se a </a:t>
            </a:r>
            <a:r>
              <a:rPr lang="pt-BR" sz="2200" b="1" dirty="0" smtClean="0">
                <a:solidFill>
                  <a:schemeClr val="accent5"/>
                </a:solidFill>
                <a:latin typeface="Verdana" pitchFamily="34" charset="0"/>
              </a:rPr>
              <a:t>Teoria da </a:t>
            </a:r>
            <a:r>
              <a:rPr lang="pt-BR" sz="2200" b="1" dirty="0" err="1" smtClean="0">
                <a:solidFill>
                  <a:schemeClr val="accent5"/>
                </a:solidFill>
                <a:latin typeface="Verdana" pitchFamily="34" charset="0"/>
              </a:rPr>
              <a:t>Unicausalidade</a:t>
            </a:r>
            <a:r>
              <a:rPr lang="pt-BR" sz="2200" dirty="0" smtClean="0">
                <a:solidFill>
                  <a:schemeClr val="accent5"/>
                </a:solidFill>
                <a:latin typeface="Verdana" pitchFamily="34" charset="0"/>
              </a:rPr>
              <a:t> </a:t>
            </a:r>
          </a:p>
          <a:p>
            <a:pPr>
              <a:spcBef>
                <a:spcPts val="600"/>
              </a:spcBef>
              <a:buNone/>
            </a:pPr>
            <a:r>
              <a:rPr lang="pt-BR" sz="2200" dirty="0" smtClean="0">
                <a:latin typeface="Verdana" pitchFamily="34" charset="0"/>
              </a:rPr>
              <a:t>	Para cada doença um agente específico – Paradigma do </a:t>
            </a:r>
            <a:r>
              <a:rPr lang="pt-BR" sz="2200" dirty="0" err="1" smtClean="0">
                <a:latin typeface="Verdana" pitchFamily="34" charset="0"/>
              </a:rPr>
              <a:t>Contagionismo</a:t>
            </a:r>
            <a:r>
              <a:rPr lang="pt-BR" sz="2200" dirty="0" smtClean="0">
                <a:latin typeface="Verdana" pitchFamily="34" charset="0"/>
              </a:rPr>
              <a:t>;</a:t>
            </a:r>
          </a:p>
          <a:p>
            <a:pPr>
              <a:spcBef>
                <a:spcPts val="600"/>
              </a:spcBef>
            </a:pPr>
            <a:endParaRPr lang="pt-BR" sz="2200" dirty="0" smtClean="0">
              <a:latin typeface="Verdana" pitchFamily="34" charset="0"/>
            </a:endParaRPr>
          </a:p>
          <a:p>
            <a:pPr>
              <a:spcBef>
                <a:spcPts val="600"/>
              </a:spcBef>
            </a:pPr>
            <a:r>
              <a:rPr lang="pt-BR" sz="2200" dirty="0" smtClean="0">
                <a:latin typeface="Verdana" pitchFamily="34" charset="0"/>
              </a:rPr>
              <a:t>Pouca atenção as doenças não infecciosas;</a:t>
            </a:r>
          </a:p>
          <a:p>
            <a:pPr>
              <a:spcBef>
                <a:spcPts val="600"/>
              </a:spcBef>
            </a:pPr>
            <a:endParaRPr lang="pt-BR" sz="2200" dirty="0" smtClean="0">
              <a:latin typeface="Verdana" pitchFamily="34" charset="0"/>
            </a:endParaRPr>
          </a:p>
          <a:p>
            <a:pPr>
              <a:spcBef>
                <a:spcPts val="600"/>
              </a:spcBef>
            </a:pPr>
            <a:r>
              <a:rPr lang="pt-BR" sz="2200" dirty="0" smtClean="0">
                <a:latin typeface="Verdana" pitchFamily="34" charset="0"/>
              </a:rPr>
              <a:t>Estabelecimento das estratégias de prevenção: quarentena, controle dos animais e extermínio de ratos.</a:t>
            </a:r>
            <a:endParaRPr lang="pt-BR" sz="2200" dirty="0">
              <a:latin typeface="Verdana"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rredondar Retângulo em um Canto Diagonal 3"/>
          <p:cNvSpPr/>
          <p:nvPr/>
        </p:nvSpPr>
        <p:spPr>
          <a:xfrm>
            <a:off x="0" y="1571612"/>
            <a:ext cx="5286380" cy="428628"/>
          </a:xfrm>
          <a:prstGeom prst="round2Diag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pt-BR"/>
          </a:p>
        </p:txBody>
      </p:sp>
      <p:sp>
        <p:nvSpPr>
          <p:cNvPr id="2" name="Título 1"/>
          <p:cNvSpPr>
            <a:spLocks noGrp="1"/>
          </p:cNvSpPr>
          <p:nvPr>
            <p:ph type="title"/>
          </p:nvPr>
        </p:nvSpPr>
        <p:spPr/>
        <p:txBody>
          <a:bodyPr/>
          <a:lstStyle/>
          <a:p>
            <a:r>
              <a:rPr lang="pt-BR" cap="small" dirty="0" smtClean="0">
                <a:latin typeface="Verdana" pitchFamily="34" charset="0"/>
                <a:ea typeface="Verdana" pitchFamily="34" charset="0"/>
                <a:cs typeface="Verdana" pitchFamily="34" charset="0"/>
              </a:rPr>
              <a:t>Aspectos históricos</a:t>
            </a:r>
            <a:endParaRPr lang="pt-BR" cap="small" dirty="0">
              <a:latin typeface="Verdana" pitchFamily="34" charset="0"/>
              <a:ea typeface="Verdana" pitchFamily="34" charset="0"/>
              <a:cs typeface="Verdana" pitchFamily="34" charset="0"/>
            </a:endParaRPr>
          </a:p>
        </p:txBody>
      </p:sp>
      <p:sp>
        <p:nvSpPr>
          <p:cNvPr id="3" name="Espaço Reservado para Conteúdo 2"/>
          <p:cNvSpPr>
            <a:spLocks noGrp="1"/>
          </p:cNvSpPr>
          <p:nvPr>
            <p:ph idx="1"/>
          </p:nvPr>
        </p:nvSpPr>
        <p:spPr>
          <a:xfrm>
            <a:off x="214282" y="1600200"/>
            <a:ext cx="8643998" cy="5114948"/>
          </a:xfrm>
        </p:spPr>
        <p:txBody>
          <a:bodyPr anchor="t">
            <a:noAutofit/>
          </a:bodyPr>
          <a:lstStyle/>
          <a:p>
            <a:pPr algn="just">
              <a:spcBef>
                <a:spcPts val="600"/>
              </a:spcBef>
              <a:buNone/>
            </a:pPr>
            <a:r>
              <a:rPr lang="pt-BR" sz="2200" b="1" dirty="0" smtClean="0">
                <a:solidFill>
                  <a:schemeClr val="bg1"/>
                </a:solidFill>
                <a:latin typeface="Verdana" pitchFamily="34" charset="0"/>
              </a:rPr>
              <a:t>Primeira metade do século XX</a:t>
            </a:r>
          </a:p>
          <a:p>
            <a:pPr algn="just">
              <a:spcBef>
                <a:spcPts val="600"/>
              </a:spcBef>
              <a:buNone/>
            </a:pPr>
            <a:endParaRPr lang="pt-BR" sz="1400" b="1" dirty="0" smtClean="0">
              <a:solidFill>
                <a:schemeClr val="hlink"/>
              </a:solidFill>
              <a:latin typeface="Verdana" pitchFamily="34" charset="0"/>
            </a:endParaRPr>
          </a:p>
          <a:p>
            <a:pPr algn="just">
              <a:spcBef>
                <a:spcPts val="600"/>
              </a:spcBef>
              <a:buNone/>
            </a:pPr>
            <a:r>
              <a:rPr lang="pt-BR" sz="2200" b="1" dirty="0" smtClean="0">
                <a:latin typeface="Verdana" pitchFamily="34" charset="0"/>
              </a:rPr>
              <a:t>Influência da microbiologia - Desdobramentos:</a:t>
            </a:r>
            <a:r>
              <a:rPr lang="pt-BR" sz="2200" dirty="0" smtClean="0">
                <a:latin typeface="Verdana" pitchFamily="34" charset="0"/>
              </a:rPr>
              <a:t> </a:t>
            </a:r>
          </a:p>
          <a:p>
            <a:pPr algn="just">
              <a:spcBef>
                <a:spcPts val="600"/>
              </a:spcBef>
              <a:buFontTx/>
              <a:buChar char="-"/>
            </a:pPr>
            <a:r>
              <a:rPr lang="pt-BR" sz="2200" dirty="0" smtClean="0">
                <a:latin typeface="Verdana" pitchFamily="34" charset="0"/>
              </a:rPr>
              <a:t>Identificação de uma série de agentes etiológicos e de estratégias de prevenção baseadas no saneamento ambiental, controle de vetores e reservatórios. </a:t>
            </a:r>
          </a:p>
          <a:p>
            <a:pPr algn="just">
              <a:spcBef>
                <a:spcPts val="600"/>
              </a:spcBef>
              <a:buFontTx/>
              <a:buChar char="-"/>
            </a:pPr>
            <a:r>
              <a:rPr lang="pt-BR" sz="2200" dirty="0" smtClean="0">
                <a:latin typeface="Verdana" pitchFamily="34" charset="0"/>
              </a:rPr>
              <a:t>Conhecimento sobre a transmissão das doenças</a:t>
            </a:r>
          </a:p>
          <a:p>
            <a:pPr algn="just">
              <a:spcBef>
                <a:spcPts val="600"/>
              </a:spcBef>
              <a:buNone/>
            </a:pPr>
            <a:r>
              <a:rPr lang="pt-BR" sz="2200" dirty="0" smtClean="0">
                <a:latin typeface="Verdana" pitchFamily="34" charset="0"/>
              </a:rPr>
              <a:t>	(“ecologia da saúde”).</a:t>
            </a:r>
          </a:p>
          <a:p>
            <a:pPr algn="just">
              <a:spcBef>
                <a:spcPts val="600"/>
              </a:spcBef>
              <a:buFontTx/>
              <a:buChar char="-"/>
            </a:pPr>
            <a:endParaRPr lang="pt-BR" sz="2200" dirty="0" smtClean="0">
              <a:latin typeface="Verdana" pitchFamily="34" charset="0"/>
            </a:endParaRPr>
          </a:p>
          <a:p>
            <a:pPr algn="just">
              <a:spcBef>
                <a:spcPts val="600"/>
              </a:spcBef>
              <a:buFontTx/>
              <a:buChar char="-"/>
            </a:pPr>
            <a:r>
              <a:rPr lang="pt-BR" sz="2200" dirty="0" smtClean="0">
                <a:latin typeface="Verdana" pitchFamily="34" charset="0"/>
              </a:rPr>
              <a:t> </a:t>
            </a:r>
            <a:r>
              <a:rPr lang="pt-BR" sz="2200" b="1" dirty="0" smtClean="0">
                <a:solidFill>
                  <a:srgbClr val="FF0000"/>
                </a:solidFill>
                <a:latin typeface="Verdana" pitchFamily="34" charset="0"/>
              </a:rPr>
              <a:t>Oswaldo Cruz e a Escola de Manguinhos, Carlos Chagas, Adolfo Lutz e Emílio Ribas.</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rredondar Retângulo em um Canto Diagonal 3"/>
          <p:cNvSpPr/>
          <p:nvPr/>
        </p:nvSpPr>
        <p:spPr>
          <a:xfrm>
            <a:off x="0" y="1571612"/>
            <a:ext cx="5286380" cy="428628"/>
          </a:xfrm>
          <a:prstGeom prst="round2Diag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pt-BR"/>
          </a:p>
        </p:txBody>
      </p:sp>
      <p:sp>
        <p:nvSpPr>
          <p:cNvPr id="2" name="Título 1"/>
          <p:cNvSpPr>
            <a:spLocks noGrp="1"/>
          </p:cNvSpPr>
          <p:nvPr>
            <p:ph type="title"/>
          </p:nvPr>
        </p:nvSpPr>
        <p:spPr/>
        <p:txBody>
          <a:bodyPr/>
          <a:lstStyle/>
          <a:p>
            <a:r>
              <a:rPr lang="pt-BR" cap="small" dirty="0" smtClean="0">
                <a:latin typeface="Verdana" pitchFamily="34" charset="0"/>
                <a:ea typeface="Verdana" pitchFamily="34" charset="0"/>
                <a:cs typeface="Verdana" pitchFamily="34" charset="0"/>
              </a:rPr>
              <a:t>Aspectos históricos</a:t>
            </a:r>
            <a:endParaRPr lang="pt-BR" cap="small" dirty="0">
              <a:latin typeface="Verdana" pitchFamily="34" charset="0"/>
              <a:ea typeface="Verdana" pitchFamily="34" charset="0"/>
              <a:cs typeface="Verdana" pitchFamily="34" charset="0"/>
            </a:endParaRPr>
          </a:p>
        </p:txBody>
      </p:sp>
      <p:sp>
        <p:nvSpPr>
          <p:cNvPr id="3" name="Espaço Reservado para Conteúdo 2"/>
          <p:cNvSpPr>
            <a:spLocks noGrp="1"/>
          </p:cNvSpPr>
          <p:nvPr>
            <p:ph idx="1"/>
          </p:nvPr>
        </p:nvSpPr>
        <p:spPr>
          <a:xfrm>
            <a:off x="214282" y="1600200"/>
            <a:ext cx="8643998" cy="5114948"/>
          </a:xfrm>
        </p:spPr>
        <p:txBody>
          <a:bodyPr anchor="t">
            <a:noAutofit/>
          </a:bodyPr>
          <a:lstStyle/>
          <a:p>
            <a:pPr algn="just">
              <a:spcBef>
                <a:spcPts val="600"/>
              </a:spcBef>
              <a:buNone/>
            </a:pPr>
            <a:r>
              <a:rPr lang="pt-BR" sz="2200" b="1" dirty="0" smtClean="0">
                <a:solidFill>
                  <a:schemeClr val="bg1"/>
                </a:solidFill>
                <a:latin typeface="Verdana" pitchFamily="34" charset="0"/>
              </a:rPr>
              <a:t>Primeira metade do século XX</a:t>
            </a:r>
          </a:p>
          <a:p>
            <a:pPr algn="just">
              <a:spcBef>
                <a:spcPts val="600"/>
              </a:spcBef>
              <a:buNone/>
            </a:pPr>
            <a:endParaRPr lang="pt-BR" sz="1400" b="1" dirty="0" smtClean="0">
              <a:solidFill>
                <a:schemeClr val="hlink"/>
              </a:solidFill>
              <a:latin typeface="Verdana" pitchFamily="34" charset="0"/>
            </a:endParaRPr>
          </a:p>
          <a:p>
            <a:pPr marL="0" indent="0" algn="just">
              <a:spcBef>
                <a:spcPts val="600"/>
              </a:spcBef>
              <a:buNone/>
            </a:pPr>
            <a:r>
              <a:rPr lang="pt-BR" sz="2200" b="1" dirty="0" smtClean="0">
                <a:latin typeface="Verdana" pitchFamily="34" charset="0"/>
              </a:rPr>
              <a:t>Estudos de epidemiologia nutricional</a:t>
            </a:r>
          </a:p>
          <a:p>
            <a:pPr marL="0" indent="0" algn="just">
              <a:spcBef>
                <a:spcPts val="600"/>
              </a:spcBef>
              <a:buNone/>
            </a:pPr>
            <a:r>
              <a:rPr lang="pt-BR" sz="2200" b="1" dirty="0" smtClean="0">
                <a:latin typeface="Verdana" pitchFamily="34" charset="0"/>
              </a:rPr>
              <a:t>(estudos experimentais):</a:t>
            </a:r>
            <a:r>
              <a:rPr lang="pt-BR" sz="2200" dirty="0" smtClean="0">
                <a:latin typeface="Verdana" pitchFamily="34" charset="0"/>
              </a:rPr>
              <a:t> </a:t>
            </a:r>
          </a:p>
          <a:p>
            <a:pPr algn="just">
              <a:spcBef>
                <a:spcPts val="600"/>
              </a:spcBef>
              <a:buNone/>
            </a:pPr>
            <a:endParaRPr lang="pt-BR" sz="1400" dirty="0" smtClean="0">
              <a:solidFill>
                <a:srgbClr val="FF3300"/>
              </a:solidFill>
              <a:latin typeface="Verdana" pitchFamily="34" charset="0"/>
            </a:endParaRPr>
          </a:p>
          <a:p>
            <a:pPr algn="just">
              <a:spcBef>
                <a:spcPts val="600"/>
              </a:spcBef>
              <a:buNone/>
            </a:pPr>
            <a:r>
              <a:rPr lang="pt-BR" sz="2200" b="1" dirty="0" smtClean="0">
                <a:solidFill>
                  <a:schemeClr val="accent5"/>
                </a:solidFill>
                <a:latin typeface="Verdana" pitchFamily="34" charset="0"/>
              </a:rPr>
              <a:t>James </a:t>
            </a:r>
            <a:r>
              <a:rPr lang="pt-BR" sz="2200" b="1" dirty="0" err="1" smtClean="0">
                <a:solidFill>
                  <a:schemeClr val="accent5"/>
                </a:solidFill>
                <a:latin typeface="Verdana" pitchFamily="34" charset="0"/>
              </a:rPr>
              <a:t>Lind</a:t>
            </a:r>
            <a:endParaRPr lang="pt-BR" sz="2200" b="1" dirty="0" smtClean="0">
              <a:solidFill>
                <a:schemeClr val="accent5"/>
              </a:solidFill>
              <a:latin typeface="Verdana" pitchFamily="34" charset="0"/>
            </a:endParaRPr>
          </a:p>
          <a:p>
            <a:pPr algn="just">
              <a:spcBef>
                <a:spcPts val="600"/>
              </a:spcBef>
              <a:buNone/>
            </a:pPr>
            <a:r>
              <a:rPr lang="pt-BR" sz="2200" dirty="0" smtClean="0">
                <a:latin typeface="Verdana" pitchFamily="34" charset="0"/>
              </a:rPr>
              <a:t>Prevenção do Escorbuto (deficiência da vitamina C).</a:t>
            </a:r>
          </a:p>
          <a:p>
            <a:pPr algn="just">
              <a:spcBef>
                <a:spcPts val="600"/>
              </a:spcBef>
              <a:buNone/>
            </a:pPr>
            <a:endParaRPr lang="pt-BR" sz="2200" dirty="0" smtClean="0">
              <a:latin typeface="Verdana" pitchFamily="34" charset="0"/>
            </a:endParaRPr>
          </a:p>
          <a:p>
            <a:pPr algn="just">
              <a:spcBef>
                <a:spcPts val="600"/>
              </a:spcBef>
              <a:buNone/>
            </a:pPr>
            <a:r>
              <a:rPr lang="pt-BR" sz="2200" b="1" dirty="0" err="1" smtClean="0">
                <a:solidFill>
                  <a:schemeClr val="accent5"/>
                </a:solidFill>
                <a:latin typeface="Verdana" pitchFamily="34" charset="0"/>
              </a:rPr>
              <a:t>Takaki</a:t>
            </a:r>
            <a:endParaRPr lang="pt-BR" sz="2200" b="1" dirty="0" smtClean="0">
              <a:solidFill>
                <a:schemeClr val="accent5"/>
              </a:solidFill>
              <a:latin typeface="Verdana" pitchFamily="34" charset="0"/>
            </a:endParaRPr>
          </a:p>
          <a:p>
            <a:pPr algn="just">
              <a:spcBef>
                <a:spcPts val="600"/>
              </a:spcBef>
              <a:buNone/>
            </a:pPr>
            <a:r>
              <a:rPr lang="pt-BR" sz="2200" dirty="0" smtClean="0">
                <a:latin typeface="Verdana" pitchFamily="34" charset="0"/>
              </a:rPr>
              <a:t>Prevenção do </a:t>
            </a:r>
            <a:r>
              <a:rPr lang="pt-BR" sz="2200" dirty="0" err="1" smtClean="0">
                <a:latin typeface="Verdana" pitchFamily="34" charset="0"/>
              </a:rPr>
              <a:t>Beriberi</a:t>
            </a:r>
            <a:r>
              <a:rPr lang="pt-BR" sz="2200" dirty="0" smtClean="0">
                <a:latin typeface="Verdana" pitchFamily="34" charset="0"/>
              </a:rPr>
              <a:t> (deficiência da </a:t>
            </a:r>
            <a:r>
              <a:rPr lang="pt-BR" sz="2200" dirty="0" err="1" smtClean="0">
                <a:latin typeface="Verdana" pitchFamily="34" charset="0"/>
              </a:rPr>
              <a:t>viamina</a:t>
            </a:r>
            <a:r>
              <a:rPr lang="pt-BR" sz="2200" dirty="0" smtClean="0">
                <a:latin typeface="Verdana" pitchFamily="34" charset="0"/>
              </a:rPr>
              <a:t> B1).</a:t>
            </a:r>
          </a:p>
          <a:p>
            <a:pPr algn="just">
              <a:spcBef>
                <a:spcPts val="600"/>
              </a:spcBef>
              <a:buNone/>
            </a:pPr>
            <a:endParaRPr lang="pt-BR" sz="2200" dirty="0" smtClean="0">
              <a:latin typeface="Verdana" pitchFamily="34" charset="0"/>
            </a:endParaRPr>
          </a:p>
          <a:p>
            <a:pPr algn="just">
              <a:spcBef>
                <a:spcPts val="600"/>
              </a:spcBef>
              <a:buNone/>
            </a:pPr>
            <a:r>
              <a:rPr lang="pt-BR" sz="2200" b="1" dirty="0" smtClean="0">
                <a:solidFill>
                  <a:schemeClr val="accent5"/>
                </a:solidFill>
                <a:latin typeface="Verdana" pitchFamily="34" charset="0"/>
              </a:rPr>
              <a:t>Goldberg</a:t>
            </a:r>
          </a:p>
          <a:p>
            <a:pPr algn="just">
              <a:spcBef>
                <a:spcPts val="600"/>
              </a:spcBef>
              <a:buNone/>
            </a:pPr>
            <a:r>
              <a:rPr lang="pt-BR" sz="2200" dirty="0" smtClean="0">
                <a:latin typeface="Verdana" pitchFamily="34" charset="0"/>
              </a:rPr>
              <a:t>Prevenção da Pelagra (deficiência da niacina).</a:t>
            </a:r>
            <a:endParaRPr lang="pt-BR" sz="2200" dirty="0">
              <a:latin typeface="Verdana" pitchFamily="34" charset="0"/>
            </a:endParaRPr>
          </a:p>
        </p:txBody>
      </p:sp>
      <p:cxnSp>
        <p:nvCxnSpPr>
          <p:cNvPr id="5" name="Conector reto 4"/>
          <p:cNvCxnSpPr/>
          <p:nvPr/>
        </p:nvCxnSpPr>
        <p:spPr>
          <a:xfrm>
            <a:off x="285720" y="3786190"/>
            <a:ext cx="8858280" cy="1588"/>
          </a:xfrm>
          <a:prstGeom prst="line">
            <a:avLst/>
          </a:prstGeom>
          <a:ln w="19050"/>
        </p:spPr>
        <p:style>
          <a:lnRef idx="3">
            <a:schemeClr val="accent4"/>
          </a:lnRef>
          <a:fillRef idx="0">
            <a:schemeClr val="accent4"/>
          </a:fillRef>
          <a:effectRef idx="2">
            <a:schemeClr val="accent4"/>
          </a:effectRef>
          <a:fontRef idx="minor">
            <a:schemeClr val="tx1"/>
          </a:fontRef>
        </p:style>
      </p:cxnSp>
      <p:cxnSp>
        <p:nvCxnSpPr>
          <p:cNvPr id="6" name="Conector reto 5"/>
          <p:cNvCxnSpPr/>
          <p:nvPr/>
        </p:nvCxnSpPr>
        <p:spPr>
          <a:xfrm>
            <a:off x="285720" y="5070486"/>
            <a:ext cx="8858280" cy="1588"/>
          </a:xfrm>
          <a:prstGeom prst="line">
            <a:avLst/>
          </a:prstGeom>
          <a:ln w="19050"/>
        </p:spPr>
        <p:style>
          <a:lnRef idx="3">
            <a:schemeClr val="accent4"/>
          </a:lnRef>
          <a:fillRef idx="0">
            <a:schemeClr val="accent4"/>
          </a:fillRef>
          <a:effectRef idx="2">
            <a:schemeClr val="accent4"/>
          </a:effectRef>
          <a:fontRef idx="minor">
            <a:schemeClr val="tx1"/>
          </a:fontRef>
        </p:style>
      </p:cxnSp>
      <p:cxnSp>
        <p:nvCxnSpPr>
          <p:cNvPr id="7" name="Conector reto 6"/>
          <p:cNvCxnSpPr/>
          <p:nvPr/>
        </p:nvCxnSpPr>
        <p:spPr>
          <a:xfrm>
            <a:off x="285720" y="6284932"/>
            <a:ext cx="8858280" cy="1588"/>
          </a:xfrm>
          <a:prstGeom prst="line">
            <a:avLst/>
          </a:prstGeom>
          <a:ln w="19050"/>
        </p:spPr>
        <p:style>
          <a:lnRef idx="3">
            <a:schemeClr val="accent4"/>
          </a:lnRef>
          <a:fillRef idx="0">
            <a:schemeClr val="accent4"/>
          </a:fillRef>
          <a:effectRef idx="2">
            <a:schemeClr val="accent4"/>
          </a:effectRef>
          <a:fontRef idx="minor">
            <a:schemeClr val="tx1"/>
          </a:fontRef>
        </p:style>
      </p:cxn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rilho">
  <a:themeElements>
    <a:clrScheme name="Capa Dura">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Escritório Clássico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rilho">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1379</TotalTime>
  <Words>2948</Words>
  <Application>Microsoft Office PowerPoint</Application>
  <PresentationFormat>Apresentação na tela (4:3)</PresentationFormat>
  <Paragraphs>255</Paragraphs>
  <Slides>39</Slides>
  <Notes>1</Notes>
  <HiddenSlides>0</HiddenSlides>
  <MMClips>0</MMClips>
  <ScaleCrop>false</ScaleCrop>
  <HeadingPairs>
    <vt:vector size="6" baseType="variant">
      <vt:variant>
        <vt:lpstr>Fontes usadas</vt:lpstr>
      </vt:variant>
      <vt:variant>
        <vt:i4>5</vt:i4>
      </vt:variant>
      <vt:variant>
        <vt:lpstr>Tema</vt:lpstr>
      </vt:variant>
      <vt:variant>
        <vt:i4>1</vt:i4>
      </vt:variant>
      <vt:variant>
        <vt:lpstr>Títulos de slides</vt:lpstr>
      </vt:variant>
      <vt:variant>
        <vt:i4>39</vt:i4>
      </vt:variant>
    </vt:vector>
  </HeadingPairs>
  <TitlesOfParts>
    <vt:vector size="45" baseType="lpstr">
      <vt:lpstr>Arial</vt:lpstr>
      <vt:lpstr>Calibri</vt:lpstr>
      <vt:lpstr>Courier New</vt:lpstr>
      <vt:lpstr>Verdana</vt:lpstr>
      <vt:lpstr>Wingdings</vt:lpstr>
      <vt:lpstr>Brilho</vt:lpstr>
      <vt:lpstr>Determinação Social da Saúde:</vt:lpstr>
      <vt:lpstr>Processo saúde doença   Marcos teóricos explicativos</vt:lpstr>
      <vt:lpstr>Aspectos Históricos</vt:lpstr>
      <vt:lpstr>Aspectos históricos</vt:lpstr>
      <vt:lpstr>Aspectos históricos</vt:lpstr>
      <vt:lpstr>Aspectos históricos</vt:lpstr>
      <vt:lpstr>Aspectos históricos</vt:lpstr>
      <vt:lpstr>Aspectos históricos</vt:lpstr>
      <vt:lpstr>Aspectos históricos</vt:lpstr>
      <vt:lpstr>Os novos questionamentos</vt:lpstr>
      <vt:lpstr>Os novos questionamentos</vt:lpstr>
      <vt:lpstr>Aspectos históricos</vt:lpstr>
      <vt:lpstr>Aspectos históricos</vt:lpstr>
      <vt:lpstr>Teoria Multicausal</vt:lpstr>
      <vt:lpstr>Teoria Multicausal</vt:lpstr>
      <vt:lpstr>Teoria Ecológica (Leavell &amp; Clark)</vt:lpstr>
      <vt:lpstr>Marco Teórico Alternativo Epidemiologia Social</vt:lpstr>
      <vt:lpstr>Marco Teórico Alternativo Epidemiologia Social</vt:lpstr>
      <vt:lpstr>Marco Teórico Alternativo Epidemiologia Social</vt:lpstr>
      <vt:lpstr>Marco Teórico Alternativo Epidemiologia Social</vt:lpstr>
      <vt:lpstr>Marco Teórico Alternativo Epidemiologia Social</vt:lpstr>
      <vt:lpstr>Determinantes Sociais de Saúde  (dss)</vt:lpstr>
      <vt:lpstr>Conceitos para os DSS</vt:lpstr>
      <vt:lpstr>DSS</vt:lpstr>
      <vt:lpstr>Determinantes Sociais de Saúde</vt:lpstr>
      <vt:lpstr>Apresentação do PowerPoint</vt:lpstr>
      <vt:lpstr>Apresentação do PowerPoint</vt:lpstr>
      <vt:lpstr>Apresentação do PowerPoint</vt:lpstr>
      <vt:lpstr>Abordagens dos mecanismos pelos quais os DSS provocam as iniquidades em saúde</vt:lpstr>
      <vt:lpstr>Determinantes sociais da saúde</vt:lpstr>
      <vt:lpstr>Modelo de Dahlgren e Whitehead</vt:lpstr>
      <vt:lpstr>Modelo de Diderichsen e Hallqvist  – adaptado por  Diderichsen, Evans e Whitehead (2001)</vt:lpstr>
      <vt:lpstr>   Exemplos</vt:lpstr>
      <vt:lpstr>Apresentação do PowerPoint</vt:lpstr>
      <vt:lpstr>Apresentação do PowerPoint</vt:lpstr>
      <vt:lpstr>    Ensino</vt:lpstr>
      <vt:lpstr> algumas reflexões</vt:lpstr>
      <vt:lpstr>Referências</vt:lpstr>
      <vt:lpstr>Obrigado       xicolana@ufmg.br</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Determinação Social da Saúde:</dc:title>
  <dc:creator>Mirian Flores</dc:creator>
  <cp:lastModifiedBy>Auditorio</cp:lastModifiedBy>
  <cp:revision>81</cp:revision>
  <dcterms:created xsi:type="dcterms:W3CDTF">2015-03-22T14:06:05Z</dcterms:created>
  <dcterms:modified xsi:type="dcterms:W3CDTF">2015-03-26T19:23:18Z</dcterms:modified>
</cp:coreProperties>
</file>