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EDEF75B-DC66-416E-8094-E1C336A05394}">
  <a:tblStyle styleId="{8EDEF75B-DC66-416E-8094-E1C336A0539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1" y="4342540"/>
            <a:ext cx="5486399" cy="4115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1" y="4342540"/>
            <a:ext cx="5486399" cy="411532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1" y="4342540"/>
            <a:ext cx="5486399" cy="4115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001712" y="686136"/>
            <a:ext cx="48561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2545"/>
            <a:ext cx="5486399" cy="411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334226"/>
            <a:ext cx="7314320" cy="4116299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600451"/>
            <a:ext cx="6400799" cy="9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aseline="0">
                <a:solidFill>
                  <a:schemeClr val="dk2"/>
                </a:solidFill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6165014"/>
            <a:ext cx="187800" cy="6951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6165014"/>
            <a:ext cx="5097900" cy="695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6165014"/>
            <a:ext cx="5097900" cy="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244475"/>
            <a:ext cx="8388299" cy="58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94"/>
            <a:ext cx="3409812" cy="2810236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4047858"/>
            <a:ext cx="3409812" cy="2810236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ubpav.org/graficos/graf_unidade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550025" y="2909826"/>
            <a:ext cx="6400799" cy="9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pt-BR" sz="1200" b="1">
                <a:solidFill>
                  <a:srgbClr val="FFFFFF"/>
                </a:solidFill>
              </a:rPr>
              <a:t>
</a:t>
            </a:r>
          </a:p>
          <a:p>
            <a:endParaRPr/>
          </a:p>
          <a:p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98866" y="4926750"/>
            <a:ext cx="7103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pt-BR" sz="1800">
                <a:solidFill>
                  <a:srgbClr val="F3F3F3"/>
                </a:solidFill>
              </a:rPr>
              <a:t>
</a:t>
            </a:r>
          </a:p>
          <a:p>
            <a:pPr algn="ctr">
              <a:buNone/>
            </a:pPr>
            <a:r>
              <a:rPr lang="pt-BR" sz="1800">
                <a:solidFill>
                  <a:srgbClr val="F3F3F3"/>
                </a:solidFill>
              </a:rPr>
              <a:t>fe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514625" y="6098350"/>
            <a:ext cx="2497799" cy="359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/>
              <a:t>Novembro 2013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15425" y="3068960"/>
            <a:ext cx="6996299" cy="143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t-BR" sz="1800" b="1" dirty="0">
                <a:solidFill>
                  <a:srgbClr val="FFFFFF"/>
                </a:solidFill>
              </a:rPr>
              <a:t>Flávio Augusto Guimarães de Souza</a:t>
            </a:r>
          </a:p>
          <a:p>
            <a:endParaRPr dirty="0"/>
          </a:p>
          <a:p>
            <a:pPr lvl="0" algn="ctr" rtl="0">
              <a:lnSpc>
                <a:spcPct val="115000"/>
              </a:lnSpc>
              <a:buNone/>
            </a:pPr>
            <a:r>
              <a:rPr lang="pt-BR" dirty="0">
                <a:solidFill>
                  <a:srgbClr val="A61C00"/>
                </a:solidFill>
              </a:rPr>
              <a:t>Coordenador de Gestão Administrativa da AP 5.3 / MRJ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pt-BR" dirty="0">
                <a:solidFill>
                  <a:srgbClr val="A61C00"/>
                </a:solidFill>
              </a:rPr>
              <a:t>Especialista em Saúde da Família – ENSP/FIOCRUZ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pt-BR" dirty="0">
                <a:solidFill>
                  <a:srgbClr val="A61C00"/>
                </a:solidFill>
              </a:rPr>
              <a:t>Especialista em Gestão de Projetos de Investimento em Saúde – ENSP/FIOCRUZ</a:t>
            </a:r>
          </a:p>
          <a:p>
            <a:pPr lvl="0" algn="ctr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>
                <a:solidFill>
                  <a:srgbClr val="A61C00"/>
                </a:solidFill>
              </a:rPr>
              <a:t>Mestrando Programa de Pós-graduação em Educação Profissional em Saúde - EPSJV / FIOCRUZ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51520" y="2780928"/>
            <a:ext cx="6996299" cy="133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F3F3F3"/>
                </a:solidFill>
              </a:rPr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pPr lvl="0" algn="just" rtl="0">
              <a:lnSpc>
                <a:spcPct val="115000"/>
              </a:lnSpc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 dirty="0">
                <a:solidFill>
                  <a:srgbClr val="0F243E"/>
                </a:solidFill>
              </a:rPr>
              <a:t>"Contribuições da formação técnica do ACS para a Atenção Básica e para a luta pela sua qualificação profissional"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pt-BR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Coordenadoria de Saúde AP 5.3 - Núcleo de Saúde da Família</a:t>
            </a:r>
          </a:p>
        </p:txBody>
      </p:sp>
      <p:sp>
        <p:nvSpPr>
          <p:cNvPr id="169" name="Shape 169"/>
          <p:cNvSpPr/>
          <p:nvPr/>
        </p:nvSpPr>
        <p:spPr>
          <a:xfrm>
            <a:off x="4456112" y="3341687"/>
            <a:ext cx="4687886" cy="35163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x="0" y="3357562"/>
            <a:ext cx="4500560" cy="35004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x="4572000" y="0"/>
            <a:ext cx="4571998" cy="3428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x="0" y="0"/>
            <a:ext cx="4571998" cy="3644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Shape 178"/>
          <p:cNvGraphicFramePr/>
          <p:nvPr/>
        </p:nvGraphicFramePr>
        <p:xfrm>
          <a:off x="500062" y="642937"/>
          <a:ext cx="8329600" cy="1642745"/>
        </p:xfrm>
        <a:graphic>
          <a:graphicData uri="http://schemas.openxmlformats.org/drawingml/2006/table">
            <a:tbl>
              <a:tblPr>
                <a:noFill/>
                <a:tableStyleId>{8EDEF75B-DC66-416E-8094-E1C336A05394}</a:tableStyleId>
              </a:tblPr>
              <a:tblGrid>
                <a:gridCol w="3287700"/>
                <a:gridCol w="5041900"/>
              </a:tblGrid>
              <a:tr h="612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b="1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População Total (IBGE,2010):     368.534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200" b="1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Percentual de cobertura :  96%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7975">
                <a:tc grid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equipes ESF implantadas: 105</a:t>
                      </a:r>
                    </a:p>
                    <a:p>
                      <a:pPr lvl="0" rtl="0"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                                            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3250">
                <a:tc grid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equipes ESB implantadas: 56</a:t>
                      </a:r>
                    </a:p>
                    <a:p>
                      <a:pPr lvl="0" rtl="0"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9" name="Shape 179"/>
          <p:cNvSpPr txBox="1"/>
          <p:nvPr/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pt-BR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Coordenadoria de Saúde AP 5.3 - Núcleo de Saúde da Família</a:t>
            </a:r>
          </a:p>
        </p:txBody>
      </p:sp>
      <p:sp>
        <p:nvSpPr>
          <p:cNvPr id="180" name="Shape 180"/>
          <p:cNvSpPr/>
          <p:nvPr/>
        </p:nvSpPr>
        <p:spPr>
          <a:xfrm>
            <a:off x="1847850" y="2414586"/>
            <a:ext cx="5527675" cy="36877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1" name="Shape 181"/>
          <p:cNvSpPr txBox="1"/>
          <p:nvPr/>
        </p:nvSpPr>
        <p:spPr>
          <a:xfrm>
            <a:off x="0" y="76200"/>
            <a:ext cx="6300900" cy="476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Expansão Estratégia Saúde da Família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/>
              <a:t>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0" y="328612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357187" y="765175"/>
            <a:ext cx="8229600" cy="5503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ESB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SF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direcionado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usuários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famílias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prioritários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prioritários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amplamente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discutida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envolvendo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ESF.</a:t>
            </a:r>
          </a:p>
          <a:p>
            <a:endParaRPr dirty="0"/>
          </a:p>
          <a:p>
            <a:endParaRPr dirty="0"/>
          </a:p>
          <a:p>
            <a:pPr marL="342900" marR="0" lvl="0" indent="-342900" algn="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0" y="0"/>
            <a:ext cx="6300787" cy="4762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Organização do Processo de Trabalho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051050" y="2565400"/>
            <a:ext cx="6215061" cy="1697037"/>
          </a:xfrm>
          <a:prstGeom prst="rect">
            <a:avLst/>
          </a:prstGeom>
          <a:solidFill>
            <a:srgbClr val="C6D9F1"/>
          </a:solidFill>
          <a:ln w="9525" cap="rnd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400" b="1" i="1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acordo com a realidade local encontrada e seguindo a orientação do Ministério da Saúde (MS),os profissionais da ESB, ESF e lideranças comunitárias devem identificar os grupos populacionais e/ou indivíduos mais vulneráveis no território e que terão atenção odontológica priorizada.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1981200" y="685800"/>
            <a:ext cx="29321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684212" y="1412875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endParaRPr/>
          </a:p>
        </p:txBody>
      </p:sp>
      <p:graphicFrame>
        <p:nvGraphicFramePr>
          <p:cNvPr id="218" name="Shape 218"/>
          <p:cNvGraphicFramePr/>
          <p:nvPr/>
        </p:nvGraphicFramePr>
        <p:xfrm>
          <a:off x="0" y="1060450"/>
          <a:ext cx="8929675" cy="5286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72025"/>
                <a:gridCol w="4057650"/>
              </a:tblGrid>
              <a:tr h="5286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70000"/>
                        <a:buFont typeface="Calibri"/>
                        <a:buChar char="•"/>
                      </a:pPr>
                      <a:r>
                        <a:rPr lang="en-US" sz="1600" b="1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Famílias em risco social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Alto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Médio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Alto</a:t>
                      </a:r>
                    </a:p>
                    <a:p>
                      <a:endParaRPr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Políticas Transversais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32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Saúde Mental;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Saúde de pessoas com deficiências múltiplas;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Alimentação e nutrição;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Política do câncer;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Política da violência;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Síndromes metabólicas: diabetes, hipertensão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arterial, obesidade.</a:t>
                      </a:r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Ciclo de vida e gênero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Saúde da criança;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Saúde do adolescente;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Saúde da mulher;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Saúde do homem;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Saúde do idoso.</a:t>
                      </a:r>
                    </a:p>
                    <a:p>
                      <a:endParaRPr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baseline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endParaRPr/>
                    </a:p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9" name="Shape 219"/>
          <p:cNvSpPr txBox="1"/>
          <p:nvPr/>
        </p:nvSpPr>
        <p:spPr>
          <a:xfrm>
            <a:off x="0" y="0"/>
            <a:ext cx="6300787" cy="571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US" sz="1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Rede de Atenção, Promoção da Equidade e Gestão do Cuidado:</a:t>
            </a:r>
          </a:p>
        </p:txBody>
      </p:sp>
      <p:sp>
        <p:nvSpPr>
          <p:cNvPr id="220" name="Shape 220"/>
          <p:cNvSpPr/>
          <p:nvPr/>
        </p:nvSpPr>
        <p:spPr>
          <a:xfrm>
            <a:off x="4283968" y="1196752"/>
            <a:ext cx="648072" cy="4896544"/>
          </a:xfrm>
          <a:prstGeom prst="downArrow">
            <a:avLst>
              <a:gd name="adj1" fmla="val 20674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en-US" sz="16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5072062" y="3143250"/>
            <a:ext cx="3689350" cy="2863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2" name="Shape 222"/>
          <p:cNvSpPr txBox="1"/>
          <p:nvPr/>
        </p:nvSpPr>
        <p:spPr>
          <a:xfrm>
            <a:off x="5072062" y="2786061"/>
            <a:ext cx="3643312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Rede Integrada de Atenção à Saúde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468312" y="620712"/>
            <a:ext cx="8355011" cy="6048374"/>
          </a:xfrm>
          <a:prstGeom prst="rect">
            <a:avLst/>
          </a:prstGeom>
          <a:solidFill>
            <a:srgbClr val="C6D9F1"/>
          </a:solidFill>
          <a:ln w="9525" cap="rnd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disseminação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apoiar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pessoais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sociais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comunitária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associação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moradores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local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locais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local,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prioridades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decisões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avaliações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saber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técnico-científico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compartilhado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 à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interação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respeitosa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popular,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visões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ambos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num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compartilhada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conhecimento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Respeitar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opinião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usuário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mesmo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vista;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Despertar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interesse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principalmente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bucal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responsabilização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usuário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com a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manutenção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tratamento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consciência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única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provocar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educativo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construído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cotidiano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postura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ética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preconceitos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pré-julgamentos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respeitando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escolhas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usuários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Trabalhar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possível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forma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multiprofissional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duplicidade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Planejar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serem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desenvolvidas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e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agravos</a:t>
            </a:r>
            <a:r>
              <a:rPr lang="en-US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acometem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elaborando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serem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implementadas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pré-determinado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tempo.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0" y="0"/>
            <a:ext cx="6300787" cy="4762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4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São </a:t>
            </a:r>
            <a:r>
              <a:rPr lang="en-US" sz="1400" b="1" i="1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US" sz="14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en-US" sz="14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14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  <a:r>
              <a:rPr lang="en-US" sz="14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desta</a:t>
            </a:r>
            <a:r>
              <a:rPr lang="en-US" sz="14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 lang="en-US" sz="1400" b="1" i="1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>
                <a:solidFill>
                  <a:srgbClr val="F3F3F3"/>
                </a:solidFill>
              </a:rPr>
              <a:t>Relatório do Curso Técnico de Agente Comunitário de Saúde no Município do Rio de Janeiro:  </a:t>
            </a:r>
          </a:p>
          <a:p>
            <a:endParaRPr/>
          </a:p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685800" y="3600451"/>
            <a:ext cx="6400799" cy="9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pt-BR" sz="1800" b="1">
                <a:solidFill>
                  <a:srgbClr val="FFFFFF"/>
                </a:solidFill>
              </a:rPr>
              <a:t>TURMA BANGU - UMA EXPERIÊNCIA DESCENTRALIZADA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98866" y="4926750"/>
            <a:ext cx="7103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pt-BR" sz="1800">
                <a:solidFill>
                  <a:srgbClr val="F3F3F3"/>
                </a:solidFill>
              </a:rPr>
              <a:t>Professor fixo: Flávio Augusto Guimarães de Souza</a:t>
            </a:r>
          </a:p>
          <a:p>
            <a:endParaRPr/>
          </a:p>
          <a:p>
            <a:pPr lvl="0" algn="ctr" rtl="0">
              <a:buNone/>
            </a:pPr>
            <a:r>
              <a:rPr lang="pt-BR" sz="1800">
                <a:solidFill>
                  <a:srgbClr val="F3F3F3"/>
                </a:solidFill>
              </a:rPr>
              <a:t>fe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14625" y="6098350"/>
            <a:ext cx="2497799" cy="359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pt-BR"/>
              <a:t>Fevereiro 2013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t-BR" sz="2400" b="1">
                <a:solidFill>
                  <a:srgbClr val="EFEFEF"/>
                </a:solidFill>
              </a:rPr>
              <a:t>Contextualizando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199" y="2080463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/>
              <a:t>turma, ficou localizada no bairro de Bangu,  área de planejamento 5.1, do Município do Rio de Janeiro;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/>
              <a:t>A turma formada inicialmente por 29 alunos, todos ACS,AP 5.1; 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/>
              <a:t>a turma finalizou seu processo formativo, segunda e terceira etapa, com 28 educandos.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/>
              <a:t>As aulas aconteciam no Observatório de Tecnologias de Informação e Comunicação em Sistemas e Serviços de Saúde, o OTICS - Bangu, localizado na Policlínica Manoel Guilherme da Silveira.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/>
              <a:t>A equipe pedagógica local:</a:t>
            </a:r>
          </a:p>
          <a:p>
            <a:pPr marL="1371600" lvl="2" indent="-342900" algn="just" rtl="0">
              <a:lnSpc>
                <a:spcPct val="115000"/>
              </a:lnSpc>
              <a:buClr>
                <a:schemeClr val="dk2"/>
              </a:buClr>
              <a:buSzPct val="128571"/>
              <a:buFont typeface="Wingdings"/>
              <a:buChar char="§"/>
            </a:pPr>
            <a:r>
              <a:rPr lang="pt-BR" sz="1400"/>
              <a:t>um coordenador de turma, </a:t>
            </a:r>
          </a:p>
          <a:p>
            <a:pPr marL="1371600" lvl="2" indent="-342900" algn="just" rtl="0">
              <a:lnSpc>
                <a:spcPct val="115000"/>
              </a:lnSpc>
              <a:buClr>
                <a:schemeClr val="dk2"/>
              </a:buClr>
              <a:buSzPct val="128571"/>
              <a:buFont typeface="Wingdings"/>
              <a:buChar char="§"/>
            </a:pPr>
            <a:r>
              <a:rPr lang="pt-BR" sz="1400"/>
              <a:t>um professor fixo, </a:t>
            </a:r>
          </a:p>
          <a:p>
            <a:pPr marL="1371600" lvl="2" indent="-342900" algn="just" rtl="0">
              <a:lnSpc>
                <a:spcPct val="115000"/>
              </a:lnSpc>
              <a:buClr>
                <a:schemeClr val="dk2"/>
              </a:buClr>
              <a:buSzPct val="128571"/>
              <a:buFont typeface="Wingdings"/>
              <a:buChar char="§"/>
            </a:pPr>
            <a:r>
              <a:rPr lang="pt-BR" sz="1400"/>
              <a:t>três preceptores,</a:t>
            </a:r>
          </a:p>
          <a:p>
            <a:pPr marL="1371600" lvl="2" indent="-342900" algn="just" rtl="0">
              <a:lnSpc>
                <a:spcPct val="115000"/>
              </a:lnSpc>
              <a:buClr>
                <a:schemeClr val="dk2"/>
              </a:buClr>
              <a:buSzPct val="128571"/>
              <a:buFont typeface="Wingdings"/>
              <a:buChar char="§"/>
            </a:pPr>
            <a:r>
              <a:rPr lang="pt-BR" sz="1400"/>
              <a:t>professores convidados; </a:t>
            </a:r>
          </a:p>
          <a:p>
            <a:pPr marL="1371600" lvl="2" indent="-342900" algn="just" rtl="0">
              <a:lnSpc>
                <a:spcPct val="115000"/>
              </a:lnSpc>
              <a:buClr>
                <a:schemeClr val="dk2"/>
              </a:buClr>
              <a:buSzPct val="128571"/>
              <a:buFont typeface="Wingdings"/>
              <a:buChar char="§"/>
            </a:pPr>
            <a:r>
              <a:rPr lang="pt-BR" sz="1400"/>
              <a:t>um apoio acadêmico.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973000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>
                <a:solidFill>
                  <a:srgbClr val="EFEFEF"/>
                </a:solidFill>
              </a:rPr>
              <a:t>Relação Educador - Educando</a:t>
            </a:r>
          </a:p>
          <a:p>
            <a:endParaRPr/>
          </a:p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5313724"/>
            <a:ext cx="8229600" cy="11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algn="just">
              <a:lnSpc>
                <a:spcPct val="115000"/>
              </a:lnSpc>
            </a:pPr>
            <a:r>
              <a:rPr lang="pt-BR" dirty="0"/>
              <a:t>
A paciência , a coragem, os princípios corretos e a integridade foram fundamentais para gerenciar as diferentes visões, os diferentes valores e os diferentes problemas sociais compartilhados.</a:t>
            </a:r>
          </a:p>
          <a:p>
            <a:endParaRPr dirty="0"/>
          </a:p>
        </p:txBody>
      </p:sp>
      <p:sp>
        <p:nvSpPr>
          <p:cNvPr id="203" name="Shape 203"/>
          <p:cNvSpPr txBox="1"/>
          <p:nvPr/>
        </p:nvSpPr>
        <p:spPr>
          <a:xfrm>
            <a:off x="510000" y="1527650"/>
            <a:ext cx="8486100" cy="100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800">
                <a:solidFill>
                  <a:schemeClr val="dk2"/>
                </a:solidFill>
              </a:rPr>
              <a:t>a visão histórica construída a partir das relações estabelecidas no trabalho - a comunidade, a equipe e a gestão;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630800" y="2531150"/>
            <a:ext cx="4399200" cy="1414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800">
                <a:solidFill>
                  <a:schemeClr val="dk2"/>
                </a:solidFill>
              </a:rPr>
              <a:t>cada educando trazia um significado distinto, eles desejavam o envolvimento, o envolvimento significativo.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57200" y="2700112"/>
            <a:ext cx="3707100" cy="1414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800">
                <a:solidFill>
                  <a:schemeClr val="dk2"/>
                </a:solidFill>
              </a:rPr>
              <a:t>os diferentes papeis que deveria exercer como educador - facilitador, companheiro e professor.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630800" y="4489625"/>
            <a:ext cx="4055999" cy="824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800">
                <a:solidFill>
                  <a:schemeClr val="dk2"/>
                </a:solidFill>
              </a:rPr>
              <a:t>sentido e significado a todas as situações, concentradas no plano do pensamento, da ideologia, da cultura e da política.                                   ‘   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57200" y="4301975"/>
            <a:ext cx="4120800" cy="824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sz="1800" dirty="0" smtClean="0">
                <a:solidFill>
                  <a:schemeClr val="dk2"/>
                </a:solidFill>
              </a:rPr>
              <a:t>A </a:t>
            </a:r>
            <a:r>
              <a:rPr lang="pt-BR" sz="1800" dirty="0">
                <a:solidFill>
                  <a:schemeClr val="dk2"/>
                </a:solidFill>
              </a:rPr>
              <a:t>confiança foi elevada, trazendo à tona o que há de melhor nos seres humanos.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1751975"/>
            <a:ext cx="7315499" cy="73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>
                <a:solidFill>
                  <a:srgbClr val="EFEFEF"/>
                </a:solidFill>
              </a:rPr>
              <a:t>
</a:t>
            </a:r>
          </a:p>
          <a:p>
            <a:endParaRPr/>
          </a:p>
          <a:p>
            <a:endParaRPr/>
          </a:p>
          <a:p>
            <a:endParaRPr/>
          </a:p>
          <a:p>
            <a:pPr lvl="0" algn="just" rtl="0">
              <a:lnSpc>
                <a:spcPct val="115000"/>
              </a:lnSpc>
              <a:buNone/>
            </a:pPr>
            <a:r>
              <a:rPr lang="pt-BR" sz="2400" b="1">
                <a:solidFill>
                  <a:srgbClr val="EFEFEF"/>
                </a:solidFill>
              </a:rPr>
              <a:t>Relação SMS - CTACS</a:t>
            </a:r>
          </a:p>
          <a:p>
            <a:endParaRPr/>
          </a:p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95536" y="5157192"/>
            <a:ext cx="8229600" cy="13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dirty="0"/>
              <a:t>
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/>
              <a:t>o que dificulta a mudança no serviço, principalmente na valorização do ‘cuidado em saúde’, 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24400" y="3310175"/>
            <a:ext cx="7781099" cy="188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</a:rPr>
              <a:t>
Entretanto, esta proposta aparece como mais um desafio, uma vez que mesmo com o apoio ao projeto pela SMS-RJ, os processos de gestão do trabalho nas unidades de atenção básica permanecem </a:t>
            </a:r>
            <a:r>
              <a:rPr lang="pt-BR" sz="1800" dirty="0" smtClean="0">
                <a:solidFill>
                  <a:schemeClr val="dk2"/>
                </a:solidFill>
              </a:rPr>
              <a:t>enrijecidos.</a:t>
            </a:r>
            <a:endParaRPr lang="pt-BR" sz="1800" dirty="0">
              <a:solidFill>
                <a:schemeClr val="dk2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57200" y="1751975"/>
            <a:ext cx="7781099" cy="155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800">
                <a:solidFill>
                  <a:schemeClr val="dk2"/>
                </a:solidFill>
              </a:rPr>
              <a:t>Durante esta experiência como professor - fixo, da Turma Bangu, foi possível valorizar conceitos que rompem com um processo de educação que considera o adestramento da força de trabalho;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t-BR" sz="2400"/>
              <a:t>Principais dificuldades apontadas pelos Educandos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41525" y="1689044"/>
            <a:ext cx="8245199" cy="17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dirty="0"/>
              <a:t>Com relação ao trabalho</a:t>
            </a:r>
            <a:r>
              <a:rPr lang="pt-BR" dirty="0" smtClean="0"/>
              <a:t>:</a:t>
            </a:r>
          </a:p>
          <a:p>
            <a:pPr lvl="0" algn="just" rtl="0">
              <a:lnSpc>
                <a:spcPct val="115000"/>
              </a:lnSpc>
              <a:buNone/>
            </a:pPr>
            <a:endParaRPr lang="pt-BR" dirty="0"/>
          </a:p>
          <a:p>
            <a:pPr marL="457200" lvl="0" indent="-298450" algn="just" rtl="0">
              <a:lnSpc>
                <a:spcPct val="115000"/>
              </a:lnSpc>
              <a:buClr>
                <a:srgbClr val="000000"/>
              </a:buClr>
              <a:buSzPct val="101851"/>
              <a:buFont typeface="Arial"/>
              <a:buChar char="•"/>
            </a:pPr>
            <a:r>
              <a:rPr lang="pt-BR" dirty="0"/>
              <a:t>política salarial dos profissionais da ESF;</a:t>
            </a:r>
          </a:p>
          <a:p>
            <a:pPr marL="457200" lvl="0" indent="-298450" algn="just" rtl="0">
              <a:lnSpc>
                <a:spcPct val="115000"/>
              </a:lnSpc>
              <a:buClr>
                <a:srgbClr val="000000"/>
              </a:buClr>
              <a:buSzPct val="101851"/>
              <a:buFont typeface="Arial"/>
              <a:buChar char="•"/>
            </a:pPr>
            <a:r>
              <a:rPr lang="pt-BR" dirty="0"/>
              <a:t> e a  falta de continuidade da atenção à saúde, sistemas fragmentados de serviços de saúde.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222" name="Shape 222"/>
          <p:cNvSpPr txBox="1"/>
          <p:nvPr/>
        </p:nvSpPr>
        <p:spPr>
          <a:xfrm>
            <a:off x="214325" y="3351075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1800">
                <a:solidFill>
                  <a:schemeClr val="dk2"/>
                </a:solidFill>
              </a:rPr>
              <a:t>Com relação ao processo educacional :</a:t>
            </a:r>
          </a:p>
          <a:p>
            <a:pPr marL="457200" lvl="0" indent="-298450" algn="just" rtl="0">
              <a:lnSpc>
                <a:spcPct val="115000"/>
              </a:lnSpc>
              <a:buClr>
                <a:schemeClr val="dk1"/>
              </a:buClr>
              <a:buSzPct val="101851"/>
              <a:buFont typeface="Arial"/>
              <a:buChar char="•"/>
            </a:pPr>
            <a:r>
              <a:rPr lang="pt-BR" sz="1800">
                <a:solidFill>
                  <a:schemeClr val="dk2"/>
                </a:solidFill>
              </a:rPr>
              <a:t>excesso de conteúdos e disciplina.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377275" y="3273125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pt-BR" sz="1800">
                <a:solidFill>
                  <a:schemeClr val="dk2"/>
                </a:solidFill>
              </a:rPr>
              <a:t>A resposta dos educandos foi positiva e motivadora. E um dos maiores desafios apresentados foi trabalhar com a reelaboração crítica e reflexiva do educando, frente aos diferentes cenários vivenciados.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0" y="0"/>
            <a:ext cx="6300900" cy="837599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Breve Histórico</a:t>
            </a:r>
          </a:p>
        </p:txBody>
      </p:sp>
      <p:sp>
        <p:nvSpPr>
          <p:cNvPr id="105" name="Shape 105"/>
          <p:cNvSpPr/>
          <p:nvPr/>
        </p:nvSpPr>
        <p:spPr>
          <a:xfrm>
            <a:off x="198237" y="1166787"/>
            <a:ext cx="4357686" cy="30241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6" name="Shape 106"/>
          <p:cNvSpPr/>
          <p:nvPr/>
        </p:nvSpPr>
        <p:spPr>
          <a:xfrm>
            <a:off x="4572000" y="1166775"/>
            <a:ext cx="4248149" cy="4999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697950"/>
            <a:ext cx="7315499" cy="70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>
                <a:solidFill>
                  <a:srgbClr val="EFEFEF"/>
                </a:solidFill>
              </a:rPr>
              <a:t>Outras Questões </a:t>
            </a:r>
          </a:p>
          <a:p>
            <a:endParaRPr/>
          </a:p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944300"/>
            <a:ext cx="8229600" cy="408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/>
              <a:t>Os </a:t>
            </a:r>
            <a:r>
              <a:rPr lang="pt-BR" dirty="0" err="1"/>
              <a:t>educandos</a:t>
            </a:r>
            <a:r>
              <a:rPr lang="pt-BR" dirty="0"/>
              <a:t> do curso vivem em sua maioria vivem em comunidades onde o “clima” é cheio de dúvidas e inseguranças; </a:t>
            </a:r>
          </a:p>
          <a:p>
            <a:endParaRPr dirty="0"/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None/>
            </a:pPr>
            <a:endParaRPr lang="pt-BR" dirty="0" smtClean="0"/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 smtClean="0"/>
              <a:t>Novos atores no </a:t>
            </a:r>
            <a:r>
              <a:rPr lang="pt-BR" dirty="0" smtClean="0"/>
              <a:t>processo </a:t>
            </a:r>
            <a:r>
              <a:rPr lang="pt-BR" dirty="0" smtClean="0"/>
              <a:t>de </a:t>
            </a:r>
            <a:r>
              <a:rPr lang="pt-BR" dirty="0" smtClean="0"/>
              <a:t>construção – modelo de gestão por OS</a:t>
            </a:r>
            <a:endParaRPr lang="pt-BR"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67544" y="1124744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EFEFEF"/>
                </a:solidFill>
              </a:rPr>
              <a:t>Avaliação do curso</a:t>
            </a:r>
          </a:p>
          <a:p>
            <a:endParaRPr dirty="0"/>
          </a:p>
          <a:p>
            <a:endParaRPr dirty="0"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dirty="0"/>
              <a:t>O Curso Técnico de Agentes Comunitários de Saúde do Município do Rio de Janeiro,  marca a história do processo de formação profissional nacional: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/>
              <a:t>com sua experiência descentralizada;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/>
              <a:t>estratégia pedagógica histórico - crítica - reflexiva.</a:t>
            </a:r>
          </a:p>
          <a:p>
            <a:endParaRPr dirty="0"/>
          </a:p>
          <a:p>
            <a:endParaRPr dirty="0"/>
          </a:p>
          <a:p>
            <a:pPr lvl="0" algn="just" rtl="0">
              <a:lnSpc>
                <a:spcPct val="115000"/>
              </a:lnSpc>
              <a:buNone/>
            </a:pPr>
            <a:r>
              <a:rPr lang="pt-BR" dirty="0"/>
              <a:t>Apenas uma negativa: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/>
              <a:t>pouca aproximação da SMS, na construção estratégica desta proposta transformadora</a:t>
            </a:r>
            <a:r>
              <a:rPr lang="pt-BR" dirty="0" smtClean="0"/>
              <a:t>.</a:t>
            </a:r>
          </a:p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 smtClean="0"/>
              <a:t>Dificuldade  em catalisar  o conhecimento para unidade de saúde</a:t>
            </a:r>
            <a:endParaRPr lang="pt-BR" dirty="0"/>
          </a:p>
          <a:p>
            <a:endParaRPr dirty="0"/>
          </a:p>
          <a:p>
            <a:endParaRPr dirty="0"/>
          </a:p>
        </p:txBody>
      </p:sp>
      <p:sp>
        <p:nvSpPr>
          <p:cNvPr id="236" name="Shape 236"/>
          <p:cNvSpPr txBox="1"/>
          <p:nvPr/>
        </p:nvSpPr>
        <p:spPr>
          <a:xfrm>
            <a:off x="331225" y="4914400"/>
            <a:ext cx="8229600" cy="163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1800">
                <a:solidFill>
                  <a:schemeClr val="dk2"/>
                </a:solidFill>
              </a:rPr>
              <a:t>A articulação entre as Escolas Formadoras e a SMS para um processo mais amplo de transformação, ainda é um longo caminho a ser percorrido.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95536" y="1124744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pt-BR" sz="2400" b="1" dirty="0" smtClean="0">
                <a:solidFill>
                  <a:srgbClr val="EFEFEF"/>
                </a:solidFill>
              </a:rPr>
              <a:t>Debate</a:t>
            </a:r>
            <a:endParaRPr lang="pt-BR" sz="2400" b="1" dirty="0">
              <a:solidFill>
                <a:srgbClr val="EFEFEF"/>
              </a:solidFill>
            </a:endParaRPr>
          </a:p>
          <a:p>
            <a:endParaRPr dirty="0"/>
          </a:p>
          <a:p>
            <a:endParaRPr dirty="0"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pt-BR" dirty="0" smtClean="0"/>
              <a:t>O </a:t>
            </a:r>
            <a:r>
              <a:rPr lang="pt-BR" dirty="0" smtClean="0"/>
              <a:t>trabalho </a:t>
            </a:r>
            <a:r>
              <a:rPr lang="pt-BR" dirty="0"/>
              <a:t>do ACS e o seu papel transformador na Estratégia de Saúde da Família</a:t>
            </a:r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3501008"/>
            <a:ext cx="8229600" cy="30438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endParaRPr dirty="0"/>
          </a:p>
          <a:p>
            <a:endParaRPr dirty="0"/>
          </a:p>
          <a:p>
            <a:pPr lvl="0" algn="just" rtl="0">
              <a:lnSpc>
                <a:spcPct val="115000"/>
              </a:lnSpc>
              <a:buClr>
                <a:srgbClr val="000000"/>
              </a:buClr>
              <a:buSzPct val="36666"/>
              <a:buFont typeface="Arial"/>
              <a:buNone/>
            </a:pPr>
            <a:r>
              <a:rPr lang="pt-BR" sz="3000" b="1" i="1" dirty="0"/>
              <a:t> “A motivação mais poderosa e nobre para tanto não se concentra em nós, mas na posteridade de toda Humanidade”.</a:t>
            </a:r>
          </a:p>
          <a:p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683568" y="1772816"/>
            <a:ext cx="76328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>...PSF, tendem a produzir uma ampliação expressiva das necessidades de recursos humanos. A política de saúde talvez constitua a única situação em que o aumento do uso de equipamentos concorre pouco com a necessidade de maiores e melhores recursos humanos.(</a:t>
            </a:r>
            <a:r>
              <a:rPr lang="pt-BR" b="1" dirty="0" smtClean="0"/>
              <a:t>A força de trabalho no complexo da saúde: vantagens e desafios. </a:t>
            </a:r>
            <a:r>
              <a:rPr lang="pt-BR" b="1" dirty="0" err="1" smtClean="0"/>
              <a:t>Dedecca</a:t>
            </a:r>
            <a:r>
              <a:rPr lang="pt-BR" b="1" dirty="0" smtClean="0"/>
              <a:t> </a:t>
            </a:r>
            <a:r>
              <a:rPr lang="pt-BR" b="1" smtClean="0"/>
              <a:t>,</a:t>
            </a:r>
            <a:r>
              <a:rPr lang="pt-BR" b="1" smtClean="0">
                <a:solidFill>
                  <a:schemeClr val="bg2"/>
                </a:solidFill>
              </a:rPr>
              <a:t>p.1559)</a:t>
            </a:r>
            <a:endParaRPr lang="pt-BR" b="1" dirty="0" smtClean="0">
              <a:solidFill>
                <a:schemeClr val="bg2"/>
              </a:solidFill>
            </a:endParaRP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23850" y="566737"/>
            <a:ext cx="8424862" cy="5724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2" name="Shape 112"/>
          <p:cNvSpPr txBox="1"/>
          <p:nvPr/>
        </p:nvSpPr>
        <p:spPr>
          <a:xfrm>
            <a:off x="0" y="0"/>
            <a:ext cx="8229600" cy="13413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reverter este quadro 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0"/>
            <a:ext cx="8100899" cy="908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468312" y="1412875"/>
            <a:ext cx="8229600" cy="50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pt-BR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Construção dos Território Integrado de Atenção à Saúde (TEIAS), em todas as Áreas de Planejamento da Cidade do RJ;</a:t>
            </a:r>
          </a:p>
          <a:p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pt-BR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“... Implantação de redes de atenção de cuidado com unidades espacialmente distribuídas em territórios definidos, na busca da maior efetividade e qualidade dos serviços”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547812" y="4652962"/>
            <a:ext cx="7596299" cy="396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“Indutores de ações intersetoriais com as demais políticas sociais.”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Territórios Integrados de Atenção à Saúde - TEIAS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57187" y="1143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11111"/>
              <a:buFont typeface="Times New Roman"/>
              <a:buChar char="•"/>
            </a:pPr>
            <a:r>
              <a:rPr lang="pt-BR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Pressupostos: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Times New Roman"/>
              <a:buAutoNum type="arabicPeriod"/>
            </a:pP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População e área geográfica definida;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Times New Roman"/>
              <a:buAutoNum type="arabicPeriod"/>
            </a:pP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à saúde coordenada pela atenção básica;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Times New Roman"/>
              <a:buAutoNum type="arabicPeriod"/>
            </a:pP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Integração</a:t>
            </a:r>
            <a:r>
              <a:rPr lang="pt-BR" sz="2000" b="0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 os demais pontos de atenção estruturados, para dar conta dos agravos mais importantes presentes na população circunscrita a cada um desses Territórios.</a:t>
            </a:r>
          </a:p>
          <a:p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Times New Roman"/>
              <a:buNone/>
            </a:pPr>
            <a:r>
              <a:rPr lang="pt-BR" sz="2000" b="0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TEIAS</a:t>
            </a:r>
            <a:r>
              <a:rPr lang="pt-BR" sz="2000" b="0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integrarão ações de </a:t>
            </a: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promoção, prevenção, assistência, reabilitação e vigilância</a:t>
            </a:r>
            <a:r>
              <a:rPr lang="pt-BR" sz="2000" b="0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em uma perspectiva ampla de atenção à saúde, para o alcance da eqüidade em sua </a:t>
            </a:r>
            <a:r>
              <a:rPr lang="pt-BR" sz="2000" b="1" i="0" u="none" strike="noStrike" cap="non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dimensão pessoal e geográfico-territorial”.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683700"/>
            <a:ext cx="9144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1" name="Shape 131"/>
          <p:cNvSpPr txBox="1"/>
          <p:nvPr/>
        </p:nvSpPr>
        <p:spPr>
          <a:xfrm>
            <a:off x="818225" y="124800"/>
            <a:ext cx="4272000" cy="43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pt-BR" sz="1100" u="sng">
                <a:solidFill>
                  <a:schemeClr val="hlink"/>
                </a:solidFill>
                <a:hlinkClick r:id="rId4"/>
              </a:rPr>
              <a:t>http://www.subpav.org/graficos/graf_unidades.php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0" y="714375"/>
            <a:ext cx="6500811" cy="50006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 txBox="1"/>
          <p:nvPr/>
        </p:nvSpPr>
        <p:spPr>
          <a:xfrm>
            <a:off x="0" y="0"/>
            <a:ext cx="6300900" cy="476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Carteira de Serviços</a:t>
            </a:r>
          </a:p>
        </p:txBody>
      </p:sp>
      <p:sp>
        <p:nvSpPr>
          <p:cNvPr id="141" name="Shape 141"/>
          <p:cNvSpPr/>
          <p:nvPr/>
        </p:nvSpPr>
        <p:spPr>
          <a:xfrm>
            <a:off x="5924550" y="401637"/>
            <a:ext cx="3219449" cy="29019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95287" y="4437062"/>
            <a:ext cx="8286600" cy="19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pt-BR" sz="1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 201</a:t>
            </a:r>
            <a:r>
              <a:rPr lang="pt-BR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cobertura de aproximadamente 96% do seu território pela Estratégia de Saúde da Família </a:t>
            </a:r>
            <a:b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- 32 Unidades de Saúde: </a:t>
            </a:r>
            <a:b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- 2</a:t>
            </a:r>
            <a:r>
              <a:rPr lang="pt-B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Unidade Básica de Saúde (1</a:t>
            </a:r>
            <a:r>
              <a:rPr lang="pt-B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CF e 1</a:t>
            </a:r>
            <a:r>
              <a:rPr lang="pt-B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CMS), 8 Equipes de NASF; </a:t>
            </a:r>
            <a:b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- 1 Policlínica; </a:t>
            </a:r>
            <a:b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- 3 UPA Municipal; 1 UPA Estadual; </a:t>
            </a:r>
            <a:b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- 1 CAPS </a:t>
            </a:r>
            <a:b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- 1 Hospital  Municipal. </a:t>
            </a:r>
          </a:p>
        </p:txBody>
      </p:sp>
      <p:sp>
        <p:nvSpPr>
          <p:cNvPr id="147" name="Shape 147"/>
          <p:cNvSpPr/>
          <p:nvPr/>
        </p:nvSpPr>
        <p:spPr>
          <a:xfrm>
            <a:off x="357187" y="1214437"/>
            <a:ext cx="4210051" cy="3143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8" name="Shape 148"/>
          <p:cNvSpPr txBox="1"/>
          <p:nvPr/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pt-BR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Coordenadoria de Saúde AP 5.3 - Núcleo de Saúde da Família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0" y="112425"/>
            <a:ext cx="6300900" cy="476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Mapa da área de Planejamento 5.3</a:t>
            </a:r>
          </a:p>
        </p:txBody>
      </p:sp>
      <p:sp>
        <p:nvSpPr>
          <p:cNvPr id="150" name="Shape 150"/>
          <p:cNvSpPr/>
          <p:nvPr/>
        </p:nvSpPr>
        <p:spPr>
          <a:xfrm>
            <a:off x="4786312" y="1214437"/>
            <a:ext cx="4038598" cy="3143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1" name="Shape 151"/>
          <p:cNvSpPr txBox="1"/>
          <p:nvPr/>
        </p:nvSpPr>
        <p:spPr>
          <a:xfrm>
            <a:off x="4786312" y="714375"/>
            <a:ext cx="4071900" cy="30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Territórios adscritos das Unidades de Saúde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57187" y="714375"/>
            <a:ext cx="4214699" cy="30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grandes complexos comunitários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2281000" y="6356350"/>
            <a:ext cx="4915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pt-BR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Coordenadoria de Saúde AP 5.3 - Núcleo de Saúde da Família</a:t>
            </a:r>
          </a:p>
        </p:txBody>
      </p:sp>
      <p:sp>
        <p:nvSpPr>
          <p:cNvPr id="159" name="Shape 159"/>
          <p:cNvSpPr/>
          <p:nvPr/>
        </p:nvSpPr>
        <p:spPr>
          <a:xfrm>
            <a:off x="0" y="0"/>
            <a:ext cx="4571998" cy="33575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x="4572000" y="0"/>
            <a:ext cx="4571998" cy="35734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x="0" y="3284537"/>
            <a:ext cx="4643435" cy="35734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2" name="Shape 162"/>
          <p:cNvSpPr/>
          <p:nvPr/>
        </p:nvSpPr>
        <p:spPr>
          <a:xfrm>
            <a:off x="4500562" y="3213100"/>
            <a:ext cx="4643435" cy="3644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1257</Words>
  <Application>Microsoft Office PowerPoint</Application>
  <PresentationFormat>Apresentação na tela (4:3)</PresentationFormat>
  <Paragraphs>172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Custom Theme</vt:lpstr>
      <vt:lpstr>
    "Contribuições da formação técnica do ACS para a Atenção Básica e para a luta pela sua qualificação profissional"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Relatório do Curso Técnico de Agente Comunitário de Saúde no Município do Rio de Janeiro:    </vt:lpstr>
      <vt:lpstr>Contextualizando</vt:lpstr>
      <vt:lpstr>Relação Educador - Educando  </vt:lpstr>
      <vt:lpstr>
    Relação SMS - CTACS  </vt:lpstr>
      <vt:lpstr>Principais dificuldades apontadas pelos Educandos</vt:lpstr>
      <vt:lpstr>Outras Questões   </vt:lpstr>
      <vt:lpstr>Avaliação do curso  </vt:lpstr>
      <vt:lpstr>Debate 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"Contribuições da formação técnica do ACS para a Atenção Básica e para a luta pela sua qualificação profissional"</dc:title>
  <dc:creator>Aluno08</dc:creator>
  <cp:lastModifiedBy>EPSJV</cp:lastModifiedBy>
  <cp:revision>5</cp:revision>
  <dcterms:modified xsi:type="dcterms:W3CDTF">2013-11-27T11:37:33Z</dcterms:modified>
</cp:coreProperties>
</file>