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75F4E7C-F231-4877-AF96-259FAE7CE45F}" type="datetimeFigureOut">
              <a:rPr lang="es-AR" smtClean="0"/>
              <a:t>07/11/2013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9163240-C536-45B9-BD44-D9C5698BFDD0}" type="slidenum">
              <a:rPr lang="es-AR" smtClean="0"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7100" y="3796145"/>
            <a:ext cx="8640960" cy="1752600"/>
          </a:xfrm>
        </p:spPr>
        <p:txBody>
          <a:bodyPr>
            <a:normAutofit/>
          </a:bodyPr>
          <a:lstStyle/>
          <a:p>
            <a:pPr algn="ctr"/>
            <a:r>
              <a:rPr lang="es-AR" sz="2400" b="1" dirty="0" smtClean="0"/>
              <a:t>El trabajo el red: </a:t>
            </a:r>
          </a:p>
          <a:p>
            <a:pPr algn="ctr"/>
            <a:r>
              <a:rPr lang="es-AR" sz="2400" b="1" dirty="0" smtClean="0"/>
              <a:t>el desafío de la institucionalización y la definición de compromisos</a:t>
            </a:r>
          </a:p>
          <a:p>
            <a:pPr algn="ctr"/>
            <a:r>
              <a:rPr lang="es-AR" sz="2400" dirty="0" smtClean="0"/>
              <a:t>Recife, 7 de noviembre de 2013</a:t>
            </a:r>
            <a:endParaRPr lang="es-AR" sz="24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848600" cy="1927225"/>
          </a:xfrm>
        </p:spPr>
        <p:txBody>
          <a:bodyPr/>
          <a:lstStyle/>
          <a:p>
            <a:r>
              <a:rPr lang="es-AR" sz="4800" dirty="0" smtClean="0"/>
              <a:t>3ª  Reunión de la RETS</a:t>
            </a:r>
            <a:endParaRPr lang="es-AR" sz="4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707904" y="5661248"/>
            <a:ext cx="5436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1400" dirty="0" smtClean="0"/>
              <a:t>Dra. Isabel Duré</a:t>
            </a:r>
          </a:p>
          <a:p>
            <a:pPr algn="r"/>
            <a:r>
              <a:rPr lang="es-AR" sz="1400" dirty="0" smtClean="0"/>
              <a:t>Directora Nacional de Capital Humano y Salud Ocupacional. </a:t>
            </a:r>
          </a:p>
          <a:p>
            <a:pPr algn="r"/>
            <a:r>
              <a:rPr lang="es-AR" sz="1400" dirty="0" smtClean="0"/>
              <a:t>Punto focal del GT de Gestión y Desarrollo de RH de Salud</a:t>
            </a:r>
          </a:p>
          <a:p>
            <a:pPr algn="r"/>
            <a:r>
              <a:rPr lang="es-AR" sz="1400" dirty="0" smtClean="0"/>
              <a:t>Ministerio de Salud de la Nación. Argentina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2935513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 smtClean="0"/>
              <a:t>Redes en sí y redes “para”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s-AR" sz="2400" i="1" dirty="0" smtClean="0"/>
              <a:t>Las </a:t>
            </a:r>
            <a:r>
              <a:rPr lang="es-AR" sz="2400" i="1" dirty="0"/>
              <a:t>redes comienzan generalmente con una adscripción muy laxa y explorando las expectativas, deseos y necesidades de sus miembros; es una etapa en la que parece que el </a:t>
            </a:r>
            <a:r>
              <a:rPr lang="es-AR" sz="2400" b="1" i="1" dirty="0"/>
              <a:t>constituir y consolidar la red fuera un fin en sí mismo</a:t>
            </a:r>
            <a:r>
              <a:rPr lang="es-AR" sz="2400" i="1" dirty="0"/>
              <a:t> y a eso se orientan sus miembros. En algún momento …las redes se plantean el para qué, la finalidad… una </a:t>
            </a:r>
            <a:r>
              <a:rPr lang="es-AR" sz="2400" b="1" i="1" dirty="0"/>
              <a:t>visión específica definida en tiempo y espacio</a:t>
            </a:r>
            <a:r>
              <a:rPr lang="es-AR" sz="2400" i="1" dirty="0"/>
              <a:t>, que de alguna manera pone a la </a:t>
            </a:r>
            <a:r>
              <a:rPr lang="es-AR" sz="2400" b="1" i="1" dirty="0"/>
              <a:t>red en movimiento hacia el futuro deseado</a:t>
            </a:r>
            <a:r>
              <a:rPr lang="es-AR" sz="2400" i="1" dirty="0"/>
              <a:t>, </a:t>
            </a:r>
            <a:endParaRPr lang="es-AR" sz="2400" i="1" dirty="0" smtClean="0"/>
          </a:p>
          <a:p>
            <a:endParaRPr lang="es-AR" sz="2400" i="1" dirty="0"/>
          </a:p>
          <a:p>
            <a:endParaRPr lang="es-AR" sz="2400" i="1" dirty="0" smtClean="0"/>
          </a:p>
          <a:p>
            <a:endParaRPr lang="es-AR" sz="2400" i="1" dirty="0"/>
          </a:p>
          <a:p>
            <a:r>
              <a:rPr lang="es-A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23964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Funciones básicas de la gestión de la red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628800"/>
            <a:ext cx="7924800" cy="40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400" b="1" i="1" dirty="0"/>
              <a:t>1) </a:t>
            </a:r>
            <a:r>
              <a:rPr lang="es-AR" sz="2400" i="1" dirty="0"/>
              <a:t>constituir y fortalecer las redes</a:t>
            </a:r>
            <a:r>
              <a:rPr lang="es-AR" sz="2400" i="1" dirty="0" smtClean="0"/>
              <a:t>,</a:t>
            </a:r>
          </a:p>
          <a:p>
            <a:pPr marL="0" indent="0">
              <a:buNone/>
            </a:pPr>
            <a:endParaRPr lang="es-AR" sz="2400" dirty="0"/>
          </a:p>
          <a:p>
            <a:pPr marL="0" indent="0">
              <a:buNone/>
            </a:pPr>
            <a:r>
              <a:rPr lang="es-AR" sz="2400" b="1" i="1" dirty="0"/>
              <a:t>2) </a:t>
            </a:r>
            <a:r>
              <a:rPr lang="es-AR" sz="2400" i="1" dirty="0"/>
              <a:t>ponerlas y mantenerlas en movimiento</a:t>
            </a:r>
            <a:r>
              <a:rPr lang="es-AR" sz="2400" i="1" dirty="0" smtClean="0"/>
              <a:t>,</a:t>
            </a:r>
          </a:p>
          <a:p>
            <a:pPr marL="0" indent="0">
              <a:buNone/>
            </a:pPr>
            <a:endParaRPr lang="es-AR" sz="2400" dirty="0"/>
          </a:p>
          <a:p>
            <a:pPr marL="0" indent="0">
              <a:buNone/>
            </a:pPr>
            <a:r>
              <a:rPr lang="es-AR" sz="2400" b="1" i="1" dirty="0"/>
              <a:t>3) </a:t>
            </a:r>
            <a:r>
              <a:rPr lang="es-AR" sz="2400" i="1" dirty="0"/>
              <a:t>generar mecanismos democráticos y participativos de gestión</a:t>
            </a:r>
            <a:r>
              <a:rPr lang="es-AR" sz="2400" i="1" dirty="0" smtClean="0"/>
              <a:t>,</a:t>
            </a:r>
          </a:p>
          <a:p>
            <a:pPr marL="0" indent="0">
              <a:buNone/>
            </a:pPr>
            <a:endParaRPr lang="es-AR" sz="2400" dirty="0"/>
          </a:p>
          <a:p>
            <a:pPr marL="0" indent="0">
              <a:buNone/>
            </a:pPr>
            <a:r>
              <a:rPr lang="es-AR" sz="2400" b="1" i="1" dirty="0"/>
              <a:t>4) </a:t>
            </a:r>
            <a:r>
              <a:rPr lang="es-AR" sz="2400" i="1" dirty="0"/>
              <a:t>monitorear en tiempos normales y en momentos críticos.</a:t>
            </a:r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17747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/>
              <a:t>LAS SUBREDES y la UNASUR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sz="2000" b="1" dirty="0"/>
              <a:t>UNASUR Resolución CSS 7/2009</a:t>
            </a:r>
          </a:p>
          <a:p>
            <a:r>
              <a:rPr lang="es-AR" sz="2200" dirty="0" smtClean="0"/>
              <a:t>Artículo </a:t>
            </a:r>
            <a:r>
              <a:rPr lang="es-AR" sz="2200" dirty="0"/>
              <a:t>4° </a:t>
            </a:r>
            <a:r>
              <a:rPr lang="es-AR" sz="2200" dirty="0" smtClean="0"/>
              <a:t>“</a:t>
            </a:r>
            <a:r>
              <a:rPr lang="es-AR" sz="2200" i="1" dirty="0"/>
              <a:t>las Redes estarán compuestas de instituciones indicadas por los Ministerios de Salud de los Estados Miembros de UNASUR”</a:t>
            </a:r>
            <a:endParaRPr lang="es-AR" sz="2200" dirty="0"/>
          </a:p>
          <a:p>
            <a:endParaRPr lang="es-AR" sz="2000" dirty="0" smtClean="0"/>
          </a:p>
          <a:p>
            <a:pPr marL="0" indent="0">
              <a:buNone/>
            </a:pPr>
            <a:r>
              <a:rPr lang="es-AR" sz="2200" b="1" dirty="0" smtClean="0"/>
              <a:t>Objetivos de la Sub Red </a:t>
            </a:r>
          </a:p>
          <a:p>
            <a:endParaRPr lang="es-AR" sz="2000" dirty="0"/>
          </a:p>
          <a:p>
            <a:r>
              <a:rPr lang="es-AR" sz="2200" i="1" dirty="0"/>
              <a:t>Fortalecer el área de formación de trabajadores técnicos en salud en los países integrantes de la </a:t>
            </a:r>
            <a:r>
              <a:rPr lang="es-AR" sz="2200" i="1" dirty="0" err="1"/>
              <a:t>Unasur</a:t>
            </a:r>
            <a:r>
              <a:rPr lang="es-AR" sz="2200" i="1" dirty="0"/>
              <a:t>, a través del intercambio de experiencias y desarrollo de cooperaciones técnicas, con el objetivo de ampliar y mejorar las actividades de enseñanza, investigación y desarrollo tecnológico, conduciendo a la mejoría de los sistemas nacionales de salud y a su adecuación a las necesidades de sus poblaciones, y la integración regional. </a:t>
            </a:r>
            <a:endParaRPr lang="es-AR" sz="2200" i="1" dirty="0" smtClean="0"/>
          </a:p>
          <a:p>
            <a:pPr marL="0" indent="0" algn="r">
              <a:buNone/>
            </a:pPr>
            <a:r>
              <a:rPr lang="es-AR" sz="1500" dirty="0" smtClean="0"/>
              <a:t>Plan </a:t>
            </a:r>
            <a:r>
              <a:rPr lang="es-AR" sz="1500" dirty="0"/>
              <a:t>de Trabajo Red de Escuelas Técnicas de Salud de la UNASUR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427142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 smtClean="0"/>
              <a:t>PROPUESTAS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7091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AR" sz="2600" dirty="0"/>
              <a:t>Volver a las fuentes, poner eje en la producción de evidencia, acumular mayor reconocimiento y conocimiento del campo. Observatorio  </a:t>
            </a:r>
            <a:endParaRPr lang="es-AR" sz="2600" dirty="0" smtClean="0"/>
          </a:p>
          <a:p>
            <a:pPr lvl="0"/>
            <a:endParaRPr lang="es-AR" sz="2600" dirty="0" smtClean="0"/>
          </a:p>
          <a:p>
            <a:pPr lvl="0"/>
            <a:r>
              <a:rPr lang="es-AR" sz="2600" dirty="0" smtClean="0"/>
              <a:t>Mapear </a:t>
            </a:r>
            <a:r>
              <a:rPr lang="es-AR" sz="2600" dirty="0"/>
              <a:t>qué es lo que cada asociado puede </a:t>
            </a:r>
            <a:r>
              <a:rPr lang="es-AR" sz="2600" dirty="0" smtClean="0"/>
              <a:t>ofrecer: </a:t>
            </a:r>
            <a:r>
              <a:rPr lang="es-AR" sz="2600" dirty="0"/>
              <a:t>el capital constituido y transferible de cada institución </a:t>
            </a:r>
            <a:endParaRPr lang="es-AR" sz="2600" dirty="0" smtClean="0"/>
          </a:p>
          <a:p>
            <a:pPr lvl="0"/>
            <a:endParaRPr lang="es-AR" sz="2600" dirty="0"/>
          </a:p>
          <a:p>
            <a:pPr lvl="0"/>
            <a:r>
              <a:rPr lang="es-AR" sz="2600" dirty="0"/>
              <a:t>Generar acuerdos de trabajo y </a:t>
            </a:r>
            <a:r>
              <a:rPr lang="es-AR" sz="2600" dirty="0"/>
              <a:t>¡</a:t>
            </a:r>
            <a:r>
              <a:rPr lang="es-AR" sz="2600" dirty="0" smtClean="0"/>
              <a:t>cumplirlos!</a:t>
            </a:r>
          </a:p>
          <a:p>
            <a:pPr lvl="0"/>
            <a:endParaRPr lang="es-AR" sz="2600" dirty="0"/>
          </a:p>
          <a:p>
            <a:pPr lvl="0"/>
            <a:r>
              <a:rPr lang="es-AR" sz="2600" dirty="0"/>
              <a:t>Buscar fuentes de financiamiento que sostengan las acciones</a:t>
            </a:r>
          </a:p>
          <a:p>
            <a:r>
              <a:rPr lang="es-AR" dirty="0"/>
              <a:t> 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84360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pPr marL="0" indent="0" algn="ctr">
              <a:buNone/>
            </a:pPr>
            <a:r>
              <a:rPr lang="es-AR" sz="4000" dirty="0" smtClean="0"/>
              <a:t>MUCHAS GRACIAS!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395852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Qué es una Red?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925144"/>
          </a:xfrm>
        </p:spPr>
        <p:txBody>
          <a:bodyPr>
            <a:normAutofit/>
          </a:bodyPr>
          <a:lstStyle/>
          <a:p>
            <a:r>
              <a:rPr lang="es-AR" sz="2400" i="1" dirty="0"/>
              <a:t>"En definitiva, la noción de red implica una </a:t>
            </a:r>
            <a:r>
              <a:rPr lang="es-AR" sz="2400" b="1" i="1" dirty="0"/>
              <a:t>estrategia de articulación e intercambio</a:t>
            </a:r>
            <a:r>
              <a:rPr lang="es-AR" sz="2400" i="1" dirty="0"/>
              <a:t> entre instituciones y/o personas, quienes a partir de una </a:t>
            </a:r>
            <a:r>
              <a:rPr lang="es-AR" sz="2400" b="1" i="1" dirty="0"/>
              <a:t>decisión voluntaria</a:t>
            </a:r>
            <a:r>
              <a:rPr lang="es-AR" sz="2400" i="1" dirty="0"/>
              <a:t> deciden desarrollar </a:t>
            </a:r>
            <a:r>
              <a:rPr lang="es-AR" sz="2400" b="1" i="1" dirty="0"/>
              <a:t>acciones comunes, con finalidades compartidas y manteniendo la identidad </a:t>
            </a:r>
            <a:r>
              <a:rPr lang="es-AR" sz="2400" i="1" dirty="0"/>
              <a:t>de los participantes. El resultado de esa estrategia es la propia red que constituye una </a:t>
            </a:r>
            <a:r>
              <a:rPr lang="es-AR" sz="2400" b="1" i="1" dirty="0"/>
              <a:t>modalidad organizativa y de gestión</a:t>
            </a:r>
            <a:r>
              <a:rPr lang="es-AR" sz="2400" i="1" dirty="0"/>
              <a:t>, que puede ser vista como sistema bien definido por la claridad de objetivos, pero abierto en sus límites para un redimensionamiento de la red</a:t>
            </a:r>
            <a:r>
              <a:rPr lang="es-AR" sz="2400" i="1" dirty="0" smtClean="0"/>
              <a:t>.</a:t>
            </a:r>
          </a:p>
          <a:p>
            <a:endParaRPr lang="es-AR" sz="2400" i="1" dirty="0"/>
          </a:p>
          <a:p>
            <a:endParaRPr lang="es-AR" dirty="0" smtClean="0"/>
          </a:p>
          <a:p>
            <a:pPr marL="0" indent="0" algn="r">
              <a:buNone/>
            </a:pPr>
            <a:r>
              <a:rPr lang="es-AR" sz="1400" dirty="0" smtClean="0"/>
              <a:t>ARTEAGA</a:t>
            </a:r>
            <a:r>
              <a:rPr lang="es-AR" sz="1400" dirty="0"/>
              <a:t>, J., BERNARDO, J. Y ROA, E.. en Redes promocionales de calidad de vida. Ministerio de Salud y Desarrollo Social y Agencia de Cooperación Alemana, </a:t>
            </a:r>
            <a:r>
              <a:rPr lang="es-AR" sz="1400" dirty="0" smtClean="0"/>
              <a:t>República </a:t>
            </a:r>
            <a:r>
              <a:rPr lang="es-AR" sz="1400" dirty="0"/>
              <a:t>bolivariana de Venezuela, 2002</a:t>
            </a:r>
          </a:p>
        </p:txBody>
      </p:sp>
    </p:spTree>
    <p:extLst>
      <p:ext uri="{BB962C8B-B14F-4D97-AF65-F5344CB8AC3E}">
        <p14:creationId xmlns:p14="http://schemas.microsoft.com/office/powerpoint/2010/main" val="215945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 smtClean="0"/>
              <a:t>OBJETIVOS DE LA RETS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lvl="0"/>
            <a:r>
              <a:rPr lang="es-PE" sz="2000" dirty="0"/>
              <a:t>Posibilitar la </a:t>
            </a:r>
            <a:r>
              <a:rPr lang="es-PE" sz="2000" b="1" dirty="0"/>
              <a:t>cooperación técnica y la colaboración</a:t>
            </a:r>
            <a:r>
              <a:rPr lang="es-PE" sz="2000" dirty="0"/>
              <a:t> entre los miembros en el </a:t>
            </a:r>
            <a:r>
              <a:rPr lang="es-PE" sz="2000" b="1" dirty="0"/>
              <a:t>área de formación y de desarrollo</a:t>
            </a:r>
            <a:r>
              <a:rPr lang="es-PE" sz="2000" dirty="0"/>
              <a:t> de personal técnico en salud;</a:t>
            </a:r>
            <a:endParaRPr lang="es-AR" sz="2000" dirty="0"/>
          </a:p>
          <a:p>
            <a:pPr lvl="0"/>
            <a:r>
              <a:rPr lang="es-PE" sz="2000" dirty="0"/>
              <a:t>Difundir</a:t>
            </a:r>
            <a:r>
              <a:rPr lang="es-PE" sz="2000" b="1" dirty="0"/>
              <a:t> informaciones resultantes de investigaciones</a:t>
            </a:r>
            <a:r>
              <a:rPr lang="es-PE" sz="2000" dirty="0"/>
              <a:t> sobre los trabajadores de este nivel…;</a:t>
            </a:r>
            <a:endParaRPr lang="es-AR" sz="2000" dirty="0"/>
          </a:p>
          <a:p>
            <a:pPr lvl="0"/>
            <a:r>
              <a:rPr lang="es-PE" sz="2000" dirty="0"/>
              <a:t>Potencializar la</a:t>
            </a:r>
            <a:r>
              <a:rPr lang="es-PE" sz="2000" b="1" dirty="0"/>
              <a:t> acumulación de conocimiento</a:t>
            </a:r>
            <a:r>
              <a:rPr lang="es-PE" sz="2000" dirty="0"/>
              <a:t>, estimulando la integración y el crecimiento de grupos de docentes, investigadores, planificadores, administradores y prestadores de servicio;</a:t>
            </a:r>
            <a:endParaRPr lang="es-AR" sz="2000" dirty="0"/>
          </a:p>
          <a:p>
            <a:pPr lvl="0"/>
            <a:r>
              <a:rPr lang="es-PE" sz="2000" dirty="0"/>
              <a:t>Promover el </a:t>
            </a:r>
            <a:r>
              <a:rPr lang="es-PE" sz="2000" b="1" dirty="0"/>
              <a:t>crecimiento y el fortalecimiento de sus instancias organizativas</a:t>
            </a:r>
            <a:r>
              <a:rPr lang="es-PE" sz="2000" dirty="0"/>
              <a:t> y estimular la </a:t>
            </a:r>
            <a:r>
              <a:rPr lang="es-PE" sz="2000" b="1" dirty="0"/>
              <a:t>captación de recursos financieros</a:t>
            </a:r>
            <a:r>
              <a:rPr lang="es-PE" sz="2000" dirty="0"/>
              <a:t> para garantizar su sustentabilidad;</a:t>
            </a:r>
            <a:endParaRPr lang="es-AR" sz="2000" dirty="0"/>
          </a:p>
          <a:p>
            <a:pPr lvl="0"/>
            <a:r>
              <a:rPr lang="es-PE" sz="2000" dirty="0"/>
              <a:t>Identificar las </a:t>
            </a:r>
            <a:r>
              <a:rPr lang="es-PE" sz="2000" b="1" dirty="0"/>
              <a:t>necesidades educacionales y de formación</a:t>
            </a:r>
            <a:r>
              <a:rPr lang="es-PE" sz="2000" dirty="0"/>
              <a:t>, bien como otros requisitos básicos de las diferentes especialidades técnicas existentes.</a:t>
            </a:r>
            <a:endParaRPr lang="es-AR" sz="2000" dirty="0"/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42711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 smtClean="0"/>
              <a:t>ACTORES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s-AR" sz="3200" dirty="0" smtClean="0"/>
          </a:p>
          <a:p>
            <a:r>
              <a:rPr lang="es-AR" sz="3200" dirty="0" smtClean="0"/>
              <a:t>Órganos de gobierno</a:t>
            </a:r>
          </a:p>
          <a:p>
            <a:r>
              <a:rPr lang="es-AR" sz="3200" dirty="0" smtClean="0"/>
              <a:t>Instituciones Formadoras</a:t>
            </a:r>
          </a:p>
          <a:p>
            <a:r>
              <a:rPr lang="es-AR" sz="3200" dirty="0" smtClean="0"/>
              <a:t>Asociaciones</a:t>
            </a:r>
          </a:p>
          <a:p>
            <a:r>
              <a:rPr lang="es-AR" sz="3200" dirty="0" smtClean="0"/>
              <a:t>OPS / OMS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132988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/>
          <a:lstStyle/>
          <a:p>
            <a:pPr algn="r"/>
            <a:r>
              <a:rPr lang="es-AR" dirty="0" smtClean="0"/>
              <a:t>Dinámica de las redes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997152"/>
          </a:xfrm>
        </p:spPr>
        <p:txBody>
          <a:bodyPr>
            <a:normAutofit fontScale="70000" lnSpcReduction="20000"/>
          </a:bodyPr>
          <a:lstStyle/>
          <a:p>
            <a:r>
              <a:rPr lang="es-AR" sz="3000" i="1" dirty="0"/>
              <a:t>Las redes implican necesariamente la </a:t>
            </a:r>
            <a:r>
              <a:rPr lang="es-AR" sz="3000" b="1" i="1" dirty="0"/>
              <a:t>aceptación de lo diverso</a:t>
            </a:r>
            <a:r>
              <a:rPr lang="es-AR" sz="3000" i="1" dirty="0"/>
              <a:t>, de la asimetría y de la autonomía, ya que una red es un </a:t>
            </a:r>
            <a:r>
              <a:rPr lang="es-AR" sz="3000" b="1" i="1" dirty="0"/>
              <a:t>conjunto de heterogeneidades organizadas</a:t>
            </a:r>
            <a:r>
              <a:rPr lang="es-AR" sz="3000" i="1" dirty="0"/>
              <a:t> (nodos). Hasta aquí estos espacios se presentan como posibilidades de </a:t>
            </a:r>
            <a:r>
              <a:rPr lang="es-AR" sz="3000" b="1" i="1" dirty="0"/>
              <a:t>democratización de las prácticas de planificación-gestión-evaluación,</a:t>
            </a:r>
            <a:r>
              <a:rPr lang="es-AR" sz="3000" i="1" dirty="0"/>
              <a:t> pero si bien esta es una meta u objetivo de la constitución de una red, hay que considerar que ello también implica un </a:t>
            </a:r>
            <a:r>
              <a:rPr lang="es-AR" sz="3000" b="1" i="1" dirty="0"/>
              <a:t>proceso de cambio y adecuación de la organización tanto en su dinámica interna (el adentro) como en su vínculo con el afuera</a:t>
            </a:r>
            <a:r>
              <a:rPr lang="es-AR" sz="3000" i="1" dirty="0"/>
              <a:t>, es decir con los otros. </a:t>
            </a:r>
            <a:endParaRPr lang="es-AR" sz="3000" i="1" dirty="0" smtClean="0"/>
          </a:p>
          <a:p>
            <a:r>
              <a:rPr lang="es-AR" sz="3000" i="1" dirty="0"/>
              <a:t>reconocer en los otros y reconocer-se </a:t>
            </a:r>
            <a:r>
              <a:rPr lang="es-AR" sz="3000" b="1" i="1" dirty="0"/>
              <a:t>los límites como organización</a:t>
            </a:r>
            <a:r>
              <a:rPr lang="es-AR" sz="3000" i="1" dirty="0"/>
              <a:t> y promover la disposición para el trabajo asociado implica </a:t>
            </a:r>
            <a:r>
              <a:rPr lang="es-AR" sz="3000" b="1" i="1" dirty="0"/>
              <a:t>analizar y evaluar qué le suma a la organización y a sus acciones el trabajo con otros</a:t>
            </a:r>
            <a:r>
              <a:rPr lang="es-AR" sz="3000" i="1" dirty="0"/>
              <a:t>. Es decir que - como en todas las relaciones humanas- </a:t>
            </a:r>
            <a:r>
              <a:rPr lang="es-AR" sz="3000" b="1" i="1" dirty="0"/>
              <a:t>los vínculos se construyen, se alimentan, se sostienen y también se deterioran o se destruyen</a:t>
            </a:r>
            <a:r>
              <a:rPr lang="es-AR" sz="3000" i="1" dirty="0"/>
              <a:t>.</a:t>
            </a:r>
            <a:endParaRPr lang="es-AR" sz="3000" dirty="0"/>
          </a:p>
          <a:p>
            <a:endParaRPr lang="es-AR" i="1" dirty="0" smtClean="0"/>
          </a:p>
          <a:p>
            <a:pPr marL="0" indent="0" algn="r">
              <a:buNone/>
            </a:pPr>
            <a:endParaRPr lang="es-AR" dirty="0" smtClean="0"/>
          </a:p>
          <a:p>
            <a:pPr marL="0" indent="0" algn="r">
              <a:buNone/>
            </a:pPr>
            <a:r>
              <a:rPr lang="es-AR" dirty="0" smtClean="0"/>
              <a:t>RÓVERE</a:t>
            </a:r>
            <a:r>
              <a:rPr lang="es-AR" dirty="0"/>
              <a:t>, M; TAMARGO,  M Redes y coaliciones o cómo ampliar el espacio de lo posible, en Colección Gestión Social, 2005, Universidad San Andrés</a:t>
            </a:r>
          </a:p>
        </p:txBody>
      </p:sp>
    </p:spTree>
    <p:extLst>
      <p:ext uri="{BB962C8B-B14F-4D97-AF65-F5344CB8AC3E}">
        <p14:creationId xmlns:p14="http://schemas.microsoft.com/office/powerpoint/2010/main" val="132978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 smtClean="0"/>
              <a:t>El sentido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7924800" cy="5112568"/>
          </a:xfrm>
        </p:spPr>
        <p:txBody>
          <a:bodyPr>
            <a:normAutofit fontScale="85000" lnSpcReduction="20000"/>
          </a:bodyPr>
          <a:lstStyle/>
          <a:p>
            <a:endParaRPr lang="es-AR" sz="2400" i="1" dirty="0" smtClean="0"/>
          </a:p>
          <a:p>
            <a:endParaRPr lang="es-AR" sz="2600" i="1" dirty="0"/>
          </a:p>
          <a:p>
            <a:r>
              <a:rPr lang="es-AR" sz="2800" i="1" dirty="0" smtClean="0"/>
              <a:t>Cuando </a:t>
            </a:r>
            <a:r>
              <a:rPr lang="es-AR" sz="2800" i="1" dirty="0"/>
              <a:t>hablamos del sentido nos estamos refiriendo a </a:t>
            </a:r>
            <a:r>
              <a:rPr lang="es-AR" sz="2800" b="1" i="1" dirty="0"/>
              <a:t>dos dimensiones simultáneas</a:t>
            </a:r>
            <a:r>
              <a:rPr lang="es-AR" sz="2800" i="1" dirty="0"/>
              <a:t>: la primera es la definición de </a:t>
            </a:r>
            <a:r>
              <a:rPr lang="es-AR" sz="2800" b="1" i="1" dirty="0"/>
              <a:t>¿adónde va una red?, ¿qué la mueve, qué la orienta?</a:t>
            </a:r>
            <a:r>
              <a:rPr lang="es-AR" sz="2800" i="1" dirty="0"/>
              <a:t>; la segunda, aunque simultánea, es </a:t>
            </a:r>
            <a:r>
              <a:rPr lang="es-AR" sz="2800" b="1" i="1" dirty="0"/>
              <a:t>¿qué mantiene adheridos y cohesionados en diferente grado a los socios de la red?,</a:t>
            </a:r>
            <a:r>
              <a:rPr lang="es-AR" sz="2800" i="1" dirty="0"/>
              <a:t> es decir, el factor </a:t>
            </a:r>
            <a:r>
              <a:rPr lang="es-AR" sz="2800" i="1" dirty="0" err="1"/>
              <a:t>glue</a:t>
            </a:r>
            <a:r>
              <a:rPr lang="es-AR" sz="2800" i="1" dirty="0"/>
              <a:t> o cemento</a:t>
            </a:r>
            <a:r>
              <a:rPr lang="es-AR" sz="2800" i="1" dirty="0" smtClean="0"/>
              <a:t>.</a:t>
            </a:r>
          </a:p>
          <a:p>
            <a:endParaRPr lang="es-AR" sz="2400" i="1" dirty="0" smtClean="0"/>
          </a:p>
          <a:p>
            <a:endParaRPr lang="es-AR" sz="2400" i="1" dirty="0"/>
          </a:p>
          <a:p>
            <a:endParaRPr lang="es-AR" sz="2400" i="1" dirty="0" smtClean="0"/>
          </a:p>
          <a:p>
            <a:endParaRPr lang="es-AR" sz="2400" i="1" dirty="0"/>
          </a:p>
          <a:p>
            <a:endParaRPr lang="es-AR" sz="1500" dirty="0" smtClean="0"/>
          </a:p>
          <a:p>
            <a:r>
              <a:rPr lang="es-AR" sz="1500" dirty="0" smtClean="0"/>
              <a:t>RÓVERE</a:t>
            </a:r>
            <a:r>
              <a:rPr lang="es-AR" sz="1500" dirty="0"/>
              <a:t>, M; TAMARGO,  M Redes y coaliciones o cómo ampliar el espacio de lo posible, en Colección Gestión Social, 2005, Universidad San Andrés</a:t>
            </a:r>
          </a:p>
          <a:p>
            <a:endParaRPr lang="es-AR" sz="24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3310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4800" cy="1008112"/>
          </a:xfrm>
        </p:spPr>
        <p:txBody>
          <a:bodyPr/>
          <a:lstStyle/>
          <a:p>
            <a:pPr algn="r"/>
            <a:r>
              <a:rPr lang="es-AR" dirty="0" smtClean="0"/>
              <a:t>visibilidad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1124744"/>
            <a:ext cx="7924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000" b="1" dirty="0" smtClean="0"/>
              <a:t>UNASUR Resolución CSS 7/2009</a:t>
            </a:r>
          </a:p>
          <a:p>
            <a:r>
              <a:rPr lang="es-AR" i="1" dirty="0"/>
              <a:t>Art. 2. Reconocer como </a:t>
            </a:r>
            <a:r>
              <a:rPr lang="es-AR" b="1" i="1" dirty="0"/>
              <a:t>instituciones </a:t>
            </a:r>
            <a:r>
              <a:rPr lang="es-AR" b="1" i="1" dirty="0" err="1"/>
              <a:t>estructurantes</a:t>
            </a:r>
            <a:r>
              <a:rPr lang="es-AR" b="1" i="1" dirty="0"/>
              <a:t> de los sistemas de salud aquellas capaces </a:t>
            </a:r>
            <a:r>
              <a:rPr lang="es-AR" b="1" i="1" dirty="0" err="1"/>
              <a:t>operativizar</a:t>
            </a:r>
            <a:r>
              <a:rPr lang="es-AR" b="1" i="1" dirty="0"/>
              <a:t> de forma eficaz, eficiente y sustentable los sistemas y servicios de salud</a:t>
            </a:r>
            <a:r>
              <a:rPr lang="es-AR" i="1" dirty="0"/>
              <a:t>, principalmente por la capacidad de la autoridad sanitaria y desarrollo de recursos </a:t>
            </a:r>
            <a:r>
              <a:rPr lang="es-AR" i="1" dirty="0" smtClean="0"/>
              <a:t>humanos… </a:t>
            </a:r>
            <a:r>
              <a:rPr lang="es-AR" i="1" dirty="0"/>
              <a:t>incluyendo Institutos Nacionales de Salud, Escuelas </a:t>
            </a:r>
            <a:r>
              <a:rPr lang="es-AR" i="1" dirty="0" smtClean="0"/>
              <a:t>Profesionales, </a:t>
            </a:r>
            <a:r>
              <a:rPr lang="es-AR" i="1" dirty="0"/>
              <a:t>Escuelas de Salud Pública, </a:t>
            </a:r>
            <a:r>
              <a:rPr lang="es-AR" b="1" i="1" dirty="0"/>
              <a:t>Escuelas Técnicas en Salud</a:t>
            </a:r>
            <a:r>
              <a:rPr lang="es-AR" i="1" dirty="0"/>
              <a:t> y otras instituciones congéneres</a:t>
            </a:r>
            <a:r>
              <a:rPr lang="es-AR" i="1" dirty="0" smtClean="0"/>
              <a:t>;…</a:t>
            </a:r>
            <a:endParaRPr lang="es-AR" dirty="0"/>
          </a:p>
          <a:p>
            <a:r>
              <a:rPr lang="es-AR" b="1" i="1" dirty="0"/>
              <a:t>Art. 3. Tomar en cuenta en el desarrollo de éstas redes el intercambio institucional ya existente, como la Red de Escuelas Técnicas en Salud, ratificándola por esta resolución</a:t>
            </a:r>
            <a:r>
              <a:rPr lang="es-AR" i="1" dirty="0"/>
              <a:t> y los mecanismos </a:t>
            </a:r>
            <a:r>
              <a:rPr lang="es-AR" i="1" dirty="0" smtClean="0"/>
              <a:t>asociativo </a:t>
            </a:r>
            <a:r>
              <a:rPr lang="es-AR" i="1" dirty="0"/>
              <a:t>que congregan Escuelas de Salud Pública y de formación profesional que pueden ser utilizados como vehículo de comunicación entre estas instituciones: </a:t>
            </a:r>
            <a:endParaRPr lang="es-AR" dirty="0"/>
          </a:p>
          <a:p>
            <a:pPr marL="0" indent="0">
              <a:buNone/>
            </a:pPr>
            <a:r>
              <a:rPr lang="es-AR" sz="2000" b="1" dirty="0" smtClean="0"/>
              <a:t>MERCOSUR</a:t>
            </a:r>
          </a:p>
          <a:p>
            <a:r>
              <a:rPr lang="es-AR" dirty="0" smtClean="0"/>
              <a:t>Incorporación de profesiones técnicas a las negociaciones del  SCOEJER del SGT 11</a:t>
            </a:r>
          </a:p>
          <a:p>
            <a:pPr marL="0" indent="0">
              <a:buNone/>
            </a:pPr>
            <a:r>
              <a:rPr lang="es-AR" sz="2000" b="1" dirty="0" smtClean="0"/>
              <a:t>III FORO DE LA ALIANZA GLOBAL EN PRO DEL PERSONAL SANITARIO</a:t>
            </a:r>
            <a:endParaRPr lang="es-AR" sz="2000" b="1" dirty="0"/>
          </a:p>
        </p:txBody>
      </p:sp>
    </p:spTree>
    <p:extLst>
      <p:ext uri="{BB962C8B-B14F-4D97-AF65-F5344CB8AC3E}">
        <p14:creationId xmlns:p14="http://schemas.microsoft.com/office/powerpoint/2010/main" val="8032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 smtClean="0"/>
              <a:t>Las configuraciones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988840"/>
            <a:ext cx="7924800" cy="4680520"/>
          </a:xfrm>
        </p:spPr>
        <p:txBody>
          <a:bodyPr>
            <a:normAutofit fontScale="92500"/>
          </a:bodyPr>
          <a:lstStyle/>
          <a:p>
            <a:r>
              <a:rPr lang="es-AR" sz="2400" i="1" dirty="0"/>
              <a:t>Las redes no necesitan exactamente lo que se conoce como “unidad de mando”, pero cuando tienen una tarea por delante requieren </a:t>
            </a:r>
            <a:r>
              <a:rPr lang="es-AR" sz="2400" b="1" i="1" dirty="0"/>
              <a:t>“una función de coordinación”</a:t>
            </a:r>
            <a:r>
              <a:rPr lang="es-AR" sz="2400" i="1" dirty="0"/>
              <a:t> proporcional a la complejidad de la acción, lo que </a:t>
            </a:r>
            <a:r>
              <a:rPr lang="es-AR" sz="2400" b="1" i="1" dirty="0"/>
              <a:t>puede ser realizado por diferentes líderes </a:t>
            </a:r>
            <a:r>
              <a:rPr lang="es-AR" sz="2400" i="1" dirty="0"/>
              <a:t>a condición de que ellos tengan el </a:t>
            </a:r>
            <a:r>
              <a:rPr lang="es-AR" sz="2400" b="1" i="1" dirty="0"/>
              <a:t>conocimiento pertinente y se encuentren en la mejor posición o a la distancia óptima</a:t>
            </a:r>
            <a:r>
              <a:rPr lang="es-AR" sz="2400" i="1" dirty="0"/>
              <a:t>, para entender el juego en su complejidad y en su integralidad</a:t>
            </a:r>
            <a:r>
              <a:rPr lang="es-AR" sz="2400" i="1" dirty="0" smtClean="0"/>
              <a:t>.</a:t>
            </a:r>
          </a:p>
          <a:p>
            <a:endParaRPr lang="es-AR" sz="2400" i="1" dirty="0"/>
          </a:p>
          <a:p>
            <a:endParaRPr lang="es-AR" sz="2400" i="1" dirty="0" smtClean="0"/>
          </a:p>
          <a:p>
            <a:endParaRPr lang="es-AR" sz="2400" i="1" dirty="0"/>
          </a:p>
          <a:p>
            <a:pPr lvl="0">
              <a:buClr>
                <a:srgbClr val="DC9E1F"/>
              </a:buClr>
            </a:pPr>
            <a:r>
              <a:rPr lang="es-AR" sz="1300" dirty="0">
                <a:solidFill>
                  <a:srgbClr val="FFFFFF"/>
                </a:solidFill>
              </a:rPr>
              <a:t>RÓVERE, M; TAMARGO,  M Redes y coaliciones o cómo ampliar el espacio de lo posible, en Colección Gestión Social, 2005, Universidad San Andrés</a:t>
            </a:r>
          </a:p>
          <a:p>
            <a:endParaRPr lang="es-AR" sz="2400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2019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 smtClean="0"/>
              <a:t>La gestión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853136"/>
          </a:xfrm>
        </p:spPr>
        <p:txBody>
          <a:bodyPr>
            <a:normAutofit fontScale="25000" lnSpcReduction="20000"/>
          </a:bodyPr>
          <a:lstStyle/>
          <a:p>
            <a:endParaRPr lang="es-AR" sz="2400" i="1" dirty="0" smtClean="0"/>
          </a:p>
          <a:p>
            <a:endParaRPr lang="es-AR" sz="3000" i="1" dirty="0" smtClean="0"/>
          </a:p>
          <a:p>
            <a:r>
              <a:rPr lang="es-AR" sz="9600" i="1" dirty="0" smtClean="0"/>
              <a:t>La </a:t>
            </a:r>
            <a:r>
              <a:rPr lang="es-AR" sz="9600" i="1" dirty="0"/>
              <a:t>gestión de redes es un trabajo específico que tiene algunas diferencias sustanciales con la gestión clásica. </a:t>
            </a:r>
            <a:r>
              <a:rPr lang="es-AR" sz="9600" b="1" i="1" dirty="0"/>
              <a:t>La gestión de una red constituye una tarea compleja</a:t>
            </a:r>
            <a:r>
              <a:rPr lang="es-AR" sz="9600" i="1" dirty="0"/>
              <a:t>, porque quien está en esa posición puede no </a:t>
            </a:r>
            <a:r>
              <a:rPr lang="es-AR" sz="9600" b="1" i="1" dirty="0"/>
              <a:t>controlar variables clave </a:t>
            </a:r>
            <a:r>
              <a:rPr lang="es-AR" sz="9600" i="1" dirty="0"/>
              <a:t>y en muchos casos la propia red puede ser de </a:t>
            </a:r>
            <a:r>
              <a:rPr lang="es-AR" sz="9600" b="1" i="1" dirty="0"/>
              <a:t>muy baja gobernabilidad</a:t>
            </a:r>
            <a:r>
              <a:rPr lang="es-AR" sz="9600" i="1" dirty="0"/>
              <a:t>. </a:t>
            </a:r>
            <a:endParaRPr lang="es-AR" sz="9600" i="1" dirty="0" smtClean="0"/>
          </a:p>
          <a:p>
            <a:endParaRPr lang="es-AR" sz="9600" i="1" dirty="0"/>
          </a:p>
          <a:p>
            <a:endParaRPr lang="es-AR" sz="9600" i="1" dirty="0" smtClean="0"/>
          </a:p>
          <a:p>
            <a:endParaRPr lang="es-AR" sz="4400" i="1" dirty="0"/>
          </a:p>
          <a:p>
            <a:endParaRPr lang="es-AR" sz="4400" i="1" dirty="0" smtClean="0"/>
          </a:p>
          <a:p>
            <a:endParaRPr lang="es-AR" sz="4400" i="1" dirty="0"/>
          </a:p>
          <a:p>
            <a:endParaRPr lang="es-AR" sz="4400" i="1" dirty="0" smtClean="0"/>
          </a:p>
          <a:p>
            <a:endParaRPr lang="es-AR" sz="4400" i="1" dirty="0" smtClean="0"/>
          </a:p>
          <a:p>
            <a:endParaRPr lang="es-AR" sz="4400" i="1" dirty="0" smtClean="0"/>
          </a:p>
          <a:p>
            <a:endParaRPr lang="es-AR" sz="4400" i="1" dirty="0"/>
          </a:p>
          <a:p>
            <a:pPr lvl="0">
              <a:buClr>
                <a:srgbClr val="DC9E1F"/>
              </a:buClr>
            </a:pPr>
            <a:r>
              <a:rPr lang="es-AR" sz="4800" dirty="0">
                <a:solidFill>
                  <a:srgbClr val="FFFFFF"/>
                </a:solidFill>
              </a:rPr>
              <a:t>RÓVERE, M; TAMARGO,  M Redes y coaliciones o cómo ampliar el espacio de lo posible, en Colección Gestión Social, 2005, Universidad San Andrés</a:t>
            </a:r>
          </a:p>
          <a:p>
            <a:endParaRPr lang="es-AR" sz="24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2344917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102</TotalTime>
  <Words>1277</Words>
  <Application>Microsoft Office PowerPoint</Application>
  <PresentationFormat>Presentación en pantalla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Horizonte</vt:lpstr>
      <vt:lpstr>3ª  Reunión de la RETS</vt:lpstr>
      <vt:lpstr>Qué es una Red? </vt:lpstr>
      <vt:lpstr>OBJETIVOS DE LA RETS</vt:lpstr>
      <vt:lpstr>ACTORES</vt:lpstr>
      <vt:lpstr>Dinámica de las redes</vt:lpstr>
      <vt:lpstr>El sentido</vt:lpstr>
      <vt:lpstr>visibilidad</vt:lpstr>
      <vt:lpstr>Las configuraciones</vt:lpstr>
      <vt:lpstr>La gestión</vt:lpstr>
      <vt:lpstr>Redes en sí y redes “para”</vt:lpstr>
      <vt:lpstr>Funciones básicas de la gestión de la red</vt:lpstr>
      <vt:lpstr>LAS SUBREDES y la UNASUR</vt:lpstr>
      <vt:lpstr>PROPUESTAS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3ª  Reunión de la RETS</dc:title>
  <dc:creator>ID</dc:creator>
  <cp:lastModifiedBy>ID</cp:lastModifiedBy>
  <cp:revision>9</cp:revision>
  <dcterms:created xsi:type="dcterms:W3CDTF">2013-11-07T10:26:23Z</dcterms:created>
  <dcterms:modified xsi:type="dcterms:W3CDTF">2013-11-07T15:48:55Z</dcterms:modified>
</cp:coreProperties>
</file>