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84" r:id="rId2"/>
  </p:sldMasterIdLst>
  <p:notesMasterIdLst>
    <p:notesMasterId r:id="rId41"/>
  </p:notesMasterIdLst>
  <p:handoutMasterIdLst>
    <p:handoutMasterId r:id="rId42"/>
  </p:handoutMasterIdLst>
  <p:sldIdLst>
    <p:sldId id="268" r:id="rId3"/>
    <p:sldId id="332" r:id="rId4"/>
    <p:sldId id="337" r:id="rId5"/>
    <p:sldId id="338" r:id="rId6"/>
    <p:sldId id="396" r:id="rId7"/>
    <p:sldId id="397" r:id="rId8"/>
    <p:sldId id="398" r:id="rId9"/>
    <p:sldId id="399" r:id="rId10"/>
    <p:sldId id="322" r:id="rId11"/>
    <p:sldId id="381" r:id="rId12"/>
    <p:sldId id="380" r:id="rId13"/>
    <p:sldId id="382" r:id="rId14"/>
    <p:sldId id="383" r:id="rId15"/>
    <p:sldId id="384" r:id="rId16"/>
    <p:sldId id="325" r:id="rId17"/>
    <p:sldId id="327" r:id="rId18"/>
    <p:sldId id="328" r:id="rId19"/>
    <p:sldId id="329" r:id="rId20"/>
    <p:sldId id="357" r:id="rId21"/>
    <p:sldId id="400" r:id="rId22"/>
    <p:sldId id="401" r:id="rId23"/>
    <p:sldId id="402" r:id="rId24"/>
    <p:sldId id="403" r:id="rId25"/>
    <p:sldId id="404" r:id="rId26"/>
    <p:sldId id="405" r:id="rId27"/>
    <p:sldId id="406" r:id="rId28"/>
    <p:sldId id="411" r:id="rId29"/>
    <p:sldId id="426" r:id="rId30"/>
    <p:sldId id="427" r:id="rId31"/>
    <p:sldId id="428" r:id="rId32"/>
    <p:sldId id="430" r:id="rId33"/>
    <p:sldId id="431" r:id="rId34"/>
    <p:sldId id="432" r:id="rId35"/>
    <p:sldId id="433" r:id="rId36"/>
    <p:sldId id="434" r:id="rId37"/>
    <p:sldId id="435" r:id="rId38"/>
    <p:sldId id="429" r:id="rId39"/>
    <p:sldId id="436" r:id="rId40"/>
  </p:sldIdLst>
  <p:sldSz cx="9144000" cy="6858000" type="screen4x3"/>
  <p:notesSz cx="9926638" cy="6797675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00"/>
    <a:srgbClr val="FF9900"/>
    <a:srgbClr val="33CCFF"/>
    <a:srgbClr val="FF9933"/>
    <a:srgbClr val="CCECFF"/>
    <a:srgbClr val="0099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7333" autoAdjust="0"/>
  </p:normalViewPr>
  <p:slideViewPr>
    <p:cSldViewPr>
      <p:cViewPr>
        <p:scale>
          <a:sx n="90" d="100"/>
          <a:sy n="90" d="100"/>
        </p:scale>
        <p:origin x="-804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304" y="-10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88" tIns="45144" rIns="90288" bIns="45144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88" tIns="45144" rIns="90288" bIns="45144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88" tIns="45144" rIns="90288" bIns="45144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88" tIns="45144" rIns="90288" bIns="45144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17522C-4EA1-459E-9203-096FD5AC9C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15796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8000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563" y="3228975"/>
            <a:ext cx="7275512" cy="30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C6C07E-63CC-4365-A86A-DA7E9CB14D7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5393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5622925" y="6456363"/>
            <a:ext cx="430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b"/>
          <a:lstStyle/>
          <a:p>
            <a:pPr algn="r"/>
            <a:fld id="{319B2C51-F503-41F1-B7A4-58321FAAE8F9}" type="slidenum">
              <a:rPr lang="pt-PT" sz="1200">
                <a:latin typeface="Arial" pitchFamily="34" charset="0"/>
              </a:rPr>
              <a:pPr algn="r"/>
              <a:t>19</a:t>
            </a:fld>
            <a:endParaRPr lang="pt-PT" sz="1200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2F99E87-9BC6-4021-A74E-06371DC69B5B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3523A0F-8D50-4B86-9F7D-91EF5E96395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C1FA047-F4A3-4A90-AF34-9A7429001780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6449699-0594-424D-833F-4D7160D7D7B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B2B85B1-E28F-4FDB-A524-79AAE9F1ED46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24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CA214D8-BA89-44D9-AEC9-32E7FAF813A3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25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47290F7-9691-4A0E-8663-115C9D3A68B8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26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3D0513F-9809-4C8F-A860-1F3C0FA764F7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27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CCB15379-7ECA-44CE-8486-7A628DD8AA13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28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29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2F99E87-9BC6-4021-A74E-06371DC69B5B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32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2EF4E9E-F261-4AD2-9148-D7759FE31A4F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2F99E87-9BC6-4021-A74E-06371DC69B5B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37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2F99E87-9BC6-4021-A74E-06371DC69B5B}" type="slidenum">
              <a:rPr lang="pt-PT" altLang="pt-PT" sz="1200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pt-PT" altLang="pt-PT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76F9C-28F6-4943-A027-E25ABFFBB60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B050-4A52-4D60-B269-1D892A7BE8B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248DE-C2F8-4F73-938F-CAB6AF5E243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2951-CA02-4524-A1F1-5706B32F4B2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FEAC-D613-4C8C-9B05-C917DD144225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425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E6F8B-1891-456C-AFE7-E293BA051203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791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80D5-CC63-44D4-9B35-C0EBF9C277CC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11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78AED-D8F9-4E8C-808C-332241BF2221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65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E9C6-CAA9-4B88-BF2A-8E56370B6BD2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46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331AF-63E7-4FE1-B90E-C4C18480BE55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39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BA60C-433D-4F24-9B67-9F8B0F33CF93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73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61ECC-E67A-4305-839C-9CF9690D87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D324A-0535-4A1B-A792-2C86DBB9F0EC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35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8CEF-0238-4B6A-946A-FC80A6BF78F8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76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CAB38-557B-4DF8-B403-5BB932967E5E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72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86599-7381-488E-B56D-050A998E8C17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947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29283-1442-4674-A266-A7B27F4BB575}" type="slidenum">
              <a:rPr lang="pt-PT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5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E106-DBE3-42A5-9B7F-A2209DEF95E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FB1A-01D6-4756-80D1-954CBDF5BB5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0A043-65E2-432C-8CC5-1DA3FEDF383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96AC-6C98-4C93-9E72-50E5FC58370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AEAE4-1D3C-4CD0-8B6B-DE4CC3C22D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BADFD-BC88-4D44-A21D-21444402E76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CDC16-BBEA-46B6-B367-5607845EE29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 advClick="0" advTm="1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cplp.org/index.asp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hyperlink" Target="http://www.cplp.org/index.asp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43251"/>
            </a:gs>
            <a:gs pos="100000">
              <a:srgbClr val="096CA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4581C97-CAD9-49D8-AC37-B0A76520044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pic>
        <p:nvPicPr>
          <p:cNvPr id="1031" name="Picture 7" descr="Ir para a página principal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 advClick="0" advTm="15000"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43251"/>
            </a:gs>
            <a:gs pos="100000">
              <a:srgbClr val="096CA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 de texto do modelo global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P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28D536C-472C-4430-BA68-EEDD9B818E84}" type="slidenum">
              <a:rPr lang="pt-PT">
                <a:solidFill>
                  <a:srgbClr val="FFFFFF"/>
                </a:solidFill>
                <a:cs typeface="Arial" charset="0"/>
              </a:rPr>
              <a:pPr>
                <a:defRPr/>
              </a:pPr>
              <a:t>‹nº›</a:t>
            </a:fld>
            <a:endParaRPr lang="pt-PT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031" name="Picture 7" descr="Ir para a página principal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0060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cplp.org/Default.aspx?ID=975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p.org/index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-26988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87338" y="1844675"/>
            <a:ext cx="8569325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 sz="3200" b="1" dirty="0" smtClean="0">
              <a:solidFill>
                <a:srgbClr val="00B0F0"/>
              </a:solidFill>
            </a:endParaRPr>
          </a:p>
          <a:p>
            <a:pPr algn="ctr"/>
            <a:r>
              <a:rPr lang="pt-PT" sz="3200" b="1" dirty="0" smtClean="0">
                <a:solidFill>
                  <a:srgbClr val="00B0F0"/>
                </a:solidFill>
              </a:rPr>
              <a:t>O </a:t>
            </a:r>
            <a:r>
              <a:rPr lang="pt-PT" sz="3200" b="1" dirty="0">
                <a:solidFill>
                  <a:srgbClr val="00B0F0"/>
                </a:solidFill>
              </a:rPr>
              <a:t>Pilar Cooperação na CPLP </a:t>
            </a:r>
          </a:p>
          <a:p>
            <a:pPr algn="ctr"/>
            <a:endParaRPr lang="pt-PT" sz="3200" dirty="0"/>
          </a:p>
          <a:p>
            <a:pPr algn="ctr"/>
            <a:endParaRPr lang="pt-PT" sz="2400" dirty="0" smtClean="0"/>
          </a:p>
          <a:p>
            <a:pPr algn="ctr"/>
            <a:r>
              <a:rPr lang="pt-PT" sz="2800" b="1" dirty="0" smtClean="0"/>
              <a:t> </a:t>
            </a:r>
            <a:endParaRPr lang="pt-PT" sz="1600" dirty="0" smtClean="0"/>
          </a:p>
          <a:p>
            <a:pPr algn="ctr"/>
            <a:r>
              <a:rPr lang="pt-PT" sz="1400" dirty="0" smtClean="0"/>
              <a:t>Secretariado Executivo da CPLP</a:t>
            </a:r>
            <a:endParaRPr lang="pt-PT" sz="1400" dirty="0"/>
          </a:p>
          <a:p>
            <a:pPr algn="ctr"/>
            <a:endParaRPr lang="pt-PT" sz="1000" dirty="0" smtClean="0"/>
          </a:p>
          <a:p>
            <a:pPr algn="ctr"/>
            <a:endParaRPr lang="pt-PT" sz="1000" dirty="0" smtClean="0"/>
          </a:p>
          <a:p>
            <a:pPr algn="ctr"/>
            <a:endParaRPr lang="pt-PT" sz="1000" dirty="0" smtClean="0"/>
          </a:p>
          <a:p>
            <a:pPr algn="r"/>
            <a:endParaRPr lang="pt-PT" sz="1200" dirty="0" smtClean="0"/>
          </a:p>
          <a:p>
            <a:pPr algn="r"/>
            <a:endParaRPr lang="pt-PT" sz="1200" dirty="0" smtClean="0"/>
          </a:p>
          <a:p>
            <a:pPr algn="r"/>
            <a:endParaRPr lang="pt-PT" sz="900" dirty="0" smtClean="0"/>
          </a:p>
          <a:p>
            <a:pPr algn="r"/>
            <a:endParaRPr lang="pt-PT" sz="900" dirty="0"/>
          </a:p>
          <a:p>
            <a:pPr algn="r"/>
            <a:endParaRPr lang="pt-PT" sz="900" dirty="0" smtClean="0"/>
          </a:p>
          <a:p>
            <a:pPr algn="r"/>
            <a:endParaRPr lang="pt-PT" sz="900" dirty="0"/>
          </a:p>
          <a:p>
            <a:pPr algn="r"/>
            <a:endParaRPr lang="pt-PT" sz="900" dirty="0" smtClean="0"/>
          </a:p>
          <a:p>
            <a:pPr algn="r"/>
            <a:endParaRPr lang="pt-PT" sz="900" dirty="0"/>
          </a:p>
          <a:p>
            <a:pPr algn="r"/>
            <a:endParaRPr lang="pt-PT" sz="900" dirty="0" smtClean="0"/>
          </a:p>
          <a:p>
            <a:pPr algn="r"/>
            <a:r>
              <a:rPr lang="pt-PT" sz="900" dirty="0" smtClean="0"/>
              <a:t>Direção de Cooperação da CPLP</a:t>
            </a:r>
            <a:endParaRPr lang="pt-BR" altLang="zh-CN" sz="2800" b="1" dirty="0">
              <a:ea typeface="宋体" pitchFamily="2" charset="-122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419872" y="6237312"/>
            <a:ext cx="2338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 sz="1200" b="1" dirty="0"/>
          </a:p>
          <a:p>
            <a:pPr algn="ctr"/>
            <a:r>
              <a:rPr lang="pt-PT" sz="1200" b="1" dirty="0" err="1"/>
              <a:t>www.cplp.org</a:t>
            </a:r>
            <a:endParaRPr lang="pt-PT" sz="1400" dirty="0"/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Atividades constantes do PIC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r>
              <a:rPr lang="pt-PT" sz="2400" dirty="0" smtClean="0">
                <a:solidFill>
                  <a:srgbClr val="FF9900"/>
                </a:solidFill>
                <a:latin typeface="Arial" pitchFamily="34" charset="0"/>
              </a:rPr>
              <a:t>AÇÕES PONTUAIS</a:t>
            </a:r>
          </a:p>
          <a:p>
            <a:r>
              <a:rPr lang="pt-PT" sz="2400" u="sng" dirty="0" smtClean="0">
                <a:solidFill>
                  <a:srgbClr val="FFFF00"/>
                </a:solidFill>
                <a:latin typeface="Arial" pitchFamily="34" charset="0"/>
              </a:rPr>
              <a:t>em execução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123728" y="1628775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795818"/>
              </p:ext>
            </p:extLst>
          </p:nvPr>
        </p:nvGraphicFramePr>
        <p:xfrm>
          <a:off x="2339751" y="1772816"/>
          <a:ext cx="6624736" cy="447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12"/>
                <a:gridCol w="2982007"/>
                <a:gridCol w="891239"/>
                <a:gridCol w="891239"/>
                <a:gridCol w="891239"/>
              </a:tblGrid>
              <a:tr h="662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Codificação</a:t>
                      </a:r>
                      <a:endParaRPr lang="pt-P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Projetos</a:t>
                      </a:r>
                      <a:endParaRPr lang="pt-P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Instância de aprovação</a:t>
                      </a:r>
                      <a:endParaRPr lang="pt-P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Montantes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Financiados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pelo </a:t>
                      </a:r>
                      <a:r>
                        <a:rPr lang="pt-PT" sz="1000" b="1" dirty="0" err="1">
                          <a:effectLst/>
                        </a:rPr>
                        <a:t>FE</a:t>
                      </a:r>
                      <a:endParaRPr lang="pt-PT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(Euros)</a:t>
                      </a:r>
                      <a:endParaRPr lang="pt-P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effectLst/>
                        </a:rPr>
                        <a:t>Estado de Execução</a:t>
                      </a:r>
                      <a:endParaRPr lang="pt-P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Ap06/LIS/06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Monitoramento dos Projetos Apoiados pelo Brasil no âmbito da CPLP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58.814,00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Em execução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Ap26/LDA/11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ODM Campus Challenge - Ativar jovens universitários pelos ODM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XXIII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30.674,00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conclusão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 err="1">
                          <a:effectLst/>
                        </a:rPr>
                        <a:t>Ap28</a:t>
                      </a:r>
                      <a:r>
                        <a:rPr lang="pt-PT" sz="1000" dirty="0">
                          <a:effectLst/>
                        </a:rPr>
                        <a:t>/LIS/12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Apoio ao Centro de Informação e Proteção Social da CPLP – CIPS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XXIV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26.944,45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conclusão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97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Ap31/LIS/12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Biodiversidade em Ambiente Urbano e Desenvolvimento Sustentado: estratégias e ações na CPLP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XXIV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0,00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Sem arranque previsto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Ap34/LIS/13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V Edição da Escola de Jovens Líderes da CPLP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XXVI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20.000,00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conclusão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66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Ap35/LIS/13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“Prolongamento do Projeto Promoção da Segurança Alimentar nas Cidades da CPLP através do Desenvolvimento da Agricultura Urbana Sustentável”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XXVI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21.279,00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arranque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97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Ap36/LIS/13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Manuais de Arquitetura Sustentável para S. Tomé e Príncipe e Timor-Leste (Fase 2 – Publicação) 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XXVI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25.080,00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arranque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Ap37/LIS/13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Reforço da capacidade de comunicação audiovisual da CPLP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XXVI RPFC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93.532,26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Em execução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97204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TOTAL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276.323,71</a:t>
                      </a:r>
                      <a:endParaRPr lang="pt-P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Projetos constantes do PIC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411413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107504" y="3140968"/>
            <a:ext cx="201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FF9900"/>
                </a:solidFill>
                <a:latin typeface="Arial" pitchFamily="34" charset="0"/>
              </a:rPr>
              <a:t>Memória de Projetos concluídos (exemplos)</a:t>
            </a:r>
            <a:endParaRPr lang="pt-PT" u="sng" dirty="0" smtClean="0">
              <a:solidFill>
                <a:srgbClr val="CC3300"/>
              </a:solidFill>
              <a:latin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29274"/>
              </p:ext>
            </p:extLst>
          </p:nvPr>
        </p:nvGraphicFramePr>
        <p:xfrm>
          <a:off x="2915816" y="1628775"/>
          <a:ext cx="5658511" cy="5022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4464496"/>
                <a:gridCol w="617951"/>
              </a:tblGrid>
              <a:tr h="471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b="1" dirty="0">
                          <a:effectLst/>
                        </a:rPr>
                        <a:t/>
                      </a:r>
                      <a:br>
                        <a:rPr lang="pt-PT" sz="1200" b="1" dirty="0">
                          <a:effectLst/>
                        </a:rPr>
                      </a:br>
                      <a:r>
                        <a:rPr lang="pt-PT" sz="700" b="1" dirty="0">
                          <a:effectLst/>
                        </a:rPr>
                        <a:t>Codificação</a:t>
                      </a:r>
                      <a:endParaRPr lang="pt-PT" sz="7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Projetos</a:t>
                      </a:r>
                      <a:endParaRPr lang="pt-PT" sz="7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Montantes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Financiados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pelo </a:t>
                      </a:r>
                      <a:r>
                        <a:rPr lang="pt-PT" sz="700" b="1" dirty="0" err="1">
                          <a:effectLst/>
                        </a:rPr>
                        <a:t>FE</a:t>
                      </a:r>
                      <a:endParaRPr lang="pt-PT" sz="7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(Euros)</a:t>
                      </a:r>
                      <a:endParaRPr lang="pt-PT" sz="7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Pr01/MAP/00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Centro Regional de Excelência em Desenvolvimento Empresarial (CREDE) - Luanda, Angola 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448.087,88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Pr02/MAP/00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Centro Regional de Excelência em Administração Pública (CREAP) - Maputo, Moçambique 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567.162,69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Pr03/MAP/00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de Administração e Gestão Escolar para Dirigentes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52.373,72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Pr04/MAP/00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de Formação de Técnicos da Educação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32.442,9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Pr05/MAP/00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de Formação na Área dos Arquivos para os PALOP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66.617,60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Pr06/MAP/00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2º Concurso CPLP – 1ª Obra (nacional/comunitário)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0,00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Pr07/MAP/00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Estatísticas da Educação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100.126,00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Pr08/ST/01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ETECFORMA – Rede para o Ensino Técnico dos Países de Língua Portuguesa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9.350,00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310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Pr09/ST/01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Apoio à Guiné-Bissau: Formação de Novos Inspetores e Delegados Regionais do Trabalho e Administração Pública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21.905,30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Pr10/ST/01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Apoio à Guiné-Bissau: Apoio às Mulheres na Produção de Arroz Bas-Fond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17.971,00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103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Pr11/ST/01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HIV/SIDA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19.383,00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Pr12/ST/01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Apoio à Capacitação de Recursos Humanos em Saúde PALOP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272.493,00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103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Pr13/ST/01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Cooperação Técnica em Telecomunicações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359.281,00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103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Pr14/ST/01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Centro Internacional de Juventude da CPLP 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33.213,00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Pr15/BR/02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Governo Eletrónico - Rede Colaborativa da CPLP em Governo Electrónico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71.628,89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Pr16/BR/02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de Elaboração de Projetos de Cooperação para o Desenvolvimento (CEProDe)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70.694,00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103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Pr17/BR/02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Fortalecimento do Secretariado Executivo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190.030,00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310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Pr18/LB/04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Treinamento em Análise e Enquadramento de Projetos de Cooperação Técnica Internacional (ProCTI-MAE)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130.470,00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Pr19/LB/05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Capacitação em Matéria de Negociações Comerciais Internacionais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75.612,00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Pr20/LB/05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sobre Gerenciamento da Cooperação Técnica (ProCTI-MGC)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81.371,00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206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Pr21/LB/05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Criação de uma Plataforma Informática Acessível aos PALOP para Informação dos Arquivos do IHMT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46.036,57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  <a:tr h="4137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Pr22/LB/06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Disponibilização de Cultivares e Capacitação para a Implantação de Sistemas Sustentáveis de Produção de Hortaliças em Cabo-Verde, São Tomé e Príncipe e Guiné-Bissau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dirty="0">
                          <a:effectLst/>
                        </a:rPr>
                        <a:t>70.797,68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4813" marR="24813" marT="0" marB="0" anchor="b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Projetos constantes do PIC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411413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107504" y="3140968"/>
            <a:ext cx="201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FF9900"/>
                </a:solidFill>
                <a:latin typeface="Arial" pitchFamily="34" charset="0"/>
              </a:rPr>
              <a:t>Memória de Projetos concluídos (exemplos)</a:t>
            </a:r>
            <a:endParaRPr lang="pt-PT" u="sng" dirty="0">
              <a:solidFill>
                <a:srgbClr val="CC3300"/>
              </a:solidFill>
              <a:latin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06570"/>
              </p:ext>
            </p:extLst>
          </p:nvPr>
        </p:nvGraphicFramePr>
        <p:xfrm>
          <a:off x="2843808" y="1989931"/>
          <a:ext cx="5700801" cy="4534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4680520"/>
                <a:gridCol w="516225"/>
              </a:tblGrid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 dirty="0" err="1">
                          <a:effectLst/>
                        </a:rPr>
                        <a:t>Pr23</a:t>
                      </a:r>
                      <a:r>
                        <a:rPr lang="pt-PT" sz="600" dirty="0">
                          <a:effectLst/>
                        </a:rPr>
                        <a:t>/GB/06</a:t>
                      </a:r>
                      <a:endParaRPr lang="pt-PT" sz="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Bolsas CADAPi – 1ª fase / Curso de Alta Direção em Administração Pública para Alunos dos PALOP e Timor-Leste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40.000,00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Pr24/LB/07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Formação e Implementação de Metodologias para a Conservação da Biodiversidade e Gestão de Áreas Protegidas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45.000,00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Pr25/LIS/07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Educação Ambiental na CPLP no Marco da Década da Educação para o Desenvolvimento Sustentável (Salas Verdes)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126.705,00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Pr26/LB/07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Bolsas CADAPi – 2ª fase / Curso de Alta Direção em Administração Pública para Alunos dos PALOP e Timor-Leste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40.000,00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Pr27/LB/08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Programa de Capacitação dos Laboratórios de Engenharia PALOP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203.836,00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90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Pr28/LB/08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Biblioteca Móvel de Enfermagem em Português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15.085,93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90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Pr29/LB/08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de Aperfeiçoamento para Técnicos de Futebol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115.963,91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Pr29/LB/08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Programa para a Implementação de Bancos de Leite Humano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151.957,08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Pr31/LB/08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Curso sobre Gestão do Ciclo do Projeto de Cooperação Técnica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(ProCTI-MCP)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94.472,00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Pr32/LB/08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Conferência Internacional infantojuvenil pelo Meio Ambiente: uma contribuição para o Programa de Educação Ambiental da CPLP – 1ª Fase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440.000,00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98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Pr33/LB/08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I Mostra de Cinema e Audiovisual da CPLP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20.497,66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451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Pr34/LB/08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Conceção e Edição de Manuais de Aprendizagem de Leitura, Escrita e Aritmética para Distribuição Gratuita nos Países Africanos de Língua Portuguesa e em Timor-Leste – Fase I – “Cartilha de Leitura Escolar”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91.947,00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Pr35/LB/08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O Microcrédito como Forma de Luta contra a Pobreza – Reforço e Capitalização de Boas Práticas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92.438,00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Pr36/LB/08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Programa de Capacitação dos Laboratórios de Engenharia dos PALOP – Fase II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202.258,67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Pr37/PRA/09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Meninos de Rua: Inclusão e Inserção (Voz de Nós: Crianças de Rua Protagonistas dos seus Direitos) 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142.295,50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361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Pr38/LB/10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Projeto de Cooperação sobre Reforço de Capacidades em matéria de Avaliação de Impacto Ambiental e Avaliação Ambiental Estratégica dos serviços públicos nos PALOP e Timor-Leste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57.817,97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Pr39/LDA/10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Programa de Capacitação dos Laboratórios de Engenharia dos PALOP – Fase III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266.627,58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PR40/LB/11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Centro Internacional de Investigação Climática e Aplicações para os Países de Língua Portuguesa (CPLP) e África (CIICLAA)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31.152,00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18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Pr46/LIS/11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Base de Dados Jurídica da CPLP – Fase IV - (Legis-CPLP – Fase IV) 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>
                          <a:effectLst/>
                        </a:rPr>
                        <a:t>150.000,00</a:t>
                      </a:r>
                      <a:endParaRPr lang="pt-PT" sz="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  <a:tr h="271044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b="1" dirty="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b="1" dirty="0">
                          <a:effectLst/>
                        </a:rPr>
                        <a:t>TOTAL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500" b="1" dirty="0">
                          <a:effectLst/>
                        </a:rPr>
                        <a:t> </a:t>
                      </a:r>
                      <a:endParaRPr lang="pt-PT" sz="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b="1" dirty="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b="1" dirty="0">
                          <a:effectLst/>
                        </a:rPr>
                        <a:t>5.065.101,53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600" b="1" dirty="0">
                          <a:effectLst/>
                        </a:rPr>
                        <a:t> </a:t>
                      </a:r>
                      <a:endParaRPr lang="pt-PT" sz="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3956" marR="23956" marT="0" marB="0" anchor="b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Projetos constantes do PIC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411413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107504" y="3140968"/>
            <a:ext cx="201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FF9900"/>
                </a:solidFill>
                <a:latin typeface="Arial" pitchFamily="34" charset="0"/>
              </a:rPr>
              <a:t>Memória de </a:t>
            </a:r>
            <a:r>
              <a:rPr lang="pt-PT" dirty="0" smtClean="0">
                <a:solidFill>
                  <a:srgbClr val="FF9900"/>
                </a:solidFill>
                <a:latin typeface="Arial" pitchFamily="34" charset="0"/>
              </a:rPr>
              <a:t>Ações Pontuais concluídas </a:t>
            </a:r>
            <a:r>
              <a:rPr lang="pt-PT" dirty="0">
                <a:solidFill>
                  <a:srgbClr val="FF9900"/>
                </a:solidFill>
                <a:latin typeface="Arial" pitchFamily="34" charset="0"/>
              </a:rPr>
              <a:t>(exemplos)</a:t>
            </a:r>
            <a:endParaRPr lang="pt-PT" u="sng" dirty="0">
              <a:solidFill>
                <a:srgbClr val="CC3300"/>
              </a:solidFill>
              <a:latin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1042"/>
              </p:ext>
            </p:extLst>
          </p:nvPr>
        </p:nvGraphicFramePr>
        <p:xfrm>
          <a:off x="2771801" y="1824002"/>
          <a:ext cx="5835330" cy="4539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/>
                <a:gridCol w="4606106"/>
                <a:gridCol w="581152"/>
              </a:tblGrid>
              <a:tr h="445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Codificação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Ações Pontuais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Montantes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Financiados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CPLP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(Euros)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Ap01/ST/01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Fortalecimento Institucional do Secretariado Executivo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39.826,00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Ap02/ST/01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Apetrechamento da Faculdade de Direito de Bissau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13.234,05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102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Ap03/BR/02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Estudos Lusitanistas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57.846,15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30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Ap04/LB/03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Apoio à Participação de Técnicos dos Países da CPLP no I Encontro da CPLP de Especialistas sobre Malária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18.475,00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102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Ap05/LB/05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Seminário sobre Terapêutica da Malária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50.600,00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Ap07/BIS/06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Impressão da Versão em Português do Livro da OMS sobre Cuidados de Saúde para Crianças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12.327,00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30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Ap08/BIS/06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Conferência Nacional sobre Educação Profissional e Tecnológica: Painel de Intercâmbio entre Países de Língua Portuguesa"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30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Ap09/LB/08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Workshop Internacional sobre Clima, Recursos Naturais e Aplicações na CPLP: Parcerias na Área do Clima e Ambiente (WSCRA08)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16.500,00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Ap10/LB/08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Seminários de Formação e Produção de Material Didático no âmbito do Projeto SURRE – África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41.000,00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30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Ap11/LB/08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Seminário "A importância dos Sistemas de Informação Geográfica na Gestão dos Recursos Geológicos e Mitigação dos Riscos Geológicos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27.546,00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Ap12/LB/08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Rede de Investigação e Desenvolvimento de Saúde – Malária – RIDES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22.500,00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Ap13/LB/08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Curso Internacional de Alta Direção em Administração Pública – 3ª Edição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40.600,00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Ap14/LB/09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Colocação de um Especialista no Setor de Comunicação e Informação da UNESCO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78.479,00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Ap15/PRA/09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Curso Internacional de Alta Direção em Administração Pública – 4ª Edição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40.000,00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Ap16/PRA/09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II Bienal de Aprendizagem da Matemática, Língua Portuguesa e Tecnologias 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16.560.00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Ap17/PRA/09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Oficinas de projetos agrícolas em S. Tomé e Príncipe e Guiné-Bissau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15.993,60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102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Ap18/LB/10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Convenção CITES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24.277,30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204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Ap19/LB/10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Rede de Investigação e Desenvolvimento da Malária da CPLP (RIDESMAL)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50.000,00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  <a:tr h="30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Ap20/LB/10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II Workshop Internacional sobre Clima, Recursos Naturais, e Aplicações nos Países de Língua Oficial Portuguesa (WSCRA10)</a:t>
                      </a:r>
                      <a:endParaRPr lang="pt-PT" sz="7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14.325,00</a:t>
                      </a:r>
                      <a:endParaRPr lang="pt-PT" sz="7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27051" marR="27051" marT="0" marB="0" anchor="b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Projetos constantes do PIC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411413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107504" y="3140968"/>
            <a:ext cx="201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FF9900"/>
                </a:solidFill>
                <a:latin typeface="Arial" pitchFamily="34" charset="0"/>
              </a:rPr>
              <a:t>Memória de Ações Pontuais concluídas (exemplos)</a:t>
            </a:r>
            <a:endParaRPr lang="pt-PT" u="sng" dirty="0">
              <a:solidFill>
                <a:srgbClr val="CC3300"/>
              </a:solidFill>
              <a:latin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241911"/>
              </p:ext>
            </p:extLst>
          </p:nvPr>
        </p:nvGraphicFramePr>
        <p:xfrm>
          <a:off x="2699792" y="2276872"/>
          <a:ext cx="6132830" cy="3185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4092461"/>
                <a:gridCol w="1104265"/>
              </a:tblGrid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 err="1">
                          <a:effectLst/>
                        </a:rPr>
                        <a:t>Ap22</a:t>
                      </a:r>
                      <a:r>
                        <a:rPr lang="pt-PT" sz="1100" dirty="0">
                          <a:effectLst/>
                        </a:rPr>
                        <a:t>/</a:t>
                      </a:r>
                      <a:r>
                        <a:rPr lang="pt-PT" sz="1100" dirty="0" err="1">
                          <a:effectLst/>
                        </a:rPr>
                        <a:t>LDA</a:t>
                      </a:r>
                      <a:r>
                        <a:rPr lang="pt-PT" sz="1100" dirty="0">
                          <a:effectLst/>
                        </a:rPr>
                        <a:t>/10</a:t>
                      </a:r>
                      <a:endParaRPr lang="pt-PT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Curso Internacional de Alta Direção em Administração Pública – 5ª Edição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41.100,00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100" dirty="0" err="1">
                          <a:effectLst/>
                        </a:rPr>
                        <a:t>Ap23</a:t>
                      </a:r>
                      <a:r>
                        <a:rPr lang="pt-PT" sz="1100" dirty="0">
                          <a:effectLst/>
                        </a:rPr>
                        <a:t>/</a:t>
                      </a:r>
                      <a:r>
                        <a:rPr lang="pt-PT" sz="1100" dirty="0" err="1">
                          <a:effectLst/>
                        </a:rPr>
                        <a:t>LDA</a:t>
                      </a:r>
                      <a:r>
                        <a:rPr lang="pt-PT" sz="1100" dirty="0">
                          <a:effectLst/>
                        </a:rPr>
                        <a:t>/10</a:t>
                      </a:r>
                      <a:endParaRPr lang="pt-PT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Publicação dos Manuais de Boas Práticas de Arquitetura Sustentável, produzidos no âmbito do projeto SURE_África, em Angola, Guiné-Bissau, Cabo Verde e Moçambique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39.942,23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 err="1">
                          <a:effectLst/>
                        </a:rPr>
                        <a:t>Ap24</a:t>
                      </a:r>
                      <a:r>
                        <a:rPr lang="pt-PT" sz="1100" dirty="0">
                          <a:effectLst/>
                        </a:rPr>
                        <a:t>/</a:t>
                      </a:r>
                      <a:r>
                        <a:rPr lang="pt-PT" sz="1100" dirty="0" err="1">
                          <a:effectLst/>
                        </a:rPr>
                        <a:t>LDA</a:t>
                      </a:r>
                      <a:r>
                        <a:rPr lang="pt-PT" sz="1100" dirty="0">
                          <a:effectLst/>
                        </a:rPr>
                        <a:t>/11</a:t>
                      </a:r>
                      <a:endParaRPr lang="pt-PT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CADAP Internacional (CADAPi) – 6ª Edição do Curso de Alta Direcção em Administração Pública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46.179,44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Ap25/LDA/11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III Bienal de Aprendizagem da Matemática, Língua Portuguesa e Tecnologias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24.411,43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 err="1">
                          <a:effectLst/>
                        </a:rPr>
                        <a:t>Ap29</a:t>
                      </a:r>
                      <a:r>
                        <a:rPr lang="pt-PT" sz="1100" dirty="0">
                          <a:effectLst/>
                        </a:rPr>
                        <a:t>/LIS/12</a:t>
                      </a:r>
                      <a:endParaRPr lang="pt-PT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IV Escola de Jovens Líderes da CPLP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15.000,00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Ap30/LIS/12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Tráfico de Seres Humanos para a CPLP (Observatório de Tráfico de Seres Humanos);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45.878,00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Ap32/LIS/12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Participação da CPLP na Conferência das Nações Unidas de Desenvolvimento Sustentável - RIO+20 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25.273,24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Ap33/LIS/12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Reforço da Visibilidade da Cooperação na CPLP (aquisição de instrumentos de comunicação audiovisual)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60.981,00</a:t>
                      </a:r>
                      <a:endParaRPr lang="pt-PT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  <a:tr h="755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 </a:t>
                      </a:r>
                      <a:endParaRPr lang="pt-PT" sz="1200" b="1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TOTAL </a:t>
                      </a:r>
                      <a:endParaRPr lang="pt-PT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 </a:t>
                      </a:r>
                      <a:endParaRPr lang="pt-PT" sz="12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862.294,44</a:t>
                      </a:r>
                      <a:endParaRPr lang="pt-PT" sz="1200" b="1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 </a:t>
                      </a:r>
                      <a:endParaRPr lang="pt-PT" sz="12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Questões temáticas seguidas</a:t>
            </a:r>
            <a:endParaRPr lang="pt-PT" sz="2400" dirty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1619672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763688" y="1585913"/>
            <a:ext cx="7200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pt-PT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Saúde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 smtClean="0">
                <a:solidFill>
                  <a:srgbClr val="FFFF00"/>
                </a:solidFill>
              </a:rPr>
              <a:t>Plano Estratégico de Cooperação em Saúde CPLP (</a:t>
            </a:r>
            <a:r>
              <a:rPr lang="pt-PT" dirty="0" err="1" smtClean="0">
                <a:solidFill>
                  <a:srgbClr val="FFFF00"/>
                </a:solidFill>
              </a:rPr>
              <a:t>PECS</a:t>
            </a:r>
            <a:r>
              <a:rPr lang="pt-PT" dirty="0" smtClean="0">
                <a:solidFill>
                  <a:srgbClr val="FFFF00"/>
                </a:solidFill>
              </a:rPr>
              <a:t>/CPLP)</a:t>
            </a:r>
          </a:p>
          <a:p>
            <a:pPr lvl="1" algn="just"/>
            <a:endParaRPr lang="pt-PT" i="1" dirty="0" smtClean="0"/>
          </a:p>
          <a:p>
            <a:pPr lvl="1" indent="-457200" algn="just">
              <a:buFont typeface="+mj-lt"/>
              <a:buAutoNum type="alphaUcPeriod" startAt="2"/>
            </a:pPr>
            <a:r>
              <a:rPr lang="pt-PT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Trabalho e Proteção Social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/>
              <a:t>Trabalho Infantil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 smtClean="0"/>
              <a:t>Centro de Informação e Intercâmbio sobre Extensão da Proteção Social (</a:t>
            </a:r>
            <a:r>
              <a:rPr lang="pt-PT" dirty="0" err="1" smtClean="0"/>
              <a:t>CIPS</a:t>
            </a:r>
            <a:r>
              <a:rPr lang="pt-PT" dirty="0" smtClean="0"/>
              <a:t>)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 smtClean="0"/>
              <a:t>Acordo Multilateral de Providência Social</a:t>
            </a:r>
          </a:p>
          <a:p>
            <a:pPr marL="914400" lvl="1" indent="-457200" algn="just"/>
            <a:endParaRPr lang="pt-PT" dirty="0" smtClean="0"/>
          </a:p>
          <a:p>
            <a:pPr lvl="1" indent="-457200" algn="just">
              <a:buFont typeface="+mj-lt"/>
              <a:buAutoNum type="alphaUcPeriod" startAt="3"/>
            </a:pPr>
            <a:r>
              <a:rPr lang="pt-PT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Juventude e Desportos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 smtClean="0">
                <a:solidFill>
                  <a:srgbClr val="FFFF00"/>
                </a:solidFill>
              </a:rPr>
              <a:t>Documento Estratégico de Cooperação para a área da Juventude – Julho 2012</a:t>
            </a:r>
            <a:r>
              <a:rPr lang="pt-PT" dirty="0" smtClean="0"/>
              <a:t>;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/>
              <a:t>Universidade Africana da Juventude e Desenvolvimento;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/>
              <a:t>Escola de Jovens Líderes da </a:t>
            </a:r>
            <a:r>
              <a:rPr lang="pt-PT" dirty="0" smtClean="0"/>
              <a:t>CPLP</a:t>
            </a:r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1115616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259632" y="1773238"/>
            <a:ext cx="748883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UcPeriod" startAt="4"/>
            </a:pPr>
            <a:r>
              <a:rPr lang="pt-PT" i="1" dirty="0" smtClean="0">
                <a:solidFill>
                  <a:srgbClr val="33CCFF"/>
                </a:solidFill>
              </a:rPr>
              <a:t>Igualdade de Género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dirty="0" smtClean="0">
                <a:solidFill>
                  <a:srgbClr val="FFFF00"/>
                </a:solidFill>
              </a:rPr>
              <a:t>Plano Estratégico de Cooperação para a Igualdade de Género e o Empoderamento das Mulheres na CPLP (PECIGEM/CPLP)</a:t>
            </a:r>
            <a:r>
              <a:rPr lang="pt-PT" dirty="0" smtClean="0"/>
              <a:t> – Julho de 2010</a:t>
            </a:r>
          </a:p>
          <a:p>
            <a:pPr marL="914400" lvl="1" indent="-457200" algn="just">
              <a:buFont typeface="Wingdings" pitchFamily="2" charset="2"/>
              <a:buChar char="§"/>
            </a:pPr>
            <a:endParaRPr lang="pt-PT" dirty="0"/>
          </a:p>
          <a:p>
            <a:pPr marL="457200" lvl="0" indent="-457200" algn="just">
              <a:buFont typeface="+mj-lt"/>
              <a:buAutoNum type="alphaUcPeriod" startAt="5"/>
            </a:pPr>
            <a:r>
              <a:rPr lang="pt-PT" i="1" dirty="0">
                <a:solidFill>
                  <a:srgbClr val="33CCFF"/>
                </a:solidFill>
              </a:rPr>
              <a:t>Ambiente e Setores Produtivos Primários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>
                <a:solidFill>
                  <a:srgbClr val="FFFF00"/>
                </a:solidFill>
              </a:rPr>
              <a:t>Plano Estratégico de Cooperação em Ambiente (PECA-CPLP) </a:t>
            </a:r>
            <a:r>
              <a:rPr lang="pt-PT" sz="1800" dirty="0">
                <a:solidFill>
                  <a:srgbClr val="FFFFFF"/>
                </a:solidFill>
              </a:rPr>
              <a:t>– em discussão pelos EM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>
                <a:solidFill>
                  <a:srgbClr val="FFFF00"/>
                </a:solidFill>
              </a:rPr>
              <a:t>Estratégia da CPLP para os Oceanos </a:t>
            </a:r>
            <a:r>
              <a:rPr lang="pt-PT" sz="1800" dirty="0">
                <a:solidFill>
                  <a:srgbClr val="FFFFFF"/>
                </a:solidFill>
              </a:rPr>
              <a:t>– aprovada em Março de 2010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>
                <a:solidFill>
                  <a:srgbClr val="FFFF00"/>
                </a:solidFill>
              </a:rPr>
              <a:t>Estratégia de Segurança Alimentar e Nutricional da CPLP</a:t>
            </a:r>
            <a:r>
              <a:rPr lang="pt-PT" sz="1800" dirty="0">
                <a:solidFill>
                  <a:srgbClr val="FFFFFF"/>
                </a:solidFill>
              </a:rPr>
              <a:t> – Trabalho conjunto CPLP – FAO – aprovada em Novembro de 2011</a:t>
            </a:r>
          </a:p>
          <a:p>
            <a:pPr marL="914400" lvl="1" indent="-457200" algn="just">
              <a:buFont typeface="Wingdings" pitchFamily="2" charset="2"/>
              <a:buChar char="§"/>
            </a:pPr>
            <a:endParaRPr lang="pt-PT" dirty="0" smtClean="0"/>
          </a:p>
          <a:p>
            <a:pPr marL="914400" lvl="1" indent="-457200" algn="just">
              <a:buFont typeface="Wingdings" pitchFamily="2" charset="2"/>
              <a:buChar char="§"/>
            </a:pPr>
            <a:endParaRPr lang="pt-PT" dirty="0" smtClean="0"/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1043608" y="1773237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187624" y="1773237"/>
            <a:ext cx="637381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+mj-lt"/>
              <a:buAutoNum type="alphaUcPeriod" startAt="5"/>
            </a:pPr>
            <a:r>
              <a:rPr lang="pt-PT" i="1" dirty="0" smtClean="0">
                <a:solidFill>
                  <a:srgbClr val="33CCFF"/>
                </a:solidFill>
              </a:rPr>
              <a:t>Migrações para o Desenvolvimento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Observatório dos Fluxos Migratórios</a:t>
            </a:r>
          </a:p>
          <a:p>
            <a:pPr marL="914400" lvl="1" indent="-457200" algn="just">
              <a:buFont typeface="Wingdings" pitchFamily="2" charset="2"/>
              <a:buChar char="§"/>
            </a:pPr>
            <a:endParaRPr lang="pt-PT" dirty="0" smtClean="0"/>
          </a:p>
          <a:p>
            <a:pPr marL="457200" lvl="0" indent="-457200" algn="just">
              <a:buFont typeface="+mj-lt"/>
              <a:buAutoNum type="alphaUcPeriod" startAt="5"/>
            </a:pPr>
            <a:r>
              <a:rPr lang="pt-PT" i="1" dirty="0" smtClean="0">
                <a:solidFill>
                  <a:srgbClr val="33CCFF"/>
                </a:solidFill>
              </a:rPr>
              <a:t>Educação para o Desenvolvimento e Direitos Humanos</a:t>
            </a:r>
            <a:endParaRPr lang="pt-PT" i="1" dirty="0">
              <a:solidFill>
                <a:srgbClr val="33CCFF"/>
              </a:solidFill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>
                <a:solidFill>
                  <a:srgbClr val="FFFFFF"/>
                </a:solidFill>
              </a:rPr>
              <a:t>CPLP nas Escolas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>
                <a:solidFill>
                  <a:srgbClr val="FFFFFF"/>
                </a:solidFill>
              </a:rPr>
              <a:t>Direitos Humanos das Pessoas com Deficiência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>
                <a:solidFill>
                  <a:srgbClr val="FFFFFF"/>
                </a:solidFill>
              </a:rPr>
              <a:t>Manual Compreender os </a:t>
            </a:r>
            <a:r>
              <a:rPr lang="pt-PT" sz="1800" dirty="0" err="1" smtClean="0">
                <a:solidFill>
                  <a:srgbClr val="FFFFFF"/>
                </a:solidFill>
              </a:rPr>
              <a:t>DH</a:t>
            </a:r>
            <a:endParaRPr lang="pt-PT" sz="1800" dirty="0" smtClean="0">
              <a:solidFill>
                <a:srgbClr val="FFFFFF"/>
              </a:solidFill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>
                <a:solidFill>
                  <a:srgbClr val="FFFFFF"/>
                </a:solidFill>
              </a:rPr>
              <a:t>Observatório do Tráfico de Seres Humanos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>
                <a:solidFill>
                  <a:srgbClr val="FFFFFF"/>
                </a:solidFill>
              </a:rPr>
              <a:t>Rede das Instituições Nacionais de </a:t>
            </a:r>
            <a:r>
              <a:rPr lang="pt-PT" sz="1800" dirty="0" err="1" smtClean="0">
                <a:solidFill>
                  <a:srgbClr val="FFFFFF"/>
                </a:solidFill>
              </a:rPr>
              <a:t>DH</a:t>
            </a:r>
            <a:endParaRPr lang="pt-PT" sz="1800" dirty="0" smtClean="0">
              <a:solidFill>
                <a:srgbClr val="FFFFFF"/>
              </a:solidFill>
            </a:endParaRPr>
          </a:p>
          <a:p>
            <a:pPr lvl="1" algn="just"/>
            <a:endParaRPr lang="pt-PT" dirty="0" smtClean="0"/>
          </a:p>
          <a:p>
            <a:pPr marL="914400" lvl="1" indent="-457200" algn="just">
              <a:buFont typeface="Wingdings" pitchFamily="2" charset="2"/>
              <a:buChar char="§"/>
            </a:pPr>
            <a:endParaRPr lang="pt-PT" dirty="0" smtClean="0"/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827584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259632" y="1737930"/>
            <a:ext cx="6373813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+mj-lt"/>
              <a:buAutoNum type="alphaUcPeriod" startAt="7"/>
            </a:pPr>
            <a:r>
              <a:rPr lang="pt-PT" i="1" dirty="0" smtClean="0">
                <a:solidFill>
                  <a:srgbClr val="33CCFF"/>
                </a:solidFill>
              </a:rPr>
              <a:t>Sociedade Civil e Observadores Consultivos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CPLP nas Escolas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Reunião da CPLP com os Observadores Consultivos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Fundações da CPLP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Fórum da Cooperação para o Desenvolvimento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800" dirty="0" smtClean="0"/>
              <a:t>Fórum da Sociedade Civil da CPLP</a:t>
            </a:r>
          </a:p>
          <a:p>
            <a:pPr marL="914400" lvl="1" indent="-457200" algn="just">
              <a:buFont typeface="Wingdings" pitchFamily="2" charset="2"/>
              <a:buChar char="§"/>
            </a:pPr>
            <a:endParaRPr lang="pt-PT" sz="1800" dirty="0" smtClean="0"/>
          </a:p>
          <a:p>
            <a:pPr marL="457200" indent="-457200" algn="just">
              <a:buFont typeface="+mj-lt"/>
              <a:buAutoNum type="alphaUcPeriod" startAt="7"/>
            </a:pPr>
            <a:r>
              <a:rPr lang="pt-PT" i="1" dirty="0" smtClean="0">
                <a:solidFill>
                  <a:srgbClr val="33CCFF"/>
                </a:solidFill>
              </a:rPr>
              <a:t>Outras áreas técnicas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Cooperação com Organizações Internacionais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Cooperação entre os Laboratórios de Engenharia Civil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Estatísticas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Alfândegas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Portos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Telecomunicações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Turismo </a:t>
            </a:r>
            <a:r>
              <a:rPr lang="pt-PT" sz="1600" dirty="0" smtClean="0">
                <a:solidFill>
                  <a:srgbClr val="FFFF00"/>
                </a:solidFill>
              </a:rPr>
              <a:t>–</a:t>
            </a:r>
            <a:r>
              <a:rPr lang="pt-PT" sz="1600" dirty="0" smtClean="0"/>
              <a:t> </a:t>
            </a:r>
            <a:r>
              <a:rPr lang="pt-PT" sz="1600" dirty="0" smtClean="0">
                <a:solidFill>
                  <a:srgbClr val="FFFF00"/>
                </a:solidFill>
              </a:rPr>
              <a:t>Terá </a:t>
            </a:r>
            <a:r>
              <a:rPr lang="pt-PT" sz="1600" dirty="0" err="1" smtClean="0">
                <a:solidFill>
                  <a:srgbClr val="FFFF00"/>
                </a:solidFill>
              </a:rPr>
              <a:t>PEC</a:t>
            </a:r>
            <a:endParaRPr lang="pt-PT" sz="1600" dirty="0" smtClean="0"/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Estradas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PT" sz="1600" dirty="0" smtClean="0"/>
              <a:t>Etc.</a:t>
            </a:r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Untitled-8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t-PT" altLang="zh-CN" sz="1000">
                <a:solidFill>
                  <a:srgbClr val="CCECFF"/>
                </a:solidFill>
                <a:ea typeface="宋体" pitchFamily="2" charset="-122"/>
              </a:rPr>
              <a:t>Cooperação na CPLP – Uma visão estratégica de cooperação pós-Bissau</a:t>
            </a:r>
            <a:endParaRPr lang="pt-PT" sz="1000">
              <a:solidFill>
                <a:srgbClr val="CCECFF"/>
              </a:solidFill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0" y="1628775"/>
            <a:ext cx="176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>
                <a:solidFill>
                  <a:srgbClr val="CCECFF"/>
                </a:solidFill>
                <a:latin typeface="Arial" pitchFamily="34" charset="0"/>
              </a:rPr>
              <a:t>Em resumo</a:t>
            </a:r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1835150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1979613" y="1844675"/>
            <a:ext cx="70929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PT" altLang="zh-CN" dirty="0">
                <a:ea typeface="宋体" pitchFamily="2" charset="-122"/>
              </a:rPr>
              <a:t> </a:t>
            </a:r>
          </a:p>
          <a:p>
            <a:pPr marL="742950" lvl="1" indent="-285750" algn="just">
              <a:buFontTx/>
              <a:buChar char="•"/>
            </a:pPr>
            <a:r>
              <a:rPr lang="pt-PT" altLang="zh-CN" dirty="0">
                <a:ea typeface="宋体" pitchFamily="2" charset="-122"/>
              </a:rPr>
              <a:t>A harmonização, alinhamento e apropriação </a:t>
            </a:r>
            <a:endParaRPr lang="pt-PT" altLang="zh-CN" dirty="0" smtClean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endParaRPr lang="pt-PT" altLang="zh-CN" dirty="0" smtClean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r>
              <a:rPr lang="pt-PT" altLang="zh-CN" dirty="0" smtClean="0">
                <a:ea typeface="宋体" pitchFamily="2" charset="-122"/>
              </a:rPr>
              <a:t>Trabalho em rede</a:t>
            </a:r>
            <a:endParaRPr lang="pt-PT" altLang="zh-CN" dirty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endParaRPr lang="pt-PT" altLang="zh-CN" dirty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r>
              <a:rPr lang="pt-PT" altLang="zh-CN" dirty="0">
                <a:ea typeface="宋体" pitchFamily="2" charset="-122"/>
              </a:rPr>
              <a:t>A especialização de intervenção em certos </a:t>
            </a:r>
            <a:r>
              <a:rPr lang="pt-PT" altLang="zh-CN" dirty="0" smtClean="0">
                <a:ea typeface="宋体" pitchFamily="2" charset="-122"/>
              </a:rPr>
              <a:t>domínios</a:t>
            </a:r>
            <a:r>
              <a:rPr lang="pt-PT" altLang="zh-CN" dirty="0">
                <a:ea typeface="宋体" pitchFamily="2" charset="-122"/>
              </a:rPr>
              <a:t> </a:t>
            </a:r>
            <a:r>
              <a:rPr lang="pt-PT" altLang="zh-CN" dirty="0" smtClean="0">
                <a:ea typeface="宋体" pitchFamily="2" charset="-122"/>
              </a:rPr>
              <a:t>(Educação para o Desenvolvimento e Cidadania, Direitos Humanos e Capacitação Institucional)</a:t>
            </a:r>
            <a:endParaRPr lang="pt-PT" altLang="zh-CN" dirty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endParaRPr lang="pt-PT" altLang="zh-CN" dirty="0">
              <a:ea typeface="宋体" pitchFamily="2" charset="-122"/>
            </a:endParaRPr>
          </a:p>
          <a:p>
            <a:pPr marL="742950" lvl="1" indent="-285750" algn="just">
              <a:buFontTx/>
              <a:buChar char="•"/>
            </a:pPr>
            <a:r>
              <a:rPr lang="pt-PT" altLang="zh-CN" dirty="0">
                <a:ea typeface="宋体" pitchFamily="2" charset="-122"/>
              </a:rPr>
              <a:t>O diálogo e consulta permanente com os beneficiários e a </a:t>
            </a:r>
            <a:r>
              <a:rPr lang="pt-PT" altLang="zh-CN" dirty="0" err="1">
                <a:ea typeface="宋体" pitchFamily="2" charset="-122"/>
              </a:rPr>
              <a:t>RFPC</a:t>
            </a:r>
            <a:endParaRPr lang="pt-PT" altLang="zh-CN" dirty="0">
              <a:ea typeface="宋体" pitchFamily="2" charset="-122"/>
            </a:endParaRPr>
          </a:p>
          <a:p>
            <a:pPr lvl="1" algn="just"/>
            <a:endParaRPr lang="pt-PT" altLang="zh-CN" dirty="0">
              <a:ea typeface="宋体" pitchFamily="2" charset="-122"/>
            </a:endParaRPr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15"/>
          <p:cNvSpPr>
            <a:spLocks noChangeArrowheads="1"/>
          </p:cNvSpPr>
          <p:nvPr/>
        </p:nvSpPr>
        <p:spPr bwMode="auto">
          <a:xfrm>
            <a:off x="755576" y="4005064"/>
            <a:ext cx="799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chemeClr val="tx2"/>
                </a:solidFill>
              </a:rPr>
              <a:t> </a:t>
            </a:r>
            <a:r>
              <a:rPr lang="pt-PT" sz="2400" dirty="0" smtClean="0">
                <a:solidFill>
                  <a:schemeClr val="tx2"/>
                </a:solidFill>
              </a:rPr>
              <a:t>Reforço </a:t>
            </a:r>
            <a:r>
              <a:rPr lang="pt-PT" sz="2400" dirty="0">
                <a:solidFill>
                  <a:schemeClr val="tx2"/>
                </a:solidFill>
              </a:rPr>
              <a:t>dos laços de solidariedade e de cooperação </a:t>
            </a:r>
            <a:r>
              <a:rPr lang="pt-PT" sz="2400" b="1" dirty="0" smtClean="0">
                <a:solidFill>
                  <a:schemeClr val="tx2"/>
                </a:solidFill>
                <a:cs typeface="Tahoma" pitchFamily="34" charset="0"/>
              </a:rPr>
              <a:t> </a:t>
            </a:r>
            <a:endParaRPr lang="pt-PT" sz="2400" b="1" dirty="0">
              <a:solidFill>
                <a:schemeClr val="tx2"/>
              </a:solidFill>
              <a:cs typeface="Tahoma" pitchFamily="34" charset="0"/>
            </a:endParaRPr>
          </a:p>
          <a:p>
            <a:pPr algn="ctr"/>
            <a:endParaRPr lang="pt-PT" sz="2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07704" y="2780928"/>
            <a:ext cx="54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2800" dirty="0" smtClean="0">
                <a:solidFill>
                  <a:srgbClr val="CCECFF"/>
                </a:solidFill>
                <a:latin typeface="Arial" pitchFamily="34" charset="0"/>
              </a:rPr>
              <a:t>Objetivo Geral da CPLP</a:t>
            </a:r>
            <a:endParaRPr lang="pt-PT" sz="2800" dirty="0">
              <a:solidFill>
                <a:srgbClr val="CCECFF"/>
              </a:solidFill>
              <a:latin typeface="Arial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411760" y="3501008"/>
            <a:ext cx="44644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1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26988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87338" y="1643063"/>
            <a:ext cx="856932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PT" sz="3200" b="1" i="1" dirty="0">
                <a:solidFill>
                  <a:srgbClr val="244061"/>
                </a:solidFill>
                <a:latin typeface="Arial" pitchFamily="34" charset="0"/>
                <a:ea typeface="Times New Roman" pitchFamily="18" charset="0"/>
              </a:rPr>
              <a:t> </a:t>
            </a:r>
          </a:p>
          <a:p>
            <a:pPr algn="ctr">
              <a:defRPr/>
            </a:pPr>
            <a:endParaRPr lang="pt-PT" altLang="zh-CN" sz="2800" b="1" dirty="0" smtClean="0">
              <a:solidFill>
                <a:srgbClr val="93CE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charset="-122"/>
              <a:cs typeface="Arial" charset="0"/>
            </a:endParaRPr>
          </a:p>
          <a:p>
            <a:pPr algn="ctr">
              <a:defRPr/>
            </a:pPr>
            <a:endParaRPr lang="pt-PT" altLang="zh-CN" sz="2800" b="1" dirty="0">
              <a:solidFill>
                <a:srgbClr val="93CE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charset="-122"/>
              <a:cs typeface="Arial" charset="0"/>
            </a:endParaRPr>
          </a:p>
          <a:p>
            <a:pPr algn="ctr">
              <a:defRPr/>
            </a:pPr>
            <a:r>
              <a:rPr lang="pt-PT" altLang="zh-CN" sz="2800" b="1" dirty="0" smtClean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Plano </a:t>
            </a: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Estratégico de Cooperação em Saúde </a:t>
            </a:r>
          </a:p>
          <a:p>
            <a:pPr algn="ctr">
              <a:defRPr/>
            </a:pP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da CPLP 2009-2012</a:t>
            </a:r>
          </a:p>
          <a:p>
            <a:pPr algn="ctr" eaLnBrk="0" hangingPunct="0">
              <a:defRPr/>
            </a:pP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 (PECS-CPLP) </a:t>
            </a:r>
            <a:endParaRPr lang="pt-PT" altLang="zh-CN" sz="1400" b="1" dirty="0">
              <a:solidFill>
                <a:srgbClr val="AAC0E1">
                  <a:lumMod val="60000"/>
                  <a:lumOff val="40000"/>
                </a:srgbClr>
              </a:solidFill>
              <a:ea typeface="宋体" charset="-122"/>
              <a:cs typeface="Arial" charset="0"/>
            </a:endParaRPr>
          </a:p>
          <a:p>
            <a:pPr algn="ctr" eaLnBrk="0" hangingPunct="0">
              <a:defRPr/>
            </a:pPr>
            <a:endParaRPr lang="pt-PT" sz="2800" b="1" dirty="0">
              <a:solidFill>
                <a:srgbClr val="244061"/>
              </a:solidFill>
              <a:latin typeface="Arial" pitchFamily="34" charset="0"/>
              <a:ea typeface="Times New Roman" pitchFamily="18" charset="0"/>
            </a:endParaRPr>
          </a:p>
          <a:p>
            <a:pPr algn="ctr" eaLnBrk="0" hangingPunct="0">
              <a:defRPr/>
            </a:pPr>
            <a:endParaRPr lang="pt-PT" altLang="zh-CN" sz="1600" b="1" dirty="0">
              <a:solidFill>
                <a:srgbClr val="93CEF6"/>
              </a:solidFill>
              <a:ea typeface="宋体" charset="-122"/>
              <a:cs typeface="Arial" charset="0"/>
            </a:endParaRPr>
          </a:p>
          <a:p>
            <a:pPr algn="ctr" eaLnBrk="0" hangingPunct="0">
              <a:defRPr/>
            </a:pPr>
            <a:endParaRPr lang="pt-PT" sz="2800" b="1" dirty="0">
              <a:solidFill>
                <a:srgbClr val="AAC0E1">
                  <a:lumMod val="60000"/>
                  <a:lumOff val="40000"/>
                </a:srgbClr>
              </a:solidFill>
              <a:ea typeface="宋体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93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8286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lvl="1" algn="just" eaLnBrk="1" hangingPunct="1">
              <a:buFontTx/>
              <a:buAutoNum type="romanLcParenBoth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AutoNum type="romanLcParenBoth"/>
            </a:pPr>
            <a:r>
              <a:rPr lang="pt-PT" altLang="pt-PT" smtClean="0">
                <a:solidFill>
                  <a:srgbClr val="FFFFFF"/>
                </a:solidFill>
              </a:rPr>
              <a:t>Estabelecimento de </a:t>
            </a:r>
            <a:r>
              <a:rPr lang="pt-PT" altLang="pt-PT" smtClean="0">
                <a:solidFill>
                  <a:srgbClr val="FFFF00"/>
                </a:solidFill>
              </a:rPr>
              <a:t>acções de cooperação multilateral em saúde </a:t>
            </a:r>
            <a:r>
              <a:rPr lang="pt-PT" altLang="pt-PT" smtClean="0">
                <a:solidFill>
                  <a:srgbClr val="FFFFFF"/>
                </a:solidFill>
              </a:rPr>
              <a:t>no âmbito da CPLP com base em eixos e projectos prioritários </a:t>
            </a: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AutoNum type="romanLcParenBoth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AutoNum type="romanLcParenBoth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AutoNum type="romanLcParenBoth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Definir procedimentos para a </a:t>
            </a:r>
            <a:r>
              <a:rPr lang="pt-PT" altLang="zh-CN" smtClean="0">
                <a:solidFill>
                  <a:srgbClr val="FFFF00"/>
                </a:solidFill>
                <a:ea typeface="宋体" pitchFamily="2" charset="-122"/>
              </a:rPr>
              <a:t>mobilização de recursos, operacionalização do Plano e financiamento</a:t>
            </a: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dos projectos que o integram.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Objectivos do PECS/CPLP</a:t>
            </a:r>
          </a:p>
        </p:txBody>
      </p:sp>
    </p:spTree>
    <p:extLst>
      <p:ext uri="{BB962C8B-B14F-4D97-AF65-F5344CB8AC3E}">
        <p14:creationId xmlns:p14="http://schemas.microsoft.com/office/powerpoint/2010/main" val="2008553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2555875" y="1700213"/>
            <a:ext cx="65881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995363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Formação e Desenvolvimento da Força de Trabalho em Saúde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Informação e Comunicação em Saúde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Investigação em Saúde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Desenvolvimento do Complexo Produtivo da Saúde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Vigilância Epidemiológica e Monitorização da Situação de Saúde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Emergências e Desastres Naturais</a:t>
            </a:r>
          </a:p>
          <a:p>
            <a:pPr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Promoção e Protecção da Saúde</a:t>
            </a:r>
          </a:p>
          <a:p>
            <a:pPr lvl="1" algn="just" eaLnBrk="1" hangingPunct="1"/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7 Eixos Estratégicos do PECS/CPLP</a:t>
            </a:r>
          </a:p>
        </p:txBody>
      </p:sp>
    </p:spTree>
    <p:extLst>
      <p:ext uri="{BB962C8B-B14F-4D97-AF65-F5344CB8AC3E}">
        <p14:creationId xmlns:p14="http://schemas.microsoft.com/office/powerpoint/2010/main" val="247684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55875" y="1773238"/>
            <a:ext cx="6373813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8286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2858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9 projectos de prioridade 1:</a:t>
            </a:r>
          </a:p>
          <a:p>
            <a:pPr lvl="2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1º: Criação da Rede Observatório de Recursos Humanos em Saúde da CPLP (OMS);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2º: Estruturação da Rede de Escolas Técnicas de Saúde da CPLP (BR);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3º: Estruturação da Rede de Escolas Nacionais de Saúde Pública da CPLP (BR);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4º: Formação Médica Especializada nos Países de Língua Portuguesa (CMLP);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5º: Criação do Portal CPLP/Saúde (SECPLP);</a:t>
            </a:r>
          </a:p>
          <a:p>
            <a:pPr lvl="1" algn="r" eaLnBrk="1" hangingPunct="1"/>
            <a:r>
              <a:rPr lang="pt-PT" altLang="zh-CN" sz="1000" smtClean="0">
                <a:solidFill>
                  <a:srgbClr val="FFFFFF"/>
                </a:solidFill>
                <a:ea typeface="宋体" pitchFamily="2" charset="-122"/>
                <a:hlinkClick r:id="rId6" tooltip="http://www.cplp.org/Default.aspx?ID=975"/>
              </a:rPr>
              <a:t>http://www.cplp.org/Default.aspx?ID=975</a:t>
            </a:r>
            <a:endParaRPr lang="pt-PT" altLang="zh-CN" sz="10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r" eaLnBrk="1" hangingPunct="1"/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1700213"/>
            <a:ext cx="2268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Projectos de</a:t>
            </a:r>
          </a:p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Prioridade 1</a:t>
            </a:r>
          </a:p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no PECS</a:t>
            </a:r>
          </a:p>
        </p:txBody>
      </p:sp>
    </p:spTree>
    <p:extLst>
      <p:ext uri="{BB962C8B-B14F-4D97-AF65-F5344CB8AC3E}">
        <p14:creationId xmlns:p14="http://schemas.microsoft.com/office/powerpoint/2010/main" val="102475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55875" y="1773238"/>
            <a:ext cx="6373813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8286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2858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lvl="2" algn="just" eaLnBrk="1" hangingPunct="1"/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6º: Fortalecimento da Investigação Científica em Saúde Pública na CPLP (BR);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7º: Centros Técnicos de Instalação e Manutenção de Equipamentos (PT);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8º: Monitorização e Avaliação dos ODM na CPLP (ANG);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9º: Comunidades Saudáveis: Implantação de Projectos-piloto nos Países da CPLP (BR);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1700213"/>
            <a:ext cx="2268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Projectos de</a:t>
            </a:r>
          </a:p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Prioridade 1</a:t>
            </a:r>
          </a:p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no PECS</a:t>
            </a:r>
          </a:p>
        </p:txBody>
      </p:sp>
    </p:spTree>
    <p:extLst>
      <p:ext uri="{BB962C8B-B14F-4D97-AF65-F5344CB8AC3E}">
        <p14:creationId xmlns:p14="http://schemas.microsoft.com/office/powerpoint/2010/main" val="2622323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55875" y="1773238"/>
            <a:ext cx="637381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8286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2858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5 projectos prioritários para o início PECS/CPLP: </a:t>
            </a:r>
            <a:r>
              <a:rPr lang="pt-PT" altLang="zh-CN" smtClean="0">
                <a:solidFill>
                  <a:srgbClr val="FFC000"/>
                </a:solidFill>
                <a:ea typeface="宋体" pitchFamily="2" charset="-122"/>
              </a:rPr>
              <a:t>(1)</a:t>
            </a: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 </a:t>
            </a:r>
            <a:r>
              <a:rPr lang="pt-PT" altLang="zh-CN" smtClean="0">
                <a:solidFill>
                  <a:srgbClr val="FFC000"/>
                </a:solidFill>
                <a:ea typeface="宋体" pitchFamily="2" charset="-122"/>
              </a:rPr>
              <a:t>Eixo Estratégico Formação de RHS e (2) Eixo Comunicação e Informação em Saúde</a:t>
            </a:r>
          </a:p>
          <a:p>
            <a:pPr lvl="2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z="1800" smtClean="0">
                <a:solidFill>
                  <a:srgbClr val="FFFFFF"/>
                </a:solidFill>
                <a:ea typeface="宋体" pitchFamily="2" charset="-122"/>
              </a:rPr>
              <a:t>Criação do Portal CPLP/Saúde (SECPLP);</a:t>
            </a:r>
          </a:p>
          <a:p>
            <a:pPr lvl="2" algn="just" eaLnBrk="1" hangingPunct="1">
              <a:buFontTx/>
              <a:buChar char="•"/>
            </a:pPr>
            <a:endParaRPr lang="pt-PT" altLang="zh-CN" sz="18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z="1800" smtClean="0">
                <a:solidFill>
                  <a:srgbClr val="FFFFFF"/>
                </a:solidFill>
                <a:ea typeface="宋体" pitchFamily="2" charset="-122"/>
              </a:rPr>
              <a:t>Estruturação da Rede de Escolas Técnicas de Saúde da CPLP (BR);</a:t>
            </a:r>
          </a:p>
          <a:p>
            <a:pPr lvl="1" algn="just" eaLnBrk="1" hangingPunct="1"/>
            <a:endParaRPr lang="pt-PT" altLang="zh-CN" sz="18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z="1800" smtClean="0">
                <a:solidFill>
                  <a:srgbClr val="FFFFFF"/>
                </a:solidFill>
                <a:ea typeface="宋体" pitchFamily="2" charset="-122"/>
              </a:rPr>
              <a:t>Formação Médica Especializada nos Países de Língua Portuguesa (CMLP);</a:t>
            </a:r>
          </a:p>
          <a:p>
            <a:pPr lvl="1" algn="just" eaLnBrk="1" hangingPunct="1">
              <a:buFontTx/>
              <a:buChar char="•"/>
            </a:pPr>
            <a:endParaRPr lang="pt-PT" altLang="zh-CN" sz="18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z="1800" smtClean="0">
                <a:solidFill>
                  <a:srgbClr val="FFFFFF"/>
                </a:solidFill>
                <a:ea typeface="宋体" pitchFamily="2" charset="-122"/>
              </a:rPr>
              <a:t>Estruturação da Rede de Escolas Nacionais de Saúde Pública da CPLP (BR);</a:t>
            </a:r>
          </a:p>
          <a:p>
            <a:pPr lvl="1" algn="just" eaLnBrk="1" hangingPunct="1">
              <a:buFontTx/>
              <a:buChar char="•"/>
            </a:pPr>
            <a:endParaRPr lang="pt-PT" altLang="zh-CN" sz="18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z="1800" smtClean="0">
                <a:solidFill>
                  <a:srgbClr val="FFFFFF"/>
                </a:solidFill>
                <a:ea typeface="宋体" pitchFamily="2" charset="-122"/>
              </a:rPr>
              <a:t>Centros Técnicos de Instalação e Manutenção de Equipamentos (PT);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1700213"/>
            <a:ext cx="22685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Metodologia para implementação</a:t>
            </a:r>
          </a:p>
          <a:p>
            <a:pPr eaLnBrk="1" hangingPunct="1"/>
            <a:endParaRPr lang="pt-PT" altLang="pt-PT" sz="2400" smtClean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endParaRPr lang="pt-PT" altLang="pt-PT" sz="2400" smtClean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smtClean="0">
                <a:solidFill>
                  <a:srgbClr val="FFFF00"/>
                </a:solidFill>
                <a:latin typeface="Arial" charset="0"/>
              </a:rPr>
              <a:t>Tal como aprovada pela </a:t>
            </a:r>
          </a:p>
          <a:p>
            <a:pPr eaLnBrk="1" hangingPunct="1"/>
            <a:r>
              <a:rPr lang="pt-PT" altLang="pt-PT" sz="2400" smtClean="0">
                <a:solidFill>
                  <a:srgbClr val="FFFF00"/>
                </a:solidFill>
                <a:latin typeface="Arial" charset="0"/>
              </a:rPr>
              <a:t>II RM da Saúde</a:t>
            </a:r>
          </a:p>
        </p:txBody>
      </p:sp>
    </p:spTree>
    <p:extLst>
      <p:ext uri="{BB962C8B-B14F-4D97-AF65-F5344CB8AC3E}">
        <p14:creationId xmlns:p14="http://schemas.microsoft.com/office/powerpoint/2010/main" val="2993587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55875" y="1773238"/>
            <a:ext cx="6373813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8286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285875" indent="-371475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PT" altLang="zh-CN" smtClean="0">
                <a:solidFill>
                  <a:srgbClr val="FFC000"/>
                </a:solidFill>
                <a:ea typeface="宋体" pitchFamily="2" charset="-122"/>
              </a:rPr>
              <a:t>Porquê:</a:t>
            </a:r>
          </a:p>
          <a:p>
            <a:pPr lvl="2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Prioridade que todos os Estados membros dedicam à </a:t>
            </a:r>
            <a:r>
              <a:rPr lang="pt-PT" altLang="zh-CN" smtClean="0">
                <a:solidFill>
                  <a:srgbClr val="FFFF00"/>
                </a:solidFill>
                <a:ea typeface="宋体" pitchFamily="2" charset="-122"/>
              </a:rPr>
              <a:t>estruturação e reforço dos sistemas de saúde publica, designadamente no domínio dos recursos humanos </a:t>
            </a: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Necessidade de </a:t>
            </a:r>
            <a:r>
              <a:rPr lang="pt-PT" altLang="zh-CN" smtClean="0">
                <a:solidFill>
                  <a:srgbClr val="FFFF00"/>
                </a:solidFill>
                <a:ea typeface="宋体" pitchFamily="2" charset="-122"/>
              </a:rPr>
              <a:t>reforço das redes estruturantes </a:t>
            </a:r>
            <a:r>
              <a:rPr lang="pt-PT" altLang="zh-CN" smtClean="0">
                <a:solidFill>
                  <a:srgbClr val="FFFFFF"/>
                </a:solidFill>
                <a:ea typeface="宋体" pitchFamily="2" charset="-122"/>
              </a:rPr>
              <a:t>para apoio à implementação do PECS/CPLP </a:t>
            </a:r>
          </a:p>
          <a:p>
            <a:pPr lvl="2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>
              <a:buFontTx/>
              <a:buChar char="•"/>
            </a:pPr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1700213"/>
            <a:ext cx="22685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Metodologia </a:t>
            </a:r>
          </a:p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para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706228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2214563" y="1714500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2286000" y="1773238"/>
            <a:ext cx="6643688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177800" indent="-1778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pt-PT" altLang="pt-PT" smtClean="0">
                <a:solidFill>
                  <a:srgbClr val="FFFFFF"/>
                </a:solidFill>
              </a:rPr>
              <a:t>A reunião fundadora da Rede de Escolas Técnicas de Saúde da CPLP realizou-se entre os dias 9 e 11 Dezembro de 2009, no Rio de Janeiro, na Escola Politécnica de Saúde Joaquim Venâncio, da Fiocruz, entidade que tem sob a sua responsabilidade a coordenação e estruturação desta acção.</a:t>
            </a:r>
          </a:p>
          <a:p>
            <a:pPr algn="just" eaLnBrk="1" hangingPunct="1"/>
            <a:endParaRPr lang="pt-PT" altLang="pt-PT" smtClean="0">
              <a:solidFill>
                <a:srgbClr val="FFFFFF"/>
              </a:solidFill>
            </a:endParaRPr>
          </a:p>
          <a:p>
            <a:pPr algn="just" eaLnBrk="1" hangingPunct="1"/>
            <a:r>
              <a:rPr lang="pt-PT" altLang="pt-PT" smtClean="0">
                <a:solidFill>
                  <a:srgbClr val="FFFFFF"/>
                </a:solidFill>
              </a:rPr>
              <a:t>Nesta reunião foi aprovado um Plano de Trabalho que, sob a coordenação da Escola Politécnica de Saúde Joaquim Venâncio, divide responsabilidades organizativas entre as entidades participantes na RETS-CPLP e enquadra possibilidades de cooperação entre os EM na área da educação de técnicos de saúde. </a:t>
            </a:r>
          </a:p>
          <a:p>
            <a:pPr algn="just" eaLnBrk="1" hangingPunct="1"/>
            <a:endParaRPr lang="pt-PT" altLang="pt-PT" sz="1800" u="sng" smtClean="0">
              <a:solidFill>
                <a:srgbClr val="FFFFFF"/>
              </a:solidFill>
            </a:endParaRPr>
          </a:p>
          <a:p>
            <a:pPr algn="just" eaLnBrk="1" hangingPunct="1"/>
            <a:endParaRPr lang="pt-PT" altLang="zh-CN" sz="3200" smtClean="0">
              <a:solidFill>
                <a:srgbClr val="FFFFFF"/>
              </a:solidFill>
              <a:ea typeface="宋体" pitchFamily="2" charset="-122"/>
            </a:endParaRPr>
          </a:p>
          <a:p>
            <a:pPr lvl="1" algn="just" eaLnBrk="1" hangingPunct="1"/>
            <a:endParaRPr lang="pt-PT" altLang="zh-CN" smtClean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2400" dirty="0" smtClean="0">
                <a:solidFill>
                  <a:srgbClr val="92D050"/>
                </a:solidFill>
                <a:ea typeface="宋体" pitchFamily="2" charset="-122"/>
              </a:rPr>
              <a:t>Rede </a:t>
            </a:r>
            <a:r>
              <a:rPr lang="pt-PT" altLang="zh-CN" sz="2400" dirty="0" smtClean="0">
                <a:solidFill>
                  <a:srgbClr val="92D050"/>
                </a:solidFill>
                <a:ea typeface="宋体" pitchFamily="2" charset="-122"/>
              </a:rPr>
              <a:t>de Escolas Técnicas de Saúde da CPLP</a:t>
            </a:r>
          </a:p>
          <a:p>
            <a:pPr eaLnBrk="1" hangingPunct="1"/>
            <a:r>
              <a:rPr lang="pt-PT" altLang="zh-CN" sz="2400" dirty="0" smtClean="0">
                <a:solidFill>
                  <a:srgbClr val="92D050"/>
                </a:solidFill>
                <a:ea typeface="宋体" pitchFamily="2" charset="-122"/>
              </a:rPr>
              <a:t>(RETS-CPLP)</a:t>
            </a:r>
          </a:p>
          <a:p>
            <a:pPr eaLnBrk="1" hangingPunct="1"/>
            <a:endParaRPr lang="pt-PT" altLang="zh-CN" sz="2400" dirty="0" smtClean="0">
              <a:solidFill>
                <a:srgbClr val="92D050"/>
              </a:solidFill>
              <a:latin typeface="Arial" charset="0"/>
              <a:ea typeface="宋体" pitchFamily="2" charset="-122"/>
            </a:endParaRPr>
          </a:p>
          <a:p>
            <a:pPr eaLnBrk="1" hangingPunct="1"/>
            <a:endParaRPr lang="pt-PT" altLang="pt-PT" sz="2400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24622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indent="1588" algn="just" defTabSz="444500"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Serão 4 as estruturas de operacionalização do </a:t>
            </a:r>
            <a:r>
              <a:rPr lang="pt-PT" altLang="zh-CN" dirty="0" err="1">
                <a:solidFill>
                  <a:srgbClr val="FFFFFF"/>
                </a:solidFill>
                <a:ea typeface="宋体" charset="-122"/>
                <a:cs typeface="Arial" charset="0"/>
              </a:rPr>
              <a:t>PECS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, que, </a:t>
            </a:r>
            <a:r>
              <a:rPr lang="pt-PT" altLang="zh-CN" dirty="0">
                <a:solidFill>
                  <a:srgbClr val="FFC000"/>
                </a:solidFill>
                <a:ea typeface="宋体" charset="-122"/>
                <a:cs typeface="Arial" charset="0"/>
              </a:rPr>
              <a:t>em cada país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, se adaptarão as realidades nacionais:</a:t>
            </a:r>
          </a:p>
          <a:p>
            <a:pPr marL="266700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357188" lvl="1" indent="1588" algn="just" defTabSz="444500"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1) </a:t>
            </a:r>
            <a:r>
              <a:rPr lang="pt-PT" altLang="zh-CN" dirty="0">
                <a:solidFill>
                  <a:srgbClr val="FFFF99"/>
                </a:solidFill>
                <a:ea typeface="宋体" charset="-122"/>
                <a:cs typeface="Arial" charset="0"/>
              </a:rPr>
              <a:t>Secretariado Executivo da CPLP</a:t>
            </a:r>
          </a:p>
          <a:p>
            <a:pPr marL="357188" lvl="1" indent="1588" algn="just" defTabSz="444500">
              <a:defRPr/>
            </a:pPr>
            <a:endParaRPr lang="pt-PT" altLang="zh-CN" dirty="0">
              <a:solidFill>
                <a:srgbClr val="FFFF99"/>
              </a:solidFill>
              <a:ea typeface="宋体" charset="-122"/>
              <a:cs typeface="Arial" charset="0"/>
            </a:endParaRPr>
          </a:p>
          <a:p>
            <a:pPr marL="357188" lvl="1" indent="1588" algn="just" defTabSz="444500"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2) </a:t>
            </a:r>
            <a:r>
              <a:rPr lang="pt-PT" altLang="zh-CN" dirty="0">
                <a:solidFill>
                  <a:srgbClr val="FFFF99"/>
                </a:solidFill>
                <a:ea typeface="宋体" charset="-122"/>
                <a:cs typeface="Arial" charset="0"/>
              </a:rPr>
              <a:t>Grupo Técnico da Saúde da CPLP (GTS)</a:t>
            </a:r>
          </a:p>
          <a:p>
            <a:pPr marL="357188" lvl="1" indent="1588" algn="just" defTabSz="444500">
              <a:defRPr/>
            </a:pPr>
            <a:endParaRPr lang="pt-PT" altLang="zh-CN" dirty="0">
              <a:solidFill>
                <a:srgbClr val="FFFF99"/>
              </a:solidFill>
              <a:ea typeface="宋体" charset="-122"/>
              <a:cs typeface="Arial" charset="0"/>
            </a:endParaRPr>
          </a:p>
          <a:p>
            <a:pPr marL="357188" lvl="1" indent="1588" algn="just" defTabSz="444500"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3) </a:t>
            </a:r>
            <a:r>
              <a:rPr lang="pt-PT" altLang="zh-CN" dirty="0">
                <a:solidFill>
                  <a:srgbClr val="FFFF99"/>
                </a:solidFill>
                <a:ea typeface="宋体" charset="-122"/>
                <a:cs typeface="Arial" charset="0"/>
              </a:rPr>
              <a:t>Redes Temáticas de Investigação e Desenvolvimento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: </a:t>
            </a:r>
          </a:p>
          <a:p>
            <a:pPr marL="723900" lvl="1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901700" lvl="2" indent="-274638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92D050"/>
                </a:solidFill>
                <a:ea typeface="宋体" pitchFamily="2" charset="-122"/>
                <a:cs typeface="Arial" charset="0"/>
              </a:rPr>
              <a:t>RIDESMAL 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(Novembro 2009 - Lisboa)</a:t>
            </a:r>
            <a:endParaRPr lang="pt-PT" altLang="zh-CN" dirty="0">
              <a:solidFill>
                <a:srgbClr val="92D050"/>
              </a:solidFill>
              <a:ea typeface="宋体" pitchFamily="2" charset="-122"/>
              <a:cs typeface="Arial" charset="0"/>
            </a:endParaRPr>
          </a:p>
          <a:p>
            <a:pPr marL="901700" lvl="2" indent="-274638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92D050"/>
                </a:solidFill>
                <a:ea typeface="宋体" pitchFamily="2" charset="-122"/>
                <a:cs typeface="Arial" charset="0"/>
              </a:rPr>
              <a:t>RIDES IST SIDA CPLP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 (III Congresso CPLP – Março 2010 - Lisboa)</a:t>
            </a:r>
          </a:p>
          <a:p>
            <a:pPr marL="901700" lvl="2" indent="-274638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Outras a criar no âmbito do Plano</a:t>
            </a:r>
          </a:p>
          <a:p>
            <a:pPr marL="723900" lvl="1" indent="1588" algn="just" defTabSz="444500">
              <a:defRPr/>
            </a:pPr>
            <a:endParaRPr lang="pt-PT" altLang="zh-CN" dirty="0">
              <a:solidFill>
                <a:srgbClr val="FFFF99"/>
              </a:solidFill>
              <a:ea typeface="宋体" charset="-122"/>
              <a:cs typeface="Arial" charset="0"/>
            </a:endParaRP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Recordando as Estruturas de Operacionalização</a:t>
            </a:r>
          </a:p>
        </p:txBody>
      </p:sp>
    </p:spTree>
    <p:extLst>
      <p:ext uri="{BB962C8B-B14F-4D97-AF65-F5344CB8AC3E}">
        <p14:creationId xmlns:p14="http://schemas.microsoft.com/office/powerpoint/2010/main" val="1165643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smtClean="0">
                <a:solidFill>
                  <a:srgbClr val="CCECFF"/>
                </a:solidFill>
                <a:ea typeface="宋体" pitchFamily="2" charset="-122"/>
              </a:rPr>
              <a:t>Plano Estratégico de Cooperação em Saúde da CPLP 2009-2012 (PECS-CPLP)</a:t>
            </a:r>
            <a:endParaRPr lang="pt-PT" altLang="pt-PT" sz="100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1475" indent="-371475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723900" lvl="1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723900" lvl="1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357188" lvl="1" indent="1588" algn="just" defTabSz="444500"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4) </a:t>
            </a:r>
            <a:r>
              <a:rPr lang="pt-PT" altLang="zh-CN" dirty="0">
                <a:solidFill>
                  <a:srgbClr val="FFFF99"/>
                </a:solidFill>
                <a:ea typeface="宋体" charset="-122"/>
                <a:cs typeface="Arial" charset="0"/>
              </a:rPr>
              <a:t>Redes de Instituições Estruturantes:</a:t>
            </a: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 </a:t>
            </a:r>
          </a:p>
          <a:p>
            <a:pPr marL="723900" lvl="1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979488" lvl="2" indent="-260350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Institutos Nacionais de Saúde Pública,</a:t>
            </a:r>
          </a:p>
          <a:p>
            <a:pPr marL="979488" lvl="2" indent="-260350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Escolas Nacionais de Saúde Pública, </a:t>
            </a:r>
          </a:p>
          <a:p>
            <a:pPr marL="979488" lvl="2" indent="-260350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Escolas Técnicas de Saúde, e </a:t>
            </a:r>
          </a:p>
          <a:p>
            <a:pPr marL="979488" lvl="2" indent="-260350" algn="just" defTabSz="444500">
              <a:buFontTx/>
              <a:buChar char="•"/>
              <a:defRPr/>
            </a:pPr>
            <a:r>
              <a:rPr lang="pt-PT" altLang="zh-CN" dirty="0">
                <a:solidFill>
                  <a:srgbClr val="FFFFFF"/>
                </a:solidFill>
                <a:ea typeface="宋体" charset="-122"/>
                <a:cs typeface="Arial" charset="0"/>
              </a:rPr>
              <a:t>Centros Técnicos de Instalação e Manutenção de Equipamentos. 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smtClean="0">
                <a:solidFill>
                  <a:srgbClr val="CCECFF"/>
                </a:solidFill>
                <a:latin typeface="Arial" charset="0"/>
              </a:rPr>
              <a:t>Estruturas de Operacionalização</a:t>
            </a:r>
          </a:p>
        </p:txBody>
      </p:sp>
    </p:spTree>
    <p:extLst>
      <p:ext uri="{BB962C8B-B14F-4D97-AF65-F5344CB8AC3E}">
        <p14:creationId xmlns:p14="http://schemas.microsoft.com/office/powerpoint/2010/main" val="1056169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3131840" y="3501008"/>
            <a:ext cx="5544616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3" algn="ctr"/>
            <a:endParaRPr lang="pt-PT" dirty="0" smtClean="0">
              <a:solidFill>
                <a:schemeClr val="bg1">
                  <a:lumMod val="40000"/>
                  <a:lumOff val="60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marL="0" lvl="3" algn="ctr"/>
            <a:r>
              <a:rPr lang="pt-PT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A </a:t>
            </a:r>
            <a:r>
              <a:rPr lang="pt-PT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cooperação em todos os domínios, inclusive os da educação, saúde, ciência e tecnologia, defesa, agricultura, segurança alimentar, administração pública, comunicações, justiça, segurança pública, economia, comércio, cultura, desporto e comunicação social;</a:t>
            </a:r>
            <a:endParaRPr lang="pt-PT" dirty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algn="ctr"/>
            <a:endParaRPr lang="pt-PT" dirty="0"/>
          </a:p>
        </p:txBody>
      </p:sp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195736" y="2060848"/>
            <a:ext cx="6840760" cy="1137587"/>
          </a:xfrm>
          <a:ln w="9525"/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pt-PT" sz="2000" kern="1200" dirty="0" smtClean="0">
                <a:solidFill>
                  <a:srgbClr val="92D050"/>
                </a:solidFill>
                <a:latin typeface="Tahoma" pitchFamily="34" charset="0"/>
                <a:cs typeface="Arial" pitchFamily="34" charset="0"/>
              </a:rPr>
              <a:t>A revisão dos Estatutos da CPLP em 2012 estabeleceu com objetivos da CPLP e no que se refere à cooperação:</a:t>
            </a:r>
          </a:p>
          <a:p>
            <a:pPr algn="just" eaLnBrk="1" hangingPunct="1">
              <a:spcBef>
                <a:spcPts val="0"/>
              </a:spcBef>
            </a:pPr>
            <a:endParaRPr lang="pt-PT" sz="2000" kern="1200" dirty="0" smtClean="0">
              <a:solidFill>
                <a:srgbClr val="92D050"/>
              </a:solidFill>
              <a:latin typeface="Tahoma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pt-PT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pt-PT" sz="2000" kern="1200" dirty="0" smtClean="0">
              <a:solidFill>
                <a:schemeClr val="bg1">
                  <a:lumMod val="40000"/>
                  <a:lumOff val="60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pt-PT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FontTx/>
              <a:buChar char="•"/>
            </a:pPr>
            <a:endParaRPr lang="pt-PT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0" y="1628775"/>
            <a:ext cx="14173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Vetores </a:t>
            </a:r>
          </a:p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de </a:t>
            </a:r>
          </a:p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Atuação</a:t>
            </a:r>
          </a:p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da CPLP</a:t>
            </a:r>
            <a:endParaRPr lang="pt-PT" sz="2400" dirty="0">
              <a:solidFill>
                <a:srgbClr val="CCECFF"/>
              </a:solidFill>
              <a:latin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1979712" y="1628800"/>
            <a:ext cx="0" cy="52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10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00788" y="1313905"/>
            <a:ext cx="2843212" cy="242887"/>
          </a:xfrm>
          <a:noFill/>
        </p:spPr>
      </p:pic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26988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87338" y="1643063"/>
            <a:ext cx="856932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PT" sz="3200" b="1" i="1" dirty="0">
                <a:solidFill>
                  <a:srgbClr val="244061"/>
                </a:solidFill>
                <a:latin typeface="Arial" pitchFamily="34" charset="0"/>
                <a:ea typeface="Times New Roman" pitchFamily="18" charset="0"/>
              </a:rPr>
              <a:t> </a:t>
            </a:r>
          </a:p>
          <a:p>
            <a:pPr algn="ctr">
              <a:defRPr/>
            </a:pPr>
            <a:endParaRPr lang="pt-PT" altLang="zh-CN" sz="2800" b="1" dirty="0" smtClean="0">
              <a:solidFill>
                <a:srgbClr val="93CE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charset="-122"/>
              <a:cs typeface="Arial" charset="0"/>
            </a:endParaRPr>
          </a:p>
          <a:p>
            <a:pPr algn="ctr">
              <a:defRPr/>
            </a:pPr>
            <a:endParaRPr lang="pt-PT" altLang="zh-CN" sz="2800" b="1" dirty="0">
              <a:solidFill>
                <a:srgbClr val="93CE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charset="-122"/>
              <a:cs typeface="Arial" charset="0"/>
            </a:endParaRPr>
          </a:p>
          <a:p>
            <a:pPr algn="ctr">
              <a:defRPr/>
            </a:pPr>
            <a:r>
              <a:rPr lang="pt-PT" altLang="zh-CN" sz="2800" b="1" dirty="0" smtClean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Plano </a:t>
            </a: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Estratégico de Cooperação em Saúde </a:t>
            </a:r>
          </a:p>
          <a:p>
            <a:pPr algn="ctr">
              <a:defRPr/>
            </a:pP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da CPLP </a:t>
            </a:r>
            <a:r>
              <a:rPr lang="pt-PT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2009-2016</a:t>
            </a:r>
            <a:endParaRPr lang="pt-PT" altLang="zh-CN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charset="-122"/>
              <a:cs typeface="Arial" charset="0"/>
            </a:endParaRPr>
          </a:p>
          <a:p>
            <a:pPr algn="ctr" eaLnBrk="0" hangingPunct="0">
              <a:defRPr/>
            </a:pPr>
            <a:r>
              <a:rPr lang="pt-PT" altLang="zh-CN" sz="2800" b="1" dirty="0">
                <a:solidFill>
                  <a:srgbClr val="93CE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  <a:cs typeface="Arial" charset="0"/>
              </a:rPr>
              <a:t> (PECS-CPLP) </a:t>
            </a:r>
            <a:endParaRPr lang="pt-PT" altLang="zh-CN" sz="1400" b="1" dirty="0">
              <a:solidFill>
                <a:srgbClr val="AAC0E1">
                  <a:lumMod val="60000"/>
                  <a:lumOff val="40000"/>
                </a:srgbClr>
              </a:solidFill>
              <a:ea typeface="宋体" charset="-122"/>
              <a:cs typeface="Arial" charset="0"/>
            </a:endParaRPr>
          </a:p>
          <a:p>
            <a:pPr algn="ctr" eaLnBrk="0" hangingPunct="0">
              <a:defRPr/>
            </a:pPr>
            <a:endParaRPr lang="pt-PT" sz="2800" b="1" dirty="0">
              <a:solidFill>
                <a:srgbClr val="244061"/>
              </a:solidFill>
              <a:latin typeface="Arial" pitchFamily="34" charset="0"/>
              <a:ea typeface="Times New Roman" pitchFamily="18" charset="0"/>
            </a:endParaRPr>
          </a:p>
          <a:p>
            <a:pPr algn="ctr" eaLnBrk="0" hangingPunct="0">
              <a:defRPr/>
            </a:pPr>
            <a:endParaRPr lang="pt-PT" altLang="zh-CN" sz="1600" b="1" dirty="0">
              <a:solidFill>
                <a:srgbClr val="93CEF6"/>
              </a:solidFill>
              <a:ea typeface="宋体" charset="-122"/>
              <a:cs typeface="Arial" charset="0"/>
            </a:endParaRPr>
          </a:p>
          <a:p>
            <a:pPr algn="ctr" eaLnBrk="0" hangingPunct="0">
              <a:defRPr/>
            </a:pPr>
            <a:endParaRPr lang="pt-PT" sz="2800" b="1" dirty="0">
              <a:solidFill>
                <a:srgbClr val="AAC0E1">
                  <a:lumMod val="60000"/>
                  <a:lumOff val="40000"/>
                </a:srgbClr>
              </a:solidFill>
              <a:ea typeface="宋体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066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1475" indent="-371475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357188" lvl="1" indent="1588" algn="just" defTabSz="444500">
              <a:defRPr/>
            </a:pPr>
            <a:r>
              <a:rPr lang="pt-PT" altLang="zh-CN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Em Abril de 2013, o Grupo Técnico em Saúde realizou uma avaliação da execução do PECS-CPLP que:</a:t>
            </a:r>
          </a:p>
          <a:p>
            <a:pPr marL="357188" lvl="1" indent="1588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Consensualizou a continuidade </a:t>
            </a:r>
            <a:r>
              <a:rPr lang="pt-PT" sz="1800" dirty="0"/>
              <a:t>do PECS 2009 – 2012, por um novo período de 4 anos, tendo-se </a:t>
            </a:r>
            <a:r>
              <a:rPr lang="pt-PT" sz="1800" dirty="0" smtClean="0"/>
              <a:t>alterado a </a:t>
            </a:r>
            <a:r>
              <a:rPr lang="pt-PT" sz="1800" dirty="0"/>
              <a:t>sua designação </a:t>
            </a:r>
            <a:r>
              <a:rPr lang="pt-PT" sz="1800" dirty="0" smtClean="0"/>
              <a:t>para </a:t>
            </a:r>
            <a:r>
              <a:rPr lang="pt-PT" sz="1800" dirty="0"/>
              <a:t>“PECS 2009-2016</a:t>
            </a:r>
            <a:r>
              <a:rPr lang="pt-PT" sz="1800" dirty="0" smtClean="0"/>
              <a:t>”;</a:t>
            </a: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 smtClean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A manutenção da sua estrutura</a:t>
            </a:r>
            <a:r>
              <a:rPr lang="pt-PT" sz="1800" dirty="0"/>
              <a:t>, ajustando-se, porém, as prioridades ao reforço das metas estruturantes menos desenvolvidas, como o foram a da criação dos CTIMES e da Rede de Faculdades de Medicina, ou que não tiveram início, como é o caso da Rede de Escolas de Saúde Pública, essas ultimas com um foco mais direcionado à estratégia ”escola de governo em saúde</a:t>
            </a:r>
            <a:r>
              <a:rPr lang="pt-PT" sz="1800" dirty="0" smtClean="0"/>
              <a:t>”.</a:t>
            </a:r>
            <a:r>
              <a:rPr lang="pt-PT" altLang="zh-CN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 </a:t>
            </a: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Avaliação do PECS 2009-2012</a:t>
            </a:r>
          </a:p>
          <a:p>
            <a:pPr eaLnBrk="1" hangingPunct="1"/>
            <a:endParaRPr lang="pt-PT" altLang="pt-PT" sz="2400" dirty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O PECS 2009-2016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7821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1475" indent="-371475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Carácter </a:t>
            </a:r>
            <a:r>
              <a:rPr lang="pt-PT" sz="1800" dirty="0"/>
              <a:t>inovador do </a:t>
            </a:r>
            <a:r>
              <a:rPr lang="pt-PT" sz="1800" dirty="0" smtClean="0"/>
              <a:t>PECS/CPLP </a:t>
            </a:r>
            <a:r>
              <a:rPr lang="pt-PT" sz="1800" dirty="0"/>
              <a:t>enquanto instrumento abrangente e integrador de sinergias no âmbito da Saúde da </a:t>
            </a:r>
            <a:r>
              <a:rPr lang="pt-PT" sz="1800" dirty="0" smtClean="0"/>
              <a:t>CPLP;</a:t>
            </a: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Necessidade </a:t>
            </a:r>
            <a:r>
              <a:rPr lang="pt-PT" sz="1800" dirty="0"/>
              <a:t>de aprimoramento dos </a:t>
            </a:r>
            <a:r>
              <a:rPr lang="pt-PT" sz="1800" dirty="0" smtClean="0"/>
              <a:t>instrumentos </a:t>
            </a:r>
            <a:r>
              <a:rPr lang="pt-PT" sz="1800" dirty="0"/>
              <a:t>de governança, nomeadamente no que se refere ao reforço da capacidade de diálogo e liderança dos membros do GTS PECS CPLP e do próprio Secretariado Executivo da </a:t>
            </a:r>
            <a:r>
              <a:rPr lang="pt-PT" sz="1800" dirty="0" smtClean="0"/>
              <a:t>CPLP;</a:t>
            </a: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Dificuldades provocadas pelas alterações </a:t>
            </a:r>
            <a:r>
              <a:rPr lang="pt-PT" sz="1800" dirty="0"/>
              <a:t>nas orientações estratégicas nacionais devidas às mudanças políticas e nos quadros dirigentes dos ministérios da saúde nos Estados Membros</a:t>
            </a:r>
          </a:p>
          <a:p>
            <a:pPr marL="357188" lvl="1" algn="just" defTabSz="444500">
              <a:defRPr/>
            </a:pPr>
            <a:r>
              <a:rPr lang="pt-PT" altLang="zh-CN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 </a:t>
            </a: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Sucessos e futuro do PECS CPLP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255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1475" indent="-371475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/>
              <a:t>R</a:t>
            </a:r>
            <a:r>
              <a:rPr lang="pt-PT" sz="1800" dirty="0" smtClean="0"/>
              <a:t>econhecido </a:t>
            </a:r>
            <a:r>
              <a:rPr lang="pt-PT" sz="1800" dirty="0"/>
              <a:t>um grau apreciável de execução no quadro de dois dos projetos prioritários, correspondentes à dinamização das chamadas Redes de Instituições Estruturantes: Rede dos Institutos Nacionais de Saúde Pública (RINSP/CPLP) e Rede de Escolas Técnicas da CPLP (RETS/CPLP); da Criação do Portal CPLP/Saúde; da Criação da Rede de Bibliotecas Virtuais em Saúde da CPLP; e da instalação do Centro de Formação Médica especializada em Cabo Verde. </a:t>
            </a:r>
            <a:endParaRPr lang="pt-PT" sz="1800" dirty="0" smtClean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Reconhecida uma </a:t>
            </a:r>
            <a:r>
              <a:rPr lang="pt-PT" sz="1800" dirty="0"/>
              <a:t>relativa falta de operacionalidade e alcance nas redes temáticas como a RIDES IST VIH SIDA e RIDES Malária, tendo sido sugerida a sua incorporação nas Redes Estruturantes existentes, nomeadamente na </a:t>
            </a:r>
            <a:r>
              <a:rPr lang="pt-PT" sz="1800" dirty="0" smtClean="0"/>
              <a:t>RINSP/CPLP;</a:t>
            </a:r>
          </a:p>
          <a:p>
            <a:pPr marL="357188" lvl="1" algn="just" defTabSz="444500"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Sucessos e futuro do PECS CPLP</a:t>
            </a:r>
          </a:p>
          <a:p>
            <a:pPr eaLnBrk="1" hangingPunct="1"/>
            <a:endParaRPr lang="pt-PT" altLang="pt-PT" sz="2400" dirty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(continuação)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922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sz="1800" dirty="0" smtClean="0"/>
              <a:t>Necessidade </a:t>
            </a:r>
            <a:r>
              <a:rPr lang="pt-PT" sz="1800" dirty="0"/>
              <a:t>de alargamento e fortalecimento do conceito e alcance das redes de instituições estruturantes, </a:t>
            </a:r>
            <a:r>
              <a:rPr lang="pt-PT" sz="1800" dirty="0" smtClean="0"/>
              <a:t>com </a:t>
            </a:r>
            <a:r>
              <a:rPr lang="pt-PT" sz="1800" dirty="0"/>
              <a:t>um enfoque na estratégia ”escola de governo em </a:t>
            </a:r>
            <a:r>
              <a:rPr lang="pt-PT" sz="1800" dirty="0" smtClean="0"/>
              <a:t>saúde”;</a:t>
            </a: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r>
              <a:rPr lang="pt-PT" dirty="0" smtClean="0"/>
              <a:t>Estabeleceu-se </a:t>
            </a:r>
            <a:r>
              <a:rPr lang="pt-PT" dirty="0"/>
              <a:t>a necessidade de serem reconhecidas as especificidades e contextos particulares de cada Estado membro e as suas posições relativas de desigualdade no quadro do desenvolvimento de políticas nacionais de saúde </a:t>
            </a:r>
            <a:r>
              <a:rPr lang="pt-PT" dirty="0" smtClean="0"/>
              <a:t>pública;</a:t>
            </a:r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sz="1800" dirty="0"/>
          </a:p>
          <a:p>
            <a:r>
              <a:rPr lang="pt-PT" dirty="0"/>
              <a:t> </a:t>
            </a:r>
            <a:endParaRPr lang="pt-PT" sz="1800" dirty="0"/>
          </a:p>
          <a:p>
            <a:pPr marL="700088" lvl="1" indent="-342900" algn="just" defTabSz="444500">
              <a:buFont typeface="Arial" panose="020B0604020202020204" pitchFamily="34" charset="0"/>
              <a:buChar char="•"/>
              <a:defRPr/>
            </a:pP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Sucessos e futuro do PECS CPLP</a:t>
            </a:r>
          </a:p>
          <a:p>
            <a:pPr eaLnBrk="1" hangingPunct="1"/>
            <a:endParaRPr lang="pt-PT" altLang="pt-PT" sz="2400" dirty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(continuação)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034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1800" dirty="0"/>
              <a:t>Foi consensualizado o princípio de que as atividades no quadro do PECS-CPLP tenham em conta as diferentes Politicas Nacionais de Saúde, os Planos Nacionais de Desenvolvimento Sanitário e os processos de reforma do sistema de saúde, tendo em mente uma harmonização de conceitos e </a:t>
            </a:r>
            <a:r>
              <a:rPr lang="pt-PT" sz="1800" dirty="0" smtClean="0"/>
              <a:t>procedimentos;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PT" sz="18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1800" dirty="0"/>
              <a:t>Reiterou-se a importância da cooperação para o desenvolvimento e da concertação político-diplomática com vista ao reforço da posição da CPLP no quadro das organizações regionais e multilaterais em que estão inseridos os seus Estados membros, designadamente através da promoção de iniciativas em prol da cooperação Norte-Sul e </a:t>
            </a:r>
            <a:r>
              <a:rPr lang="pt-PT" sz="1800" dirty="0" smtClean="0"/>
              <a:t>Sul-Sul</a:t>
            </a:r>
            <a:endParaRPr lang="pt-PT" altLang="zh-CN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Sucessos e futuro do PECS CPLP</a:t>
            </a:r>
          </a:p>
          <a:p>
            <a:pPr eaLnBrk="1" hangingPunct="1"/>
            <a:endParaRPr lang="pt-PT" altLang="pt-PT" sz="2400" dirty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(continuação)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8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Plano Estratégico de Cooperação em Saúde da CPLP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2009-2016 </a:t>
            </a:r>
            <a:r>
              <a:rPr lang="pt-PT" altLang="zh-CN" sz="1000" dirty="0" smtClean="0">
                <a:solidFill>
                  <a:srgbClr val="FFC000"/>
                </a:solidFill>
                <a:ea typeface="宋体" pitchFamily="2" charset="-122"/>
              </a:rPr>
              <a:t>(PECS-CPLP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)</a:t>
            </a:r>
            <a:endParaRPr lang="pt-PT" altLang="pt-PT" sz="1000" dirty="0" smtClean="0">
              <a:solidFill>
                <a:srgbClr val="CCECFF"/>
              </a:solidFill>
            </a:endParaRP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2411413" y="1698625"/>
            <a:ext cx="0" cy="489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555875" y="1773238"/>
            <a:ext cx="637381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1800" dirty="0" smtClean="0"/>
              <a:t>Carater </a:t>
            </a:r>
            <a:r>
              <a:rPr lang="pt-PT" sz="1800" dirty="0"/>
              <a:t>singular do posicionamento geoestratégico da CPLP, nomeadamente ao facto de que a utilização de uma língua comum é um elemento aglutinador para a implementação de projetos e programas de cooperação de cariz multilateral, que visem a partilha e o intercâmbio de conhecimentos, experiências e boas práticas</a:t>
            </a:r>
            <a:r>
              <a:rPr lang="pt-PT" sz="1800" dirty="0" smtClean="0"/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PT" sz="18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1800" dirty="0" smtClean="0"/>
              <a:t>Será </a:t>
            </a:r>
            <a:r>
              <a:rPr lang="pt-PT" sz="1800" dirty="0"/>
              <a:t>necessário continuar a estimular e a fortalecer a promoção da capacitação de recursos humanos e a implementação de projetos estruturantes que reforcem a capacidade institucional e aperfeiçoem os sistemas nacionais de saúde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PT" sz="1800" dirty="0"/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0" y="1700213"/>
            <a:ext cx="22685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Sucessos e futuro do PECS CPLP</a:t>
            </a:r>
          </a:p>
          <a:p>
            <a:pPr eaLnBrk="1" hangingPunct="1"/>
            <a:endParaRPr lang="pt-PT" altLang="pt-PT" sz="2400" dirty="0">
              <a:solidFill>
                <a:srgbClr val="CCECFF"/>
              </a:solidFill>
              <a:latin typeface="Arial" charset="0"/>
            </a:endParaRPr>
          </a:p>
          <a:p>
            <a:pPr eaLnBrk="1" hangingPunct="1"/>
            <a:r>
              <a:rPr lang="pt-PT" altLang="pt-PT" sz="2400" dirty="0" smtClean="0">
                <a:solidFill>
                  <a:srgbClr val="CCECFF"/>
                </a:solidFill>
                <a:latin typeface="Arial" charset="0"/>
              </a:rPr>
              <a:t>(continuação)</a:t>
            </a:r>
            <a:endParaRPr lang="pt-PT" altLang="pt-PT" sz="2400" dirty="0" smtClean="0">
              <a:solidFill>
                <a:srgbClr val="CCE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04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26988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35634"/>
              </p:ext>
            </p:extLst>
          </p:nvPr>
        </p:nvGraphicFramePr>
        <p:xfrm>
          <a:off x="467544" y="2060848"/>
          <a:ext cx="8064896" cy="4266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6"/>
              </a:tblGrid>
              <a:tr h="2146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ATIVIDADES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4289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Fortalecimento da Estrutura do PECS: futuras discussões devem iniciar com as estratégias nacionais de cada Estado </a:t>
                      </a:r>
                      <a:r>
                        <a:rPr lang="pt-PT" sz="1600" dirty="0" smtClean="0">
                          <a:effectLst/>
                        </a:rPr>
                        <a:t>membro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64358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Levantamento de dados sobre Acordos na área da Saúde em cada Estado membro (bilateral e multilateral) para evitar sobreposição de ações.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53872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Desenvolvimento dos CTIME: visitas de prospeção e eventual desenvolvimento dos </a:t>
                      </a:r>
                      <a:r>
                        <a:rPr lang="pt-PT" sz="1600" dirty="0" err="1">
                          <a:effectLst/>
                        </a:rPr>
                        <a:t>CTIME’s</a:t>
                      </a:r>
                      <a:r>
                        <a:rPr lang="pt-PT" sz="1600" dirty="0">
                          <a:effectLst/>
                        </a:rPr>
                        <a:t> junto dos </a:t>
                      </a:r>
                      <a:r>
                        <a:rPr lang="pt-PT" sz="1600" dirty="0" err="1">
                          <a:effectLst/>
                        </a:rPr>
                        <a:t>MdS</a:t>
                      </a:r>
                      <a:r>
                        <a:rPr lang="pt-PT" sz="1600" dirty="0">
                          <a:effectLst/>
                        </a:rPr>
                        <a:t> de Moçambique e Cabo </a:t>
                      </a:r>
                      <a:r>
                        <a:rPr lang="pt-PT" sz="1600" dirty="0" smtClean="0">
                          <a:effectLst/>
                        </a:rPr>
                        <a:t>Verde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53872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Estabelecimento da Rede de faculdades de Medicina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54442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Reforço da posição da CPLP nos fora internacionais: Encontro dos Ministros da Saúde sobre os Determinantes Sociais da Saúde e sobre Saúde na Agenda do Desenvolvimento pós-2015, por ocasião da Assembleia Mundial da </a:t>
                      </a:r>
                      <a:r>
                        <a:rPr lang="pt-PT" sz="1600" dirty="0" smtClean="0">
                          <a:effectLst/>
                        </a:rPr>
                        <a:t>Saúde em </a:t>
                      </a:r>
                      <a:r>
                        <a:rPr lang="pt-PT" sz="1600" dirty="0">
                          <a:effectLst/>
                        </a:rPr>
                        <a:t>Genebra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706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26988"/>
            <a:ext cx="91471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Untitled-8"/>
          <p:cNvPicPr>
            <a:picLocks noChangeAspect="1" noChangeArrowheads="1"/>
          </p:cNvPicPr>
          <p:nvPr>
            <p:ph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05132"/>
              </p:ext>
            </p:extLst>
          </p:nvPr>
        </p:nvGraphicFramePr>
        <p:xfrm>
          <a:off x="467544" y="2060848"/>
          <a:ext cx="8064896" cy="290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6"/>
              </a:tblGrid>
              <a:tr h="2146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ATIVIDADES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42892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Fortalecer cooperação com os Pontos Focais de Cooperação da CPLP sobre os DSS e da Saúde na agenda pós </a:t>
                      </a:r>
                      <a:r>
                        <a:rPr lang="pt-PT" sz="1600" dirty="0" smtClean="0">
                          <a:effectLst/>
                        </a:rPr>
                        <a:t>2015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31875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Emergências de saúde pública, como Dengue e saúde dos </a:t>
                      </a:r>
                      <a:r>
                        <a:rPr lang="pt-PT" sz="1600" dirty="0" smtClean="0">
                          <a:effectLst/>
                        </a:rPr>
                        <a:t>viajantes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43462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Seminário online (</a:t>
                      </a:r>
                      <a:r>
                        <a:rPr lang="pt-PT" sz="1600" smtClean="0">
                          <a:effectLst/>
                        </a:rPr>
                        <a:t>Webinar</a:t>
                      </a:r>
                      <a:r>
                        <a:rPr lang="pt-PT" sz="1600" dirty="0">
                          <a:effectLst/>
                        </a:rPr>
                        <a:t>) sobre Saúde Ambiental e Desenvolvimento </a:t>
                      </a:r>
                      <a:r>
                        <a:rPr lang="pt-PT" sz="1600" dirty="0" smtClean="0">
                          <a:effectLst/>
                        </a:rPr>
                        <a:t>Sustentável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  <a:tr h="43462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1730" algn="l"/>
                        </a:tabLst>
                      </a:pPr>
                      <a:r>
                        <a:rPr lang="pt-PT" sz="1600" dirty="0">
                          <a:effectLst/>
                        </a:rPr>
                        <a:t>Integração das redes temáticas nas redes estruturantes</a:t>
                      </a:r>
                      <a:endParaRPr lang="pt-PT" sz="16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031" marR="410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713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040724" y="1844824"/>
            <a:ext cx="6840760" cy="3633788"/>
          </a:xfrm>
        </p:spPr>
        <p:txBody>
          <a:bodyPr/>
          <a:lstStyle/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Desde que o Fundo Especial teve o seu início, no ano de 2000, o pilar cooperação da CPLP tem vindo a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crescer de forma sustentada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, sendo hoje, indiscutivelmente, uma das </a:t>
            </a:r>
            <a:r>
              <a:rPr lang="pt-PT" altLang="zh-CN" sz="2000" kern="120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principais imagens de marca da Organização, quer pelo nível de notoriedade e reconhecimento que vem granjeado junto dos mais diversos detentores de interesse quer pela visibilidade crescente e efeito catalisador que vem projetando para a CPLP como um todo. </a:t>
            </a:r>
            <a:endParaRPr lang="pt-PT" sz="2000" kern="1200" dirty="0" smtClean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835" y="1932094"/>
            <a:ext cx="19077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Informações</a:t>
            </a:r>
          </a:p>
          <a:p>
            <a:r>
              <a:rPr lang="pt-PT" sz="2400" dirty="0" smtClean="0">
                <a:solidFill>
                  <a:srgbClr val="CCECFF"/>
                </a:solidFill>
                <a:latin typeface="Arial" pitchFamily="34" charset="0"/>
              </a:rPr>
              <a:t>Gerais sobre o pilar cooperação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051356" y="1916832"/>
            <a:ext cx="0" cy="456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6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040724" y="1844824"/>
            <a:ext cx="6840760" cy="3633788"/>
          </a:xfrm>
        </p:spPr>
        <p:txBody>
          <a:bodyPr/>
          <a:lstStyle/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O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Plano Indicativo de Cooperação (PIC) em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execução, em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Novembro de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2013, revela uma aplicação superior a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6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milhões de Euros em diversas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Atividades (projetos e ações pontuais),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das quais mais de 5,1 milhões de Euros são destinados </a:t>
            </a:r>
            <a:r>
              <a:rPr lang="pt-PT" altLang="zh-CN" sz="2000" kern="120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a </a:t>
            </a:r>
            <a:r>
              <a:rPr lang="pt-PT" altLang="zh-CN" sz="2000" kern="120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projetos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, a maior parte dos quais com </a:t>
            </a:r>
            <a:r>
              <a:rPr lang="pt-PT" altLang="zh-CN" sz="2000" kern="120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caráter estruturante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, dado que procuram acelerar níveis de competência, promovendo a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capacitação institucional, a formação e a cidadania e </a:t>
            </a:r>
            <a:r>
              <a:rPr lang="pt-PT" altLang="zh-CN" sz="2000" kern="12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a educação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para o </a:t>
            </a:r>
            <a:r>
              <a:rPr lang="pt-PT" altLang="zh-CN" sz="2000" kern="12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desenvolvimento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– </a:t>
            </a:r>
            <a:r>
              <a:rPr lang="pt-PT" altLang="zh-CN" sz="2000" kern="120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sempre numa lógica de trabalho em Rede</a:t>
            </a:r>
            <a:endParaRPr lang="pt-PT" sz="2000" kern="1200" dirty="0" smtClean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051356" y="1916832"/>
            <a:ext cx="0" cy="456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6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  <p:extLst>
      <p:ext uri="{BB962C8B-B14F-4D97-AF65-F5344CB8AC3E}">
        <p14:creationId xmlns:p14="http://schemas.microsoft.com/office/powerpoint/2010/main" val="1524093176"/>
      </p:ext>
    </p:extLst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040724" y="1844824"/>
            <a:ext cx="6840760" cy="3633788"/>
          </a:xfrm>
        </p:spPr>
        <p:txBody>
          <a:bodyPr/>
          <a:lstStyle/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3"/>
            </a:pP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A aprovação de projetos como os acima descritos tem sido propícia à introdução de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níveis crescentes de sustentabilidade e apropriação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, o que se demonstra pelo conjunto dos valores aplicados nos projetos em curso de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execução.</a:t>
            </a:r>
            <a:endParaRPr lang="pt-PT" altLang="zh-CN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3"/>
            </a:pPr>
            <a:endParaRPr lang="pt-PT" altLang="zh-CN" sz="2000" kern="1200" dirty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3"/>
            </a:pP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Em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Junho de 2013, o agregado global de execução do PIC, representado pelo somatório dos montantes adstritos ao PIC atualmente em execução acrescidos dos valores do PIC já executado, atingiu o valor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de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11,6 milhões de Euros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.</a:t>
            </a:r>
          </a:p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3"/>
            </a:pPr>
            <a:endParaRPr lang="pt-PT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051356" y="1916832"/>
            <a:ext cx="0" cy="456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6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  <p:extLst>
      <p:ext uri="{BB962C8B-B14F-4D97-AF65-F5344CB8AC3E}">
        <p14:creationId xmlns:p14="http://schemas.microsoft.com/office/powerpoint/2010/main" val="477341205"/>
      </p:ext>
    </p:extLst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040724" y="1844824"/>
            <a:ext cx="6840760" cy="3633788"/>
          </a:xfrm>
        </p:spPr>
        <p:txBody>
          <a:bodyPr/>
          <a:lstStyle/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5"/>
            </a:pP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Ao se verificar um crescente aumento dos montantes constantes do PIC e um incremento da participação dos Estados membros na Cooperação Comunitária, é possível concluir que a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aprovação da “Nova visão estratégica de cooperação para a CPLP” e do processo de Revisão do Fundo Especial da CPLP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, respetivamente pelos XIV e XVI Conselhos de Ministros da CPLP, em Julho de 2009 e 2011, foram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passos acertados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no fortalecimento do pilar Cooperação da nossa Comunidade.</a:t>
            </a:r>
            <a:endParaRPr lang="pt-PT" sz="20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051356" y="1916832"/>
            <a:ext cx="0" cy="456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6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  <p:extLst>
      <p:ext uri="{BB962C8B-B14F-4D97-AF65-F5344CB8AC3E}">
        <p14:creationId xmlns:p14="http://schemas.microsoft.com/office/powerpoint/2010/main" val="4014192242"/>
      </p:ext>
    </p:extLst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040724" y="1844824"/>
            <a:ext cx="6840760" cy="3633788"/>
          </a:xfrm>
        </p:spPr>
        <p:txBody>
          <a:bodyPr/>
          <a:lstStyle/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6"/>
            </a:pP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O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acompanhamento e monitorização das atividades constantes do PIC, no que diz respeito à sua execução, permitem concluir por um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grau de eficiência e eficácia 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bastante </a:t>
            </a:r>
            <a:r>
              <a:rPr lang="pt-PT" altLang="zh-CN" sz="2000" kern="1200" dirty="0">
                <a:solidFill>
                  <a:schemeClr val="bg1">
                    <a:lumMod val="40000"/>
                    <a:lumOff val="60000"/>
                  </a:schemeClr>
                </a:solidFill>
                <a:latin typeface="Tahoma" pitchFamily="34" charset="0"/>
                <a:cs typeface="Arial" pitchFamily="34" charset="0"/>
              </a:rPr>
              <a:t>satisfatório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. Bastará mencionar que mais de 95% das Atividades constantes do PIC estão em execução ou em fase de conclusão, com resultados claramente demonstráveis e com níveis de apropriação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elevados</a:t>
            </a:r>
            <a:r>
              <a:rPr lang="pt-PT" altLang="zh-CN" sz="2000" kern="1200" dirty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pt-PT" altLang="zh-CN" sz="2000" kern="1200" dirty="0" smtClean="0">
                <a:solidFill>
                  <a:schemeClr val="tx2"/>
                </a:solidFill>
                <a:latin typeface="Tahoma" pitchFamily="34" charset="0"/>
                <a:cs typeface="Arial" pitchFamily="34" charset="0"/>
              </a:rPr>
              <a:t>– </a:t>
            </a:r>
            <a:r>
              <a:rPr lang="pt-PT" altLang="zh-CN" sz="2000" kern="1200" dirty="0" smtClean="0">
                <a:solidFill>
                  <a:srgbClr val="FFC000"/>
                </a:solidFill>
                <a:latin typeface="Tahoma" pitchFamily="34" charset="0"/>
                <a:cs typeface="Arial" pitchFamily="34" charset="0"/>
              </a:rPr>
              <a:t>A lógica de trabalho em rede contribui para esse fim.</a:t>
            </a:r>
            <a:endParaRPr lang="pt-PT" altLang="zh-CN" sz="2000" kern="1200" dirty="0" smtClean="0">
              <a:solidFill>
                <a:srgbClr val="FFC000"/>
              </a:solidFill>
              <a:latin typeface="Tahoma" pitchFamily="34" charset="0"/>
              <a:cs typeface="Arial" pitchFamily="34" charset="0"/>
            </a:endParaRPr>
          </a:p>
          <a:p>
            <a:pPr marL="457200" indent="-457200" algn="just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LcParenR" startAt="6"/>
            </a:pPr>
            <a:endParaRPr lang="pt-PT" sz="2000" kern="1200" dirty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  <a:p>
            <a:pPr marL="400050" lvl="1" indent="0"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pt-PT" sz="1600" kern="1200" dirty="0" smtClean="0">
              <a:solidFill>
                <a:schemeClr val="tx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051356" y="1916832"/>
            <a:ext cx="0" cy="456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pic>
        <p:nvPicPr>
          <p:cNvPr id="6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1268413"/>
            <a:ext cx="2843212" cy="242887"/>
          </a:xfrm>
          <a:noFill/>
        </p:spPr>
      </p:pic>
    </p:spTree>
    <p:extLst>
      <p:ext uri="{BB962C8B-B14F-4D97-AF65-F5344CB8AC3E}">
        <p14:creationId xmlns:p14="http://schemas.microsoft.com/office/powerpoint/2010/main" val="2358141240"/>
      </p:ext>
    </p:extLst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r para a página princip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175" y="0"/>
            <a:ext cx="9147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Untitled-8"/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24525" y="1052513"/>
            <a:ext cx="2843213" cy="242887"/>
          </a:xfrm>
          <a:noFill/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PT" sz="1000"/>
              <a:t>www.cplp.org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453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pt-PT" altLang="zh-CN" sz="1000" dirty="0">
                <a:solidFill>
                  <a:srgbClr val="CCECFF"/>
                </a:solidFill>
                <a:ea typeface="宋体" pitchFamily="2" charset="-122"/>
              </a:rPr>
              <a:t>Cooperação na </a:t>
            </a:r>
            <a:r>
              <a:rPr lang="pt-PT" altLang="zh-CN" sz="1000" dirty="0" smtClean="0">
                <a:solidFill>
                  <a:srgbClr val="CCECFF"/>
                </a:solidFill>
                <a:ea typeface="宋体" pitchFamily="2" charset="-122"/>
              </a:rPr>
              <a:t>CPLP</a:t>
            </a:r>
            <a:endParaRPr lang="pt-PT" sz="1000" dirty="0">
              <a:solidFill>
                <a:srgbClr val="CCECFF"/>
              </a:solidFill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0" y="1628775"/>
            <a:ext cx="226774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2400" dirty="0" smtClean="0">
                <a:solidFill>
                  <a:srgbClr val="FFC000"/>
                </a:solidFill>
                <a:latin typeface="Arial" pitchFamily="34" charset="0"/>
              </a:rPr>
              <a:t>Atividades constantes do PIC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r>
              <a:rPr lang="pt-PT" sz="2400" dirty="0" smtClean="0">
                <a:solidFill>
                  <a:srgbClr val="FF9900"/>
                </a:solidFill>
                <a:latin typeface="Arial" pitchFamily="34" charset="0"/>
              </a:rPr>
              <a:t>PROJETOS</a:t>
            </a:r>
          </a:p>
          <a:p>
            <a:r>
              <a:rPr lang="pt-PT" sz="2400" u="sng" dirty="0" smtClean="0">
                <a:solidFill>
                  <a:srgbClr val="FFFF00"/>
                </a:solidFill>
                <a:latin typeface="Arial" pitchFamily="34" charset="0"/>
              </a:rPr>
              <a:t>em execução </a:t>
            </a: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  <a:p>
            <a:endParaRPr lang="pt-PT" sz="2400" dirty="0" smtClean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2123728" y="17732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99467"/>
              </p:ext>
            </p:extLst>
          </p:nvPr>
        </p:nvGraphicFramePr>
        <p:xfrm>
          <a:off x="2339748" y="1628775"/>
          <a:ext cx="6337527" cy="5062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2"/>
                <a:gridCol w="3528392"/>
                <a:gridCol w="648072"/>
                <a:gridCol w="720080"/>
                <a:gridCol w="720901"/>
              </a:tblGrid>
              <a:tr h="42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Codificação</a:t>
                      </a:r>
                      <a:endParaRPr lang="pt-PT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Projetos</a:t>
                      </a:r>
                      <a:endParaRPr lang="pt-PT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Instância de aprovação</a:t>
                      </a:r>
                      <a:endParaRPr lang="pt-PT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Montantes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Financiados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pelo </a:t>
                      </a:r>
                      <a:r>
                        <a:rPr lang="pt-PT" sz="700" b="1" dirty="0" err="1">
                          <a:effectLst/>
                        </a:rPr>
                        <a:t>FE</a:t>
                      </a:r>
                      <a:endParaRPr lang="pt-PT" sz="7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(Euros)</a:t>
                      </a:r>
                      <a:endParaRPr lang="pt-PT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b="1" dirty="0">
                          <a:effectLst/>
                        </a:rPr>
                        <a:t>Estado de Execução</a:t>
                      </a:r>
                      <a:endParaRPr lang="pt-PT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319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PR41/LB/11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Apoio ao Desenvolvimento da Produção de Artesanato em São Tomé e Príncipe - Fases II e III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XXII </a:t>
                      </a:r>
                      <a:r>
                        <a:rPr lang="pt-PT" sz="700" dirty="0" err="1">
                          <a:effectLst/>
                        </a:rPr>
                        <a:t>RPFC</a:t>
                      </a:r>
                      <a:endParaRPr lang="pt-PT" sz="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727.309,00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Em conclusão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Pr42/LDA/11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Programa de Capacitação dos Sistemas Estatísticos Nacionais PALOP e TL - Fase 1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XXIII RPFC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196.804,44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conclusão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Pr43/LDA/11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</a:rPr>
                        <a:t>Programa de Capacitação dos Laboratórios de Engenharia dos PALOP – Fase IV</a:t>
                      </a:r>
                      <a:endParaRPr lang="pt-P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XXIII RPFC 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205.215,95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conclusão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113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 dirty="0" err="1">
                          <a:effectLst/>
                        </a:rPr>
                        <a:t>Pr47</a:t>
                      </a:r>
                      <a:r>
                        <a:rPr lang="pt-PT" sz="700" dirty="0">
                          <a:effectLst/>
                        </a:rPr>
                        <a:t>/LIS/12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Programa CPLP nas Escolas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XXIV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124.134,48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388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Pr48/LIS/12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Apoio aos Estados membros da CPLP na área da Capacitação e Formação em Recursos Hídricos, em complementaridade ao Plano de Formação da CPLP em matéria de Recursos Hídricos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XXIV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0,00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Sem arranque previsto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Pr49/LIS/12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Capoeira: formação técnico-profissional e cidadania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XXIV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212.599,70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Em execução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Pr50/MAP/12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Programa de Capacitação dos Laboratórios de Engenharia dos PALOP – Fase V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188.725,76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execução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Pr51/MAP/12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Programa de Capacitação dos Sistemas Estatísticos Nacionais PALOP e TL - Fase 2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126.581,97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96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Pr52/MAP/12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Projeto "Rede de Instituições Públicas de Educação Superior (RIPES) para a Cooperação na Comunidade dos Países de Língua Portuguesa (CPLP)"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2.280.000,00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Pr53/MAP/12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Base de Dados Jurídica da CPLP – Fase IV - Prolongamento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 RPFC 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60.250,00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execução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339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Pr54/MAP/12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Elaboração dos Vocabulários Ortográficos Nacionais (VON)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Aprovação eletrónica pelos 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82.200,00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Em arranque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319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Pr55/LIS/13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Capacitação aos Países da CPLP conforme estabelecido no Plano de Formação da CPLP em Matéria de Recursos Hídricos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XXVI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81.986,75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preparação de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533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Pr56/LIS/13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Fortalecimento da Capacidade Política e Institucional de Agentes Governamentais e Não-governamentais para a Promoção e Defesa dos Direitos das Pessoas com Deficiência nos Países da CPLP</a:t>
                      </a:r>
                      <a:endParaRPr lang="pt-PT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XXVI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478.550,00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preparação de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319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Pr57/LIS/13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</a:rPr>
                        <a:t>Apoio à Gestão e Monitoramento de Recursos Hídricos nos Países da CPLP</a:t>
                      </a:r>
                      <a:endParaRPr lang="pt-P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XXVI RPFC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422.720,06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Em preparação de arranque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  <a:tr h="216896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TOTAL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5.187.078,11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7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002" marR="33002" marT="0" marB="0"/>
                </a:tc>
              </a:tr>
            </a:tbl>
          </a:graphicData>
        </a:graphic>
      </p:graphicFrame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3">
      <a:dk1>
        <a:srgbClr val="3E3E5C"/>
      </a:dk1>
      <a:lt1>
        <a:srgbClr val="FFFFFF"/>
      </a:lt1>
      <a:dk2>
        <a:srgbClr val="117FC9"/>
      </a:dk2>
      <a:lt2>
        <a:srgbClr val="FFFFFF"/>
      </a:lt2>
      <a:accent1>
        <a:srgbClr val="60597B"/>
      </a:accent1>
      <a:accent2>
        <a:srgbClr val="6666FF"/>
      </a:accent2>
      <a:accent3>
        <a:srgbClr val="AAC0E1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3">
        <a:dk1>
          <a:srgbClr val="3E3E5C"/>
        </a:dk1>
        <a:lt1>
          <a:srgbClr val="FFFFFF"/>
        </a:lt1>
        <a:dk2>
          <a:srgbClr val="117FC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AAC0E1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delo de apresentação predefinido">
  <a:themeElements>
    <a:clrScheme name="Modelo de apresentação predefinido 13">
      <a:dk1>
        <a:srgbClr val="3E3E5C"/>
      </a:dk1>
      <a:lt1>
        <a:srgbClr val="FFFFFF"/>
      </a:lt1>
      <a:dk2>
        <a:srgbClr val="117FC9"/>
      </a:dk2>
      <a:lt2>
        <a:srgbClr val="FFFFFF"/>
      </a:lt2>
      <a:accent1>
        <a:srgbClr val="60597B"/>
      </a:accent1>
      <a:accent2>
        <a:srgbClr val="6666FF"/>
      </a:accent2>
      <a:accent3>
        <a:srgbClr val="AAC0E1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3">
        <a:dk1>
          <a:srgbClr val="3E3E5C"/>
        </a:dk1>
        <a:lt1>
          <a:srgbClr val="FFFFFF"/>
        </a:lt1>
        <a:dk2>
          <a:srgbClr val="117FC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AAC0E1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3945</Words>
  <Application>Microsoft Office PowerPoint</Application>
  <PresentationFormat>Apresentação no Ecrã (4:3)</PresentationFormat>
  <Paragraphs>724</Paragraphs>
  <Slides>38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38</vt:i4>
      </vt:variant>
    </vt:vector>
  </HeadingPairs>
  <TitlesOfParts>
    <vt:vector size="40" baseType="lpstr">
      <vt:lpstr>Modelo de apresentação predefinido</vt:lpstr>
      <vt:lpstr>1_Modelo de apresentação predefinido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Manuel Clarote Lapão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Clarote Lapão</dc:creator>
  <cp:lastModifiedBy>Manuel Lapao</cp:lastModifiedBy>
  <cp:revision>200</cp:revision>
  <dcterms:created xsi:type="dcterms:W3CDTF">2006-12-03T00:00:35Z</dcterms:created>
  <dcterms:modified xsi:type="dcterms:W3CDTF">2013-11-07T13:59:22Z</dcterms:modified>
</cp:coreProperties>
</file>