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9144000" cy="6858000"/>
  <p:notesSz cx="6858000" cy="9144000"/>
  <p:defaultTextStyle>
    <a:lvl1pPr>
      <a:defRPr>
        <a:latin typeface="+mn-lt"/>
        <a:ea typeface="+mn-ea"/>
        <a:cs typeface="+mn-cs"/>
        <a:sym typeface="Avenir Roman"/>
      </a:defRPr>
    </a:lvl1pPr>
    <a:lvl2pPr>
      <a:defRPr>
        <a:latin typeface="+mn-lt"/>
        <a:ea typeface="+mn-ea"/>
        <a:cs typeface="+mn-cs"/>
        <a:sym typeface="Avenir Roman"/>
      </a:defRPr>
    </a:lvl2pPr>
    <a:lvl3pPr>
      <a:defRPr>
        <a:latin typeface="+mn-lt"/>
        <a:ea typeface="+mn-ea"/>
        <a:cs typeface="+mn-cs"/>
        <a:sym typeface="Avenir Roman"/>
      </a:defRPr>
    </a:lvl3pPr>
    <a:lvl4pPr>
      <a:defRPr>
        <a:latin typeface="+mn-lt"/>
        <a:ea typeface="+mn-ea"/>
        <a:cs typeface="+mn-cs"/>
        <a:sym typeface="Avenir Roman"/>
      </a:defRPr>
    </a:lvl4pPr>
    <a:lvl5pPr>
      <a:defRPr>
        <a:latin typeface="+mn-lt"/>
        <a:ea typeface="+mn-ea"/>
        <a:cs typeface="+mn-cs"/>
        <a:sym typeface="Avenir Roman"/>
      </a:defRPr>
    </a:lvl5pPr>
    <a:lvl6pPr>
      <a:defRPr>
        <a:latin typeface="+mn-lt"/>
        <a:ea typeface="+mn-ea"/>
        <a:cs typeface="+mn-cs"/>
        <a:sym typeface="Avenir Roman"/>
      </a:defRPr>
    </a:lvl6pPr>
    <a:lvl7pPr>
      <a:defRPr>
        <a:latin typeface="+mn-lt"/>
        <a:ea typeface="+mn-ea"/>
        <a:cs typeface="+mn-cs"/>
        <a:sym typeface="Avenir Roman"/>
      </a:defRPr>
    </a:lvl7pPr>
    <a:lvl8pPr>
      <a:defRPr>
        <a:latin typeface="+mn-lt"/>
        <a:ea typeface="+mn-ea"/>
        <a:cs typeface="+mn-cs"/>
        <a:sym typeface="Avenir Roman"/>
      </a:defRPr>
    </a:lvl8pPr>
    <a:lvl9pPr>
      <a:defRPr>
        <a:latin typeface="+mn-lt"/>
        <a:ea typeface="+mn-ea"/>
        <a:cs typeface="+mn-cs"/>
        <a:sym typeface="Avenir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FCECA"/>
          </a:solidFill>
        </a:fill>
      </a:tcStyle>
    </a:wholeTbl>
    <a:band2H>
      <a:tcTxStyle b="def" i="def"/>
      <a:tcStyle>
        <a:tcBdr/>
        <a:fill>
          <a:solidFill>
            <a:srgbClr val="F7E8E7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34817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34817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34817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FDAD3"/>
          </a:solidFill>
        </a:fill>
      </a:tcStyle>
    </a:wholeTbl>
    <a:band2H>
      <a:tcTxStyle b="def" i="def"/>
      <a:tcStyle>
        <a:tcBdr/>
        <a:fill>
          <a:solidFill>
            <a:srgbClr val="F0EDEA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28E6A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28E6A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28E6A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8D1D1"/>
          </a:solidFill>
        </a:fill>
      </a:tcStyle>
    </a:wholeTbl>
    <a:band2H>
      <a:tcTxStyle b="def" i="def"/>
      <a:tcStyle>
        <a:tcBdr/>
        <a:fill>
          <a:solidFill>
            <a:srgbClr val="EDE9E9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55D5D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55D5D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55D5D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34817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34817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7" name="Shape 6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Marco conceitual: </a:t>
            </a:r>
          </a:p>
          <a:p>
            <a:pPr lvl="0">
              <a:defRPr sz="1800"/>
            </a:pPr>
            <a:r>
              <a:rPr sz="2400"/>
              <a:t>Com respeito aos “limites” do sistema de saúde, alguns marcos conceituais (OMS 2000; 2007) têm uma visão ampla, enfatizando todas as atividades cujo objetivo primário seja melhorar ou manter a saúde. Nessa abordagem, funções de saúde pública tais como controle de doenças, prevenção de lesões, proteção contra riscos ambientais, segu-rança alimentar e de medicamentos deverão ser tidas em consideração quando se avalia o desempenho do sistema de saúde. </a:t>
            </a:r>
          </a:p>
          <a:p>
            <a:pPr lvl="0">
              <a:defRPr sz="1800"/>
            </a:pPr>
            <a:r>
              <a:rPr sz="2400"/>
              <a:t>Outros marcos (e.g. OCDE, 2002; Hurst and Jee- Hughes, 2009) enfocam explicitamente no sistema de atenção à saúde e excluem a maioria das atividades de saúde pública e outras questões mais amplas. </a:t>
            </a:r>
          </a:p>
          <a:p>
            <a:pPr lvl="0">
              <a:defRPr sz="1800"/>
            </a:pPr>
            <a:r>
              <a:rPr sz="2400"/>
              <a:t>Este relatório segue essa última abordagem: toca em algumas questões relacionadas com a saúde pública, mas está, sobretudo, preocupado com o financiamento e a prestação de serviços de saúde.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47" name="Shape 14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lide de título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9" name="Shape 9"/>
          <p:cNvSpPr/>
          <p:nvPr/>
        </p:nvSpPr>
        <p:spPr>
          <a:xfrm>
            <a:off x="65313" y="69755"/>
            <a:ext cx="9013374" cy="6692201"/>
          </a:xfrm>
          <a:prstGeom prst="roundRect">
            <a:avLst>
              <a:gd name="adj" fmla="val 4929"/>
            </a:avLst>
          </a:prstGeom>
          <a:blipFill>
            <a:blip r:embed="rId2"/>
          </a:blipFill>
          <a:ln w="6350" cap="sq">
            <a:solidFill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95400" y="3200400"/>
            <a:ext cx="6400800" cy="3657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696464"/>
                </a:solidFill>
              </a:defRPr>
            </a:lvl1pPr>
            <a:lvl2pPr algn="ctr">
              <a:buClrTx/>
              <a:buFontTx/>
              <a:defRPr>
                <a:solidFill>
                  <a:srgbClr val="696464"/>
                </a:solidFill>
              </a:defRPr>
            </a:lvl2pPr>
            <a:lvl3pPr algn="ctr">
              <a:buClrTx/>
              <a:buFontTx/>
              <a:defRPr>
                <a:solidFill>
                  <a:srgbClr val="696464"/>
                </a:solidFill>
              </a:defRPr>
            </a:lvl3pPr>
            <a:lvl4pPr algn="ctr">
              <a:buClrTx/>
              <a:buFontTx/>
              <a:defRPr>
                <a:solidFill>
                  <a:srgbClr val="696464"/>
                </a:solidFill>
              </a:defRPr>
            </a:lvl4pPr>
            <a:lvl5pPr algn="ctr">
              <a:buClrTx/>
              <a:buFontTx/>
              <a:defRPr>
                <a:solidFill>
                  <a:srgbClr val="696464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696464"/>
                </a:solidFill>
              </a:rPr>
              <a:t>Nível de Corpo Um</a:t>
            </a:r>
            <a:endParaRPr sz="2600">
              <a:solidFill>
                <a:srgbClr val="696464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696464"/>
                </a:solidFill>
              </a:rPr>
              <a:t>Nível de Corpo Dois</a:t>
            </a:r>
            <a:endParaRPr sz="2600">
              <a:solidFill>
                <a:srgbClr val="696464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696464"/>
                </a:solidFill>
              </a:rPr>
              <a:t>Nível de Corpo Três</a:t>
            </a:r>
            <a:endParaRPr sz="2600">
              <a:solidFill>
                <a:srgbClr val="696464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696464"/>
                </a:solidFill>
              </a:rPr>
              <a:t>Nível de Corpo Quatro</a:t>
            </a:r>
            <a:endParaRPr sz="2600">
              <a:solidFill>
                <a:srgbClr val="696464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696464"/>
                </a:solidFill>
              </a:rPr>
              <a:t>Nível de Corpo Cinco</a:t>
            </a:r>
          </a:p>
        </p:txBody>
      </p:sp>
      <p:sp>
        <p:nvSpPr>
          <p:cNvPr id="11" name="Shape 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2" name="Shape 12"/>
          <p:cNvSpPr/>
          <p:nvPr/>
        </p:nvSpPr>
        <p:spPr>
          <a:xfrm>
            <a:off x="62931" y="1449302"/>
            <a:ext cx="9021537" cy="1527357"/>
          </a:xfrm>
          <a:prstGeom prst="rect">
            <a:avLst/>
          </a:prstGeom>
          <a:solidFill>
            <a:srgbClr val="D34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3" name="Shape 13"/>
          <p:cNvSpPr/>
          <p:nvPr/>
        </p:nvSpPr>
        <p:spPr>
          <a:xfrm>
            <a:off x="62931" y="1396719"/>
            <a:ext cx="9021537" cy="120580"/>
          </a:xfrm>
          <a:prstGeom prst="rect">
            <a:avLst/>
          </a:prstGeom>
          <a:solidFill>
            <a:srgbClr val="E6AFA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4" name="Shape 14"/>
          <p:cNvSpPr/>
          <p:nvPr/>
        </p:nvSpPr>
        <p:spPr>
          <a:xfrm>
            <a:off x="62931" y="2976646"/>
            <a:ext cx="9021537" cy="110533"/>
          </a:xfrm>
          <a:prstGeom prst="rect">
            <a:avLst/>
          </a:prstGeom>
          <a:solidFill>
            <a:srgbClr val="91848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5" name="Shape 15"/>
          <p:cNvSpPr/>
          <p:nvPr>
            <p:ph type="title"/>
          </p:nvPr>
        </p:nvSpPr>
        <p:spPr>
          <a:xfrm>
            <a:off x="457200" y="1281483"/>
            <a:ext cx="8229600" cy="1918917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</a:rPr>
              <a:t>Texto do Título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696464"/>
                </a:solidFill>
              </a:rPr>
              <a:t>Texto do Título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Nível de Corpo Um</a:t>
            </a:r>
            <a:endParaRPr sz="2600"/>
          </a:p>
          <a:p>
            <a:pPr lvl="1">
              <a:defRPr sz="1800"/>
            </a:pPr>
            <a:r>
              <a:rPr sz="2600"/>
              <a:t>Nível de Corpo Dois</a:t>
            </a:r>
            <a:endParaRPr sz="2600"/>
          </a:p>
          <a:p>
            <a:pPr lvl="2">
              <a:defRPr sz="1800"/>
            </a:pPr>
            <a:r>
              <a:rPr sz="2600"/>
              <a:t>Nível de Corpo Três</a:t>
            </a:r>
            <a:endParaRPr sz="2600"/>
          </a:p>
          <a:p>
            <a:pPr lvl="3">
              <a:defRPr sz="1800"/>
            </a:pPr>
            <a:r>
              <a:rPr sz="2600"/>
              <a:t>Nível de Corpo Quatro</a:t>
            </a:r>
            <a:endParaRPr sz="2600"/>
          </a:p>
          <a:p>
            <a:pPr lvl="4">
              <a:defRPr sz="1800"/>
            </a:pPr>
            <a:r>
              <a:rPr sz="2600"/>
              <a:t>Nível de Corpo Cinco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/>
          </p:nvPr>
        </p:nvSpPr>
        <p:spPr>
          <a:xfrm>
            <a:off x="6629400" y="0"/>
            <a:ext cx="2011680" cy="61261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696464"/>
                </a:solidFill>
              </a:rPr>
              <a:t>Texto do Título</a:t>
            </a:r>
          </a:p>
        </p:txBody>
      </p:sp>
      <p:sp>
        <p:nvSpPr>
          <p:cNvPr id="61" name="Shape 61"/>
          <p:cNvSpPr/>
          <p:nvPr>
            <p:ph type="body" idx="1"/>
          </p:nvPr>
        </p:nvSpPr>
        <p:spPr>
          <a:xfrm>
            <a:off x="914400" y="274639"/>
            <a:ext cx="5562600" cy="658336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Nível de Corpo Um</a:t>
            </a:r>
            <a:endParaRPr sz="2600"/>
          </a:p>
          <a:p>
            <a:pPr lvl="1">
              <a:defRPr sz="1800"/>
            </a:pPr>
            <a:r>
              <a:rPr sz="2600"/>
              <a:t>Nível de Corpo Dois</a:t>
            </a:r>
            <a:endParaRPr sz="2600"/>
          </a:p>
          <a:p>
            <a:pPr lvl="2">
              <a:defRPr sz="1800"/>
            </a:pPr>
            <a:r>
              <a:rPr sz="2600"/>
              <a:t>Nível de Corpo Três</a:t>
            </a:r>
            <a:endParaRPr sz="2600"/>
          </a:p>
          <a:p>
            <a:pPr lvl="3">
              <a:defRPr sz="1800"/>
            </a:pPr>
            <a:r>
              <a:rPr sz="2600"/>
              <a:t>Nível de Corpo Quatro</a:t>
            </a:r>
            <a:endParaRPr sz="2600"/>
          </a:p>
          <a:p>
            <a:pPr lvl="4">
              <a:defRPr sz="1800"/>
            </a:pPr>
            <a:r>
              <a:rPr sz="2600"/>
              <a:t>Nível de Corpo Cinco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body" idx="1"/>
          </p:nvPr>
        </p:nvSpPr>
        <p:spPr>
          <a:xfrm>
            <a:off x="457200" y="457200"/>
            <a:ext cx="8229600" cy="54102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Nível de Corpo Um</a:t>
            </a:r>
            <a:endParaRPr sz="2600"/>
          </a:p>
          <a:p>
            <a:pPr lvl="1">
              <a:defRPr sz="1800"/>
            </a:pPr>
            <a:r>
              <a:rPr sz="2600"/>
              <a:t>Nível de Corpo Dois</a:t>
            </a:r>
            <a:endParaRPr sz="2600"/>
          </a:p>
          <a:p>
            <a:pPr lvl="2">
              <a:defRPr sz="1800"/>
            </a:pPr>
            <a:r>
              <a:rPr sz="2600"/>
              <a:t>Nível de Corpo Três</a:t>
            </a:r>
            <a:endParaRPr sz="2600"/>
          </a:p>
          <a:p>
            <a:pPr lvl="3">
              <a:defRPr sz="1800"/>
            </a:pPr>
            <a:r>
              <a:rPr sz="2600"/>
              <a:t>Nível de Corpo Quatro</a:t>
            </a:r>
            <a:endParaRPr sz="2600"/>
          </a:p>
          <a:p>
            <a:pPr lvl="4">
              <a:defRPr sz="1800"/>
            </a:pPr>
            <a:r>
              <a:rPr sz="2600"/>
              <a:t>Nível de Corpo Cinco</a:t>
            </a:r>
          </a:p>
        </p:txBody>
      </p:sp>
      <p:sp>
        <p:nvSpPr>
          <p:cNvPr id="65" name="Shape 6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696464"/>
                </a:solidFill>
              </a:rPr>
              <a:t>Texto do Título</a:t>
            </a:r>
          </a:p>
        </p:txBody>
      </p:sp>
      <p:sp>
        <p:nvSpPr>
          <p:cNvPr id="18" name="Shape 1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Nível de Corpo Um</a:t>
            </a:r>
            <a:endParaRPr sz="2600"/>
          </a:p>
          <a:p>
            <a:pPr lvl="1">
              <a:defRPr sz="1800"/>
            </a:pPr>
            <a:r>
              <a:rPr sz="2600"/>
              <a:t>Nível de Corpo Dois</a:t>
            </a:r>
            <a:endParaRPr sz="2600"/>
          </a:p>
          <a:p>
            <a:pPr lvl="2">
              <a:defRPr sz="1800"/>
            </a:pPr>
            <a:r>
              <a:rPr sz="2600"/>
              <a:t>Nível de Corpo Três</a:t>
            </a:r>
            <a:endParaRPr sz="2600"/>
          </a:p>
          <a:p>
            <a:pPr lvl="3">
              <a:defRPr sz="1800"/>
            </a:pPr>
            <a:r>
              <a:rPr sz="2600"/>
              <a:t>Nível de Corpo Quatro</a:t>
            </a:r>
            <a:endParaRPr sz="2600"/>
          </a:p>
          <a:p>
            <a:pPr lvl="4">
              <a:defRPr sz="1800"/>
            </a:pPr>
            <a:r>
              <a:rPr sz="2600"/>
              <a:t>Nível de Corpo Cinco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abeçalho da Seção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2" name="Shape 22"/>
          <p:cNvSpPr/>
          <p:nvPr/>
        </p:nvSpPr>
        <p:spPr>
          <a:xfrm>
            <a:off x="65313" y="69755"/>
            <a:ext cx="9013374" cy="6692201"/>
          </a:xfrm>
          <a:prstGeom prst="roundRect">
            <a:avLst>
              <a:gd name="adj" fmla="val 4929"/>
            </a:avLst>
          </a:prstGeom>
          <a:blipFill>
            <a:blip r:embed="rId2"/>
          </a:blipFill>
          <a:ln w="6350" cap="sq">
            <a:solidFill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3" name="Shape 23"/>
          <p:cNvSpPr/>
          <p:nvPr>
            <p:ph type="title"/>
          </p:nvPr>
        </p:nvSpPr>
        <p:spPr>
          <a:xfrm>
            <a:off x="722312" y="0"/>
            <a:ext cx="7772401" cy="231457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696464"/>
                </a:solidFill>
              </a:rPr>
              <a:t>Texto do Título</a:t>
            </a:r>
          </a:p>
        </p:txBody>
      </p:sp>
      <p:sp>
        <p:nvSpPr>
          <p:cNvPr id="24" name="Shape 24"/>
          <p:cNvSpPr/>
          <p:nvPr>
            <p:ph type="body" idx="1"/>
          </p:nvPr>
        </p:nvSpPr>
        <p:spPr>
          <a:xfrm>
            <a:off x="722312" y="2547938"/>
            <a:ext cx="7772401" cy="431006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548640" indent="-228600">
              <a:buClrTx/>
              <a:buFontTx/>
              <a:defRPr sz="2400">
                <a:solidFill>
                  <a:srgbClr val="888888"/>
                </a:solidFill>
              </a:defRPr>
            </a:lvl2pPr>
            <a:lvl3pPr marL="868677" indent="-274319">
              <a:buClrTx/>
              <a:buFontTx/>
              <a:defRPr sz="2400">
                <a:solidFill>
                  <a:srgbClr val="888888"/>
                </a:solidFill>
              </a:defRPr>
            </a:lvl3pPr>
            <a:lvl4pPr marL="1143000" indent="-274319">
              <a:buClrTx/>
              <a:buFontTx/>
              <a:defRPr sz="2400">
                <a:solidFill>
                  <a:srgbClr val="888888"/>
                </a:solidFill>
              </a:defRPr>
            </a:lvl4pPr>
            <a:lvl5pPr marL="1417319" indent="-274319">
              <a:buClrTx/>
              <a:buFontTx/>
              <a:defRPr sz="24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Nível de Corpo Um</a:t>
            </a:r>
            <a:endParaRPr sz="24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Nível de Corpo Dois</a:t>
            </a:r>
            <a:endParaRPr sz="24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Nível de Corpo Três</a:t>
            </a:r>
            <a:endParaRPr sz="24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Nível de Corpo Quatro</a:t>
            </a:r>
            <a:endParaRPr sz="24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Nível de Corpo Cinco</a:t>
            </a:r>
          </a:p>
        </p:txBody>
      </p:sp>
      <p:sp>
        <p:nvSpPr>
          <p:cNvPr id="25" name="Shape 25"/>
          <p:cNvSpPr/>
          <p:nvPr/>
        </p:nvSpPr>
        <p:spPr>
          <a:xfrm flipV="1">
            <a:off x="69412" y="2376827"/>
            <a:ext cx="9013515" cy="91447"/>
          </a:xfrm>
          <a:prstGeom prst="rect">
            <a:avLst/>
          </a:prstGeom>
          <a:solidFill>
            <a:srgbClr val="D34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6" name="Shape 26"/>
          <p:cNvSpPr/>
          <p:nvPr/>
        </p:nvSpPr>
        <p:spPr>
          <a:xfrm>
            <a:off x="69146" y="2341472"/>
            <a:ext cx="9013781" cy="45726"/>
          </a:xfrm>
          <a:prstGeom prst="rect">
            <a:avLst/>
          </a:prstGeom>
          <a:solidFill>
            <a:srgbClr val="E6AFA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7" name="Shape 27"/>
          <p:cNvSpPr/>
          <p:nvPr/>
        </p:nvSpPr>
        <p:spPr>
          <a:xfrm>
            <a:off x="68305" y="2468877"/>
            <a:ext cx="9014623" cy="45727"/>
          </a:xfrm>
          <a:prstGeom prst="rect">
            <a:avLst/>
          </a:prstGeom>
          <a:solidFill>
            <a:srgbClr val="91848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8" name="Shape 28"/>
          <p:cNvSpPr/>
          <p:nvPr>
            <p:ph type="sldNum" sz="quarter" idx="2"/>
          </p:nvPr>
        </p:nvSpPr>
        <p:spPr>
          <a:xfrm>
            <a:off x="269697" y="6338265"/>
            <a:ext cx="210414" cy="198222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696464"/>
                </a:solidFill>
              </a:rPr>
              <a:t>Texto do Título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914400" y="1447800"/>
            <a:ext cx="3749041" cy="54102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Nível de Corpo Um</a:t>
            </a:r>
            <a:endParaRPr sz="2600"/>
          </a:p>
          <a:p>
            <a:pPr lvl="1">
              <a:defRPr sz="1800"/>
            </a:pPr>
            <a:r>
              <a:rPr sz="2600"/>
              <a:t>Nível de Corpo Dois</a:t>
            </a:r>
            <a:endParaRPr sz="2600"/>
          </a:p>
          <a:p>
            <a:pPr lvl="2">
              <a:defRPr sz="1800"/>
            </a:pPr>
            <a:r>
              <a:rPr sz="2600"/>
              <a:t>Nível de Corpo Três</a:t>
            </a:r>
            <a:endParaRPr sz="2600"/>
          </a:p>
          <a:p>
            <a:pPr lvl="3">
              <a:defRPr sz="1800"/>
            </a:pPr>
            <a:r>
              <a:rPr sz="2600"/>
              <a:t>Nível de Corpo Quatro</a:t>
            </a:r>
            <a:endParaRPr sz="2600"/>
          </a:p>
          <a:p>
            <a:pPr lvl="4">
              <a:defRPr sz="1800"/>
            </a:pPr>
            <a:r>
              <a:rPr sz="2600"/>
              <a:t>Nível de Corpo Cinco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/>
          </p:nvPr>
        </p:nvSpPr>
        <p:spPr>
          <a:xfrm>
            <a:off x="914400" y="0"/>
            <a:ext cx="7772400" cy="14160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696464"/>
                </a:solidFill>
              </a:rPr>
              <a:t>Texto do Título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xfrm>
            <a:off x="914400" y="1416050"/>
            <a:ext cx="3733800" cy="7937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ClrTx/>
              <a:buSzTx/>
              <a:buFontTx/>
              <a:buNone/>
              <a:defRPr b="1" sz="2400">
                <a:solidFill>
                  <a:srgbClr val="D3481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  <a:lvl2pPr marL="548640" indent="-228600">
              <a:buClrTx/>
              <a:buFontTx/>
              <a:defRPr b="1" sz="2400">
                <a:solidFill>
                  <a:srgbClr val="D3481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2pPr>
            <a:lvl3pPr marL="868677" indent="-274319">
              <a:buClrTx/>
              <a:buFontTx/>
              <a:defRPr b="1" sz="2400">
                <a:solidFill>
                  <a:srgbClr val="D3481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3pPr>
            <a:lvl4pPr marL="1143000" indent="-274319">
              <a:buClrTx/>
              <a:buFontTx/>
              <a:defRPr b="1" sz="2400">
                <a:solidFill>
                  <a:srgbClr val="D3481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4pPr>
            <a:lvl5pPr marL="1417319" indent="-274319">
              <a:buClrTx/>
              <a:buFontTx/>
              <a:defRPr b="1" sz="2400">
                <a:solidFill>
                  <a:srgbClr val="D3481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5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D34817"/>
                </a:solidFill>
              </a:rPr>
              <a:t>Nível de Corpo Um</a:t>
            </a:r>
            <a:endParaRPr b="1" sz="2400">
              <a:solidFill>
                <a:srgbClr val="D34817"/>
              </a:solidFill>
            </a:endParaRPr>
          </a:p>
          <a:p>
            <a:pPr lvl="1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D34817"/>
                </a:solidFill>
              </a:rPr>
              <a:t>Nível de Corpo Dois</a:t>
            </a:r>
            <a:endParaRPr b="1" sz="2400">
              <a:solidFill>
                <a:srgbClr val="D34817"/>
              </a:solidFill>
            </a:endParaRPr>
          </a:p>
          <a:p>
            <a:pPr lvl="2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D34817"/>
                </a:solidFill>
              </a:rPr>
              <a:t>Nível de Corpo Três</a:t>
            </a:r>
            <a:endParaRPr b="1" sz="2400">
              <a:solidFill>
                <a:srgbClr val="D34817"/>
              </a:solidFill>
            </a:endParaRPr>
          </a:p>
          <a:p>
            <a:pPr lvl="3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D34817"/>
                </a:solidFill>
              </a:rPr>
              <a:t>Nível de Corpo Quatro</a:t>
            </a:r>
            <a:endParaRPr b="1" sz="2400">
              <a:solidFill>
                <a:srgbClr val="D34817"/>
              </a:solidFill>
            </a:endParaRPr>
          </a:p>
          <a:p>
            <a:pPr lvl="4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D34817"/>
                </a:solidFill>
              </a:rPr>
              <a:t>Nível de Corpo Cinco</a:t>
            </a:r>
          </a:p>
        </p:txBody>
      </p:sp>
      <p:sp>
        <p:nvSpPr>
          <p:cNvPr id="36" name="Shape 3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696464"/>
                </a:solidFill>
              </a:rPr>
              <a:t>Texto do Título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44" name="Shape 44"/>
          <p:cNvSpPr/>
          <p:nvPr/>
        </p:nvSpPr>
        <p:spPr>
          <a:xfrm>
            <a:off x="64007" y="69755"/>
            <a:ext cx="9013374" cy="6693408"/>
          </a:xfrm>
          <a:prstGeom prst="roundRect">
            <a:avLst>
              <a:gd name="adj" fmla="val 4929"/>
            </a:avLst>
          </a:prstGeom>
          <a:solidFill>
            <a:srgbClr val="FFFFFF"/>
          </a:solidFill>
          <a:ln w="6350" cap="sq">
            <a:solidFill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45" name="Shape 45"/>
          <p:cNvSpPr/>
          <p:nvPr>
            <p:ph type="title"/>
          </p:nvPr>
        </p:nvSpPr>
        <p:spPr>
          <a:xfrm>
            <a:off x="914400" y="0"/>
            <a:ext cx="7772400" cy="14160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696464"/>
                </a:solidFill>
              </a:rPr>
              <a:t>Texto do Título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xfrm>
            <a:off x="914400" y="1600200"/>
            <a:ext cx="1905000" cy="52578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800"/>
            </a:lvl1pPr>
            <a:lvl2pPr marL="491490" indent="-171450">
              <a:buClrTx/>
              <a:buFontTx/>
              <a:defRPr sz="1800"/>
            </a:lvl2pPr>
            <a:lvl3pPr marL="800098" indent="-205740">
              <a:buClrTx/>
              <a:buFontTx/>
              <a:defRPr sz="1800"/>
            </a:lvl3pPr>
            <a:lvl4pPr marL="1074419" indent="-205740">
              <a:buClrTx/>
              <a:buFontTx/>
              <a:defRPr sz="1800"/>
            </a:lvl4pPr>
            <a:lvl5pPr marL="1348738" indent="-205738">
              <a:buClrTx/>
              <a:buFontTx/>
              <a:defRPr sz="1800"/>
            </a:lvl5pPr>
          </a:lstStyle>
          <a:p>
            <a:pPr lvl="0"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xfrm>
            <a:off x="914400" y="4877563"/>
            <a:ext cx="7315200" cy="568269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696464"/>
                </a:solidFill>
              </a:rPr>
              <a:t>Texto do Título</a:t>
            </a:r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xfrm>
            <a:off x="914400" y="5445824"/>
            <a:ext cx="7315200" cy="1412182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600"/>
            </a:lvl1pPr>
            <a:lvl2pPr marL="472440" indent="-152400">
              <a:buClrTx/>
              <a:buFontTx/>
              <a:defRPr sz="1600"/>
            </a:lvl2pPr>
            <a:lvl3pPr marL="777238" indent="-182880">
              <a:buClrTx/>
              <a:buFontTx/>
              <a:defRPr sz="1600"/>
            </a:lvl3pPr>
            <a:lvl4pPr marL="1051560" indent="-182880">
              <a:buClrTx/>
              <a:buFontTx/>
              <a:defRPr sz="1600"/>
            </a:lvl4pPr>
            <a:lvl5pPr marL="1325880" indent="-182880">
              <a:buClrTx/>
              <a:buFontTx/>
              <a:defRPr sz="1600"/>
            </a:lvl5pPr>
          </a:lstStyle>
          <a:p>
            <a:pPr lvl="0">
              <a:defRPr sz="1800"/>
            </a:pPr>
            <a:r>
              <a:rPr sz="1600"/>
              <a:t>Nível de Corpo Um</a:t>
            </a:r>
            <a:endParaRPr sz="1600"/>
          </a:p>
          <a:p>
            <a:pPr lvl="1">
              <a:defRPr sz="1800"/>
            </a:pPr>
            <a:r>
              <a:rPr sz="1600"/>
              <a:t>Nível de Corpo Dois</a:t>
            </a:r>
            <a:endParaRPr sz="1600"/>
          </a:p>
          <a:p>
            <a:pPr lvl="2">
              <a:defRPr sz="1800"/>
            </a:pPr>
            <a:r>
              <a:rPr sz="1600"/>
              <a:t>Nível de Corpo Três</a:t>
            </a:r>
            <a:endParaRPr sz="1600"/>
          </a:p>
          <a:p>
            <a:pPr lvl="3">
              <a:defRPr sz="1800"/>
            </a:pPr>
            <a:r>
              <a:rPr sz="1600"/>
              <a:t>Nível de Corpo Quatro</a:t>
            </a:r>
            <a:endParaRPr sz="1600"/>
          </a:p>
          <a:p>
            <a:pPr lvl="4">
              <a:defRPr sz="1800"/>
            </a:pPr>
            <a:r>
              <a:rPr sz="1600"/>
              <a:t>Nível de Corpo Cinco</a:t>
            </a:r>
          </a:p>
        </p:txBody>
      </p:sp>
      <p:sp>
        <p:nvSpPr>
          <p:cNvPr id="51" name="Shape 51"/>
          <p:cNvSpPr/>
          <p:nvPr>
            <p:ph type="sldNum" sz="quarter" idx="2"/>
          </p:nvPr>
        </p:nvSpPr>
        <p:spPr>
          <a:xfrm>
            <a:off x="269697" y="6338265"/>
            <a:ext cx="210414" cy="198222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52" name="Shape 52"/>
          <p:cNvSpPr/>
          <p:nvPr/>
        </p:nvSpPr>
        <p:spPr>
          <a:xfrm flipV="1">
            <a:off x="68306" y="4683554"/>
            <a:ext cx="9006842" cy="91447"/>
          </a:xfrm>
          <a:prstGeom prst="rect">
            <a:avLst/>
          </a:prstGeom>
          <a:solidFill>
            <a:srgbClr val="D34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53" name="Shape 53"/>
          <p:cNvSpPr/>
          <p:nvPr/>
        </p:nvSpPr>
        <p:spPr>
          <a:xfrm>
            <a:off x="68508" y="4650473"/>
            <a:ext cx="9006639" cy="45726"/>
          </a:xfrm>
          <a:prstGeom prst="rect">
            <a:avLst/>
          </a:prstGeom>
          <a:solidFill>
            <a:srgbClr val="E6AFA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54" name="Shape 54"/>
          <p:cNvSpPr/>
          <p:nvPr/>
        </p:nvSpPr>
        <p:spPr>
          <a:xfrm>
            <a:off x="68509" y="4773224"/>
            <a:ext cx="9006639" cy="48814"/>
          </a:xfrm>
          <a:prstGeom prst="rect">
            <a:avLst/>
          </a:prstGeom>
          <a:solidFill>
            <a:srgbClr val="91848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64007" y="69755"/>
            <a:ext cx="9013374" cy="6693408"/>
          </a:xfrm>
          <a:prstGeom prst="roundRect">
            <a:avLst>
              <a:gd name="adj" fmla="val 4929"/>
            </a:avLst>
          </a:prstGeom>
          <a:solidFill>
            <a:srgbClr val="FFFFFF"/>
          </a:solidFill>
          <a:ln w="6350" cap="sq">
            <a:solidFill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4" name="Shape 4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696464"/>
                </a:solidFill>
              </a:rPr>
              <a:t>Texto do Título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269697" y="6339787"/>
            <a:ext cx="210414" cy="198222"/>
          </a:xfrm>
          <a:prstGeom prst="rect">
            <a:avLst/>
          </a:prstGeom>
          <a:solidFill>
            <a:srgbClr val="D34817"/>
          </a:solidFill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914400" y="1447800"/>
            <a:ext cx="7772400" cy="541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lvl="0">
              <a:defRPr sz="1800"/>
            </a:pPr>
            <a:r>
              <a:rPr sz="2600"/>
              <a:t>Nível de Corpo Um</a:t>
            </a:r>
            <a:endParaRPr sz="2600"/>
          </a:p>
          <a:p>
            <a:pPr lvl="1">
              <a:defRPr sz="1800"/>
            </a:pPr>
            <a:r>
              <a:rPr sz="2600"/>
              <a:t>Nível de Corpo Dois</a:t>
            </a:r>
            <a:endParaRPr sz="2600"/>
          </a:p>
          <a:p>
            <a:pPr lvl="2">
              <a:defRPr sz="1800"/>
            </a:pPr>
            <a:r>
              <a:rPr sz="2600"/>
              <a:t>Nível de Corpo Três</a:t>
            </a:r>
            <a:endParaRPr sz="2600"/>
          </a:p>
          <a:p>
            <a:pPr lvl="3">
              <a:defRPr sz="1800"/>
            </a:pPr>
            <a:r>
              <a:rPr sz="2600"/>
              <a:t>Nível de Corpo Quatro</a:t>
            </a:r>
            <a:endParaRPr sz="2600"/>
          </a:p>
          <a:p>
            <a:pPr lvl="4">
              <a:defRPr sz="1800"/>
            </a:pPr>
            <a:r>
              <a:rPr sz="2600"/>
              <a:t>Nível de Corpo Cinco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>
        <a:defRPr sz="4000">
          <a:solidFill>
            <a:srgbClr val="696464"/>
          </a:solidFill>
          <a:latin typeface="Franklin Gothic Book"/>
          <a:ea typeface="Franklin Gothic Book"/>
          <a:cs typeface="Franklin Gothic Book"/>
          <a:sym typeface="Franklin Gothic Book"/>
        </a:defRPr>
      </a:lvl1pPr>
      <a:lvl2pPr>
        <a:defRPr sz="4000">
          <a:solidFill>
            <a:srgbClr val="696464"/>
          </a:solidFill>
          <a:latin typeface="Franklin Gothic Book"/>
          <a:ea typeface="Franklin Gothic Book"/>
          <a:cs typeface="Franklin Gothic Book"/>
          <a:sym typeface="Franklin Gothic Book"/>
        </a:defRPr>
      </a:lvl2pPr>
      <a:lvl3pPr>
        <a:defRPr sz="4000">
          <a:solidFill>
            <a:srgbClr val="696464"/>
          </a:solidFill>
          <a:latin typeface="Franklin Gothic Book"/>
          <a:ea typeface="Franklin Gothic Book"/>
          <a:cs typeface="Franklin Gothic Book"/>
          <a:sym typeface="Franklin Gothic Book"/>
        </a:defRPr>
      </a:lvl3pPr>
      <a:lvl4pPr>
        <a:defRPr sz="4000">
          <a:solidFill>
            <a:srgbClr val="696464"/>
          </a:solidFill>
          <a:latin typeface="Franklin Gothic Book"/>
          <a:ea typeface="Franklin Gothic Book"/>
          <a:cs typeface="Franklin Gothic Book"/>
          <a:sym typeface="Franklin Gothic Book"/>
        </a:defRPr>
      </a:lvl4pPr>
      <a:lvl5pPr>
        <a:defRPr sz="4000">
          <a:solidFill>
            <a:srgbClr val="696464"/>
          </a:solidFill>
          <a:latin typeface="Franklin Gothic Book"/>
          <a:ea typeface="Franklin Gothic Book"/>
          <a:cs typeface="Franklin Gothic Book"/>
          <a:sym typeface="Franklin Gothic Book"/>
        </a:defRPr>
      </a:lvl5pPr>
      <a:lvl6pPr>
        <a:defRPr sz="4000">
          <a:solidFill>
            <a:srgbClr val="696464"/>
          </a:solidFill>
          <a:latin typeface="Franklin Gothic Book"/>
          <a:ea typeface="Franklin Gothic Book"/>
          <a:cs typeface="Franklin Gothic Book"/>
          <a:sym typeface="Franklin Gothic Book"/>
        </a:defRPr>
      </a:lvl6pPr>
      <a:lvl7pPr>
        <a:defRPr sz="4000">
          <a:solidFill>
            <a:srgbClr val="696464"/>
          </a:solidFill>
          <a:latin typeface="Franklin Gothic Book"/>
          <a:ea typeface="Franklin Gothic Book"/>
          <a:cs typeface="Franklin Gothic Book"/>
          <a:sym typeface="Franklin Gothic Book"/>
        </a:defRPr>
      </a:lvl7pPr>
      <a:lvl8pPr>
        <a:defRPr sz="4000">
          <a:solidFill>
            <a:srgbClr val="696464"/>
          </a:solidFill>
          <a:latin typeface="Franklin Gothic Book"/>
          <a:ea typeface="Franklin Gothic Book"/>
          <a:cs typeface="Franklin Gothic Book"/>
          <a:sym typeface="Franklin Gothic Book"/>
        </a:defRPr>
      </a:lvl8pPr>
      <a:lvl9pPr>
        <a:defRPr sz="4000">
          <a:solidFill>
            <a:srgbClr val="696464"/>
          </a:solidFill>
          <a:latin typeface="Franklin Gothic Book"/>
          <a:ea typeface="Franklin Gothic Book"/>
          <a:cs typeface="Franklin Gothic Book"/>
          <a:sym typeface="Franklin Gothic Book"/>
        </a:defRPr>
      </a:lvl9pPr>
    </p:titleStyle>
    <p:bodyStyle>
      <a:lvl1pPr marL="274320" indent="-274320">
        <a:spcBef>
          <a:spcPts val="500"/>
        </a:spcBef>
        <a:buClr>
          <a:srgbClr val="D34817"/>
        </a:buClr>
        <a:buSzPct val="85000"/>
        <a:buFont typeface="Wingdings 2"/>
        <a:buChar char="●"/>
        <a:defRPr sz="2600">
          <a:latin typeface="Perpetua"/>
          <a:ea typeface="Perpetua"/>
          <a:cs typeface="Perpetua"/>
          <a:sym typeface="Perpetua"/>
        </a:defRPr>
      </a:lvl1pPr>
      <a:lvl2pPr marL="567690" indent="-247650">
        <a:spcBef>
          <a:spcPts val="500"/>
        </a:spcBef>
        <a:buClr>
          <a:srgbClr val="D34817"/>
        </a:buClr>
        <a:buSzPct val="85000"/>
        <a:buFont typeface="Wingdings 2"/>
        <a:buChar char="●"/>
        <a:defRPr sz="2600">
          <a:latin typeface="Perpetua"/>
          <a:ea typeface="Perpetua"/>
          <a:cs typeface="Perpetua"/>
          <a:sym typeface="Perpetua"/>
        </a:defRPr>
      </a:lvl2pPr>
      <a:lvl3pPr marL="891538" indent="-297180">
        <a:spcBef>
          <a:spcPts val="500"/>
        </a:spcBef>
        <a:buClr>
          <a:srgbClr val="D34817"/>
        </a:buClr>
        <a:buSzPct val="85000"/>
        <a:buFont typeface="Wingdings 2"/>
        <a:buChar char="●"/>
        <a:defRPr sz="2600">
          <a:latin typeface="Perpetua"/>
          <a:ea typeface="Perpetua"/>
          <a:cs typeface="Perpetua"/>
          <a:sym typeface="Perpetua"/>
        </a:defRPr>
      </a:lvl3pPr>
      <a:lvl4pPr marL="1165860" indent="-297180">
        <a:spcBef>
          <a:spcPts val="500"/>
        </a:spcBef>
        <a:buClr>
          <a:srgbClr val="D34817"/>
        </a:buClr>
        <a:buSzPct val="80000"/>
        <a:buFont typeface="Wingdings 2"/>
        <a:buChar char="●"/>
        <a:defRPr sz="2600">
          <a:latin typeface="Perpetua"/>
          <a:ea typeface="Perpetua"/>
          <a:cs typeface="Perpetua"/>
          <a:sym typeface="Perpetua"/>
        </a:defRPr>
      </a:lvl4pPr>
      <a:lvl5pPr marL="1440180" indent="-297180">
        <a:spcBef>
          <a:spcPts val="500"/>
        </a:spcBef>
        <a:buClr>
          <a:srgbClr val="D34817"/>
        </a:buClr>
        <a:buSzPct val="100000"/>
        <a:buFont typeface="Wingdings 2"/>
        <a:buChar char="⑥"/>
        <a:defRPr sz="2600">
          <a:latin typeface="Perpetua"/>
          <a:ea typeface="Perpetua"/>
          <a:cs typeface="Perpetua"/>
          <a:sym typeface="Perpetua"/>
        </a:defRPr>
      </a:lvl5pPr>
      <a:lvl6pPr marL="1747520" indent="-330200">
        <a:spcBef>
          <a:spcPts val="500"/>
        </a:spcBef>
        <a:buClr>
          <a:srgbClr val="D34817"/>
        </a:buClr>
        <a:buSzPct val="100000"/>
        <a:buFont typeface="Wingdings 2"/>
        <a:buChar char="•"/>
        <a:defRPr sz="2600">
          <a:latin typeface="Perpetua"/>
          <a:ea typeface="Perpetua"/>
          <a:cs typeface="Perpetua"/>
          <a:sym typeface="Perpetua"/>
        </a:defRPr>
      </a:lvl6pPr>
      <a:lvl7pPr marL="2021838" indent="-330200">
        <a:spcBef>
          <a:spcPts val="500"/>
        </a:spcBef>
        <a:buClr>
          <a:srgbClr val="D34817"/>
        </a:buClr>
        <a:buSzPct val="100000"/>
        <a:buFont typeface="Wingdings 2"/>
        <a:buChar char="•"/>
        <a:defRPr sz="2600">
          <a:latin typeface="Perpetua"/>
          <a:ea typeface="Perpetua"/>
          <a:cs typeface="Perpetua"/>
          <a:sym typeface="Perpetua"/>
        </a:defRPr>
      </a:lvl7pPr>
      <a:lvl8pPr marL="2296160" indent="-330200">
        <a:spcBef>
          <a:spcPts val="500"/>
        </a:spcBef>
        <a:buClr>
          <a:srgbClr val="D34817"/>
        </a:buClr>
        <a:buSzPct val="100000"/>
        <a:buFont typeface="Wingdings 2"/>
        <a:buChar char="•"/>
        <a:defRPr sz="2600">
          <a:latin typeface="Perpetua"/>
          <a:ea typeface="Perpetua"/>
          <a:cs typeface="Perpetua"/>
          <a:sym typeface="Perpetua"/>
        </a:defRPr>
      </a:lvl8pPr>
      <a:lvl9pPr marL="2570477" indent="-330200">
        <a:spcBef>
          <a:spcPts val="500"/>
        </a:spcBef>
        <a:buClr>
          <a:srgbClr val="D34817"/>
        </a:buClr>
        <a:buSzPct val="100000"/>
        <a:buFont typeface="Wingdings 2"/>
        <a:buChar char="•"/>
        <a:defRPr sz="2600">
          <a:latin typeface="Perpetua"/>
          <a:ea typeface="Perpetua"/>
          <a:cs typeface="Perpetua"/>
          <a:sym typeface="Perpetua"/>
        </a:defRPr>
      </a:lvl9pPr>
    </p:bodyStyle>
    <p:otherStyle>
      <a:lvl1pPr algn="ctr">
        <a:defRPr sz="1400">
          <a:solidFill>
            <a:schemeClr val="tx1"/>
          </a:solidFill>
          <a:latin typeface="+mn-lt"/>
          <a:ea typeface="+mn-ea"/>
          <a:cs typeface="+mn-cs"/>
          <a:sym typeface="Franklin Gothic Book"/>
        </a:defRPr>
      </a:lvl1pPr>
      <a:lvl2pPr algn="ctr">
        <a:defRPr sz="1400">
          <a:solidFill>
            <a:schemeClr val="tx1"/>
          </a:solidFill>
          <a:latin typeface="+mn-lt"/>
          <a:ea typeface="+mn-ea"/>
          <a:cs typeface="+mn-cs"/>
          <a:sym typeface="Franklin Gothic Book"/>
        </a:defRPr>
      </a:lvl2pPr>
      <a:lvl3pPr algn="ctr">
        <a:defRPr sz="1400">
          <a:solidFill>
            <a:schemeClr val="tx1"/>
          </a:solidFill>
          <a:latin typeface="+mn-lt"/>
          <a:ea typeface="+mn-ea"/>
          <a:cs typeface="+mn-cs"/>
          <a:sym typeface="Franklin Gothic Book"/>
        </a:defRPr>
      </a:lvl3pPr>
      <a:lvl4pPr algn="ctr">
        <a:defRPr sz="1400">
          <a:solidFill>
            <a:schemeClr val="tx1"/>
          </a:solidFill>
          <a:latin typeface="+mn-lt"/>
          <a:ea typeface="+mn-ea"/>
          <a:cs typeface="+mn-cs"/>
          <a:sym typeface="Franklin Gothic Book"/>
        </a:defRPr>
      </a:lvl4pPr>
      <a:lvl5pPr algn="ctr">
        <a:defRPr sz="1400">
          <a:solidFill>
            <a:schemeClr val="tx1"/>
          </a:solidFill>
          <a:latin typeface="+mn-lt"/>
          <a:ea typeface="+mn-ea"/>
          <a:cs typeface="+mn-cs"/>
          <a:sym typeface="Franklin Gothic Book"/>
        </a:defRPr>
      </a:lvl5pPr>
      <a:lvl6pPr algn="ctr">
        <a:defRPr sz="1400">
          <a:solidFill>
            <a:schemeClr val="tx1"/>
          </a:solidFill>
          <a:latin typeface="+mn-lt"/>
          <a:ea typeface="+mn-ea"/>
          <a:cs typeface="+mn-cs"/>
          <a:sym typeface="Franklin Gothic Book"/>
        </a:defRPr>
      </a:lvl6pPr>
      <a:lvl7pPr algn="ctr">
        <a:defRPr sz="1400">
          <a:solidFill>
            <a:schemeClr val="tx1"/>
          </a:solidFill>
          <a:latin typeface="+mn-lt"/>
          <a:ea typeface="+mn-ea"/>
          <a:cs typeface="+mn-cs"/>
          <a:sym typeface="Franklin Gothic Book"/>
        </a:defRPr>
      </a:lvl7pPr>
      <a:lvl8pPr algn="ctr">
        <a:defRPr sz="1400">
          <a:solidFill>
            <a:schemeClr val="tx1"/>
          </a:solidFill>
          <a:latin typeface="+mn-lt"/>
          <a:ea typeface="+mn-ea"/>
          <a:cs typeface="+mn-cs"/>
          <a:sym typeface="Franklin Gothic Book"/>
        </a:defRPr>
      </a:lvl8pPr>
      <a:lvl9pPr algn="ctr">
        <a:defRPr sz="1400">
          <a:solidFill>
            <a:schemeClr val="tx1"/>
          </a:solidFill>
          <a:latin typeface="+mn-lt"/>
          <a:ea typeface="+mn-ea"/>
          <a:cs typeface="+mn-cs"/>
          <a:sym typeface="Franklin Gothic Book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orldbank.org/projects/P126343/parana-multi-sector-development-project?lang=en" TargetMode="Externa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body" idx="1"/>
          </p:nvPr>
        </p:nvSpPr>
        <p:spPr>
          <a:xfrm>
            <a:off x="1295400" y="3200400"/>
            <a:ext cx="6400800" cy="16002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</a:p>
          <a:p>
            <a:pPr lvl="0">
              <a:defRPr sz="1800">
                <a:solidFill>
                  <a:srgbClr val="000000"/>
                </a:solidFill>
              </a:defRPr>
            </a:p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696464"/>
                </a:solidFill>
              </a:rPr>
              <a:t>Maria Lucia F. Rizzotto</a:t>
            </a:r>
          </a:p>
        </p:txBody>
      </p:sp>
      <p:sp>
        <p:nvSpPr>
          <p:cNvPr id="70" name="Shape 70"/>
          <p:cNvSpPr/>
          <p:nvPr>
            <p:ph type="title"/>
          </p:nvPr>
        </p:nvSpPr>
        <p:spPr>
          <a:xfrm>
            <a:off x="457200" y="1505928"/>
            <a:ext cx="8229600" cy="1470033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50000"/>
              </a:lnSpc>
              <a:defRPr sz="2400">
                <a:solidFill>
                  <a:srgbClr val="0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O BANCO MUNDIAL E O SETOR DE SAÚDE NO BRASIL: COOPERAÇÃO INTERNACIONAL COMO FORMA DE INTERVENÇÃO NAS POLÍTICAS INTERNAS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D0B0B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D0B0B"/>
                </a:solidFill>
              </a:rPr>
              <a:t>Objetivos dos estudos</a:t>
            </a:r>
          </a:p>
        </p:txBody>
      </p:sp>
      <p:sp>
        <p:nvSpPr>
          <p:cNvPr id="101" name="Shape 101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45720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1800"/>
            </a:pPr>
          </a:p>
          <a:p>
            <a:pPr lvl="0" marL="0" indent="45720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1800"/>
            </a:pPr>
          </a:p>
          <a:p>
            <a:pPr lvl="0" marL="0" indent="45720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0" indent="45720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Os estudos têm como objetivos, "contribuir para aprofundar o conhecimento sobre este setor nacional e apresentar sugestões para o enfrentamento dos desafios do sistema de saúde brasileiro nas próximas décadas”, pois, segundo o Banco,  “as realidades fiscais colidem com os sonhos de despesa alimentados pelo processo de democratização e pela Constituição de 1988”. (Banco Mundial, 1991, p.1/20).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0" indent="45720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1800"/>
            </a:pPr>
            <a:endParaRPr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0" indent="0" defTabSz="457200">
              <a:lnSpc>
                <a:spcPct val="150000"/>
              </a:lnSpc>
              <a:spcBef>
                <a:spcPts val="1200"/>
              </a:spcBef>
              <a:buSzTx/>
              <a:buNone/>
              <a:defRPr sz="1800"/>
            </a:pPr>
            <a:r>
              <a:rPr>
                <a:latin typeface="Times New Roman Bold"/>
                <a:ea typeface="Times New Roman Bold"/>
                <a:cs typeface="Times New Roman Bold"/>
                <a:sym typeface="Times New Roman Bold"/>
              </a:rPr>
              <a:t>	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>
              <a:defRPr b="1" sz="2400">
                <a:solidFill>
                  <a:srgbClr val="121010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121010"/>
                </a:solidFill>
              </a:rPr>
              <a:t>Dois documentos recentes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06" name="Shape 10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228600" algn="l"/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1800"/>
            </a:pPr>
            <a:endParaRPr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0" indent="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228600" algn="l"/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1800"/>
            </a:pPr>
            <a:endParaRPr sz="2000">
              <a:uFill>
                <a:solidFill/>
              </a:uFill>
              <a:latin typeface="Arial Bold"/>
              <a:ea typeface="Arial Bold"/>
              <a:cs typeface="Arial Bold"/>
              <a:sym typeface="Arial Bold"/>
            </a:endParaRPr>
          </a:p>
          <a:p>
            <a:pPr lvl="0" marL="0" indent="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228600" algn="l"/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1800"/>
            </a:pPr>
            <a:r>
              <a:rPr sz="2000">
                <a:uFill>
                  <a:solidFill/>
                </a:uFill>
                <a:latin typeface="Arial Bold"/>
                <a:ea typeface="Arial Bold"/>
                <a:cs typeface="Arial Bold"/>
                <a:sym typeface="Arial Bold"/>
              </a:rPr>
              <a:t>Governança no Sistema Único de Saúde (SUS) Brasileiro - fortalecendo a qualidade dos investimentos públicos e da gestão de recursos (2007)</a:t>
            </a:r>
            <a:endParaRPr sz="2000">
              <a:latin typeface="Arial Bold"/>
              <a:ea typeface="Arial Bold"/>
              <a:cs typeface="Arial Bold"/>
              <a:sym typeface="Arial Bold"/>
            </a:endParaRPr>
          </a:p>
          <a:p>
            <a:pPr lvl="0" marL="209549" indent="-209549" algn="just" defTabSz="457200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Arial Bold"/>
              <a:buAutoNum type="arabicPeriod" startAt="1"/>
              <a:tabLst>
                <a:tab pos="228600" algn="l"/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1800"/>
            </a:pPr>
            <a:endParaRPr sz="2000">
              <a:uFill>
                <a:solidFill/>
              </a:uFill>
              <a:latin typeface="Arial Bold"/>
              <a:ea typeface="Arial Bold"/>
              <a:cs typeface="Arial Bold"/>
              <a:sym typeface="Arial Bold"/>
            </a:endParaRPr>
          </a:p>
          <a:p>
            <a:pPr lvl="0" marL="209549" indent="-209549" algn="just" defTabSz="457200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Arial Bold"/>
              <a:buAutoNum type="arabicPeriod" startAt="1"/>
              <a:tabLst>
                <a:tab pos="228600" algn="l"/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1800"/>
            </a:pPr>
            <a:endParaRPr sz="2000">
              <a:uFill>
                <a:solidFill/>
              </a:uFill>
              <a:latin typeface="Arial Bold"/>
              <a:ea typeface="Arial Bold"/>
              <a:cs typeface="Arial Bold"/>
              <a:sym typeface="Arial Bold"/>
            </a:endParaRPr>
          </a:p>
          <a:p>
            <a:pPr lvl="0" marL="0" indent="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228600" algn="l"/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1800"/>
            </a:pPr>
            <a:r>
              <a:rPr sz="2000">
                <a:uFill>
                  <a:solidFill/>
                </a:uFill>
                <a:latin typeface="Arial Bold"/>
                <a:ea typeface="Arial Bold"/>
                <a:cs typeface="Arial Bold"/>
                <a:sym typeface="Arial Bold"/>
              </a:rPr>
              <a:t>20 anos de construção do sistema de saúde no Brasil: uma análise do Sistema Único de Saúde (2013)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0707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070707"/>
                </a:solidFill>
                <a:uFill>
                  <a:solidFill/>
                </a:uFill>
              </a:rPr>
              <a:t>Objetivos - Governança</a:t>
            </a:r>
          </a:p>
        </p:txBody>
      </p:sp>
      <p:sp>
        <p:nvSpPr>
          <p:cNvPr id="109" name="Shape 10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61232" indent="-261232" algn="just">
              <a:lnSpc>
                <a:spcPct val="150000"/>
              </a:lnSpc>
              <a:defRPr sz="1800"/>
            </a:pP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Levantar e descrever </a:t>
            </a:r>
            <a:r>
              <a:rPr sz="2000">
                <a:solidFill>
                  <a:srgbClr val="C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como os gastos públicos são alocados </a:t>
            </a: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para cada tipo de unidade de saúde ou programa de saúde; </a:t>
            </a:r>
            <a:endParaRPr sz="2000"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261232" indent="-261232" algn="just">
              <a:lnSpc>
                <a:spcPct val="150000"/>
              </a:lnSpc>
              <a:defRPr sz="1800"/>
            </a:pP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avaliar até que ponto os </a:t>
            </a:r>
            <a:r>
              <a:rPr sz="2000">
                <a:solidFill>
                  <a:srgbClr val="C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recursos transferidos </a:t>
            </a: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para os estados e municípios </a:t>
            </a:r>
            <a:r>
              <a:rPr sz="2000">
                <a:solidFill>
                  <a:srgbClr val="C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são aplicados para as finalidades </a:t>
            </a: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a que se destinam; </a:t>
            </a:r>
            <a:endParaRPr sz="2000"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261232" indent="-261232" algn="just">
              <a:lnSpc>
                <a:spcPct val="150000"/>
              </a:lnSpc>
              <a:defRPr sz="1800"/>
            </a:pPr>
            <a:r>
              <a:rPr sz="2000">
                <a:solidFill>
                  <a:srgbClr val="C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levantar evidências de atrasos e desvios </a:t>
            </a: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no sistema de execução orçamentária em nível das </a:t>
            </a:r>
            <a:r>
              <a:rPr sz="2000">
                <a:solidFill>
                  <a:srgbClr val="C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secretarias estaduais e municipais </a:t>
            </a: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e unidades prestadoras de serviços e como esses problemas impactam a prestação de serviços; </a:t>
            </a:r>
            <a:endParaRPr sz="2000"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261232" indent="-261232" algn="just">
              <a:lnSpc>
                <a:spcPct val="150000"/>
              </a:lnSpc>
              <a:defRPr sz="1800"/>
            </a:pPr>
            <a:r>
              <a:rPr sz="2000">
                <a:solidFill>
                  <a:srgbClr val="C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oferecer um conjunto de recomendações de políticas </a:t>
            </a: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destinadas a melhorar a </a:t>
            </a:r>
            <a:r>
              <a:rPr sz="2000">
                <a:solidFill>
                  <a:srgbClr val="C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eficiência da gestão de recursos </a:t>
            </a: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e a </a:t>
            </a:r>
            <a:r>
              <a:rPr sz="2000">
                <a:solidFill>
                  <a:srgbClr val="C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qualidade do atendimento</a:t>
            </a: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 à saúde no SUS.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title"/>
          </p:nvPr>
        </p:nvSpPr>
        <p:spPr>
          <a:xfrm>
            <a:off x="914400" y="0"/>
            <a:ext cx="7772400" cy="980729"/>
          </a:xfrm>
          <a:prstGeom prst="rect">
            <a:avLst/>
          </a:prstGeom>
        </p:spPr>
        <p:txBody>
          <a:bodyPr/>
          <a:lstStyle>
            <a:lvl1pPr>
              <a:defRPr b="1" sz="2400">
                <a:solidFill>
                  <a:srgbClr val="030303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030303"/>
                </a:solidFill>
              </a:rPr>
              <a:t>Governança no SUS brasileiro</a:t>
            </a:r>
          </a:p>
        </p:txBody>
      </p:sp>
      <p:sp>
        <p:nvSpPr>
          <p:cNvPr id="112" name="Shape 112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13" name="Shape 113"/>
          <p:cNvSpPr/>
          <p:nvPr>
            <p:ph type="body" idx="1"/>
          </p:nvPr>
        </p:nvSpPr>
        <p:spPr>
          <a:xfrm>
            <a:off x="914400" y="1484780"/>
            <a:ext cx="7772400" cy="5363073"/>
          </a:xfrm>
          <a:prstGeom prst="rect">
            <a:avLst/>
          </a:prstGeom>
        </p:spPr>
        <p:txBody>
          <a:bodyPr/>
          <a:lstStyle/>
          <a:p>
            <a:pPr lvl="0" marL="0" indent="0" algn="just" defTabSz="394288">
              <a:lnSpc>
                <a:spcPct val="150000"/>
              </a:lnSpc>
              <a:spcBef>
                <a:spcPts val="300"/>
              </a:spcBef>
              <a:buSzTx/>
              <a:buNone/>
              <a:defRPr sz="1800"/>
            </a:pPr>
            <a:r>
              <a:rPr sz="190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Amostra: 6 estados (27), 17 municípios (5600), 49 hospitais (7400) e 40 unidades de saúde (?)</a:t>
            </a:r>
            <a:endParaRPr sz="1900"/>
          </a:p>
          <a:p>
            <a:pPr lvl="0" marL="0" indent="0" algn="just" defTabSz="416690">
              <a:lnSpc>
                <a:spcPct val="150000"/>
              </a:lnSpc>
              <a:spcBef>
                <a:spcPts val="300"/>
              </a:spcBef>
              <a:buSzTx/>
              <a:buNone/>
              <a:defRPr sz="1800"/>
            </a:pPr>
            <a:endParaRPr sz="1900"/>
          </a:p>
          <a:p>
            <a:pPr lvl="0" marL="0" indent="0" algn="just" defTabSz="416690">
              <a:lnSpc>
                <a:spcPct val="150000"/>
              </a:lnSpc>
              <a:spcBef>
                <a:spcPts val="300"/>
              </a:spcBef>
              <a:buSzTx/>
              <a:buNone/>
              <a:defRPr sz="1800"/>
            </a:pPr>
            <a:r>
              <a:rPr sz="190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DIAGNÓSTICO:</a:t>
            </a:r>
            <a:endParaRPr sz="1900"/>
          </a:p>
          <a:p>
            <a:pPr lvl="0" marL="0" indent="0" algn="just" defTabSz="416690">
              <a:lnSpc>
                <a:spcPct val="150000"/>
              </a:lnSpc>
              <a:spcBef>
                <a:spcPts val="300"/>
              </a:spcBef>
              <a:buSzTx/>
              <a:buNone/>
              <a:defRPr sz="1800"/>
            </a:pPr>
            <a:r>
              <a:rPr sz="190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"</a:t>
            </a:r>
            <a:r>
              <a:rPr sz="19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Muitos dos desafios enfrentados pelo setor saúde estão ligados a </a:t>
            </a:r>
            <a:r>
              <a:rPr sz="1900">
                <a:solidFill>
                  <a:srgbClr val="C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falhas de governança </a:t>
            </a:r>
            <a:r>
              <a:rPr sz="19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– a ausência de incentivos e responsabilização que garantem que os serviços prestados sejam de custo e qualidade aceitáveis”.</a:t>
            </a:r>
            <a:endParaRPr sz="1900"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0" indent="0" algn="just" defTabSz="416690">
              <a:lnSpc>
                <a:spcPct val="150000"/>
              </a:lnSpc>
              <a:spcBef>
                <a:spcPts val="300"/>
              </a:spcBef>
              <a:buSzTx/>
              <a:buNone/>
              <a:defRPr sz="1800"/>
            </a:pPr>
            <a:endParaRPr sz="1900"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0" indent="0" algn="just" defTabSz="416690">
              <a:lnSpc>
                <a:spcPct val="150000"/>
              </a:lnSpc>
              <a:spcBef>
                <a:spcPts val="300"/>
              </a:spcBef>
              <a:buSzTx/>
              <a:buNone/>
              <a:defRPr sz="1800"/>
            </a:pPr>
            <a:r>
              <a:rPr sz="19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 </a:t>
            </a:r>
            <a:r>
              <a:rPr sz="1900">
                <a:latin typeface="Times New Roman Bold"/>
                <a:ea typeface="Times New Roman Bold"/>
                <a:cs typeface="Times New Roman Bold"/>
                <a:sym typeface="Times New Roman Bold"/>
              </a:rPr>
              <a:t>"A responsabilização (accountability) é o conceito chave que capta a responsabilidade dos atores e as conseqüências que serão enfrentadas por eles com base em seu desempenho".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 algn="just" defTabSz="457200">
              <a:lnSpc>
                <a:spcPct val="150000"/>
              </a:lnSpc>
              <a:spcBef>
                <a:spcPts val="500"/>
              </a:spcBef>
              <a:defRPr sz="2400">
                <a:solidFill>
                  <a:srgbClr val="0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Recomendações:</a:t>
            </a:r>
          </a:p>
        </p:txBody>
      </p:sp>
      <p:sp>
        <p:nvSpPr>
          <p:cNvPr id="116" name="Shape 116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17" name="Shape 11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just" defTabSz="374172">
              <a:lnSpc>
                <a:spcPct val="150000"/>
              </a:lnSpc>
              <a:spcBef>
                <a:spcPts val="300"/>
              </a:spcBef>
              <a:buSzTx/>
              <a:buNone/>
              <a:defRPr sz="1800"/>
            </a:pPr>
            <a:endParaRPr b="1" sz="130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lvl="0" marL="0" indent="0" algn="just" defTabSz="374172">
              <a:lnSpc>
                <a:spcPct val="150000"/>
              </a:lnSpc>
              <a:spcBef>
                <a:spcPts val="300"/>
              </a:spcBef>
              <a:buSzTx/>
              <a:buNone/>
              <a:defRPr sz="1800"/>
            </a:pPr>
            <a:r>
              <a:rPr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1) </a:t>
            </a:r>
            <a:r>
              <a:rPr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Fragmentação do processo de planejamento e orçamentação: </a:t>
            </a:r>
          </a:p>
          <a:p>
            <a:pPr lvl="0" marL="116554" indent="-116554" algn="just" defTabSz="374172">
              <a:lnSpc>
                <a:spcPct val="150000"/>
              </a:lnSpc>
              <a:spcBef>
                <a:spcPts val="300"/>
              </a:spcBef>
              <a:buClrTx/>
              <a:buSzPct val="100000"/>
              <a:buFont typeface="Times New Roman Bold"/>
              <a:buChar char="•"/>
              <a:tabLst>
                <a:tab pos="190500" algn="l"/>
              </a:tabLst>
              <a:defRPr sz="1800"/>
            </a:pPr>
            <a:r>
              <a:rPr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Sincronizar e alinhar os processos de planejamento, orçamento, execução e informação, e orientá-los para o desempenho. </a:t>
            </a:r>
          </a:p>
          <a:p>
            <a:pPr lvl="0" marL="116554" indent="-116554" algn="just" defTabSz="374172">
              <a:lnSpc>
                <a:spcPct val="150000"/>
              </a:lnSpc>
              <a:spcBef>
                <a:spcPts val="300"/>
              </a:spcBef>
              <a:buClrTx/>
              <a:buSzPct val="100000"/>
              <a:buFont typeface="Times New Roman Bold"/>
              <a:buChar char="•"/>
              <a:defRPr sz="1800"/>
            </a:pPr>
            <a:r>
              <a:rPr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Consolidar as transferências de recursos em categorias mais abrangentes e vincular qualquer aumento no financiamento à melhoria do desempenho, assim recompensando o bom desempenho e penalizando o desempenho inadequado. </a:t>
            </a:r>
          </a:p>
          <a:p>
            <a:pPr lvl="0" marL="0" indent="0" algn="just" defTabSz="374172">
              <a:lnSpc>
                <a:spcPct val="150000"/>
              </a:lnSpc>
              <a:spcBef>
                <a:spcPts val="300"/>
              </a:spcBef>
              <a:buSzTx/>
              <a:buNone/>
              <a:defRPr sz="1800"/>
            </a:pPr>
            <a:endParaRPr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0" indent="0" algn="just" defTabSz="374172">
              <a:lnSpc>
                <a:spcPct val="150000"/>
              </a:lnSpc>
              <a:spcBef>
                <a:spcPts val="300"/>
              </a:spcBef>
              <a:buSzTx/>
              <a:buNone/>
              <a:defRPr sz="1800"/>
            </a:pPr>
            <a:r>
              <a:rPr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2) Rigidez e complexidade na execução do orçamento</a:t>
            </a:r>
            <a:endParaRPr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116554" indent="-116554" algn="just" defTabSz="374172">
              <a:lnSpc>
                <a:spcPct val="150000"/>
              </a:lnSpc>
              <a:spcBef>
                <a:spcPts val="300"/>
              </a:spcBef>
              <a:buClrTx/>
              <a:buSzPct val="100000"/>
              <a:buFont typeface="Times New Roman Bold"/>
              <a:buChar char="•"/>
              <a:defRPr sz="1800"/>
            </a:pPr>
            <a:r>
              <a:rPr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Desenvolver e introduzir arranjos organizacionais que proporcionem às unidades de gestão níveis crescentes de autonomia e autoridade para tomada de decisão sobre a gestão de recursos. 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 algn="just" defTabSz="457200">
              <a:lnSpc>
                <a:spcPct val="150000"/>
              </a:lnSpc>
              <a:spcBef>
                <a:spcPts val="500"/>
              </a:spcBef>
              <a:defRPr sz="2400">
                <a:solidFill>
                  <a:srgbClr val="0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Recomendações</a:t>
            </a:r>
          </a:p>
        </p:txBody>
      </p:sp>
      <p:sp>
        <p:nvSpPr>
          <p:cNvPr id="120" name="Shape 120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21" name="Shape 121"/>
          <p:cNvSpPr/>
          <p:nvPr>
            <p:ph type="body" idx="1"/>
          </p:nvPr>
        </p:nvSpPr>
        <p:spPr>
          <a:xfrm>
            <a:off x="685800" y="2007996"/>
            <a:ext cx="7772400" cy="4789047"/>
          </a:xfrm>
          <a:prstGeom prst="rect">
            <a:avLst/>
          </a:prstGeom>
        </p:spPr>
        <p:txBody>
          <a:bodyPr/>
          <a:lstStyle/>
          <a:p>
            <a:pPr lvl="0" marL="0" indent="0" algn="just" defTabSz="370331">
              <a:lnSpc>
                <a:spcPct val="135000"/>
              </a:lnSpc>
              <a:spcBef>
                <a:spcPts val="400"/>
              </a:spcBef>
              <a:buSzTx/>
              <a:buNone/>
              <a:defRPr sz="1800"/>
            </a:pPr>
            <a:r>
              <a:rPr sz="2000"/>
              <a:t>3) </a:t>
            </a: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Ausência de autonomia gerencial, incentivos e capacidade</a:t>
            </a:r>
            <a:endParaRPr sz="2000"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134782" indent="-134782" algn="just" defTabSz="370331">
              <a:lnSpc>
                <a:spcPct val="135000"/>
              </a:lnSpc>
              <a:spcBef>
                <a:spcPts val="400"/>
              </a:spcBef>
              <a:buClrTx/>
              <a:buSzPct val="100000"/>
              <a:buFont typeface="Times New Roman Bold"/>
              <a:buChar char="•"/>
              <a:defRPr sz="1800"/>
            </a:pP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Fortalecer e profissionalizar a capacidade gerencial. </a:t>
            </a:r>
            <a:endParaRPr sz="2000"/>
          </a:p>
          <a:p>
            <a:pPr lvl="0" marL="134782" indent="-134782" algn="just" defTabSz="370331">
              <a:lnSpc>
                <a:spcPct val="135000"/>
              </a:lnSpc>
              <a:spcBef>
                <a:spcPts val="400"/>
              </a:spcBef>
              <a:buClrTx/>
              <a:buSzPct val="100000"/>
              <a:buFont typeface="Times New Roman Bold"/>
              <a:buChar char="•"/>
              <a:defRPr sz="1800"/>
            </a:pP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Aplicar mecanismos para fortalecer a responsabilização, tais como contratos de gestão que induzam os administradores a focarem em objetivos específicos e resultados mensuráveis.</a:t>
            </a:r>
            <a:endParaRPr sz="2000"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0" indent="0" algn="just" defTabSz="457200">
              <a:lnSpc>
                <a:spcPct val="150000"/>
              </a:lnSpc>
              <a:buSzTx/>
              <a:buNone/>
              <a:defRPr sz="1800"/>
            </a:pPr>
            <a:endParaRPr sz="2000"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0" indent="0" algn="just" defTabSz="457200">
              <a:lnSpc>
                <a:spcPct val="150000"/>
              </a:lnSpc>
              <a:buSzTx/>
              <a:buNone/>
              <a:defRPr sz="1800"/>
            </a:pP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4) Informação inadequada para a gestão</a:t>
            </a:r>
            <a:endParaRPr sz="2000"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222804" indent="-222804" algn="just" defTabSz="457200">
              <a:lnSpc>
                <a:spcPct val="150000"/>
              </a:lnSpc>
              <a:buClrTx/>
              <a:buSzPct val="100000"/>
              <a:buFont typeface="Times New Roman Bold"/>
              <a:buChar char="•"/>
              <a:defRPr sz="1800"/>
            </a:pPr>
            <a:r>
              <a:rPr sz="20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Estabelecer sistemas de monitoração robustos que visem melhorar o desempenho organizacional.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 algn="just" defTabSz="420623">
              <a:lnSpc>
                <a:spcPct val="150000"/>
              </a:lnSpc>
              <a:tabLst>
                <a:tab pos="203200" algn="l"/>
                <a:tab pos="406400" algn="l"/>
                <a:tab pos="825500" algn="l"/>
                <a:tab pos="1231900" algn="l"/>
                <a:tab pos="1651000" algn="l"/>
                <a:tab pos="2057400" algn="l"/>
                <a:tab pos="2476500" algn="l"/>
                <a:tab pos="2882900" algn="l"/>
                <a:tab pos="3302000" algn="l"/>
                <a:tab pos="3721100" algn="l"/>
                <a:tab pos="4127500" algn="l"/>
                <a:tab pos="4546600" algn="l"/>
                <a:tab pos="4953000" algn="l"/>
                <a:tab pos="5334000" algn="l"/>
              </a:tabLst>
              <a:defRPr sz="2400">
                <a:solidFill>
                  <a:srgbClr val="0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20 anos de construção do sistema de saúde no Brasil: uma análise do Sistema Único de Saúde (2013)</a:t>
            </a:r>
          </a:p>
        </p:txBody>
      </p:sp>
      <p:sp>
        <p:nvSpPr>
          <p:cNvPr id="124" name="Shape 124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25" name="Shape 12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457200">
              <a:lnSpc>
                <a:spcPct val="150000"/>
              </a:lnSpc>
              <a:spcBef>
                <a:spcPts val="1200"/>
              </a:spcBef>
              <a:buSzTx/>
              <a:buNone/>
              <a:defRPr sz="1800"/>
            </a:pPr>
            <a:endParaRPr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457200">
              <a:lnSpc>
                <a:spcPct val="150000"/>
              </a:lnSpc>
              <a:spcBef>
                <a:spcPts val="1200"/>
              </a:spcBef>
              <a:buSzTx/>
              <a:buNone/>
              <a:defRPr sz="1800"/>
            </a:pPr>
            <a:r>
              <a:rPr sz="2000">
                <a:latin typeface="Times New Roman Bold"/>
                <a:ea typeface="Times New Roman Bold"/>
                <a:cs typeface="Times New Roman Bold"/>
                <a:sym typeface="Times New Roman Bold"/>
              </a:rPr>
              <a:t>"Este r</a:t>
            </a:r>
            <a:r>
              <a:rPr sz="2000">
                <a:latin typeface="Times Roman"/>
                <a:ea typeface="Times Roman"/>
                <a:cs typeface="Times Roman"/>
                <a:sym typeface="Times Roman"/>
              </a:rPr>
              <a:t>elatório visa a fornecer uma avaliação objetiva e neutra do desempenho do sistema e dos desafios futuros” (Banco Mundial, 2013,  p. 21).</a:t>
            </a:r>
            <a:endParaRPr sz="2000"/>
          </a:p>
          <a:p>
            <a:pPr lvl="0" marL="0" indent="0" algn="just" defTabSz="457200">
              <a:lnSpc>
                <a:spcPct val="150000"/>
              </a:lnSpc>
              <a:spcBef>
                <a:spcPts val="1200"/>
              </a:spcBef>
              <a:buSzTx/>
              <a:buNone/>
              <a:defRPr sz="1800"/>
            </a:pPr>
            <a:r>
              <a:rPr sz="2000">
                <a:latin typeface="Times Roman"/>
                <a:ea typeface="Times Roman"/>
                <a:cs typeface="Times Roman"/>
                <a:sym typeface="Times Roman"/>
              </a:rPr>
              <a:t>"O relatório tenta apresentar recomendações que, não só se baseiam no diagnóstico apresentado e em experiências de outros países com reformas similares, mas também refletem as complexidades operacionais e políticas da formulação de políticas". (p. 22)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 algn="just" defTabSz="420623">
              <a:lnSpc>
                <a:spcPct val="150000"/>
              </a:lnSpc>
              <a:tabLst>
                <a:tab pos="203200" algn="l"/>
                <a:tab pos="406400" algn="l"/>
                <a:tab pos="825500" algn="l"/>
                <a:tab pos="1231900" algn="l"/>
                <a:tab pos="1651000" algn="l"/>
                <a:tab pos="2057400" algn="l"/>
                <a:tab pos="2476500" algn="l"/>
                <a:tab pos="2882900" algn="l"/>
                <a:tab pos="3302000" algn="l"/>
                <a:tab pos="3721100" algn="l"/>
                <a:tab pos="4127500" algn="l"/>
                <a:tab pos="4546600" algn="l"/>
                <a:tab pos="4953000" algn="l"/>
                <a:tab pos="5334000" algn="l"/>
              </a:tabLst>
              <a:defRPr sz="2400">
                <a:solidFill>
                  <a:srgbClr val="0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20 anos de construção do sistema de saúde no Brasil: uma análise do Sistema Único de Saúde (BM, 2013)</a:t>
            </a:r>
          </a:p>
        </p:txBody>
      </p:sp>
      <p:sp>
        <p:nvSpPr>
          <p:cNvPr id="128" name="Shape 128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29" name="Shape 12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/>
            </a:pPr>
          </a:p>
          <a:p>
            <a:pPr lvl="0" marL="0" indent="0">
              <a:buSzTx/>
              <a:buNone/>
              <a:defRPr sz="1800"/>
            </a:pPr>
          </a:p>
          <a:p>
            <a:pPr lvl="0" marL="0" indent="0">
              <a:buSzTx/>
              <a:buNone/>
              <a:defRPr sz="1800"/>
            </a:pPr>
            <a:r>
              <a:rPr sz="2000"/>
              <a:t>Duas perguntas:</a:t>
            </a:r>
            <a:endParaRPr sz="2000"/>
          </a:p>
          <a:p>
            <a:pPr lvl="0">
              <a:defRPr sz="1800"/>
            </a:pPr>
            <a:endParaRPr sz="2000"/>
          </a:p>
          <a:p>
            <a:pPr lvl="0" marL="706600" indent="-706600">
              <a:defRPr sz="1800"/>
            </a:pPr>
            <a:r>
              <a:rPr sz="2000"/>
              <a:t>A construção do SUS transformou o sistema de saúde?</a:t>
            </a:r>
            <a:endParaRPr sz="2000"/>
          </a:p>
          <a:p>
            <a:pPr lvl="0">
              <a:defRPr sz="1800"/>
            </a:pPr>
            <a:endParaRPr sz="2000"/>
          </a:p>
          <a:p>
            <a:pPr lvl="0">
              <a:defRPr sz="1800"/>
            </a:pPr>
            <a:endParaRPr sz="2000"/>
          </a:p>
          <a:p>
            <a:pPr lvl="0" marL="706600" indent="-706600">
              <a:defRPr sz="1800"/>
            </a:pPr>
            <a:r>
              <a:rPr sz="2000"/>
              <a:t>A construção do SUS levou a melhores resultados?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 algn="just" defTabSz="420623">
              <a:lnSpc>
                <a:spcPct val="150000"/>
              </a:lnSpc>
              <a:tabLst>
                <a:tab pos="203200" algn="l"/>
                <a:tab pos="406400" algn="l"/>
                <a:tab pos="825500" algn="l"/>
                <a:tab pos="1231900" algn="l"/>
                <a:tab pos="1651000" algn="l"/>
                <a:tab pos="2057400" algn="l"/>
                <a:tab pos="2476500" algn="l"/>
                <a:tab pos="2882900" algn="l"/>
                <a:tab pos="3302000" algn="l"/>
                <a:tab pos="3721100" algn="l"/>
                <a:tab pos="4127500" algn="l"/>
                <a:tab pos="4546600" algn="l"/>
                <a:tab pos="4953000" algn="l"/>
                <a:tab pos="5334000" algn="l"/>
              </a:tabLst>
              <a:defRPr sz="2400">
                <a:solidFill>
                  <a:srgbClr val="0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20 anos de construção do sistema de saúde no Brasil: uma análise do Sistema Único de Saúde (BM, 2013)</a:t>
            </a:r>
          </a:p>
        </p:txBody>
      </p:sp>
      <p:sp>
        <p:nvSpPr>
          <p:cNvPr id="132" name="Shape 132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</a:p>
          <a:p>
            <a:pPr lvl="0">
              <a:defRPr sz="1800"/>
            </a:pPr>
          </a:p>
          <a:p>
            <a:pPr lvl="0">
              <a:defRPr sz="1800"/>
            </a:pPr>
          </a:p>
          <a:p>
            <a:pPr lvl="0">
              <a:defRPr sz="1800"/>
            </a:pPr>
          </a:p>
          <a:p>
            <a:pPr lvl="0" marL="706600" indent="-706600">
              <a:defRPr sz="1800"/>
            </a:pPr>
            <a:r>
              <a:rPr sz="2000"/>
              <a:t>Marco conceitual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title"/>
          </p:nvPr>
        </p:nvSpPr>
        <p:spPr>
          <a:xfrm>
            <a:off x="914400" y="-1"/>
            <a:ext cx="7772400" cy="823043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defRPr b="1" sz="2400">
                <a:solidFill>
                  <a:srgbClr val="000000"/>
                </a:solidFill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b="0" sz="1800"/>
            </a:pPr>
            <a:r>
              <a:rPr b="1" sz="2400"/>
              <a:t>Marco conceitual:</a:t>
            </a:r>
          </a:p>
        </p:txBody>
      </p:sp>
      <p:sp>
        <p:nvSpPr>
          <p:cNvPr id="138" name="Shape 138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xfrm>
            <a:off x="914400" y="1071079"/>
            <a:ext cx="7772401" cy="5786925"/>
          </a:xfrm>
          <a:prstGeom prst="rect">
            <a:avLst/>
          </a:prstGeom>
        </p:spPr>
        <p:txBody>
          <a:bodyPr/>
          <a:lstStyle/>
          <a:p>
            <a:pPr lvl="0" marL="239936" indent="-239936" defTabSz="239936">
              <a:spcBef>
                <a:spcPts val="400"/>
              </a:spcBef>
              <a:buSzTx/>
              <a:buNone/>
              <a:tabLst>
                <a:tab pos="63500" algn="l"/>
                <a:tab pos="228600" algn="l"/>
              </a:tabLst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	Blocos essenciais do sistema de saúde</a:t>
            </a:r>
            <a:endParaRPr b="1" sz="1600"/>
          </a:p>
          <a:p>
            <a:pPr lvl="0" marL="2073" indent="-2073" defTabSz="239936">
              <a:spcBef>
                <a:spcPts val="400"/>
              </a:spcBef>
              <a:buClrTx/>
              <a:buSzPct val="100000"/>
              <a:buFont typeface="Arial Bold"/>
              <a:buChar char="•"/>
              <a:tabLst>
                <a:tab pos="63500" algn="l"/>
                <a:tab pos="228600" algn="l"/>
              </a:tabLst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  Prestação de serviços e organização</a:t>
            </a:r>
            <a:endParaRPr sz="1600"/>
          </a:p>
          <a:p>
            <a:pPr lvl="0" marL="2073" indent="-2073" defTabSz="239936">
              <a:spcBef>
                <a:spcPts val="400"/>
              </a:spcBef>
              <a:buClrTx/>
              <a:buSzPct val="100000"/>
              <a:buFont typeface="Arial Bold"/>
              <a:buChar char="•"/>
              <a:tabLst>
                <a:tab pos="63500" algn="l"/>
                <a:tab pos="228600" algn="l"/>
              </a:tabLst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  Financiamento e alocação de recursos </a:t>
            </a:r>
            <a:endParaRPr sz="1600"/>
          </a:p>
          <a:p>
            <a:pPr lvl="0" marL="239936" indent="-239936" defTabSz="239936">
              <a:spcBef>
                <a:spcPts val="400"/>
              </a:spcBef>
              <a:buSzTx/>
              <a:buNone/>
              <a:tabLst>
                <a:tab pos="63500" algn="l"/>
                <a:tab pos="228600" algn="l"/>
              </a:tabLst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•	Governança/administração </a:t>
            </a:r>
            <a:endParaRPr sz="1600"/>
          </a:p>
          <a:p>
            <a:pPr lvl="0" marL="239936" indent="-239936" defTabSz="239936">
              <a:spcBef>
                <a:spcPts val="400"/>
              </a:spcBef>
              <a:buSzTx/>
              <a:buNone/>
              <a:tabLst>
                <a:tab pos="63500" algn="l"/>
                <a:tab pos="228600" algn="l"/>
              </a:tabLst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•	</a:t>
            </a:r>
            <a:r>
              <a:rPr i="1" sz="1600">
                <a:latin typeface="Arial"/>
                <a:ea typeface="Arial"/>
                <a:cs typeface="Arial"/>
                <a:sym typeface="Arial"/>
              </a:rPr>
              <a:t>Recursos Humanos </a:t>
            </a:r>
            <a:endParaRPr sz="1600"/>
          </a:p>
          <a:p>
            <a:pPr lvl="0" marL="239936" indent="-239936" defTabSz="239936">
              <a:spcBef>
                <a:spcPts val="400"/>
              </a:spcBef>
              <a:buSzTx/>
              <a:buNone/>
              <a:tabLst>
                <a:tab pos="63500" algn="l"/>
                <a:tab pos="228600" algn="l"/>
              </a:tabLst>
              <a:defRPr sz="1800"/>
            </a:pPr>
            <a:r>
              <a:rPr i="1" sz="1600">
                <a:latin typeface="Arial"/>
                <a:ea typeface="Arial"/>
                <a:cs typeface="Arial"/>
                <a:sym typeface="Arial"/>
              </a:rPr>
              <a:t>•	Informações </a:t>
            </a:r>
            <a:endParaRPr sz="1600"/>
          </a:p>
          <a:p>
            <a:pPr lvl="0" marL="239936" indent="-239936" defTabSz="239936">
              <a:spcBef>
                <a:spcPts val="400"/>
              </a:spcBef>
              <a:buSzTx/>
              <a:buNone/>
              <a:tabLst>
                <a:tab pos="63500" algn="l"/>
                <a:tab pos="228600" algn="l"/>
              </a:tabLst>
              <a:defRPr sz="1800"/>
            </a:pPr>
            <a:r>
              <a:rPr i="1" sz="1600">
                <a:latin typeface="Arial"/>
                <a:ea typeface="Arial"/>
                <a:cs typeface="Arial"/>
                <a:sym typeface="Arial"/>
              </a:rPr>
              <a:t>•	Produtos e tecnologias médicas</a:t>
            </a: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 </a:t>
            </a:r>
            <a:endParaRPr sz="1600"/>
          </a:p>
          <a:p>
            <a:pPr lvl="0" marL="0" indent="0" defTabSz="239936">
              <a:buSzTx/>
              <a:buNone/>
              <a:defRPr sz="1800"/>
            </a:pPr>
            <a:endParaRPr sz="1600">
              <a:latin typeface="Arial Bold"/>
              <a:ea typeface="Arial Bold"/>
              <a:cs typeface="Arial Bold"/>
              <a:sym typeface="Arial Bold"/>
            </a:endParaRPr>
          </a:p>
          <a:p>
            <a:pPr lvl="0" marL="0" indent="0" defTabSz="239936">
              <a:buSzTx/>
              <a:buNone/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Resultados intermediários</a:t>
            </a:r>
            <a:endParaRPr b="1" sz="1600"/>
          </a:p>
          <a:p>
            <a:pPr lvl="0" marL="27946" indent="-27946" defTabSz="239936">
              <a:buClrTx/>
              <a:buSzPct val="100000"/>
              <a:buFont typeface="Arial Bold"/>
              <a:buChar char="•"/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Acesso / cobertura </a:t>
            </a:r>
            <a:endParaRPr sz="1600"/>
          </a:p>
          <a:p>
            <a:pPr lvl="0" marL="27946" indent="-27946" defTabSz="239936">
              <a:buClrTx/>
              <a:buSzPct val="100000"/>
              <a:buFont typeface="Arial Bold"/>
              <a:buChar char="•"/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Qualidade / segurança </a:t>
            </a:r>
            <a:endParaRPr sz="1600"/>
          </a:p>
          <a:p>
            <a:pPr lvl="0" marL="27946" indent="-27946" defTabSz="239936">
              <a:buClrTx/>
              <a:buSzPct val="100000"/>
              <a:buFont typeface="Arial Bold"/>
              <a:buChar char="•"/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Eficiência</a:t>
            </a:r>
            <a:endParaRPr sz="1600"/>
          </a:p>
          <a:p>
            <a:pPr lvl="0" marL="27946" indent="-27946" defTabSz="239936">
              <a:buClrTx/>
              <a:buSzPct val="100000"/>
              <a:buFont typeface="Arial Bold"/>
              <a:buChar char="•"/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Nível e distribuição</a:t>
            </a:r>
            <a:endParaRPr sz="1600"/>
          </a:p>
          <a:p>
            <a:pPr lvl="0" marL="94711" indent="-94711" defTabSz="239936">
              <a:buClrTx/>
              <a:buSzPct val="100000"/>
              <a:buFont typeface="Arial Bold"/>
              <a:buChar char="•"/>
              <a:defRPr sz="1800"/>
            </a:pPr>
            <a:endParaRPr sz="1600">
              <a:latin typeface="Arial Bold"/>
              <a:ea typeface="Arial Bold"/>
              <a:cs typeface="Arial Bold"/>
              <a:sym typeface="Arial Bold"/>
            </a:endParaRPr>
          </a:p>
          <a:p>
            <a:pPr lvl="0" marL="0" indent="0" defTabSz="239936">
              <a:buSzTx/>
              <a:buNone/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Indicadores de avaliação de desempenho</a:t>
            </a:r>
            <a:endParaRPr b="1" sz="1600"/>
          </a:p>
          <a:p>
            <a:pPr lvl="0" marL="27946" indent="-27946" defTabSz="239936">
              <a:buClrTx/>
              <a:buSzPct val="100000"/>
              <a:buFont typeface="Arial Bold"/>
              <a:buChar char="•"/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Insumos</a:t>
            </a:r>
            <a:endParaRPr sz="1600"/>
          </a:p>
          <a:p>
            <a:pPr lvl="0" marL="27946" indent="-27946" defTabSz="239936">
              <a:buClrTx/>
              <a:buSzPct val="100000"/>
              <a:buFont typeface="Arial Bold"/>
              <a:buChar char="•"/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Produtos </a:t>
            </a:r>
            <a:endParaRPr sz="1600"/>
          </a:p>
          <a:p>
            <a:pPr lvl="0" marL="27946" indent="-27946" defTabSz="239936">
              <a:buClrTx/>
              <a:buSzPct val="100000"/>
              <a:buFont typeface="Arial Bold"/>
              <a:buChar char="•"/>
              <a:defRPr sz="1800"/>
            </a:pPr>
            <a:r>
              <a:rPr sz="1600">
                <a:latin typeface="Arial Bold"/>
                <a:ea typeface="Arial Bold"/>
                <a:cs typeface="Arial Bold"/>
                <a:sym typeface="Arial Bold"/>
              </a:rPr>
              <a:t>Resultados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xfrm>
            <a:off x="914400" y="274635"/>
            <a:ext cx="7772400" cy="706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/>
            </a:pPr>
            <a:r>
              <a:rPr sz="2400"/>
              <a:t>ESTRUTURA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/>
          <a:lstStyle/>
          <a:p>
            <a:pPr lvl="0" marL="80957" indent="-80957" defTabSz="158534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Arial"/>
              <a:buAutoNum type="arabicPeriod" startAt="1"/>
              <a:tabLst>
                <a:tab pos="50800" algn="l"/>
              </a:tabLst>
              <a:defRPr sz="1800"/>
            </a:pPr>
            <a:r>
              <a:rPr sz="19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O  SETOR SAÚDE NO INTERIOR DO BANCO MUNDIAL</a:t>
            </a:r>
            <a:endParaRPr sz="1900"/>
          </a:p>
          <a:p>
            <a:pPr lvl="0" marL="0" indent="0" defTabSz="158534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9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1.1 Quais os pressupostos ideológicos que orientam as práticas do BM?</a:t>
            </a:r>
            <a:endParaRPr sz="1900"/>
          </a:p>
          <a:p>
            <a:pPr lvl="0" marL="0" indent="0" defTabSz="158534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9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1.2 Quando e porque o BM passou a se interessar pelo setor saúde?</a:t>
            </a:r>
            <a:endParaRPr sz="1900"/>
          </a:p>
          <a:p>
            <a:pPr lvl="0" marL="0" indent="0" defTabSz="158534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9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1.3 Quais as estratégias utilizadas pelo BM para intervir na área da saúde (social)? </a:t>
            </a:r>
            <a:endParaRPr sz="1900"/>
          </a:p>
          <a:p>
            <a:pPr lvl="0" marL="0" indent="0" defTabSz="158534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endParaRPr sz="19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80957" indent="-80957" defTabSz="158534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Arial"/>
              <a:buAutoNum type="arabicPeriod" startAt="2"/>
              <a:tabLst>
                <a:tab pos="50800" algn="l"/>
              </a:tabLst>
              <a:defRPr sz="1800"/>
            </a:pPr>
            <a:r>
              <a:rPr sz="19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TRAJETÓRIA DA “COOPERAÇÃO"  BM - BRASIL NA ÁREA DA SAÚDE</a:t>
            </a:r>
            <a:endParaRPr sz="1900"/>
          </a:p>
          <a:p>
            <a:pPr lvl="0" marL="0" indent="0" defTabSz="158534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9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2.1 Elaboração e divulgação de documentos institucionais</a:t>
            </a:r>
            <a:endParaRPr sz="19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0" indent="0" defTabSz="158534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9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2.2 Financiamento de Projetos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xfrm>
            <a:off x="914400" y="0"/>
            <a:ext cx="7772400" cy="3109143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defRPr b="1" sz="2400">
                <a:solidFill>
                  <a:srgbClr val="000000"/>
                </a:solidFill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b="0" sz="1800"/>
            </a:pPr>
            <a:r>
              <a:rPr b="1" sz="2400"/>
              <a:t>A construção do SUS transformou o sistema de saúde?</a:t>
            </a:r>
          </a:p>
        </p:txBody>
      </p:sp>
      <p:sp>
        <p:nvSpPr>
          <p:cNvPr id="142" name="Shape 142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45" name="Shape 1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841247">
              <a:lnSpc>
                <a:spcPct val="150000"/>
              </a:lnSpc>
              <a:spcBef>
                <a:spcPts val="400"/>
              </a:spcBef>
              <a:buSzTx/>
              <a:buNone/>
              <a:defRPr sz="1800"/>
            </a:pPr>
            <a:r>
              <a:t>FEZ</a:t>
            </a:r>
          </a:p>
          <a:p>
            <a:pPr lvl="0" marL="508705" indent="-508705" defTabSz="841247">
              <a:lnSpc>
                <a:spcPct val="150000"/>
              </a:lnSpc>
              <a:spcBef>
                <a:spcPts val="400"/>
              </a:spcBef>
              <a:defRPr sz="1800"/>
            </a:pPr>
            <a:r>
              <a:rPr sz="2000">
                <a:solidFill>
                  <a:srgbClr val="0B0B0B"/>
                </a:solidFill>
                <a:latin typeface="Arial"/>
                <a:ea typeface="Arial"/>
                <a:cs typeface="Arial"/>
                <a:sym typeface="Arial"/>
              </a:rPr>
              <a:t>Expansão da rede e uma maior orientação para cuidados primários</a:t>
            </a:r>
            <a:endParaRPr sz="2000">
              <a:solidFill>
                <a:srgbClr val="0B0B0B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508705" indent="-508705" defTabSz="841247">
              <a:lnSpc>
                <a:spcPct val="150000"/>
              </a:lnSpc>
              <a:spcBef>
                <a:spcPts val="400"/>
              </a:spcBef>
              <a:defRPr sz="1800"/>
            </a:pPr>
            <a:r>
              <a:rPr sz="2000">
                <a:solidFill>
                  <a:srgbClr val="0B0B0B"/>
                </a:solidFill>
                <a:latin typeface="Arial"/>
                <a:ea typeface="Arial"/>
                <a:cs typeface="Arial"/>
                <a:sym typeface="Arial"/>
              </a:rPr>
              <a:t>Descentralização e alteração na composição público-privada</a:t>
            </a:r>
            <a:endParaRPr sz="2000">
              <a:solidFill>
                <a:srgbClr val="0B0B0B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508705" indent="-508705" defTabSz="841247">
              <a:lnSpc>
                <a:spcPct val="150000"/>
              </a:lnSpc>
              <a:spcBef>
                <a:spcPts val="400"/>
              </a:spcBef>
              <a:defRPr sz="1800"/>
            </a:pPr>
            <a:r>
              <a:rPr sz="2000">
                <a:solidFill>
                  <a:srgbClr val="0B0B0B"/>
                </a:solidFill>
                <a:latin typeface="Arial"/>
                <a:ea typeface="Arial"/>
                <a:cs typeface="Arial"/>
                <a:sym typeface="Arial"/>
              </a:rPr>
              <a:t>Financiamento mais equitativo em termos regionais </a:t>
            </a:r>
            <a:endParaRPr sz="2000">
              <a:solidFill>
                <a:srgbClr val="0B0B0B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indent="0" defTabSz="841247">
              <a:lnSpc>
                <a:spcPct val="150000"/>
              </a:lnSpc>
              <a:spcBef>
                <a:spcPts val="400"/>
              </a:spcBef>
              <a:buSzTx/>
              <a:buNone/>
              <a:defRPr sz="1800"/>
            </a:pPr>
            <a:endParaRPr sz="2000">
              <a:solidFill>
                <a:srgbClr val="0B0B0B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indent="0" defTabSz="841247">
              <a:lnSpc>
                <a:spcPct val="150000"/>
              </a:lnSpc>
              <a:spcBef>
                <a:spcPts val="400"/>
              </a:spcBef>
              <a:buSzTx/>
              <a:buNone/>
              <a:defRPr sz="1800"/>
            </a:pPr>
            <a:r>
              <a:rPr sz="2000">
                <a:solidFill>
                  <a:srgbClr val="0B0B0B"/>
                </a:solidFill>
                <a:latin typeface="Arial"/>
                <a:ea typeface="Arial"/>
                <a:cs typeface="Arial"/>
                <a:sym typeface="Arial"/>
              </a:rPr>
              <a:t>PRECISA FAZER:</a:t>
            </a:r>
            <a:endParaRPr sz="2000">
              <a:solidFill>
                <a:srgbClr val="0B0B0B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483421" indent="-483421" defTabSz="841247">
              <a:lnSpc>
                <a:spcPct val="150000"/>
              </a:lnSpc>
              <a:spcBef>
                <a:spcPts val="400"/>
              </a:spcBef>
              <a:buClr>
                <a:srgbClr val="0B0B0B"/>
              </a:buClr>
              <a:buSzPct val="100000"/>
              <a:buFont typeface="Arial"/>
              <a:buChar char="•"/>
              <a:defRPr sz="1800"/>
            </a:pPr>
            <a:r>
              <a:rPr sz="2000">
                <a:solidFill>
                  <a:srgbClr val="0B0B0B"/>
                </a:solidFill>
                <a:latin typeface="Arial"/>
                <a:ea typeface="Arial"/>
                <a:cs typeface="Arial"/>
                <a:sym typeface="Arial"/>
              </a:rPr>
              <a:t>Melhorar a governança do sistema</a:t>
            </a:r>
            <a:endParaRPr sz="2000">
              <a:solidFill>
                <a:srgbClr val="0B0B0B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483421" indent="-483421" defTabSz="841247">
              <a:lnSpc>
                <a:spcPct val="150000"/>
              </a:lnSpc>
              <a:spcBef>
                <a:spcPts val="400"/>
              </a:spcBef>
              <a:buClr>
                <a:srgbClr val="0B0B0B"/>
              </a:buClr>
              <a:buSzPct val="100000"/>
              <a:buFont typeface="Arial"/>
              <a:buChar char="•"/>
              <a:defRPr sz="1800"/>
            </a:pPr>
            <a:r>
              <a:rPr sz="2000">
                <a:solidFill>
                  <a:srgbClr val="0B0B0B"/>
                </a:solidFill>
                <a:latin typeface="Arial"/>
                <a:ea typeface="Arial"/>
                <a:cs typeface="Arial"/>
                <a:sym typeface="Arial"/>
              </a:rPr>
              <a:t>Direito à saúde - garantia legal e expansão da rede pública</a:t>
            </a:r>
            <a:endParaRPr sz="2000">
              <a:solidFill>
                <a:srgbClr val="0B0B0B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483421" indent="-483421" defTabSz="841247">
              <a:lnSpc>
                <a:spcPct val="150000"/>
              </a:lnSpc>
              <a:spcBef>
                <a:spcPts val="400"/>
              </a:spcBef>
              <a:buClr>
                <a:srgbClr val="0B0B0B"/>
              </a:buClr>
              <a:buSzPct val="100000"/>
              <a:buFont typeface="Arial"/>
              <a:buChar char="•"/>
              <a:defRPr sz="1800"/>
            </a:pPr>
            <a:r>
              <a:rPr sz="2000">
                <a:solidFill>
                  <a:srgbClr val="0B0B0B"/>
                </a:solidFill>
                <a:latin typeface="Arial"/>
                <a:ea typeface="Arial"/>
                <a:cs typeface="Arial"/>
                <a:sym typeface="Arial"/>
              </a:rPr>
              <a:t>Inovações em modelos organizacionais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title"/>
          </p:nvPr>
        </p:nvSpPr>
        <p:spPr>
          <a:xfrm>
            <a:off x="914400" y="0"/>
            <a:ext cx="7772400" cy="2950574"/>
          </a:xfrm>
          <a:prstGeom prst="rect">
            <a:avLst/>
          </a:prstGeom>
        </p:spPr>
        <p:txBody>
          <a:bodyPr/>
          <a:lstStyle>
            <a:lvl1pPr>
              <a:defRPr b="1" sz="2400">
                <a:solidFill>
                  <a:srgbClr val="000000"/>
                </a:solidFill>
              </a:defRPr>
            </a:lvl1pPr>
          </a:lstStyle>
          <a:p>
            <a:pPr lvl="0">
              <a:defRPr b="0" sz="1800"/>
            </a:pPr>
            <a:r>
              <a:rPr b="1" sz="2400"/>
              <a:t>A construção do SUS levou a melhores resultados?</a:t>
            </a:r>
          </a:p>
        </p:txBody>
      </p:sp>
      <p:sp>
        <p:nvSpPr>
          <p:cNvPr id="150" name="Shape 150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2400"/>
              <a:t>Desafios do SUS</a:t>
            </a:r>
          </a:p>
        </p:txBody>
      </p:sp>
      <p:sp>
        <p:nvSpPr>
          <p:cNvPr id="153" name="Shape 153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54" name="Shape 15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sz="2000">
                <a:latin typeface="Times Roman"/>
                <a:ea typeface="Times Roman"/>
                <a:cs typeface="Times Roman"/>
                <a:sym typeface="Times Roman"/>
              </a:rPr>
              <a:t>- Qualidade em todas as áreas do sistema de saúde, </a:t>
            </a:r>
            <a:endParaRPr sz="20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endParaRPr sz="20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sz="2000">
                <a:latin typeface="Times Roman"/>
                <a:ea typeface="Times Roman"/>
                <a:cs typeface="Times Roman"/>
                <a:sym typeface="Times Roman"/>
              </a:rPr>
              <a:t>- Acesso</a:t>
            </a:r>
            <a:endParaRPr sz="20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endParaRPr sz="20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sz="2000">
                <a:latin typeface="Times Roman"/>
                <a:ea typeface="Times Roman"/>
                <a:cs typeface="Times Roman"/>
                <a:sym typeface="Times Roman"/>
              </a:rPr>
              <a:t>- Envelhecimento da população </a:t>
            </a:r>
            <a:endParaRPr sz="20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endParaRPr sz="2000"/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sz="2000"/>
              <a:t>- F</a:t>
            </a:r>
            <a:r>
              <a:rPr sz="2000">
                <a:latin typeface="Times Roman"/>
                <a:ea typeface="Times Roman"/>
                <a:cs typeface="Times Roman"/>
                <a:sym typeface="Times Roman"/>
              </a:rPr>
              <a:t>alta de integração </a:t>
            </a:r>
            <a:endParaRPr sz="20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endParaRPr sz="20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sz="2000">
                <a:latin typeface="Times Roman"/>
                <a:ea typeface="Times Roman"/>
                <a:cs typeface="Times Roman"/>
                <a:sym typeface="Times Roman"/>
              </a:rPr>
              <a:t>- Falta de uma clara definição de papéis entre o SUS e o setor privado. </a:t>
            </a:r>
            <a:endParaRPr sz="20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endParaRPr sz="20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sz="2000">
                <a:latin typeface="Times Roman"/>
                <a:ea typeface="Times Roman"/>
                <a:cs typeface="Times Roman"/>
                <a:sym typeface="Times Roman"/>
              </a:rPr>
              <a:t>- Falta de eficiência na prestação de serviços,</a:t>
            </a:r>
            <a:endParaRPr sz="20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endParaRPr sz="20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sz="2000">
                <a:latin typeface="Times Roman"/>
                <a:ea typeface="Times Roman"/>
                <a:cs typeface="Times Roman"/>
                <a:sym typeface="Times Roman"/>
              </a:rPr>
              <a:t>- Ressalta experiências dos estados</a:t>
            </a:r>
            <a:endParaRPr sz="2000"/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endParaRPr sz="4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endParaRPr sz="500"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182879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sz="500">
                <a:latin typeface="Times Roman"/>
                <a:ea typeface="Times Roman"/>
                <a:cs typeface="Times Roman"/>
                <a:sym typeface="Times Roman"/>
              </a:rPr>
              <a:t>-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title"/>
          </p:nvPr>
        </p:nvSpPr>
        <p:spPr>
          <a:xfrm>
            <a:off x="914400" y="0"/>
            <a:ext cx="7772400" cy="845982"/>
          </a:xfrm>
          <a:prstGeom prst="rect">
            <a:avLst/>
          </a:prstGeom>
        </p:spPr>
        <p:txBody>
          <a:bodyPr/>
          <a:lstStyle>
            <a:lvl1pPr algn="just" defTabSz="457200">
              <a:lnSpc>
                <a:spcPct val="150000"/>
              </a:lnSpc>
              <a:tabLst>
                <a:tab pos="177800" algn="l"/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2400">
                <a:solidFill>
                  <a:srgbClr val="0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Projetos financiados - MS</a:t>
            </a:r>
          </a:p>
        </p:txBody>
      </p:sp>
      <p:sp>
        <p:nvSpPr>
          <p:cNvPr id="157" name="Shape 157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58" name="Shape 158"/>
          <p:cNvSpPr/>
          <p:nvPr>
            <p:ph type="body" idx="1"/>
          </p:nvPr>
        </p:nvSpPr>
        <p:spPr>
          <a:xfrm>
            <a:off x="267894" y="1044674"/>
            <a:ext cx="8418908" cy="5813328"/>
          </a:xfrm>
          <a:prstGeom prst="rect">
            <a:avLst/>
          </a:prstGeom>
        </p:spPr>
        <p:txBody>
          <a:bodyPr/>
          <a:lstStyle/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.Saúde -   República Federativa do Brasil	 2061-BR																	1981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2.Cuidados Sanitários Básicos -   Estado de São Paulo	 2447-BR											1984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3.Estudo de Políticas Nacionais de Saúde -   República Federativa do Brasil	2448-BR	1985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4.Nordeste I - Serviços Básicos de Saúde no  Nordeste Rural  2699-BR								1986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5.Controle de Doenças Endêmicas -   no Nordeste -  2931-BR													1988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6.Controle da Malária na Bacia   Amazônica   -  3072-BR															1989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7.Nordeste II -Serviços Básicos de   Saúde no Nordeste rural	3135-BR								1990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8.Controle da AIDS/DST   República Federativa do Brasil			3659/BR								1994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9.Reforço à Reorganização do SUS-  REFORSUS  			4047/BR											1996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10.Controle da AIDS/DST     República Federativa do Brasil     4392/BR								1998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11.Vigilância e Controle de doenças  		4394/BR																			1998 </a:t>
            </a:r>
            <a:endParaRPr sz="16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13. Programa Nacional de DST/AIDS versão III 		4713BR														2003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12. Proesf  7105BR																																		2003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13. Vigisus versão II     		7227 BR																										2004</a:t>
            </a:r>
            <a:endParaRPr sz="1600"/>
          </a:p>
          <a:p>
            <a:pPr lvl="0" marL="0" indent="0" algn="just" defTabSz="148131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6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14. QualiSUS- Rede    	7632 BR																											2009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 algn="just" defTabSz="457200">
              <a:lnSpc>
                <a:spcPct val="150000"/>
              </a:lnSpc>
              <a:tabLst>
                <a:tab pos="177800" algn="l"/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200">
                <a:solidFill>
                  <a:srgbClr val="0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Projetos financiados - estados</a:t>
            </a:r>
          </a:p>
        </p:txBody>
      </p:sp>
      <p:sp>
        <p:nvSpPr>
          <p:cNvPr id="161" name="Shape 161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62" name="Shape 162"/>
          <p:cNvSpPr/>
          <p:nvPr>
            <p:ph type="body" idx="1"/>
          </p:nvPr>
        </p:nvSpPr>
        <p:spPr>
          <a:xfrm>
            <a:off x="914400" y="2215936"/>
            <a:ext cx="7772400" cy="4642066"/>
          </a:xfrm>
          <a:prstGeom prst="rect">
            <a:avLst/>
          </a:prstGeom>
        </p:spPr>
        <p:txBody>
          <a:bodyPr/>
          <a:lstStyle/>
          <a:p>
            <a:pPr lvl="0" marL="240631" indent="-240631" algn="just" defTabSz="457200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"/>
              <a:buAutoNum type="arabicPeriod" startAt="1"/>
              <a:tabLst>
                <a:tab pos="177800" algn="l"/>
                <a:tab pos="177800" algn="l"/>
                <a:tab pos="177800" algn="l"/>
                <a:tab pos="431800" algn="l"/>
                <a:tab pos="431800" algn="l"/>
              </a:tabLst>
              <a:defRPr sz="1800"/>
            </a:pPr>
            <a:r>
              <a:rPr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Programa gestão por resultados de Minas Gerais	(2010)</a:t>
            </a:r>
          </a:p>
          <a:p>
            <a:pPr lvl="0" marL="240631" indent="-240631" algn="just" defTabSz="457200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"/>
              <a:buAutoNum type="arabicPeriod" startAt="1"/>
              <a:tabLst>
                <a:tab pos="177800" algn="l"/>
                <a:tab pos="177800" algn="l"/>
                <a:tab pos="177800" algn="l"/>
                <a:tab pos="431800" algn="l"/>
                <a:tab pos="431800" algn="l"/>
              </a:tabLst>
              <a:defRPr sz="1800"/>
            </a:pPr>
            <a:r>
              <a:rPr>
                <a:latin typeface="Times New Roman"/>
                <a:ea typeface="Times New Roman"/>
                <a:cs typeface="Times New Roman"/>
                <a:sym typeface="Times New Roman"/>
                <a:hlinkClick r:id="rId2" invalidUrl="" action="" tgtFrame="" tooltip="" history="1" highlightClick="0" endSnd="0"/>
              </a:rPr>
              <a:t>Projeto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  <a:hlinkClick r:id="rId2" invalidUrl="" action="" tgtFrame="" tooltip="" history="1" highlightClick="0" endSnd="0"/>
              </a:rPr>
              <a:t> de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  <a:hlinkClick r:id="rId2" invalidUrl="" action="" tgtFrame="" tooltip="" history="1" highlightClick="0" endSnd="0"/>
              </a:rPr>
              <a:t>Desenvolvimento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  <a:hlinkClick r:id="rId2" invalidUrl="" action="" tgtFrame="" tooltip="" history="1" highlightClick="0" endSnd="0"/>
              </a:rPr>
              <a:t>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  <a:hlinkClick r:id="rId2" invalidUrl="" action="" tgtFrame="" tooltip="" history="1" highlightClick="0" endSnd="0"/>
              </a:rPr>
              <a:t>Multissetorial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  <a:hlinkClick r:id="rId2" invalidUrl="" action="" tgtFrame="" tooltip="" history="1" highlightClick="0" endSnd="0"/>
              </a:rPr>
              <a:t> do Paraná</a:t>
            </a:r>
            <a:r>
              <a:rPr>
                <a:solidFill>
                  <a:srgbClr val="323232"/>
                </a:solidFill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	(</a:t>
            </a:r>
            <a:r>
              <a:rPr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2012)</a:t>
            </a:r>
          </a:p>
          <a:p>
            <a:pPr lvl="0" marL="240631" indent="-240631" algn="just" defTabSz="457200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"/>
              <a:buAutoNum type="arabicPeriod" startAt="1"/>
              <a:tabLst>
                <a:tab pos="177800" algn="l"/>
                <a:tab pos="177800" algn="l"/>
                <a:tab pos="177800" algn="l"/>
                <a:tab pos="431800" algn="l"/>
                <a:tab pos="431800" algn="l"/>
              </a:tabLst>
              <a:defRPr sz="1800"/>
            </a:pPr>
            <a:r>
              <a:rPr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III Development Policy Loan (DPL) - Empréstimo para o Desenvolvimento de Políticas - Minas Gerais	(2012)</a:t>
            </a:r>
          </a:p>
          <a:p>
            <a:pPr lvl="0" marL="240631" indent="-240631" algn="just" defTabSz="457200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"/>
              <a:buAutoNum type="arabicPeriod" startAt="1"/>
              <a:tabLst>
                <a:tab pos="177800" algn="l"/>
                <a:tab pos="177800" algn="l"/>
                <a:tab pos="177800" algn="l"/>
                <a:tab pos="431800" algn="l"/>
                <a:tab pos="431800" algn="l"/>
              </a:tabLst>
              <a:defRPr sz="1800"/>
            </a:pPr>
            <a:r>
              <a:rPr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Programa de Desenvolvimento das Políticas Públicas do Estado de Pernambuco II – DPL	(2013)</a:t>
            </a:r>
          </a:p>
          <a:p>
            <a:pPr lvl="0" marL="240631" indent="-240631" algn="just" defTabSz="457200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"/>
              <a:buAutoNum type="arabicPeriod" startAt="1"/>
              <a:tabLst>
                <a:tab pos="177800" algn="l"/>
                <a:tab pos="177800" algn="l"/>
                <a:tab pos="177800" algn="l"/>
                <a:tab pos="431800" algn="l"/>
                <a:tab pos="431800" algn="l"/>
              </a:tabLst>
              <a:defRPr sz="1800"/>
            </a:pPr>
            <a:r>
              <a:rPr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Projeto IDF – Fortalecimento Institucional Estratégico - Rio Grande do Norte	(2014)</a:t>
            </a:r>
          </a:p>
          <a:p>
            <a:pPr lvl="0" marL="240631" indent="-240631" defTabSz="457200">
              <a:lnSpc>
                <a:spcPct val="150000"/>
              </a:lnSpc>
              <a:spcBef>
                <a:spcPts val="300"/>
              </a:spcBef>
              <a:buClr>
                <a:srgbClr val="323232"/>
              </a:buClr>
              <a:buSzPct val="100000"/>
              <a:buFont typeface="Times New Roman"/>
              <a:buAutoNum type="arabicPeriod" startAt="6"/>
              <a:tabLst>
                <a:tab pos="177800" algn="l"/>
                <a:tab pos="177800" algn="l"/>
                <a:tab pos="177800" algn="l"/>
                <a:tab pos="177800" algn="l"/>
                <a:tab pos="431800" algn="l"/>
                <a:tab pos="431800" algn="l"/>
              </a:tabLst>
              <a:defRPr sz="1800"/>
            </a:pPr>
            <a:r>
              <a:rPr>
                <a:solidFill>
                  <a:srgbClr val="323232"/>
                </a:solidFill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Municípios: São Bernardo do Campo, Recife, Rio de Janeiro, Santos (SP), São Luís, Rio Grande (RS), Bagé (RS), Santa Maria (RS), Uruguaiana (RS) e Pelotas (RS) (2010 - 2012)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50000"/>
              </a:lnSpc>
              <a:defRPr sz="2400">
                <a:solidFill>
                  <a:srgbClr val="323232"/>
                </a:solidFill>
                <a:uFill>
                  <a:solidFill>
                    <a:srgbClr val="323232"/>
                  </a:solidFill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323232"/>
                </a:solidFill>
                <a:uFill>
                  <a:solidFill>
                    <a:srgbClr val="323232"/>
                  </a:solidFill>
                </a:uFill>
              </a:rPr>
              <a:t>Fundação Estatal de Atenção em Saúde do Paraná (Funeas-Paraná) </a:t>
            </a:r>
          </a:p>
        </p:txBody>
      </p:sp>
      <p:sp>
        <p:nvSpPr>
          <p:cNvPr id="165" name="Shape 165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66" name="Shape 16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443483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900">
                <a:latin typeface="Arial"/>
                <a:ea typeface="Arial"/>
                <a:cs typeface="Arial"/>
                <a:sym typeface="Arial"/>
              </a:rPr>
              <a:t>T</a:t>
            </a:r>
            <a:r>
              <a:rPr sz="1900">
                <a:solidFill>
                  <a:srgbClr val="323232"/>
                </a:solidFill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rPr>
              <a:t>rês pontos fundamentais a serem destacados quanto à FUNDAÇÃO ESTATAL: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lvl="0" marL="0" indent="0" defTabSz="443483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900">
                <a:solidFill>
                  <a:srgbClr val="323232"/>
                </a:solidFill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rPr>
              <a:t>I) O estabelecimento de metas de desempenho para cada serviço a ser prestado, vinculadas diretamente aos recursos que serão recebidos pela FUNDAÇÃO ESTATAL, mediante contrato de gestão.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lvl="0" marL="0" indent="0" defTabSz="443483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900">
                <a:solidFill>
                  <a:srgbClr val="323232"/>
                </a:solidFill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rPr>
              <a:t>II) O comprometimento dos seus dirigentes com as metas contratadas e a vinculação dos respectivos mandatos ao êxito da gestão;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lvl="0" marL="0" indent="0" defTabSz="443483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1900">
                <a:solidFill>
                  <a:srgbClr val="323232"/>
                </a:solidFill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rPr>
              <a:t>III) O sistema de governança profissional, democrático, com participação social e subordinado a controles internos e externos da Administração Pública. Esse modelo terá a Secretaria de Estado da Saúde como órgão público de supervisão e, consequentemente, de fiscalização direta.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title"/>
          </p:nvPr>
        </p:nvSpPr>
        <p:spPr>
          <a:xfrm>
            <a:off x="1884510" y="2165132"/>
            <a:ext cx="7772401" cy="121630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/>
            </a:pPr>
            <a:r>
              <a:rPr sz="2400"/>
              <a:t>               Últimas notícias</a:t>
            </a:r>
          </a:p>
        </p:txBody>
      </p:sp>
      <p:sp>
        <p:nvSpPr>
          <p:cNvPr id="169" name="Shape 169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72" name="Shape 172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73" name="Shape 1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</a:p>
          <a:p>
            <a:pPr lvl="0">
              <a:defRPr sz="1800"/>
            </a:pPr>
          </a:p>
          <a:p>
            <a:pPr lvl="0">
              <a:defRPr sz="1800"/>
            </a:pPr>
          </a:p>
          <a:p>
            <a:pPr lvl="0" marL="0" indent="0" algn="ctr">
              <a:buSzTx/>
              <a:buNone/>
              <a:defRPr sz="1800"/>
            </a:pPr>
          </a:p>
          <a:p>
            <a:pPr lvl="0" marL="0" indent="0" algn="ctr">
              <a:buSzTx/>
              <a:buNone/>
              <a:defRPr sz="1800"/>
            </a:pPr>
          </a:p>
          <a:p>
            <a:pPr lvl="0" marL="0" indent="0" algn="ctr">
              <a:buSzTx/>
              <a:buNone/>
              <a:defRPr sz="1800"/>
            </a:pPr>
            <a:r>
              <a:rPr sz="3200"/>
              <a:t>OBRIGADA!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xfrm>
            <a:off x="311404" y="6339787"/>
            <a:ext cx="127006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77" name="Shape 7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algn="ctr" defTabSz="196595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88900" algn="l"/>
              </a:tabLst>
              <a:defRPr sz="1800"/>
            </a:pPr>
            <a:r>
              <a:rPr sz="2400">
                <a:uFill>
                  <a:solidFill/>
                </a:uFill>
                <a:latin typeface="Arial Bold"/>
                <a:ea typeface="Arial Bold"/>
                <a:cs typeface="Arial Bold"/>
                <a:sym typeface="Arial Bold"/>
              </a:rPr>
              <a:t>  </a:t>
            </a:r>
            <a:endParaRPr sz="2400">
              <a:uFill>
                <a:solidFill/>
              </a:uFill>
              <a:latin typeface="Arial Bold"/>
              <a:ea typeface="Arial Bold"/>
              <a:cs typeface="Arial Bold"/>
              <a:sym typeface="Arial Bold"/>
            </a:endParaRPr>
          </a:p>
          <a:p>
            <a:pPr lvl="0" marL="0" indent="0" algn="ctr" defTabSz="196595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88900" algn="l"/>
              </a:tabLst>
              <a:defRPr sz="1800"/>
            </a:pPr>
            <a:endParaRPr sz="2400">
              <a:uFill>
                <a:solidFill/>
              </a:uFill>
              <a:latin typeface="Arial Bold"/>
              <a:ea typeface="Arial Bold"/>
              <a:cs typeface="Arial Bold"/>
              <a:sym typeface="Arial Bold"/>
            </a:endParaRPr>
          </a:p>
          <a:p>
            <a:pPr lvl="0" marL="0" indent="0" algn="ctr" defTabSz="196595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88900" algn="l"/>
              </a:tabLst>
              <a:defRPr sz="1800"/>
            </a:pPr>
            <a:r>
              <a:rPr sz="2400">
                <a:uFill>
                  <a:solidFill/>
                </a:uFill>
                <a:latin typeface="Arial Bold"/>
                <a:ea typeface="Arial Bold"/>
                <a:cs typeface="Arial Bold"/>
                <a:sym typeface="Arial Bold"/>
              </a:rPr>
              <a:t>O SETOR SAÚDE NO INTERIOR DO BANCO MUNDIAL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/>
          </p:nvPr>
        </p:nvSpPr>
        <p:spPr>
          <a:xfrm>
            <a:off x="457200" y="274637"/>
            <a:ext cx="8229600" cy="1143004"/>
          </a:xfrm>
          <a:prstGeom prst="rect">
            <a:avLst/>
          </a:prstGeom>
        </p:spPr>
        <p:txBody>
          <a:bodyPr/>
          <a:lstStyle/>
          <a:p>
            <a:pPr lvl="0" defTabSz="316147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030303"/>
                </a:solidFill>
                <a:latin typeface="Arial Bold"/>
                <a:ea typeface="Arial Bold"/>
                <a:cs typeface="Arial Bold"/>
                <a:sym typeface="Arial Bold"/>
              </a:rPr>
              <a:t>Quais os pressupostos que orientam as práticas do BM?</a:t>
            </a:r>
            <a:br>
              <a:rPr sz="2300">
                <a:solidFill>
                  <a:srgbClr val="030303"/>
                </a:solidFill>
                <a:latin typeface="Arial Bold"/>
                <a:ea typeface="Arial Bold"/>
                <a:cs typeface="Arial Bold"/>
                <a:sym typeface="Arial Bold"/>
              </a:rPr>
            </a:br>
          </a:p>
        </p:txBody>
      </p:sp>
      <p:sp>
        <p:nvSpPr>
          <p:cNvPr id="80" name="Shape 80"/>
          <p:cNvSpPr/>
          <p:nvPr>
            <p:ph type="body" idx="1"/>
          </p:nvPr>
        </p:nvSpPr>
        <p:spPr>
          <a:xfrm>
            <a:off x="914400" y="1333366"/>
            <a:ext cx="7772400" cy="4572012"/>
          </a:xfrm>
          <a:prstGeom prst="rect">
            <a:avLst/>
          </a:prstGeom>
        </p:spPr>
        <p:txBody>
          <a:bodyPr/>
          <a:lstStyle/>
          <a:p>
            <a:pPr lvl="0" marL="0" indent="0" algn="just" defTabSz="402336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t>I</a:t>
            </a: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déias centrais:</a:t>
            </a: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105875" indent="-105875" algn="just" defTabSz="402336">
              <a:lnSpc>
                <a:spcPct val="150000"/>
              </a:lnSpc>
              <a:spcBef>
                <a:spcPts val="0"/>
              </a:spcBef>
              <a:buSzPct val="60000"/>
              <a:buBlip>
                <a:blip r:embed="rId2"/>
              </a:buBlip>
              <a:defRPr sz="1800"/>
            </a:pP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343835" indent="-343835" algn="just" defTabSz="402336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Arial"/>
              <a:buAutoNum type="arabicPeriod" startAt="1"/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 Princípios liberais </a:t>
            </a: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343835" indent="-343835" algn="just" defTabSz="402336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Arial"/>
              <a:buAutoNum type="arabicPeriod" startAt="1"/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 Desenvolvimento econômico</a:t>
            </a: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343835" indent="-343835" algn="just" defTabSz="402336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Arial"/>
              <a:buAutoNum type="arabicPeriod" startAt="1"/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 Estado com papel corretivo e compensatório das desigualdades sociais</a:t>
            </a: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343835" indent="-343835" algn="just" defTabSz="402336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Arial"/>
              <a:buAutoNum type="arabicPeriod" startAt="1"/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Justiça social</a:t>
            </a:r>
            <a:endParaRPr sz="2000">
              <a:uFill>
                <a:solidFill/>
              </a:uFill>
              <a:latin typeface="Arial Bold"/>
              <a:ea typeface="Arial Bold"/>
              <a:cs typeface="Arial Bold"/>
              <a:sym typeface="Arial Bold"/>
            </a:endParaRPr>
          </a:p>
          <a:p>
            <a:pPr lvl="0" marL="343835" indent="-343835" algn="just" defTabSz="402336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Arial Bold"/>
              <a:buAutoNum type="arabicPeriod" startAt="5"/>
              <a:defRPr sz="1800"/>
            </a:pPr>
            <a:r>
              <a:rPr sz="2000">
                <a:uFill>
                  <a:solidFill/>
                </a:uFill>
                <a:latin typeface="Arial Bold"/>
                <a:ea typeface="Arial Bold"/>
                <a:cs typeface="Arial Bold"/>
                <a:sym typeface="Arial Bold"/>
              </a:rPr>
              <a:t>Equidade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xfrm>
            <a:off x="914400" y="274637"/>
            <a:ext cx="7772400" cy="1143004"/>
          </a:xfrm>
          <a:prstGeom prst="rect">
            <a:avLst/>
          </a:prstGeom>
        </p:spPr>
        <p:txBody>
          <a:bodyPr/>
          <a:lstStyle/>
          <a:p>
            <a:pPr lvl="0" defTabSz="868680">
              <a:defRPr sz="1800">
                <a:solidFill>
                  <a:srgbClr val="000000"/>
                </a:solidFill>
              </a:defRPr>
            </a:pPr>
            <a:r>
              <a:rPr b="1" sz="2400"/>
              <a:t>EQUIDADE</a:t>
            </a:r>
            <a:br>
              <a:rPr b="1" sz="2400"/>
            </a:br>
          </a:p>
        </p:txBody>
      </p:sp>
      <p:sp>
        <p:nvSpPr>
          <p:cNvPr id="83" name="Shape 83"/>
          <p:cNvSpPr/>
          <p:nvPr>
            <p:ph type="body" idx="1"/>
          </p:nvPr>
        </p:nvSpPr>
        <p:spPr>
          <a:xfrm>
            <a:off x="467544" y="1447800"/>
            <a:ext cx="8219255" cy="5005536"/>
          </a:xfrm>
          <a:prstGeom prst="rect">
            <a:avLst/>
          </a:prstGeom>
        </p:spPr>
        <p:txBody>
          <a:bodyPr/>
          <a:lstStyle/>
          <a:p>
            <a:pPr lvl="0" marL="0" indent="0" defTabSz="457200">
              <a:lnSpc>
                <a:spcPct val="125000"/>
              </a:lnSpc>
              <a:spcBef>
                <a:spcPts val="0"/>
              </a:spcBef>
              <a:buSzTx/>
              <a:buNone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Relação entre o crescimento observado e a distribuição da renda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0" indent="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0" indent="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undamentada na teoria da Justiça</a:t>
            </a: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0" indent="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0" indent="0" algn="just" defTabSz="457200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Estado tem uma função corretiva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 defTabSz="196595">
              <a:lnSpc>
                <a:spcPct val="150000"/>
              </a:lnSpc>
              <a:defRPr b="1" sz="2400">
                <a:solidFill>
                  <a:srgbClr val="000000"/>
                </a:solidFill>
                <a:uFill>
                  <a:solidFill/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2400">
                <a:uFill>
                  <a:solidFill/>
                </a:uFill>
              </a:rPr>
              <a:t>Quando e porque o BM passou a se interessar pelo setor saúde?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xfrm>
            <a:off x="269697" y="6240676"/>
            <a:ext cx="210415" cy="19822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>
            <a:lvl1pPr>
              <a:lnSpc>
                <a:spcPct val="90000"/>
              </a:lnSpc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87" name="Shape 8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110289" indent="-110289" algn="just" defTabSz="457200">
              <a:lnSpc>
                <a:spcPct val="150000"/>
              </a:lnSpc>
              <a:buSzPct val="60000"/>
              <a:buBlip>
                <a:blip r:embed="rId2"/>
              </a:buBlip>
              <a:defRPr sz="1800"/>
            </a:pP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136158" indent="-136158" algn="just" defTabSz="457200">
              <a:lnSpc>
                <a:spcPct val="150000"/>
              </a:lnSpc>
              <a:buSzPct val="60000"/>
              <a:buBlip>
                <a:blip r:embed="rId2"/>
              </a:buBlip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A partir dos anos 1970 na gestão McNamara (1968–1981). </a:t>
            </a:r>
            <a:endParaRPr sz="2000"/>
          </a:p>
          <a:p>
            <a:pPr lvl="0" marL="110289" indent="-110289" algn="just" defTabSz="457200">
              <a:lnSpc>
                <a:spcPct val="150000"/>
              </a:lnSpc>
              <a:buSzPct val="60000"/>
              <a:buBlip>
                <a:blip r:embed="rId2"/>
              </a:buBlip>
              <a:defRPr sz="1800"/>
            </a:pP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136158" indent="-136158" algn="just" defTabSz="457200">
              <a:lnSpc>
                <a:spcPct val="150000"/>
              </a:lnSpc>
              <a:buSzPct val="60000"/>
              <a:buBlip>
                <a:blip r:embed="rId2"/>
              </a:buBlip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Preocupação com a “explosão demográfica”, combate à pobreza e a satisfação das NHB</a:t>
            </a:r>
            <a:endParaRPr sz="2000"/>
          </a:p>
          <a:p>
            <a:pPr lvl="0" marL="110289" indent="-110289" algn="just" defTabSz="457200">
              <a:lnSpc>
                <a:spcPct val="150000"/>
              </a:lnSpc>
              <a:buSzPct val="60000"/>
              <a:buBlip>
                <a:blip r:embed="rId2"/>
              </a:buBlip>
              <a:defRPr sz="1800"/>
            </a:pP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136158" indent="-136158" algn="just" defTabSz="457200">
              <a:lnSpc>
                <a:spcPct val="150000"/>
              </a:lnSpc>
              <a:buSzPct val="60000"/>
              <a:buBlip>
                <a:blip r:embed="rId2"/>
              </a:buBlip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Face mais "humana" para o Banco</a:t>
            </a:r>
            <a:endParaRPr sz="2000"/>
          </a:p>
          <a:p>
            <a:pPr lvl="0" marL="110289" indent="-110289" algn="just" defTabSz="457200">
              <a:lnSpc>
                <a:spcPct val="150000"/>
              </a:lnSpc>
              <a:buSzPct val="60000"/>
              <a:buBlip>
                <a:blip r:embed="rId2"/>
              </a:buBlip>
              <a:defRPr sz="1800"/>
            </a:pPr>
            <a:endParaRPr sz="200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marL="136158" indent="-136158" algn="just" defTabSz="457200">
              <a:lnSpc>
                <a:spcPct val="150000"/>
              </a:lnSpc>
              <a:buSzPct val="60000"/>
              <a:buBlip>
                <a:blip r:embed="rId2"/>
              </a:buBlip>
              <a:defRPr sz="1800"/>
            </a:pPr>
            <a:r>
              <a:rPr sz="200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Setor saúde mobilizava e mobiliza um volume razoável de recursos que interessa ao capital.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50000"/>
              </a:lnSpc>
              <a:defRPr sz="2400">
                <a:solidFill>
                  <a:srgbClr val="0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Quais as estratégias utilizadas pelo BM para intervir na área da saúde (social)?</a:t>
            </a:r>
          </a:p>
        </p:txBody>
      </p:sp>
      <p:sp>
        <p:nvSpPr>
          <p:cNvPr id="90" name="Shape 90"/>
          <p:cNvSpPr/>
          <p:nvPr>
            <p:ph type="sldNum" sz="quarter" idx="2"/>
          </p:nvPr>
        </p:nvSpPr>
        <p:spPr>
          <a:xfrm>
            <a:off x="269697" y="6240676"/>
            <a:ext cx="210415" cy="19822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>
            <a:lvl1pPr>
              <a:lnSpc>
                <a:spcPct val="90000"/>
              </a:lnSpc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91" name="Shape 9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160197" indent="-160197" defTabSz="416051">
              <a:lnSpc>
                <a:spcPct val="125000"/>
              </a:lnSpc>
              <a:spcBef>
                <a:spcPts val="0"/>
              </a:spcBef>
              <a:buSzPct val="60000"/>
              <a:buBlip>
                <a:blip r:embed="rId2"/>
              </a:buBlip>
              <a:defRPr sz="1800"/>
            </a:pPr>
            <a:r>
              <a:rPr sz="2000">
                <a:latin typeface="+mn-lt"/>
                <a:ea typeface="+mn-ea"/>
                <a:cs typeface="+mn-cs"/>
                <a:sym typeface="Avenir Roman"/>
              </a:rPr>
              <a:t>Até os anos 1980 o BM financiava projetos específicos</a:t>
            </a:r>
            <a:endParaRPr sz="2000"/>
          </a:p>
          <a:p>
            <a:pPr lvl="0" marL="164231" indent="-164231" defTabSz="416051">
              <a:lnSpc>
                <a:spcPct val="125000"/>
              </a:lnSpc>
              <a:spcBef>
                <a:spcPts val="0"/>
              </a:spcBef>
              <a:buSzPct val="60000"/>
              <a:buBlip>
                <a:blip r:embed="rId2"/>
              </a:buBlip>
              <a:defRPr sz="1800"/>
            </a:pPr>
            <a:endParaRPr sz="2000">
              <a:latin typeface="+mn-lt"/>
              <a:ea typeface="+mn-ea"/>
              <a:cs typeface="+mn-cs"/>
              <a:sym typeface="Avenir Roman"/>
            </a:endParaRPr>
          </a:p>
          <a:p>
            <a:pPr lvl="0" marL="160197" indent="-160197" defTabSz="416051">
              <a:lnSpc>
                <a:spcPct val="125000"/>
              </a:lnSpc>
              <a:spcBef>
                <a:spcPts val="0"/>
              </a:spcBef>
              <a:buSzPct val="60000"/>
              <a:buBlip>
                <a:blip r:embed="rId2"/>
              </a:buBlip>
              <a:defRPr sz="1800"/>
            </a:pPr>
            <a:r>
              <a:rPr sz="2000">
                <a:latin typeface="+mn-lt"/>
                <a:ea typeface="+mn-ea"/>
                <a:cs typeface="+mn-cs"/>
                <a:sym typeface="Avenir Roman"/>
              </a:rPr>
              <a:t>Financiador de Programas de Ajuste Estrutural e Projetos Setoriais (condicionalidades) - maior visibilidade e politização das intervenções do Banco</a:t>
            </a:r>
            <a:endParaRPr sz="2000"/>
          </a:p>
          <a:p>
            <a:pPr lvl="0" marL="164231" indent="-164231" defTabSz="416051">
              <a:lnSpc>
                <a:spcPct val="125000"/>
              </a:lnSpc>
              <a:spcBef>
                <a:spcPts val="0"/>
              </a:spcBef>
              <a:buSzPct val="60000"/>
              <a:buBlip>
                <a:blip r:embed="rId2"/>
              </a:buBlip>
              <a:defRPr sz="1800"/>
            </a:pPr>
            <a:endParaRPr sz="2000">
              <a:latin typeface="+mn-lt"/>
              <a:ea typeface="+mn-ea"/>
              <a:cs typeface="+mn-cs"/>
              <a:sym typeface="Avenir Roman"/>
            </a:endParaRPr>
          </a:p>
          <a:p>
            <a:pPr lvl="0" marL="160197" indent="-160197" defTabSz="416051">
              <a:lnSpc>
                <a:spcPct val="125000"/>
              </a:lnSpc>
              <a:spcBef>
                <a:spcPts val="0"/>
              </a:spcBef>
              <a:buSzPct val="60000"/>
              <a:buBlip>
                <a:blip r:embed="rId2"/>
              </a:buBlip>
              <a:defRPr sz="1800"/>
            </a:pPr>
            <a:r>
              <a:rPr sz="2000">
                <a:latin typeface="+mn-lt"/>
                <a:ea typeface="+mn-ea"/>
                <a:cs typeface="+mn-cs"/>
                <a:sym typeface="Avenir Roman"/>
              </a:rPr>
              <a:t> Financiamento de pesquisadores/assessores nacionais</a:t>
            </a:r>
            <a:endParaRPr sz="2000"/>
          </a:p>
          <a:p>
            <a:pPr lvl="0" marL="164231" indent="-164231" defTabSz="416051">
              <a:lnSpc>
                <a:spcPct val="125000"/>
              </a:lnSpc>
              <a:spcBef>
                <a:spcPts val="0"/>
              </a:spcBef>
              <a:buSzPct val="60000"/>
              <a:buBlip>
                <a:blip r:embed="rId2"/>
              </a:buBlip>
              <a:defRPr sz="1800"/>
            </a:pPr>
            <a:endParaRPr sz="2000">
              <a:latin typeface="+mn-lt"/>
              <a:ea typeface="+mn-ea"/>
              <a:cs typeface="+mn-cs"/>
              <a:sym typeface="Avenir Roman"/>
            </a:endParaRPr>
          </a:p>
          <a:p>
            <a:pPr lvl="0" marL="160197" indent="-160197" defTabSz="416051">
              <a:lnSpc>
                <a:spcPct val="125000"/>
              </a:lnSpc>
              <a:spcBef>
                <a:spcPts val="0"/>
              </a:spcBef>
              <a:buSzPct val="60000"/>
              <a:buBlip>
                <a:blip r:embed="rId2"/>
              </a:buBlip>
              <a:defRPr sz="1800"/>
            </a:pPr>
            <a:r>
              <a:rPr sz="2000">
                <a:latin typeface="+mn-lt"/>
                <a:ea typeface="+mn-ea"/>
                <a:cs typeface="+mn-cs"/>
                <a:sym typeface="Avenir Roman"/>
              </a:rPr>
              <a:t>Produção e divulgação de relatórios e documentos </a:t>
            </a:r>
            <a:endParaRPr sz="2000"/>
          </a:p>
          <a:p>
            <a:pPr lvl="0" marL="0" indent="0" defTabSz="416051">
              <a:lnSpc>
                <a:spcPct val="125000"/>
              </a:lnSpc>
              <a:spcBef>
                <a:spcPts val="0"/>
              </a:spcBef>
              <a:buSzTx/>
              <a:buNone/>
              <a:defRPr sz="1800"/>
            </a:pPr>
            <a:r>
              <a:rPr sz="2000">
                <a:latin typeface="+mn-lt"/>
                <a:ea typeface="+mn-ea"/>
                <a:cs typeface="+mn-cs"/>
                <a:sym typeface="Avenir Roman"/>
              </a:rPr>
              <a:t>    1) Salud: documento de política setorial (1975)</a:t>
            </a:r>
            <a:endParaRPr sz="2000"/>
          </a:p>
          <a:p>
            <a:pPr lvl="0" marL="0" indent="0" defTabSz="416051">
              <a:lnSpc>
                <a:spcPct val="125000"/>
              </a:lnSpc>
              <a:spcBef>
                <a:spcPts val="0"/>
              </a:spcBef>
              <a:buSzTx/>
              <a:buNone/>
              <a:defRPr sz="1800"/>
            </a:pPr>
            <a:r>
              <a:rPr sz="2000">
                <a:latin typeface="+mn-lt"/>
                <a:ea typeface="+mn-ea"/>
                <a:cs typeface="+mn-cs"/>
                <a:sym typeface="Avenir Roman"/>
              </a:rPr>
              <a:t>    2) Relatório sobre o desenvolvimento mundial de 1993 -  </a:t>
            </a:r>
            <a:endParaRPr sz="2000">
              <a:latin typeface="+mn-lt"/>
              <a:ea typeface="+mn-ea"/>
              <a:cs typeface="+mn-cs"/>
              <a:sym typeface="Avenir Roman"/>
            </a:endParaRPr>
          </a:p>
          <a:p>
            <a:pPr lvl="0" marL="0" indent="0" defTabSz="416051">
              <a:lnSpc>
                <a:spcPct val="125000"/>
              </a:lnSpc>
              <a:spcBef>
                <a:spcPts val="0"/>
              </a:spcBef>
              <a:buSzTx/>
              <a:buNone/>
              <a:defRPr sz="1800"/>
            </a:pPr>
            <a:r>
              <a:rPr sz="2000">
                <a:latin typeface="+mn-lt"/>
                <a:ea typeface="+mn-ea"/>
                <a:cs typeface="+mn-cs"/>
                <a:sym typeface="Avenir Roman"/>
              </a:rPr>
              <a:t>         Investindo em Saúde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94" name="Shape 94"/>
          <p:cNvSpPr/>
          <p:nvPr>
            <p:ph type="body" idx="1"/>
          </p:nvPr>
        </p:nvSpPr>
        <p:spPr>
          <a:xfrm>
            <a:off x="914400" y="2110936"/>
            <a:ext cx="7772401" cy="4747066"/>
          </a:xfrm>
          <a:prstGeom prst="rect">
            <a:avLst/>
          </a:prstGeom>
        </p:spPr>
        <p:txBody>
          <a:bodyPr/>
          <a:lstStyle/>
          <a:p>
            <a:pPr lvl="0" marL="0" indent="0" algn="ctr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228600" algn="l"/>
              </a:tabLst>
              <a:defRPr sz="1800"/>
            </a:pPr>
            <a:endParaRPr sz="2400">
              <a:uFill>
                <a:solidFill/>
              </a:u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0" indent="0" algn="ctr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228600" algn="l"/>
              </a:tabLst>
              <a:defRPr sz="1800"/>
            </a:pPr>
            <a:r>
              <a:rPr sz="24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TRAJETÓRIA DA “COOPERAÇÃO"  </a:t>
            </a:r>
            <a:endParaRPr sz="2400"/>
          </a:p>
          <a:p>
            <a:pPr lvl="0" marL="0" indent="0" algn="ctr" defTabSz="457200">
              <a:lnSpc>
                <a:spcPct val="150000"/>
              </a:lnSpc>
              <a:spcBef>
                <a:spcPts val="0"/>
              </a:spcBef>
              <a:buSzTx/>
              <a:buNone/>
              <a:tabLst>
                <a:tab pos="228600" algn="l"/>
              </a:tabLst>
              <a:defRPr sz="1800"/>
            </a:pPr>
            <a:r>
              <a:rPr sz="24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BM - BRASIL NA ÁREA DA SAÚDE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title"/>
          </p:nvPr>
        </p:nvSpPr>
        <p:spPr>
          <a:xfrm>
            <a:off x="914400" y="0"/>
            <a:ext cx="7772400" cy="1417639"/>
          </a:xfrm>
          <a:prstGeom prst="rect">
            <a:avLst/>
          </a:prstGeom>
        </p:spPr>
        <p:txBody>
          <a:bodyPr/>
          <a:lstStyle>
            <a:lvl1pPr defTabSz="438911">
              <a:lnSpc>
                <a:spcPct val="150000"/>
              </a:lnSpc>
              <a:defRPr sz="2400">
                <a:solidFill>
                  <a:srgbClr val="000000"/>
                </a:solidFill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Elaboração e divulgação de documentos institucionais sobre o setor de saúde brasileiro</a:t>
            </a:r>
          </a:p>
        </p:txBody>
      </p:sp>
      <p:sp>
        <p:nvSpPr>
          <p:cNvPr id="97" name="Shape 97"/>
          <p:cNvSpPr/>
          <p:nvPr>
            <p:ph type="sldNum" sz="quarter" idx="2"/>
          </p:nvPr>
        </p:nvSpPr>
        <p:spPr>
          <a:xfrm>
            <a:off x="269697" y="6339787"/>
            <a:ext cx="210415" cy="1982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2141" indent="-82141" algn="just" defTabSz="333297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 Bold"/>
              <a:buAutoNum type="arabicPeriod" startAt="1"/>
              <a:tabLst>
                <a:tab pos="152400" algn="l"/>
                <a:tab pos="317500" algn="l"/>
                <a:tab pos="647700" algn="l"/>
                <a:tab pos="965200" algn="l"/>
                <a:tab pos="1295400" algn="l"/>
                <a:tab pos="1625600" algn="l"/>
                <a:tab pos="1955800" algn="l"/>
                <a:tab pos="2286000" algn="l"/>
                <a:tab pos="2603500" algn="l"/>
                <a:tab pos="2933700" algn="l"/>
                <a:tab pos="3263900" algn="l"/>
                <a:tab pos="3594100" algn="l"/>
                <a:tab pos="3924300" algn="l"/>
                <a:tab pos="4216400" algn="l"/>
              </a:tabLst>
              <a:defRPr sz="1800"/>
            </a:pPr>
            <a:r>
              <a:rPr sz="16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Brazil: Northeast Endemic Disease Control Project (1988), </a:t>
            </a:r>
            <a:endParaRPr sz="1600"/>
          </a:p>
          <a:p>
            <a:pPr lvl="0" marL="82141" indent="-82141" algn="just" defTabSz="333297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 Bold"/>
              <a:buAutoNum type="arabicPeriod" startAt="1"/>
              <a:tabLst>
                <a:tab pos="152400" algn="l"/>
                <a:tab pos="317500" algn="l"/>
                <a:tab pos="647700" algn="l"/>
                <a:tab pos="965200" algn="l"/>
                <a:tab pos="1295400" algn="l"/>
                <a:tab pos="1625600" algn="l"/>
                <a:tab pos="1955800" algn="l"/>
                <a:tab pos="2286000" algn="l"/>
                <a:tab pos="2603500" algn="l"/>
                <a:tab pos="2933700" algn="l"/>
                <a:tab pos="3263900" algn="l"/>
                <a:tab pos="3594100" algn="l"/>
                <a:tab pos="3924300" algn="l"/>
                <a:tab pos="4216400" algn="l"/>
              </a:tabLst>
              <a:defRPr sz="1800"/>
            </a:pPr>
            <a:r>
              <a:rPr sz="16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Policies for Reform of Health Care, Nutrition, and Social Security in Brazil (1988), </a:t>
            </a:r>
            <a:endParaRPr sz="1600"/>
          </a:p>
          <a:p>
            <a:pPr lvl="0" marL="82141" indent="-82141" algn="just" defTabSz="333297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 Bold"/>
              <a:buAutoNum type="arabicPeriod" startAt="1"/>
              <a:tabLst>
                <a:tab pos="152400" algn="l"/>
                <a:tab pos="317500" algn="l"/>
                <a:tab pos="647700" algn="l"/>
                <a:tab pos="965200" algn="l"/>
                <a:tab pos="1295400" algn="l"/>
                <a:tab pos="1625600" algn="l"/>
                <a:tab pos="1955800" algn="l"/>
                <a:tab pos="2286000" algn="l"/>
                <a:tab pos="2603500" algn="l"/>
                <a:tab pos="2933700" algn="l"/>
                <a:tab pos="3263900" algn="l"/>
                <a:tab pos="3594100" algn="l"/>
                <a:tab pos="3924300" algn="l"/>
                <a:tab pos="4216400" algn="l"/>
              </a:tabLst>
              <a:defRPr sz="1800"/>
            </a:pPr>
            <a:r>
              <a:rPr sz="16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Women’s Reproductive Health in Brazil (1989), </a:t>
            </a:r>
            <a:endParaRPr sz="1600"/>
          </a:p>
          <a:p>
            <a:pPr lvl="0" marL="82141" indent="-82141" algn="just" defTabSz="333297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 Bold"/>
              <a:buAutoNum type="arabicPeriod" startAt="1"/>
              <a:tabLst>
                <a:tab pos="152400" algn="l"/>
                <a:tab pos="317500" algn="l"/>
                <a:tab pos="647700" algn="l"/>
                <a:tab pos="965200" algn="l"/>
                <a:tab pos="1295400" algn="l"/>
                <a:tab pos="1625600" algn="l"/>
                <a:tab pos="1955800" algn="l"/>
                <a:tab pos="2286000" algn="l"/>
                <a:tab pos="2603500" algn="l"/>
                <a:tab pos="2933700" algn="l"/>
                <a:tab pos="3263900" algn="l"/>
                <a:tab pos="3594100" algn="l"/>
                <a:tab pos="3924300" algn="l"/>
                <a:tab pos="4216400" algn="l"/>
              </a:tabLst>
              <a:defRPr sz="1800"/>
            </a:pPr>
            <a:r>
              <a:rPr sz="16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Adult Health in Brazil: Adjusting to new Challenges (1989) (Este texto foi publicado em português em 1991 com o título: Brasil: novo desafio à saúde do adulto).</a:t>
            </a:r>
            <a:endParaRPr sz="1600"/>
          </a:p>
          <a:p>
            <a:pPr lvl="0" marL="82141" indent="-82141" algn="just" defTabSz="333297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 Bold"/>
              <a:buAutoNum type="arabicPeriod" startAt="1"/>
              <a:tabLst>
                <a:tab pos="152400" algn="l"/>
                <a:tab pos="317500" algn="l"/>
                <a:tab pos="647700" algn="l"/>
                <a:tab pos="965200" algn="l"/>
                <a:tab pos="1295400" algn="l"/>
                <a:tab pos="1625600" algn="l"/>
                <a:tab pos="1955800" algn="l"/>
                <a:tab pos="2286000" algn="l"/>
                <a:tab pos="2603500" algn="l"/>
                <a:tab pos="2933700" algn="l"/>
                <a:tab pos="3263900" algn="l"/>
                <a:tab pos="3594100" algn="l"/>
                <a:tab pos="3924300" algn="l"/>
                <a:tab pos="4216400" algn="l"/>
              </a:tabLst>
              <a:defRPr sz="1800"/>
            </a:pPr>
            <a:r>
              <a:rPr sz="16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Issues in Federal Health Policy in Brazil, (1991) </a:t>
            </a:r>
            <a:endParaRPr sz="1600"/>
          </a:p>
          <a:p>
            <a:pPr lvl="0" marL="82141" indent="-82141" algn="just" defTabSz="333297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 Bold"/>
              <a:buAutoNum type="arabicPeriod" startAt="1"/>
              <a:tabLst>
                <a:tab pos="152400" algn="l"/>
                <a:tab pos="317500" algn="l"/>
                <a:tab pos="647700" algn="l"/>
                <a:tab pos="965200" algn="l"/>
                <a:tab pos="1295400" algn="l"/>
                <a:tab pos="1625600" algn="l"/>
                <a:tab pos="1955800" algn="l"/>
                <a:tab pos="2286000" algn="l"/>
                <a:tab pos="2603500" algn="l"/>
                <a:tab pos="2933700" algn="l"/>
                <a:tab pos="3263900" algn="l"/>
                <a:tab pos="3594100" algn="l"/>
                <a:tab pos="3924300" algn="l"/>
                <a:tab pos="4216400" algn="l"/>
              </a:tabLst>
              <a:defRPr sz="1800"/>
            </a:pPr>
            <a:r>
              <a:rPr sz="16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The Organization, Delivery and Financing of Health Care in Brazil: Agenda for the 90s (1993). </a:t>
            </a:r>
            <a:endParaRPr sz="1600"/>
          </a:p>
          <a:p>
            <a:pPr lvl="0" marL="82141" indent="-82141" algn="just" defTabSz="333297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 Bold"/>
              <a:buAutoNum type="arabicPeriod" startAt="1"/>
              <a:tabLst>
                <a:tab pos="152400" algn="l"/>
                <a:tab pos="317500" algn="l"/>
                <a:tab pos="647700" algn="l"/>
                <a:tab pos="965200" algn="l"/>
                <a:tab pos="1295400" algn="l"/>
                <a:tab pos="1625600" algn="l"/>
                <a:tab pos="1955800" algn="l"/>
                <a:tab pos="2286000" algn="l"/>
                <a:tab pos="2603500" algn="l"/>
                <a:tab pos="2933700" algn="l"/>
                <a:tab pos="3263900" algn="l"/>
                <a:tab pos="3594100" algn="l"/>
                <a:tab pos="3924300" algn="l"/>
                <a:tab pos="4216400" algn="l"/>
              </a:tabLst>
              <a:defRPr sz="1800"/>
            </a:pPr>
            <a:r>
              <a:rPr sz="16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Brazil: maternal and Child Health (2002)</a:t>
            </a:r>
            <a:endParaRPr sz="1600"/>
          </a:p>
          <a:p>
            <a:pPr lvl="0" marL="82141" indent="-82141" algn="just" defTabSz="333297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 Bold"/>
              <a:buAutoNum type="arabicPeriod" startAt="1"/>
              <a:tabLst>
                <a:tab pos="152400" algn="l"/>
                <a:tab pos="317500" algn="l"/>
                <a:tab pos="647700" algn="l"/>
                <a:tab pos="965200" algn="l"/>
                <a:tab pos="1295400" algn="l"/>
                <a:tab pos="1625600" algn="l"/>
                <a:tab pos="1955800" algn="l"/>
                <a:tab pos="2286000" algn="l"/>
                <a:tab pos="2603500" algn="l"/>
                <a:tab pos="2933700" algn="l"/>
                <a:tab pos="3263900" algn="l"/>
                <a:tab pos="3594100" algn="l"/>
                <a:tab pos="3924300" algn="l"/>
                <a:tab pos="4216400" algn="l"/>
              </a:tabLst>
              <a:defRPr sz="1800"/>
            </a:pPr>
            <a:r>
              <a:rPr sz="16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Enfrentando o desafio das doenças não transmissíveis no Brasil (2005)</a:t>
            </a:r>
            <a:endParaRPr sz="1600"/>
          </a:p>
          <a:p>
            <a:pPr lvl="0" marL="82141" indent="-82141" algn="just" defTabSz="333297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 Bold"/>
              <a:buAutoNum type="arabicPeriod" startAt="1"/>
              <a:tabLst>
                <a:tab pos="152400" algn="l"/>
                <a:tab pos="317500" algn="l"/>
                <a:tab pos="647700" algn="l"/>
                <a:tab pos="965200" algn="l"/>
                <a:tab pos="1295400" algn="l"/>
                <a:tab pos="1625600" algn="l"/>
                <a:tab pos="1955800" algn="l"/>
                <a:tab pos="2286000" algn="l"/>
                <a:tab pos="2603500" algn="l"/>
                <a:tab pos="2933700" algn="l"/>
                <a:tab pos="3263900" algn="l"/>
                <a:tab pos="3594100" algn="l"/>
                <a:tab pos="3924300" algn="l"/>
                <a:tab pos="4216400" algn="l"/>
              </a:tabLst>
              <a:defRPr sz="1800"/>
            </a:pPr>
            <a:r>
              <a:rPr sz="16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Governança no Sistema Único de Saúde (SUS) Brasileiro - fortalecendo a qualidade dos investimentos públicos e da gestão de recursos (2007)</a:t>
            </a:r>
            <a:endParaRPr sz="1600"/>
          </a:p>
          <a:p>
            <a:pPr lvl="0" marL="82141" indent="-82141" algn="just" defTabSz="333297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 Bold"/>
              <a:buAutoNum type="arabicPeriod" startAt="1"/>
              <a:tabLst>
                <a:tab pos="152400" algn="l"/>
                <a:tab pos="317500" algn="l"/>
                <a:tab pos="647700" algn="l"/>
                <a:tab pos="965200" algn="l"/>
                <a:tab pos="1295400" algn="l"/>
                <a:tab pos="1625600" algn="l"/>
                <a:tab pos="1955800" algn="l"/>
                <a:tab pos="2286000" algn="l"/>
                <a:tab pos="2603500" algn="l"/>
                <a:tab pos="2933700" algn="l"/>
                <a:tab pos="3263900" algn="l"/>
                <a:tab pos="3594100" algn="l"/>
                <a:tab pos="3924300" algn="l"/>
                <a:tab pos="4216400" algn="l"/>
              </a:tabLst>
              <a:defRPr sz="1800"/>
            </a:pPr>
            <a:r>
              <a:rPr sz="16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 Desempenho Hospitalar Brasileiro (2008)</a:t>
            </a:r>
            <a:endParaRPr sz="1600"/>
          </a:p>
          <a:p>
            <a:pPr lvl="0" marL="82141" indent="-82141" algn="just" defTabSz="333297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Times New Roman Bold"/>
              <a:buAutoNum type="arabicPeriod" startAt="1"/>
              <a:tabLst>
                <a:tab pos="152400" algn="l"/>
                <a:tab pos="317500" algn="l"/>
                <a:tab pos="647700" algn="l"/>
                <a:tab pos="965200" algn="l"/>
                <a:tab pos="1295400" algn="l"/>
                <a:tab pos="1625600" algn="l"/>
                <a:tab pos="1955800" algn="l"/>
                <a:tab pos="2286000" algn="l"/>
                <a:tab pos="2603500" algn="l"/>
                <a:tab pos="2933700" algn="l"/>
                <a:tab pos="3263900" algn="l"/>
                <a:tab pos="3594100" algn="l"/>
                <a:tab pos="3924300" algn="l"/>
                <a:tab pos="4216400" algn="l"/>
              </a:tabLst>
              <a:defRPr sz="1800"/>
            </a:pPr>
            <a:r>
              <a:rPr sz="1600">
                <a:uFill>
                  <a:solidFill/>
                </a:uFill>
                <a:latin typeface="Times New Roman Bold"/>
                <a:ea typeface="Times New Roman Bold"/>
                <a:cs typeface="Times New Roman Bold"/>
                <a:sym typeface="Times New Roman Bold"/>
              </a:rPr>
              <a:t>20 anos de construção do sistema de saúde no Brasil: uma análise do Sistema Único de Saúde (2013)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D34817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D34817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D34817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D34817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