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5C4"/>
    <a:srgbClr val="FF7C80"/>
    <a:srgbClr val="E28E74"/>
    <a:srgbClr val="DE8E86"/>
    <a:srgbClr val="D55353"/>
    <a:srgbClr val="E0866A"/>
    <a:srgbClr val="E67070"/>
    <a:srgbClr val="E9715D"/>
    <a:srgbClr val="D18A85"/>
    <a:srgbClr val="F3F6F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2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0543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68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7544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41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4406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0081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273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2948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7599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3555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935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A2096-AE89-4FA0-B1D2-A96B5D15BE75}" type="datetimeFigureOut">
              <a:rPr lang="pt-BR" smtClean="0"/>
              <a:pPr/>
              <a:t>06/05/2015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4911B-68F0-4BB7-8121-F070AC7FA5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302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/>
              <a:t>A Educação Profissional e os desafios da formação dos técnicos em saúde nos dias atuais</a:t>
            </a:r>
            <a:endParaRPr lang="pt-BR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819440"/>
            <a:ext cx="9144000" cy="1438359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/>
              <a:t>Profa. Dra. </a:t>
            </a:r>
            <a:r>
              <a:rPr lang="pt-BR" b="1" dirty="0" err="1" smtClean="0"/>
              <a:t>Marise</a:t>
            </a:r>
            <a:r>
              <a:rPr lang="pt-BR" b="1" dirty="0" smtClean="0"/>
              <a:t> Ramos</a:t>
            </a:r>
          </a:p>
          <a:p>
            <a:r>
              <a:rPr lang="pt-BR" dirty="0" smtClean="0"/>
              <a:t>Especialista em Ciência, Tecnologia e Inovação em Saúde Pública </a:t>
            </a:r>
            <a:endParaRPr lang="pt-BR" dirty="0"/>
          </a:p>
          <a:p>
            <a:r>
              <a:rPr lang="pt-BR" dirty="0" smtClean="0"/>
              <a:t>Laboratório de Trabalho e Educação Profissional em Saúde – </a:t>
            </a:r>
            <a:r>
              <a:rPr lang="pt-BR" dirty="0" err="1" smtClean="0"/>
              <a:t>Lateps</a:t>
            </a:r>
            <a:endParaRPr lang="pt-BR" dirty="0" smtClean="0"/>
          </a:p>
          <a:p>
            <a:r>
              <a:rPr lang="pt-BR" dirty="0" smtClean="0"/>
              <a:t>Escola Politécnica de Saúde Joaquim Venâncio – EPSJV/Fiocruz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7520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5654"/>
            <a:ext cx="10515600" cy="751576"/>
          </a:xfrm>
        </p:spPr>
        <p:txBody>
          <a:bodyPr/>
          <a:lstStyle/>
          <a:p>
            <a:pPr algn="ctr"/>
            <a:r>
              <a:rPr lang="pt-BR" dirty="0"/>
              <a:t>S</a:t>
            </a:r>
            <a:r>
              <a:rPr lang="pt-BR" dirty="0" smtClean="0"/>
              <a:t>aberes profissionais e relações de poder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987230"/>
            <a:ext cx="10515600" cy="5640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>
                <a:solidFill>
                  <a:srgbClr val="C00000"/>
                </a:solidFill>
              </a:rPr>
              <a:t>Avaliação e análise</a:t>
            </a:r>
            <a:r>
              <a:rPr lang="pt-BR" sz="2000" dirty="0" smtClean="0"/>
              <a:t>: pouca interferência da desigualdade de poder.</a:t>
            </a:r>
          </a:p>
          <a:p>
            <a:pPr marL="0" indent="0">
              <a:buNone/>
            </a:pPr>
            <a:endParaRPr lang="pt-BR" sz="2000" dirty="0" smtClean="0">
              <a:solidFill>
                <a:srgbClr val="C00000"/>
              </a:solidFill>
              <a:effectLst/>
            </a:endParaRP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C00000"/>
                </a:solidFill>
                <a:effectLst/>
              </a:rPr>
              <a:t>Tomada de decisão/Situação interventiva e S</a:t>
            </a:r>
            <a:r>
              <a:rPr lang="pt-BR" sz="2000" dirty="0" smtClean="0">
                <a:solidFill>
                  <a:srgbClr val="C00000"/>
                </a:solidFill>
              </a:rPr>
              <a:t>ituações abertas e conjecturais: </a:t>
            </a:r>
            <a:r>
              <a:rPr lang="pt-BR" sz="2000" dirty="0" smtClean="0"/>
              <a:t>os técnicos </a:t>
            </a:r>
            <a:r>
              <a:rPr lang="pt-BR" sz="2000" dirty="0"/>
              <a:t>reconhecem o poder de outrem de forma positiva quando recorrem aos mais experientes para </a:t>
            </a:r>
            <a:r>
              <a:rPr lang="pt-BR" sz="2000" dirty="0" smtClean="0"/>
              <a:t>ajudá-los, por </a:t>
            </a:r>
            <a:r>
              <a:rPr lang="pt-BR" sz="2000" dirty="0"/>
              <a:t>considerarem que esses já passaram por situações semelhantes </a:t>
            </a:r>
            <a:r>
              <a:rPr lang="pt-BR" sz="2000" dirty="0" smtClean="0"/>
              <a:t>(competências intuitivas associativas) ou por que </a:t>
            </a:r>
            <a:r>
              <a:rPr lang="pt-BR" sz="2000" dirty="0"/>
              <a:t>os conhecimentos desses podem articular-se aos seus na mobilização de competências analíticas. </a:t>
            </a:r>
            <a:r>
              <a:rPr lang="pt-BR" sz="2000" dirty="0" smtClean="0"/>
              <a:t>São saberes relativos ao fluxo de interações sem que se pretenda construir soluções coletivas. </a:t>
            </a:r>
          </a:p>
          <a:p>
            <a:pPr marL="0" indent="0">
              <a:buNone/>
            </a:pPr>
            <a:endParaRPr lang="pt-BR" sz="20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C00000"/>
                </a:solidFill>
              </a:rPr>
              <a:t>Engajamento </a:t>
            </a:r>
            <a:r>
              <a:rPr lang="pt-BR" sz="2000" dirty="0" err="1" smtClean="0">
                <a:solidFill>
                  <a:srgbClr val="C00000"/>
                </a:solidFill>
              </a:rPr>
              <a:t>metacognitivo</a:t>
            </a:r>
            <a:r>
              <a:rPr lang="pt-BR" sz="2000" dirty="0" smtClean="0">
                <a:solidFill>
                  <a:srgbClr val="C00000"/>
                </a:solidFill>
              </a:rPr>
              <a:t>: </a:t>
            </a:r>
            <a:r>
              <a:rPr lang="pt-BR" sz="2000" dirty="0"/>
              <a:t>existência de constrangimentos na relação com os profissionais de nível superior. </a:t>
            </a:r>
            <a:r>
              <a:rPr lang="pt-BR" sz="2000" dirty="0" smtClean="0"/>
              <a:t>Os técnicos </a:t>
            </a:r>
            <a:r>
              <a:rPr lang="pt-BR" sz="2000" dirty="0"/>
              <a:t>tendem a utilizar modos mais automáticos </a:t>
            </a:r>
            <a:r>
              <a:rPr lang="pt-BR" sz="2000" dirty="0" smtClean="0"/>
              <a:t>e intuitivos associativos. Os modos analíticos seriam </a:t>
            </a:r>
            <a:r>
              <a:rPr lang="pt-BR" sz="2000" dirty="0"/>
              <a:t>mais frequentes com os profissionais de nível superior, que tendem a ser responsáveis pela reformulação de orientações gerais e formais para a </a:t>
            </a:r>
            <a:r>
              <a:rPr lang="pt-BR" sz="2000" dirty="0" smtClean="0"/>
              <a:t>ação. </a:t>
            </a:r>
            <a:r>
              <a:rPr lang="pt-BR" sz="2000" dirty="0"/>
              <a:t>A intervenção dos técnicos pode não ser bem recebida nesta relação, demarcando-se uma diferença de poder significativa – não relativizada pelos que detêm mais poder – </a:t>
            </a:r>
            <a:r>
              <a:rPr lang="pt-BR" sz="2000" dirty="0" smtClean="0"/>
              <a:t>dificultando-se, assim, </a:t>
            </a:r>
            <a:r>
              <a:rPr lang="pt-BR" sz="2000" dirty="0"/>
              <a:t>a construção de saberes profissionais por esses técnicos na perspectiva da práxis. Ao contrário, este fato tende a reiterar os saberes dos técnicos na perspectiva pragmático-utilitária.</a:t>
            </a:r>
            <a:endParaRPr lang="pt-B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70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92034"/>
          </a:xfrm>
        </p:spPr>
        <p:txBody>
          <a:bodyPr>
            <a:noAutofit/>
          </a:bodyPr>
          <a:lstStyle/>
          <a:p>
            <a:r>
              <a:rPr lang="pt-BR" sz="3600" dirty="0" smtClean="0"/>
              <a:t>Consequências para o trabalho técnico e configuração da cultura profissional 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59462"/>
            <a:ext cx="10515600" cy="505217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400" dirty="0" smtClean="0">
                <a:solidFill>
                  <a:srgbClr val="C00000"/>
                </a:solidFill>
              </a:rPr>
              <a:t>Quanto às trajetórias</a:t>
            </a:r>
            <a:r>
              <a:rPr lang="pt-BR" sz="2400" dirty="0" smtClean="0"/>
              <a:t>: a não relativização do poder </a:t>
            </a:r>
            <a:r>
              <a:rPr lang="pt-BR" sz="2400" dirty="0"/>
              <a:t>hierárquico </a:t>
            </a:r>
            <a:r>
              <a:rPr lang="pt-BR" sz="2400" dirty="0" smtClean="0"/>
              <a:t>coloca </a:t>
            </a:r>
            <a:r>
              <a:rPr lang="pt-BR" sz="2400" dirty="0"/>
              <a:t>limites para a identidade </a:t>
            </a:r>
            <a:r>
              <a:rPr lang="pt-BR" sz="2400" dirty="0" smtClean="0"/>
              <a:t>do grupo, </a:t>
            </a:r>
            <a:r>
              <a:rPr lang="pt-BR" sz="2400" dirty="0"/>
              <a:t>mantendo-se uma coesão somente para </a:t>
            </a:r>
            <a:r>
              <a:rPr lang="pt-BR" sz="2400" dirty="0" smtClean="0"/>
              <a:t>o </a:t>
            </a:r>
            <a:r>
              <a:rPr lang="pt-BR" sz="2400" dirty="0"/>
              <a:t>funcionamento </a:t>
            </a:r>
            <a:r>
              <a:rPr lang="pt-BR" sz="2400" dirty="0" smtClean="0"/>
              <a:t>do </a:t>
            </a:r>
            <a:r>
              <a:rPr lang="pt-BR" sz="2400" dirty="0"/>
              <a:t>trabalho. O uso predominante de </a:t>
            </a:r>
            <a:r>
              <a:rPr lang="pt-BR" sz="2400" dirty="0">
                <a:solidFill>
                  <a:srgbClr val="0070C0"/>
                </a:solidFill>
              </a:rPr>
              <a:t>competências automáticas </a:t>
            </a:r>
            <a:r>
              <a:rPr lang="pt-BR" sz="2400" dirty="0"/>
              <a:t>pelos </a:t>
            </a:r>
            <a:r>
              <a:rPr lang="pt-BR" sz="2400" dirty="0" smtClean="0"/>
              <a:t>técnicos </a:t>
            </a:r>
            <a:r>
              <a:rPr lang="pt-BR" sz="2400" dirty="0"/>
              <a:t>é coerente com esse fato, o qual </a:t>
            </a:r>
            <a:r>
              <a:rPr lang="pt-BR" sz="2400" u="sng" dirty="0"/>
              <a:t>contribui para se reificar o pragmatismo utilitário </a:t>
            </a:r>
            <a:r>
              <a:rPr lang="pt-BR" sz="2400" u="sng" dirty="0" smtClean="0"/>
              <a:t>dos saberes profissionais.</a:t>
            </a:r>
          </a:p>
          <a:p>
            <a:pPr algn="just"/>
            <a:r>
              <a:rPr lang="pt-BR" sz="2400" dirty="0" smtClean="0">
                <a:solidFill>
                  <a:srgbClr val="C00000"/>
                </a:solidFill>
              </a:rPr>
              <a:t>Quanto às identidades</a:t>
            </a:r>
            <a:r>
              <a:rPr lang="pt-BR" sz="2400" dirty="0" smtClean="0"/>
              <a:t>: trajetórias semelhantes produzem uma identidade no uso de </a:t>
            </a:r>
            <a:r>
              <a:rPr lang="pt-BR" sz="2400" dirty="0">
                <a:solidFill>
                  <a:srgbClr val="0070C0"/>
                </a:solidFill>
              </a:rPr>
              <a:t>competências </a:t>
            </a:r>
            <a:r>
              <a:rPr lang="pt-BR" sz="2400" dirty="0" smtClean="0">
                <a:solidFill>
                  <a:srgbClr val="0070C0"/>
                </a:solidFill>
              </a:rPr>
              <a:t>intuitivas associativas </a:t>
            </a:r>
            <a:r>
              <a:rPr lang="pt-BR" sz="2400" dirty="0" smtClean="0"/>
              <a:t>e favorecem </a:t>
            </a:r>
            <a:r>
              <a:rPr lang="pt-BR" sz="2400" dirty="0"/>
              <a:t>a busca </a:t>
            </a:r>
            <a:r>
              <a:rPr lang="pt-BR" sz="2400" dirty="0" smtClean="0"/>
              <a:t>de </a:t>
            </a:r>
            <a:r>
              <a:rPr lang="pt-BR" sz="2400" dirty="0"/>
              <a:t>ajuda </a:t>
            </a:r>
            <a:r>
              <a:rPr lang="pt-BR" sz="2400" dirty="0" smtClean="0"/>
              <a:t>dos </a:t>
            </a:r>
            <a:r>
              <a:rPr lang="pt-BR" sz="2400" dirty="0"/>
              <a:t>que compartilham o mesmo nível de </a:t>
            </a:r>
            <a:r>
              <a:rPr lang="pt-BR" sz="2400" dirty="0" smtClean="0"/>
              <a:t>poder; </a:t>
            </a:r>
            <a:r>
              <a:rPr lang="pt-BR" sz="2400" dirty="0"/>
              <a:t>e, ainda, </a:t>
            </a:r>
            <a:r>
              <a:rPr lang="pt-BR" sz="2400" dirty="0" smtClean="0"/>
              <a:t>a </a:t>
            </a:r>
            <a:r>
              <a:rPr lang="pt-BR" sz="2400" dirty="0"/>
              <a:t>convergência de </a:t>
            </a:r>
            <a:r>
              <a:rPr lang="pt-BR" sz="2400" dirty="0" smtClean="0"/>
              <a:t>saberes </a:t>
            </a:r>
            <a:r>
              <a:rPr lang="pt-BR" sz="2400" dirty="0"/>
              <a:t>obtidos </a:t>
            </a:r>
            <a:r>
              <a:rPr lang="pt-BR" sz="2400" dirty="0" smtClean="0"/>
              <a:t>na formação com as experiências</a:t>
            </a:r>
            <a:r>
              <a:rPr lang="pt-BR" sz="2400" dirty="0"/>
              <a:t>. </a:t>
            </a:r>
            <a:r>
              <a:rPr lang="pt-BR" sz="2400" dirty="0" smtClean="0"/>
              <a:t>Essas </a:t>
            </a:r>
            <a:r>
              <a:rPr lang="pt-BR" sz="2400" dirty="0"/>
              <a:t>identidades </a:t>
            </a:r>
            <a:r>
              <a:rPr lang="pt-BR" sz="2400" dirty="0" smtClean="0"/>
              <a:t>podem levar </a:t>
            </a:r>
            <a:r>
              <a:rPr lang="pt-BR" sz="2400" dirty="0"/>
              <a:t>à conformação de subgrupos no interior do grupo profissional, </a:t>
            </a:r>
            <a:r>
              <a:rPr lang="pt-BR" sz="2400" u="sng" dirty="0" smtClean="0"/>
              <a:t>dificultando o seu reconhecimento como sujeito coletivo. </a:t>
            </a:r>
          </a:p>
          <a:p>
            <a:pPr algn="just"/>
            <a:r>
              <a:rPr lang="pt-BR" sz="2400" dirty="0" smtClean="0">
                <a:solidFill>
                  <a:srgbClr val="C00000"/>
                </a:solidFill>
              </a:rPr>
              <a:t>Do ponto de vista da reflexividade</a:t>
            </a:r>
            <a:r>
              <a:rPr lang="pt-BR" sz="2400" dirty="0" smtClean="0"/>
              <a:t>: um fortalecimento da </a:t>
            </a:r>
            <a:r>
              <a:rPr lang="pt-BR" sz="2400" dirty="0"/>
              <a:t>reflexividade interativa dos técnicos </a:t>
            </a:r>
            <a:r>
              <a:rPr lang="pt-BR" sz="2400" dirty="0" smtClean="0"/>
              <a:t>é </a:t>
            </a:r>
            <a:r>
              <a:rPr lang="pt-BR" sz="2400" dirty="0"/>
              <a:t>a </a:t>
            </a:r>
            <a:r>
              <a:rPr lang="pt-BR" sz="2400" dirty="0">
                <a:solidFill>
                  <a:srgbClr val="0070C0"/>
                </a:solidFill>
              </a:rPr>
              <a:t>competência analítica </a:t>
            </a:r>
            <a:r>
              <a:rPr lang="pt-BR" sz="2400" dirty="0"/>
              <a:t>por eles demonstrada em situações abertas e </a:t>
            </a:r>
            <a:r>
              <a:rPr lang="pt-BR" sz="2400" dirty="0" smtClean="0"/>
              <a:t>conjecturais</a:t>
            </a:r>
            <a:r>
              <a:rPr lang="pt-BR" sz="2400" dirty="0"/>
              <a:t>. Afinal, eles percebem a necessidade de encontrar soluções para problemas e recorrem à equipe com este objetivo. Uma </a:t>
            </a:r>
            <a:r>
              <a:rPr lang="pt-BR" sz="2400" dirty="0" smtClean="0"/>
              <a:t>contraposição é </a:t>
            </a:r>
            <a:r>
              <a:rPr lang="pt-BR" sz="2400" dirty="0"/>
              <a:t>o fato de, em situações de engajamento </a:t>
            </a:r>
            <a:r>
              <a:rPr lang="pt-BR" sz="2400" dirty="0" err="1"/>
              <a:t>metacognitivo</a:t>
            </a:r>
            <a:r>
              <a:rPr lang="pt-BR" sz="2400" dirty="0"/>
              <a:t>, com destaque para as reuniões em equipe, eles </a:t>
            </a:r>
            <a:r>
              <a:rPr lang="pt-BR" sz="2400" dirty="0" smtClean="0"/>
              <a:t>viverem constrangimentos </a:t>
            </a:r>
            <a:r>
              <a:rPr lang="pt-BR" sz="2400" dirty="0"/>
              <a:t>impostos pelo poder dos profissionais de nível </a:t>
            </a:r>
            <a:r>
              <a:rPr lang="pt-BR" sz="2400" dirty="0" smtClean="0"/>
              <a:t>superior.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31450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208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Respondendo às questões de pesquisa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181437"/>
            <a:ext cx="10515600" cy="499552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pt-BR" dirty="0" smtClean="0">
                <a:solidFill>
                  <a:srgbClr val="C00000"/>
                </a:solidFill>
              </a:rPr>
              <a:t>Qual o significado dos conhecimentos formais aprendidos na formação profissional em situações concretas de trabalho e como combinam esses conhecimento com a experiência em situação?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Os técnicos recorrem ao conhecimento formal na articulação com suas experiências na busca de soluções para situações novas, alimentando mais as </a:t>
            </a:r>
            <a:r>
              <a:rPr lang="pt-BR" dirty="0"/>
              <a:t>competências </a:t>
            </a:r>
            <a:r>
              <a:rPr lang="pt-BR" dirty="0" smtClean="0"/>
              <a:t>intuitivas associativas do que as analíticas. Por isto, a </a:t>
            </a:r>
            <a:r>
              <a:rPr lang="pt-BR" dirty="0" err="1"/>
              <a:t>sociocognição</a:t>
            </a:r>
            <a:r>
              <a:rPr lang="pt-BR" dirty="0"/>
              <a:t> dos técnicos </a:t>
            </a:r>
            <a:r>
              <a:rPr lang="pt-BR" dirty="0" smtClean="0"/>
              <a:t>tem </a:t>
            </a:r>
            <a:r>
              <a:rPr lang="pt-BR" dirty="0"/>
              <a:t>sido </a:t>
            </a:r>
            <a:r>
              <a:rPr lang="pt-BR" dirty="0" smtClean="0"/>
              <a:t>orientada </a:t>
            </a:r>
            <a:r>
              <a:rPr lang="pt-BR" dirty="0"/>
              <a:t>mais pela pragmática utilitária do que </a:t>
            </a:r>
            <a:r>
              <a:rPr lang="pt-BR" dirty="0" smtClean="0"/>
              <a:t>pela práxis.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1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77430"/>
            <a:ext cx="10515600" cy="593146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C00000"/>
                </a:solidFill>
              </a:rPr>
              <a:t>2) Poder-se-ia depreender uma vinculação entre a mobilização dos saberes dos trabalhadores no seu processo de trabalho e as experiências educacionais?</a:t>
            </a:r>
          </a:p>
          <a:p>
            <a:pPr marL="0" indent="0">
              <a:buNone/>
            </a:pPr>
            <a:r>
              <a:rPr lang="pt-BR" dirty="0" smtClean="0"/>
              <a:t>Sim. </a:t>
            </a:r>
            <a:r>
              <a:rPr lang="pt-BR" dirty="0"/>
              <a:t>O sentido que o conhecimento formal tem para a inversão </a:t>
            </a:r>
            <a:r>
              <a:rPr lang="pt-BR" dirty="0" smtClean="0"/>
              <a:t>da </a:t>
            </a:r>
            <a:r>
              <a:rPr lang="pt-BR" dirty="0"/>
              <a:t>lógica </a:t>
            </a:r>
            <a:r>
              <a:rPr lang="pt-BR" dirty="0" smtClean="0"/>
              <a:t>pragmática é significativo, por que:</a:t>
            </a:r>
          </a:p>
          <a:p>
            <a:pPr marL="514350" indent="-514350" algn="just">
              <a:buAutoNum type="alphaLcParenR"/>
            </a:pPr>
            <a:r>
              <a:rPr lang="pt-BR" dirty="0" smtClean="0"/>
              <a:t>repensar </a:t>
            </a:r>
            <a:r>
              <a:rPr lang="pt-BR" dirty="0"/>
              <a:t>a formação técnica de nível médio com base nas ciências contribui para se estabelecer um princípio chave para o reconhecimento social dos profissionais, a </a:t>
            </a:r>
            <a:r>
              <a:rPr lang="pt-BR" dirty="0" smtClean="0"/>
              <a:t>saber, </a:t>
            </a:r>
            <a:r>
              <a:rPr lang="pt-BR" dirty="0"/>
              <a:t>a existência de uma base científica especializada de conhecimento que sustenta a </a:t>
            </a:r>
            <a:r>
              <a:rPr lang="pt-BR" dirty="0" smtClean="0"/>
              <a:t>ação. Isto conferiria aos técnicos maior poder simbólico.</a:t>
            </a:r>
          </a:p>
          <a:p>
            <a:pPr marL="514350" indent="-514350">
              <a:buAutoNum type="alphaLcParenR"/>
            </a:pPr>
            <a:r>
              <a:rPr lang="pt-BR" dirty="0" smtClean="0"/>
              <a:t>Ao mesmo tempo, favorecer-se-ia </a:t>
            </a:r>
            <a:r>
              <a:rPr lang="pt-BR" dirty="0"/>
              <a:t>o uso de competências analíticas nas </a:t>
            </a:r>
            <a:r>
              <a:rPr lang="pt-BR" dirty="0" smtClean="0"/>
              <a:t>situações </a:t>
            </a:r>
            <a:r>
              <a:rPr lang="pt-BR" dirty="0"/>
              <a:t>de trabalho, </a:t>
            </a:r>
            <a:r>
              <a:rPr lang="pt-BR" dirty="0" smtClean="0"/>
              <a:t>em convergência </a:t>
            </a:r>
            <a:r>
              <a:rPr lang="pt-BR" dirty="0"/>
              <a:t>com competências </a:t>
            </a:r>
            <a:r>
              <a:rPr lang="pt-BR" dirty="0" smtClean="0"/>
              <a:t>intuitivas associativas que caracterizam a pragmática do trabalho profissional.</a:t>
            </a:r>
          </a:p>
          <a:p>
            <a:pPr marL="514350" indent="-514350">
              <a:buAutoNum type="alphaLcParenR"/>
            </a:pPr>
            <a:r>
              <a:rPr lang="pt-BR" dirty="0" smtClean="0"/>
              <a:t>Assim, consciência </a:t>
            </a:r>
            <a:r>
              <a:rPr lang="pt-BR" dirty="0"/>
              <a:t>prática e práxis seriam o mesmo </a:t>
            </a:r>
            <a:r>
              <a:rPr lang="pt-BR" dirty="0" smtClean="0"/>
              <a:t>fenômeno, ou seja, </a:t>
            </a:r>
            <a:r>
              <a:rPr lang="pt-BR" dirty="0"/>
              <a:t>uma dialética entre conhecimento científico e da experiência. Sendo esta uma possibilidade ontológica da </a:t>
            </a:r>
            <a:r>
              <a:rPr lang="pt-BR" dirty="0" err="1"/>
              <a:t>sociocognição</a:t>
            </a:r>
            <a:r>
              <a:rPr lang="pt-BR" dirty="0"/>
              <a:t>, ela é mais potencializada </a:t>
            </a:r>
            <a:r>
              <a:rPr lang="pt-BR" dirty="0" smtClean="0"/>
              <a:t>quanto menos as relações de trabalho se basearem em desigualdades de poder</a:t>
            </a:r>
            <a:r>
              <a:rPr lang="pt-BR" dirty="0"/>
              <a:t>. 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7580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17890"/>
            <a:ext cx="10515600" cy="565907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C00000"/>
                </a:solidFill>
              </a:rPr>
              <a:t>Os desafios da formação dos técnicos em saúde nos dias atuais por meio da educação profissional implicariam, dentre outros</a:t>
            </a:r>
            <a:r>
              <a:rPr lang="pt-BR" dirty="0" smtClean="0"/>
              <a:t>:</a:t>
            </a:r>
          </a:p>
          <a:p>
            <a:pPr marL="0" indent="0" algn="just">
              <a:buNone/>
            </a:pPr>
            <a:r>
              <a:rPr lang="pt-BR" dirty="0" smtClean="0"/>
              <a:t>a) elevar o poder simbólico dos técnicos, mediante a fundamentação científica de sua formação;</a:t>
            </a:r>
          </a:p>
          <a:p>
            <a:pPr marL="0" indent="0" algn="just">
              <a:buNone/>
            </a:pPr>
            <a:r>
              <a:rPr lang="pt-BR" dirty="0" smtClean="0"/>
              <a:t>b) relativizar o poder simbólico dos profissionais de nível superior. </a:t>
            </a:r>
          </a:p>
          <a:p>
            <a:pPr marL="0" indent="0">
              <a:buNone/>
            </a:pPr>
            <a:r>
              <a:rPr lang="pt-BR" dirty="0">
                <a:solidFill>
                  <a:srgbClr val="C00000"/>
                </a:solidFill>
              </a:rPr>
              <a:t>Trata-se, na verdade, de um problema produzido e a ser </a:t>
            </a:r>
            <a:r>
              <a:rPr lang="pt-BR" dirty="0" smtClean="0">
                <a:solidFill>
                  <a:srgbClr val="C00000"/>
                </a:solidFill>
              </a:rPr>
              <a:t>enfrentado:</a:t>
            </a:r>
          </a:p>
          <a:p>
            <a:pPr marL="0" indent="0">
              <a:buNone/>
            </a:pPr>
            <a:r>
              <a:rPr lang="pt-BR" dirty="0" smtClean="0"/>
              <a:t>a) no </a:t>
            </a:r>
            <a:r>
              <a:rPr lang="pt-BR" dirty="0"/>
              <a:t>âmbito </a:t>
            </a:r>
            <a:r>
              <a:rPr lang="pt-BR" dirty="0" smtClean="0"/>
              <a:t>da estrutura social, posto que as relações </a:t>
            </a:r>
            <a:r>
              <a:rPr lang="pt-BR" dirty="0"/>
              <a:t>de poder externas ao grupo </a:t>
            </a:r>
            <a:r>
              <a:rPr lang="pt-BR" dirty="0" smtClean="0"/>
              <a:t>profissional dificultam a formação </a:t>
            </a:r>
            <a:r>
              <a:rPr lang="pt-BR" dirty="0"/>
              <a:t>científica e cultural </a:t>
            </a:r>
            <a:r>
              <a:rPr lang="pt-BR" dirty="0" smtClean="0"/>
              <a:t>dos trabalhadores considerados subalternos.</a:t>
            </a:r>
          </a:p>
          <a:p>
            <a:pPr marL="0" indent="0" algn="just">
              <a:buNone/>
            </a:pPr>
            <a:r>
              <a:rPr lang="pt-BR" dirty="0" smtClean="0"/>
              <a:t>b) internamente ao </a:t>
            </a:r>
            <a:r>
              <a:rPr lang="pt-BR" dirty="0"/>
              <a:t>grupo, </a:t>
            </a:r>
            <a:r>
              <a:rPr lang="pt-BR" dirty="0" smtClean="0"/>
              <a:t>posto que, neste, tende-se a não reconhecer os técnicos como </a:t>
            </a:r>
            <a:r>
              <a:rPr lang="pt-BR" dirty="0"/>
              <a:t>aqueles que </a:t>
            </a:r>
            <a:r>
              <a:rPr lang="pt-BR" dirty="0" smtClean="0"/>
              <a:t>também são </a:t>
            </a:r>
            <a:r>
              <a:rPr lang="pt-BR" dirty="0"/>
              <a:t>capazes de </a:t>
            </a:r>
            <a:r>
              <a:rPr lang="pt-BR" dirty="0" smtClean="0"/>
              <a:t>“reformular </a:t>
            </a:r>
            <a:r>
              <a:rPr lang="pt-BR" dirty="0"/>
              <a:t>orientações  gerais e abstratas para a ação com o objetivo de ter maior satisfação com os resultados </a:t>
            </a:r>
            <a:r>
              <a:rPr lang="pt-BR" dirty="0" smtClean="0"/>
              <a:t>obtidos” (modo </a:t>
            </a:r>
            <a:r>
              <a:rPr lang="pt-BR" dirty="0"/>
              <a:t>de cognição </a:t>
            </a:r>
            <a:r>
              <a:rPr lang="pt-BR" dirty="0" smtClean="0"/>
              <a:t>típico </a:t>
            </a:r>
            <a:r>
              <a:rPr lang="pt-BR" dirty="0"/>
              <a:t>do uso da competência analítica em situações de engajamento </a:t>
            </a:r>
            <a:r>
              <a:rPr lang="pt-BR" dirty="0" err="1" smtClean="0"/>
              <a:t>metacognitivo</a:t>
            </a:r>
            <a:r>
              <a:rPr lang="pt-BR" dirty="0" smtClean="0"/>
              <a:t>). </a:t>
            </a:r>
          </a:p>
          <a:p>
            <a:pPr marL="0" indent="0" algn="just">
              <a:buNone/>
            </a:pPr>
            <a:r>
              <a:rPr lang="pt-BR" i="1" dirty="0" smtClean="0">
                <a:solidFill>
                  <a:srgbClr val="C00000"/>
                </a:solidFill>
              </a:rPr>
              <a:t>A </a:t>
            </a:r>
            <a:r>
              <a:rPr lang="pt-BR" i="1" dirty="0">
                <a:solidFill>
                  <a:srgbClr val="C00000"/>
                </a:solidFill>
              </a:rPr>
              <a:t>educação básica e profissional </a:t>
            </a:r>
            <a:r>
              <a:rPr lang="pt-BR" i="1" dirty="0" smtClean="0">
                <a:solidFill>
                  <a:srgbClr val="C00000"/>
                </a:solidFill>
              </a:rPr>
              <a:t>com base científica </a:t>
            </a:r>
            <a:r>
              <a:rPr lang="pt-BR" i="1" dirty="0">
                <a:solidFill>
                  <a:srgbClr val="C00000"/>
                </a:solidFill>
              </a:rPr>
              <a:t>e o reconhecimento social mútuo construído por identidade de grupo e de classe são preceitos fundamentais para a inversão da lógica </a:t>
            </a:r>
            <a:r>
              <a:rPr lang="pt-BR" i="1" dirty="0" err="1">
                <a:solidFill>
                  <a:srgbClr val="C00000"/>
                </a:solidFill>
              </a:rPr>
              <a:t>sociocognitiva</a:t>
            </a:r>
            <a:r>
              <a:rPr lang="pt-BR" i="1" dirty="0">
                <a:solidFill>
                  <a:srgbClr val="C00000"/>
                </a:solidFill>
              </a:rPr>
              <a:t> </a:t>
            </a:r>
            <a:r>
              <a:rPr lang="pt-BR" i="1" dirty="0" smtClean="0">
                <a:solidFill>
                  <a:srgbClr val="C00000"/>
                </a:solidFill>
              </a:rPr>
              <a:t>pragmática dos técnicos que dificulta o trabalho em equipe baseado na práxis.  </a:t>
            </a:r>
            <a:endParaRPr lang="pt-BR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02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85522"/>
            <a:ext cx="10515600" cy="56914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C00000"/>
                </a:solidFill>
              </a:rPr>
              <a:t>Os desafios da política de educação profissional em saúde implicariam, dentre outros</a:t>
            </a:r>
            <a:r>
              <a:rPr lang="pt-BR" dirty="0" smtClean="0"/>
              <a:t>: </a:t>
            </a:r>
          </a:p>
          <a:p>
            <a:pPr marL="514350" indent="-514350">
              <a:buAutoNum type="alphaLcParenR"/>
            </a:pPr>
            <a:r>
              <a:rPr lang="pt-BR" dirty="0" smtClean="0"/>
              <a:t>compreender a formação técnica de nível médio dos trabalhadores de saúde como política educacional – de formação científica, técnica, cultural e ético-política – e não somente como política de Recursos Humanos; </a:t>
            </a:r>
          </a:p>
          <a:p>
            <a:pPr marL="514350" indent="-514350">
              <a:buAutoNum type="alphaLcParenR"/>
            </a:pPr>
            <a:r>
              <a:rPr lang="pt-BR" dirty="0" smtClean="0"/>
              <a:t>avançar no sentido de fortalecer as ET-SUS como instituições de formação e, assim, providas de condições para tal exercício; </a:t>
            </a:r>
          </a:p>
          <a:p>
            <a:pPr marL="514350" indent="-514350">
              <a:buAutoNum type="alphaLcParenR"/>
            </a:pPr>
            <a:r>
              <a:rPr lang="pt-BR" dirty="0"/>
              <a:t>a</a:t>
            </a:r>
            <a:r>
              <a:rPr lang="pt-BR" dirty="0" smtClean="0"/>
              <a:t>dmitir que a política de educação profissional integrada ao ensino médio abrange também a formação de técnicos em saúde. Os </a:t>
            </a:r>
            <a:r>
              <a:rPr lang="pt-BR" dirty="0" err="1" smtClean="0"/>
              <a:t>Ifs</a:t>
            </a:r>
            <a:r>
              <a:rPr lang="pt-BR" dirty="0" smtClean="0"/>
              <a:t> têm ocupado este lugar, a despeito de não terem uma trajetória articulada ao SUS; trata-se, portanto, de se qualificar esta relação por intermédio de uma política nacional consistente de Educação Profissional em Saúde. </a:t>
            </a:r>
          </a:p>
          <a:p>
            <a:pPr marL="514350" indent="-514350">
              <a:buAutoNum type="alphaLcParenR"/>
            </a:pPr>
            <a:r>
              <a:rPr lang="pt-BR" dirty="0"/>
              <a:t>c</a:t>
            </a:r>
            <a:r>
              <a:rPr lang="pt-BR" dirty="0" smtClean="0"/>
              <a:t>omprometer os programas de formação profissional em saúde associados a necessidades imediatas do SUS com a formação básica dos trabalhadores, mediante propostas curriculares que sigam o  princípio de que educação profissional e educação básica são epistemologicamente indissociáveis.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088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06903"/>
            <a:ext cx="10515600" cy="5570060"/>
          </a:xfrm>
        </p:spPr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Obrigada.</a:t>
            </a:r>
          </a:p>
          <a:p>
            <a:pPr marL="0" indent="0" algn="ctr">
              <a:buNone/>
            </a:pPr>
            <a:r>
              <a:rPr lang="pt-BR" dirty="0" smtClean="0"/>
              <a:t>mramos@fiocruz.br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6030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4669"/>
            <a:ext cx="10515600" cy="1424197"/>
          </a:xfrm>
        </p:spPr>
        <p:txBody>
          <a:bodyPr>
            <a:no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Base da exposição: 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b="1" i="1" dirty="0" smtClean="0"/>
              <a:t>Saberes</a:t>
            </a:r>
            <a:r>
              <a:rPr lang="pt-BR" sz="2400" b="1" i="1" dirty="0"/>
              <a:t>, Competências e Cultura Profissionais dos Trabalhadores do Sistema Único de Saúde (SUS): o processo de reconstrução do conhecimento na relação Trabalho e </a:t>
            </a:r>
            <a:r>
              <a:rPr lang="pt-BR" sz="2400" b="1" i="1" dirty="0" smtClean="0"/>
              <a:t>Educação</a:t>
            </a:r>
            <a:r>
              <a:rPr lang="pt-BR" sz="2400" b="1" dirty="0" smtClean="0"/>
              <a:t>. Pesquisa CNPq (2012-2014)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600" dirty="0" smtClean="0">
                <a:solidFill>
                  <a:srgbClr val="FF0000"/>
                </a:solidFill>
              </a:rPr>
              <a:t>Objeto de estudo:</a:t>
            </a:r>
            <a:r>
              <a:rPr lang="pt-BR" sz="2600" dirty="0" smtClean="0"/>
              <a:t> saberes profissionais de trabalhadores técnicos de nível médio do SUS.</a:t>
            </a:r>
          </a:p>
          <a:p>
            <a:r>
              <a:rPr lang="pt-BR" sz="2600" dirty="0" smtClean="0">
                <a:solidFill>
                  <a:srgbClr val="FF0000"/>
                </a:solidFill>
              </a:rPr>
              <a:t>Sujeitos da pesquisa: </a:t>
            </a:r>
            <a:r>
              <a:rPr lang="pt-BR" sz="2600" dirty="0" smtClean="0"/>
              <a:t>Técnicos em Saúde Bucal. </a:t>
            </a:r>
            <a:r>
              <a:rPr lang="pt-BR" sz="2600" i="1" dirty="0" smtClean="0"/>
              <a:t>Possível generalização dos resultados.</a:t>
            </a:r>
          </a:p>
          <a:p>
            <a:r>
              <a:rPr lang="pt-BR" sz="2600" dirty="0" smtClean="0">
                <a:solidFill>
                  <a:srgbClr val="FF0000"/>
                </a:solidFill>
              </a:rPr>
              <a:t>Objetivo: </a:t>
            </a:r>
            <a:r>
              <a:rPr lang="pt-BR" sz="2600" dirty="0" smtClean="0"/>
              <a:t>captar os saberes profissionais e a lógica </a:t>
            </a:r>
            <a:r>
              <a:rPr lang="pt-BR" sz="2600" dirty="0" err="1" smtClean="0"/>
              <a:t>sociocognitiva</a:t>
            </a:r>
            <a:r>
              <a:rPr lang="pt-BR" sz="2600" dirty="0" smtClean="0"/>
              <a:t> dos trabalhadores técnicos</a:t>
            </a:r>
            <a:r>
              <a:rPr lang="pt-BR" sz="2600" i="1" dirty="0" smtClean="0"/>
              <a:t>. </a:t>
            </a:r>
          </a:p>
          <a:p>
            <a:r>
              <a:rPr lang="pt-BR" sz="2600" dirty="0" smtClean="0">
                <a:solidFill>
                  <a:srgbClr val="FF0000"/>
                </a:solidFill>
              </a:rPr>
              <a:t>Questões de pesquisa: </a:t>
            </a:r>
            <a:r>
              <a:rPr lang="pt-BR" sz="2600" dirty="0"/>
              <a:t>1) </a:t>
            </a:r>
            <a:r>
              <a:rPr lang="pt-BR" sz="2600" dirty="0" smtClean="0"/>
              <a:t>Qual o significado dos conhecimentos formais aprendidos na formação profissional em situações concretas de trabalho e como combinam esses conhecimento com a experiência? 2) Poder-se-ia depreender uma vinculação entre a mobilização dos saberes dos trabalhadores no seu processo de trabalho e as experiências educacionais?</a:t>
            </a:r>
          </a:p>
          <a:p>
            <a:r>
              <a:rPr lang="pt-BR" sz="2600" dirty="0" smtClean="0">
                <a:solidFill>
                  <a:srgbClr val="FF0000"/>
                </a:solidFill>
              </a:rPr>
              <a:t>Metodologia: </a:t>
            </a:r>
            <a:r>
              <a:rPr lang="pt-BR" sz="2600" dirty="0" smtClean="0"/>
              <a:t>perspectiva das etnografias profissionais.</a:t>
            </a:r>
            <a:endParaRPr lang="pt-BR" sz="2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83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4864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FF0000"/>
                </a:solidFill>
              </a:rPr>
              <a:t>Pressupostos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29990"/>
            <a:ext cx="10515600" cy="4946973"/>
          </a:xfrm>
        </p:spPr>
        <p:txBody>
          <a:bodyPr>
            <a:normAutofit/>
          </a:bodyPr>
          <a:lstStyle/>
          <a:p>
            <a:r>
              <a:rPr lang="pt-BR" dirty="0" smtClean="0"/>
              <a:t>Os </a:t>
            </a:r>
            <a:r>
              <a:rPr lang="pt-BR" dirty="0"/>
              <a:t>trabalhadores reconstroem </a:t>
            </a:r>
            <a:r>
              <a:rPr lang="pt-BR" dirty="0" smtClean="0"/>
              <a:t>os </a:t>
            </a:r>
            <a:r>
              <a:rPr lang="pt-BR" dirty="0"/>
              <a:t>conhecimentos </a:t>
            </a:r>
            <a:r>
              <a:rPr lang="pt-BR" dirty="0" smtClean="0"/>
              <a:t>formais, </a:t>
            </a:r>
            <a:r>
              <a:rPr lang="pt-BR" dirty="0"/>
              <a:t>articulando-os com os saberes da experiência </a:t>
            </a:r>
            <a:r>
              <a:rPr lang="pt-BR" dirty="0" smtClean="0"/>
              <a:t>em </a:t>
            </a:r>
            <a:r>
              <a:rPr lang="pt-BR" dirty="0"/>
              <a:t>situações de </a:t>
            </a:r>
            <a:r>
              <a:rPr lang="pt-BR" dirty="0" smtClean="0"/>
              <a:t>trabalho, produzindo seus </a:t>
            </a:r>
            <a:r>
              <a:rPr lang="pt-BR" i="1" dirty="0" smtClean="0">
                <a:solidFill>
                  <a:srgbClr val="FF0000"/>
                </a:solidFill>
              </a:rPr>
              <a:t>saberes profissionais</a:t>
            </a:r>
            <a:r>
              <a:rPr lang="pt-BR" dirty="0" smtClean="0"/>
              <a:t>. 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No plano </a:t>
            </a:r>
            <a:r>
              <a:rPr lang="pt-BR" dirty="0" err="1" smtClean="0">
                <a:solidFill>
                  <a:srgbClr val="FF0000"/>
                </a:solidFill>
              </a:rPr>
              <a:t>microssocial</a:t>
            </a:r>
            <a:r>
              <a:rPr lang="pt-BR" dirty="0" smtClean="0"/>
              <a:t>, os </a:t>
            </a:r>
            <a:r>
              <a:rPr lang="pt-BR" dirty="0"/>
              <a:t>grupos profissionais </a:t>
            </a:r>
            <a:r>
              <a:rPr lang="pt-BR" dirty="0" smtClean="0"/>
              <a:t>podem criar </a:t>
            </a:r>
            <a:r>
              <a:rPr lang="pt-BR" dirty="0"/>
              <a:t>relações baseadas em racionalidades compreensivas que se opõem, simultaneamente, </a:t>
            </a:r>
            <a:r>
              <a:rPr lang="pt-BR" dirty="0" smtClean="0"/>
              <a:t>à violência </a:t>
            </a:r>
            <a:r>
              <a:rPr lang="pt-BR" dirty="0"/>
              <a:t>simbólica </a:t>
            </a:r>
            <a:r>
              <a:rPr lang="pt-BR" dirty="0" smtClean="0"/>
              <a:t>associada à desigualdade de poder e </a:t>
            </a:r>
            <a:r>
              <a:rPr lang="pt-BR" dirty="0"/>
              <a:t>à simples negociação de significados nas interações. </a:t>
            </a: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No plano macrossocial</a:t>
            </a:r>
            <a:r>
              <a:rPr lang="pt-BR" dirty="0" smtClean="0"/>
              <a:t>, os grupos profissionais podem se constituir em sujeitos coletivos, cujas práticas ultrapassam interações locais em direção a relações sociais de alianças e/ou conflitos com outros sujeitos coletivos.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6742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4269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Os conceitos: </a:t>
            </a:r>
            <a:br>
              <a:rPr lang="pt-BR" dirty="0" smtClean="0"/>
            </a:br>
            <a:r>
              <a:rPr lang="pt-BR" u="sng" dirty="0" smtClean="0">
                <a:solidFill>
                  <a:srgbClr val="FF0000"/>
                </a:solidFill>
              </a:rPr>
              <a:t>saberes</a:t>
            </a:r>
            <a:r>
              <a:rPr lang="pt-BR" dirty="0" smtClean="0">
                <a:solidFill>
                  <a:srgbClr val="FF0000"/>
                </a:solidFill>
              </a:rPr>
              <a:t> e culturas profissionais</a:t>
            </a:r>
            <a:r>
              <a:rPr lang="pt-BR" dirty="0" smtClean="0"/>
              <a:t>; </a:t>
            </a:r>
            <a:r>
              <a:rPr lang="pt-BR" dirty="0" err="1" smtClean="0">
                <a:solidFill>
                  <a:srgbClr val="FF0000"/>
                </a:solidFill>
              </a:rPr>
              <a:t>sociocognição</a:t>
            </a:r>
            <a:r>
              <a:rPr lang="pt-BR" dirty="0" smtClean="0"/>
              <a:t>.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1693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</a:rPr>
              <a:t>Saberes profissionais: </a:t>
            </a:r>
            <a:r>
              <a:rPr lang="pt-BR" dirty="0" smtClean="0"/>
              <a:t>conhecimento </a:t>
            </a:r>
            <a:r>
              <a:rPr lang="pt-BR" dirty="0"/>
              <a:t>em uso pelos sujeitos em interação, guiados por alguma </a:t>
            </a:r>
            <a:r>
              <a:rPr lang="pt-BR" dirty="0" smtClean="0"/>
              <a:t>motivação, em situações de trabalho. </a:t>
            </a:r>
          </a:p>
          <a:p>
            <a:pPr marL="0" indent="0">
              <a:buNone/>
            </a:pPr>
            <a:r>
              <a:rPr lang="pt-BR" dirty="0" smtClean="0"/>
              <a:t>Produto de dualidades: </a:t>
            </a:r>
          </a:p>
          <a:p>
            <a:pPr marL="0" indent="0" algn="just">
              <a:buNone/>
            </a:pPr>
            <a:r>
              <a:rPr lang="pt-BR" dirty="0" smtClean="0"/>
              <a:t>1. </a:t>
            </a:r>
            <a:r>
              <a:rPr lang="pt-BR" dirty="0" smtClean="0">
                <a:solidFill>
                  <a:srgbClr val="FF0000"/>
                </a:solidFill>
              </a:rPr>
              <a:t>Epistemológica</a:t>
            </a:r>
            <a:r>
              <a:rPr lang="pt-BR" dirty="0" smtClean="0"/>
              <a:t> - ciência e experiência como fontes; tensa relação entre coerência e eficácia como critérios de validade. </a:t>
            </a:r>
          </a:p>
          <a:p>
            <a:pPr marL="0" indent="0" algn="just">
              <a:buNone/>
            </a:pPr>
            <a:r>
              <a:rPr lang="pt-BR" dirty="0" smtClean="0"/>
              <a:t>2. </a:t>
            </a:r>
            <a:r>
              <a:rPr lang="pt-BR" dirty="0" smtClean="0">
                <a:solidFill>
                  <a:srgbClr val="FF0000"/>
                </a:solidFill>
              </a:rPr>
              <a:t>Cognitiva</a:t>
            </a:r>
            <a:r>
              <a:rPr lang="pt-BR" dirty="0" smtClean="0"/>
              <a:t> – mobilização das mentes pragmática </a:t>
            </a:r>
            <a:r>
              <a:rPr lang="pt-BR" dirty="0"/>
              <a:t>e </a:t>
            </a:r>
            <a:r>
              <a:rPr lang="pt-BR" dirty="0" smtClean="0"/>
              <a:t>analítica. (</a:t>
            </a:r>
            <a:r>
              <a:rPr lang="pt-BR" dirty="0" err="1" smtClean="0"/>
              <a:t>Eraut</a:t>
            </a:r>
            <a:r>
              <a:rPr lang="pt-BR" dirty="0" smtClean="0"/>
              <a:t>, 2007)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549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486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Os conceitos: </a:t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saberes e </a:t>
            </a:r>
            <a:r>
              <a:rPr lang="pt-BR" u="sng" dirty="0" smtClean="0">
                <a:solidFill>
                  <a:srgbClr val="FF0000"/>
                </a:solidFill>
              </a:rPr>
              <a:t>culturas profissionais</a:t>
            </a:r>
            <a:r>
              <a:rPr lang="pt-BR" dirty="0" smtClean="0"/>
              <a:t>; </a:t>
            </a:r>
            <a:r>
              <a:rPr lang="pt-BR" dirty="0" err="1" smtClean="0">
                <a:solidFill>
                  <a:srgbClr val="FF0000"/>
                </a:solidFill>
              </a:rPr>
              <a:t>sociocognição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97025"/>
            <a:ext cx="10515600" cy="5259825"/>
          </a:xfrm>
        </p:spPr>
        <p:txBody>
          <a:bodyPr>
            <a:normAutofit fontScale="92500" lnSpcReduction="20000"/>
          </a:bodyPr>
          <a:lstStyle/>
          <a:p>
            <a:r>
              <a:rPr lang="pt-BR" sz="2600" dirty="0">
                <a:solidFill>
                  <a:srgbClr val="FF0000"/>
                </a:solidFill>
              </a:rPr>
              <a:t>C</a:t>
            </a:r>
            <a:r>
              <a:rPr lang="pt-BR" sz="2600" dirty="0" smtClean="0">
                <a:solidFill>
                  <a:srgbClr val="FF0000"/>
                </a:solidFill>
              </a:rPr>
              <a:t>ulturas profissionais: </a:t>
            </a:r>
            <a:r>
              <a:rPr lang="pt-BR" sz="2600" dirty="0" smtClean="0"/>
              <a:t>conformadas pelo compartilhamento de saberes por um grupo profissional para:</a:t>
            </a:r>
          </a:p>
          <a:p>
            <a:pPr marL="0" indent="0">
              <a:buNone/>
            </a:pPr>
            <a:endParaRPr lang="pt-BR" sz="2600" dirty="0" smtClean="0"/>
          </a:p>
          <a:p>
            <a:pPr marL="514350" indent="-514350">
              <a:buAutoNum type="alphaLcParenR"/>
            </a:pPr>
            <a:r>
              <a:rPr lang="pt-BR" sz="2600" dirty="0" smtClean="0"/>
              <a:t>Manter o fluxo da interação em busca de consensos.</a:t>
            </a:r>
          </a:p>
          <a:p>
            <a:pPr marL="514350" indent="-514350">
              <a:buAutoNum type="alphaLcParenR"/>
            </a:pPr>
            <a:r>
              <a:rPr lang="pt-BR" sz="2600" dirty="0" smtClean="0"/>
              <a:t>Produzir novos conhecimentos e regras face à eminência de conflitos (emergentes).</a:t>
            </a:r>
          </a:p>
          <a:p>
            <a:pPr marL="0" indent="0" algn="ctr">
              <a:buNone/>
            </a:pPr>
            <a:r>
              <a:rPr lang="pt-BR" sz="1800" i="1" dirty="0" smtClean="0"/>
              <a:t>Possibilitada pela combinação típica de grupos profissionais:</a:t>
            </a:r>
          </a:p>
          <a:p>
            <a:pPr marL="0" indent="0" algn="ctr">
              <a:buNone/>
            </a:pPr>
            <a:r>
              <a:rPr lang="pt-BR" sz="1800" i="1" dirty="0" smtClean="0"/>
              <a:t> </a:t>
            </a:r>
            <a:r>
              <a:rPr lang="pt-BR" sz="1800" i="1" dirty="0" smtClean="0">
                <a:solidFill>
                  <a:srgbClr val="FF0000"/>
                </a:solidFill>
              </a:rPr>
              <a:t>trajetórias</a:t>
            </a:r>
            <a:r>
              <a:rPr lang="pt-BR" sz="1800" i="1" dirty="0" smtClean="0"/>
              <a:t> (diversificadas – desigualdades de poder);</a:t>
            </a:r>
          </a:p>
          <a:p>
            <a:pPr marL="0" indent="0" algn="ctr">
              <a:buNone/>
            </a:pPr>
            <a:r>
              <a:rPr lang="pt-BR" sz="1800" i="1" dirty="0" smtClean="0">
                <a:solidFill>
                  <a:srgbClr val="FF0000"/>
                </a:solidFill>
              </a:rPr>
              <a:t> identidades </a:t>
            </a:r>
            <a:r>
              <a:rPr lang="pt-BR" sz="1800" i="1" dirty="0" smtClean="0"/>
              <a:t>(próximas – condição da interação); </a:t>
            </a:r>
          </a:p>
          <a:p>
            <a:pPr marL="0" indent="0" algn="ctr">
              <a:buNone/>
            </a:pPr>
            <a:r>
              <a:rPr lang="pt-BR" sz="1800" i="1" dirty="0">
                <a:solidFill>
                  <a:srgbClr val="FF0000"/>
                </a:solidFill>
              </a:rPr>
              <a:t>r</a:t>
            </a:r>
            <a:r>
              <a:rPr lang="pt-BR" sz="1800" i="1" dirty="0" smtClean="0">
                <a:solidFill>
                  <a:srgbClr val="FF0000"/>
                </a:solidFill>
              </a:rPr>
              <a:t>eflexividades</a:t>
            </a:r>
            <a:r>
              <a:rPr lang="pt-BR" sz="1800" i="1" dirty="0" smtClean="0"/>
              <a:t> (troca de conhecimentos e experiências). </a:t>
            </a:r>
          </a:p>
          <a:p>
            <a:pPr marL="0" indent="0" algn="ctr">
              <a:buNone/>
            </a:pPr>
            <a:r>
              <a:rPr lang="pt-BR" sz="1600" i="1" dirty="0" smtClean="0"/>
              <a:t>A emergência surge em interações que ocorrem em sistemas abertos, pois em sistemas fechados não há interesse pelo novo. É necessário que haja </a:t>
            </a:r>
            <a:r>
              <a:rPr lang="pt-BR" sz="1600" i="1" dirty="0" smtClean="0">
                <a:solidFill>
                  <a:srgbClr val="FF0000"/>
                </a:solidFill>
              </a:rPr>
              <a:t>uma relativa, mas não substantiva, desigualdade de poder </a:t>
            </a:r>
            <a:r>
              <a:rPr lang="pt-BR" sz="1600" i="1" dirty="0" smtClean="0"/>
              <a:t>entre os sujeitos da interação (...), de modo que o detentor de mais poder se disponha a perdê-lo e a submeter-se ao poder do outro. Esta é a racionalidade compreensiva. Trata-se de uma oposição, simultaneamente, à violência simbólica e à simples negociação de significados. </a:t>
            </a:r>
          </a:p>
          <a:p>
            <a:pPr marL="0" indent="0" algn="ctr">
              <a:buNone/>
            </a:pPr>
            <a:endParaRPr lang="pt-BR" sz="1600" i="1" dirty="0" smtClean="0"/>
          </a:p>
          <a:p>
            <a:pPr marL="0" indent="0" algn="ctr">
              <a:buNone/>
            </a:pPr>
            <a:r>
              <a:rPr lang="pt-BR" sz="1600" i="1" dirty="0" smtClean="0"/>
              <a:t>Pode-se passar </a:t>
            </a:r>
            <a:r>
              <a:rPr lang="pt-BR" sz="1600" i="1" dirty="0"/>
              <a:t>do fluxo corrente da interação a sistematizações que promovem soluções coletivas, a exemplo de quando se busca </a:t>
            </a:r>
            <a:r>
              <a:rPr lang="pt-BR" sz="1600" i="1" dirty="0">
                <a:solidFill>
                  <a:srgbClr val="FF0000"/>
                </a:solidFill>
              </a:rPr>
              <a:t>preservar a identidade do grupo </a:t>
            </a:r>
            <a:r>
              <a:rPr lang="pt-BR" sz="1600" i="1" dirty="0"/>
              <a:t>ou se </a:t>
            </a:r>
            <a:r>
              <a:rPr lang="pt-BR" sz="1600" i="1" dirty="0" smtClean="0">
                <a:solidFill>
                  <a:srgbClr val="FF0000"/>
                </a:solidFill>
              </a:rPr>
              <a:t>influir em </a:t>
            </a:r>
            <a:r>
              <a:rPr lang="pt-BR" sz="1600" i="1" dirty="0">
                <a:solidFill>
                  <a:srgbClr val="FF0000"/>
                </a:solidFill>
              </a:rPr>
              <a:t>um projeto institucional ou social</a:t>
            </a:r>
            <a:r>
              <a:rPr lang="pt-BR" sz="1600" i="1" dirty="0"/>
              <a:t>. Nesse plano começam a se manifestar mediações entre o </a:t>
            </a:r>
            <a:r>
              <a:rPr lang="pt-BR" sz="1600" i="1" u="sng" dirty="0" smtClean="0"/>
              <a:t>senso comum e </a:t>
            </a:r>
            <a:r>
              <a:rPr lang="pt-BR" sz="1600" i="1" u="sng" dirty="0"/>
              <a:t>o </a:t>
            </a:r>
            <a:r>
              <a:rPr lang="pt-BR" sz="1600" i="1" u="sng" dirty="0" smtClean="0"/>
              <a:t>conhecimento formal</a:t>
            </a:r>
            <a:r>
              <a:rPr lang="pt-BR" sz="1600" i="1" dirty="0" smtClean="0"/>
              <a:t>; </a:t>
            </a:r>
            <a:r>
              <a:rPr lang="pt-BR" sz="1600" i="1" dirty="0"/>
              <a:t>entre as </a:t>
            </a:r>
            <a:r>
              <a:rPr lang="pt-BR" sz="1600" i="1" u="sng" dirty="0"/>
              <a:t>interações e as relações sociais</a:t>
            </a:r>
            <a:r>
              <a:rPr lang="pt-BR" sz="1600" i="1" dirty="0"/>
              <a:t>; entre as questões de poder presentes no universo micro das primeiras e as </a:t>
            </a:r>
            <a:r>
              <a:rPr lang="pt-BR" sz="1600" i="1" u="sng" dirty="0"/>
              <a:t>determinações históricas, econômicas e sociais</a:t>
            </a:r>
            <a:r>
              <a:rPr lang="pt-BR" sz="1600" i="1" dirty="0"/>
              <a:t> das segundas. </a:t>
            </a:r>
          </a:p>
          <a:p>
            <a:pPr marL="0" indent="0" algn="ctr">
              <a:buNone/>
            </a:pPr>
            <a:endParaRPr lang="pt-BR" sz="1600" i="1" dirty="0" smtClean="0"/>
          </a:p>
          <a:p>
            <a:pPr marL="0" indent="0" algn="ctr">
              <a:buNone/>
            </a:pPr>
            <a:endParaRPr lang="pt-BR" sz="1800" i="1" dirty="0" smtClean="0"/>
          </a:p>
          <a:p>
            <a:pPr marL="0" indent="0">
              <a:buNone/>
            </a:pPr>
            <a:endParaRPr lang="pt-BR" sz="1800" i="1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5454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51836"/>
            <a:ext cx="10515600" cy="986245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Os conceitos: </a:t>
            </a:r>
            <a:br>
              <a:rPr lang="pt-BR" sz="3600" dirty="0" smtClean="0"/>
            </a:br>
            <a:r>
              <a:rPr lang="pt-BR" sz="3600" dirty="0" smtClean="0">
                <a:solidFill>
                  <a:srgbClr val="FF0000"/>
                </a:solidFill>
              </a:rPr>
              <a:t>saberes e culturas profissionais</a:t>
            </a:r>
            <a:r>
              <a:rPr lang="pt-BR" sz="3600" dirty="0" smtClean="0"/>
              <a:t>; </a:t>
            </a:r>
            <a:r>
              <a:rPr lang="pt-BR" sz="3600" u="sng" dirty="0" err="1" smtClean="0">
                <a:solidFill>
                  <a:srgbClr val="FF0000"/>
                </a:solidFill>
              </a:rPr>
              <a:t>sociocognição</a:t>
            </a:r>
            <a:endParaRPr lang="pt-BR" sz="36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28283" y="1319003"/>
            <a:ext cx="10972799" cy="51222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400" dirty="0" smtClean="0"/>
              <a:t>Teorias da dualidade da mente (</a:t>
            </a:r>
            <a:r>
              <a:rPr lang="pt-BR" sz="2400" dirty="0" err="1" smtClean="0"/>
              <a:t>Eraut</a:t>
            </a:r>
            <a:r>
              <a:rPr lang="pt-BR" sz="2400" dirty="0" smtClean="0"/>
              <a:t>, 2007)</a:t>
            </a:r>
          </a:p>
          <a:p>
            <a:pPr algn="just"/>
            <a:r>
              <a:rPr lang="pt-BR" sz="2000" dirty="0" smtClean="0">
                <a:solidFill>
                  <a:srgbClr val="FF0000"/>
                </a:solidFill>
              </a:rPr>
              <a:t>Mente pragmática </a:t>
            </a:r>
            <a:r>
              <a:rPr lang="pt-BR" sz="2000" dirty="0" smtClean="0"/>
              <a:t>(1 - </a:t>
            </a:r>
            <a:r>
              <a:rPr lang="pt-BR" sz="2000" u="sng" dirty="0" smtClean="0"/>
              <a:t>experiência</a:t>
            </a:r>
            <a:r>
              <a:rPr lang="pt-BR" sz="2000" dirty="0" smtClean="0"/>
              <a:t> como fonte de conhecimento): processos 1 (rápidos, automáticos, com baixo esforço).</a:t>
            </a:r>
          </a:p>
          <a:p>
            <a:pPr algn="just"/>
            <a:r>
              <a:rPr lang="pt-BR" sz="2000" dirty="0" smtClean="0">
                <a:solidFill>
                  <a:srgbClr val="FF0000"/>
                </a:solidFill>
              </a:rPr>
              <a:t>Mente analítica </a:t>
            </a:r>
            <a:r>
              <a:rPr lang="pt-BR" sz="2000" dirty="0" smtClean="0"/>
              <a:t>(2 - </a:t>
            </a:r>
            <a:r>
              <a:rPr lang="pt-BR" sz="2000" u="sng" dirty="0" smtClean="0"/>
              <a:t>ciência</a:t>
            </a:r>
            <a:r>
              <a:rPr lang="pt-BR" sz="2000" dirty="0" smtClean="0"/>
              <a:t> como fonte de conhecimento): processos 2 (lentos, controlados, elevado esforço).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653290"/>
              </p:ext>
            </p:extLst>
          </p:nvPr>
        </p:nvGraphicFramePr>
        <p:xfrm>
          <a:off x="2545902" y="2987884"/>
          <a:ext cx="6388100" cy="2609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7130"/>
                <a:gridCol w="2499360"/>
                <a:gridCol w="27216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Processos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Mente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Modos de cognição</a:t>
                      </a:r>
                      <a:r>
                        <a:rPr lang="pt-BR" sz="1600" baseline="0" dirty="0" smtClean="0">
                          <a:effectLst/>
                        </a:rPr>
                        <a:t> (c</a:t>
                      </a:r>
                      <a:r>
                        <a:rPr lang="pt-BR" sz="1600" dirty="0" smtClean="0">
                          <a:effectLst/>
                        </a:rPr>
                        <a:t>ompetências cognitivas)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1 - Pragmática </a:t>
                      </a:r>
                      <a:r>
                        <a:rPr lang="pt-BR" sz="1600" dirty="0">
                          <a:effectLst/>
                        </a:rPr>
                        <a:t>(experiência)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Automáticas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2- Analítica </a:t>
                      </a:r>
                      <a:r>
                        <a:rPr lang="pt-BR" sz="1600" dirty="0">
                          <a:effectLst/>
                        </a:rPr>
                        <a:t>(ciência)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Intuitivas Associativas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1</a:t>
                      </a:r>
                      <a:r>
                        <a:rPr lang="pt-BR" sz="1600" baseline="0" dirty="0" smtClean="0">
                          <a:effectLst/>
                        </a:rPr>
                        <a:t> - </a:t>
                      </a:r>
                      <a:r>
                        <a:rPr lang="pt-BR" sz="1600" dirty="0" smtClean="0">
                          <a:effectLst/>
                        </a:rPr>
                        <a:t>Pragmática </a:t>
                      </a:r>
                      <a:r>
                        <a:rPr lang="pt-BR" sz="1600" dirty="0">
                          <a:effectLst/>
                        </a:rPr>
                        <a:t>(experiência)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2 - Analítica </a:t>
                      </a:r>
                      <a:r>
                        <a:rPr lang="pt-BR" sz="1600" dirty="0">
                          <a:effectLst/>
                        </a:rPr>
                        <a:t>(ciência)</a:t>
                      </a:r>
                      <a:endParaRPr lang="pt-B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Analítica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CCC"/>
                    </a:solidFill>
                  </a:tcPr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728283" y="5760692"/>
            <a:ext cx="108352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dirty="0" smtClean="0">
                <a:effectLst/>
                <a:ea typeface="Times New Roman" panose="02020603050405020304" pitchFamily="18" charset="0"/>
              </a:rPr>
              <a:t>A </a:t>
            </a:r>
            <a:r>
              <a:rPr lang="pt-BR" dirty="0" err="1" smtClean="0">
                <a:effectLst/>
                <a:ea typeface="Times New Roman" panose="02020603050405020304" pitchFamily="18" charset="0"/>
              </a:rPr>
              <a:t>sociocognição</a:t>
            </a: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é a aprendizagem interativa em situação. Seu estudo, na perspectiva sociológica,</a:t>
            </a:r>
            <a:r>
              <a:rPr lang="pt-BR" dirty="0" smtClean="0">
                <a:effectLst/>
                <a:ea typeface="Times New Roman" panose="02020603050405020304" pitchFamily="18" charset="0"/>
              </a:rPr>
              <a:t> buscaria captar como as mentes pragmática e analítica se articulam na cultura profissional. </a:t>
            </a:r>
            <a:r>
              <a:rPr lang="pt-BR" i="1" dirty="0"/>
              <a:t>A possibilidade ontológica: convergência entre </a:t>
            </a:r>
            <a:r>
              <a:rPr lang="pt-BR" i="1" dirty="0" smtClean="0"/>
              <a:t>a pragmática do trabalho profissional e a práxis</a:t>
            </a:r>
            <a:r>
              <a:rPr lang="pt-BR" i="1" dirty="0"/>
              <a:t>. 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8558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456"/>
            <a:ext cx="10515600" cy="95387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 smtClean="0"/>
              <a:t>Tipologia para o estudo dos saberes profissionais na perspectiva da ação </a:t>
            </a:r>
            <a:r>
              <a:rPr lang="pt-BR" sz="2200" dirty="0" smtClean="0"/>
              <a:t>(Ramos e Caria, 2012; </a:t>
            </a:r>
            <a:r>
              <a:rPr lang="pt-BR" sz="2200" dirty="0" err="1" smtClean="0"/>
              <a:t>adap</a:t>
            </a:r>
            <a:r>
              <a:rPr lang="pt-BR" sz="2200" dirty="0" smtClean="0"/>
              <a:t>. </a:t>
            </a:r>
            <a:r>
              <a:rPr lang="pt-BR" sz="2200" dirty="0"/>
              <a:t>d</a:t>
            </a:r>
            <a:r>
              <a:rPr lang="pt-BR" sz="2200" dirty="0" smtClean="0"/>
              <a:t>e </a:t>
            </a:r>
            <a:r>
              <a:rPr lang="pt-BR" sz="2200" dirty="0" err="1" smtClean="0"/>
              <a:t>Eraut</a:t>
            </a:r>
            <a:r>
              <a:rPr lang="pt-BR" sz="2200" dirty="0" smtClean="0"/>
              <a:t>, 2007)</a:t>
            </a:r>
            <a:endParaRPr lang="pt-BR" sz="22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735300"/>
              </p:ext>
            </p:extLst>
          </p:nvPr>
        </p:nvGraphicFramePr>
        <p:xfrm>
          <a:off x="995319" y="1222197"/>
          <a:ext cx="10236425" cy="5581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218"/>
                <a:gridCol w="3033989"/>
                <a:gridCol w="3033989"/>
                <a:gridCol w="2687229"/>
              </a:tblGrid>
              <a:tr h="53487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Tipo de Situação 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Modo de Cognição (Competências cognitivas)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5681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Automática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[processamento e mente 1]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Intuitiva associativa ou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seletiva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[processamento e mentes cruzadas]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Analítica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[Processamento e mente 2]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</a:tr>
              <a:tr h="6346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Avaliação e análise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que.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Linguagem comum de consenso em contexto.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O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que.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Linguagem de alerta ou dissenso.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Porque.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Diagnóstico formal numa convicção de certeza.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</a:tr>
              <a:tr h="130239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Tomada de decisão/ Situação interventiva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Como.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Improviso, rotina e ajustamento instantâneo.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Como. Com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comparação face a quebra de expectativas, relativas a resultados não esperados ou ação do outro não antecipada.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Para 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que. 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Planeamento e concepção da ação e avaliação da eficácia.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</a:tr>
              <a:tr h="980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Aberta/ Situação Conjectural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Manifestação de agrado ou desagrado pelo ocorrido.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Intuição associativa e experiencial para não errar.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Intuição seletiva sobre  riscos (prudência).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Formulação de dilemas éticos contextualizados na experiência.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</a:tr>
              <a:tr h="11040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Engajamento </a:t>
                      </a:r>
                      <a:r>
                        <a:rPr lang="pt-BR" sz="1400" dirty="0" err="1">
                          <a:solidFill>
                            <a:schemeClr val="bg1"/>
                          </a:solidFill>
                          <a:effectLst/>
                        </a:rPr>
                        <a:t>metacognitivo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Censura e sanção aos que fazem menos bem. 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Narrativa exemplar que enuncia sistema de valores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Reconhecimento aos que fazem bem.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Reformulação de orientações  gerais e abstratas para a ação com o objetivo de ter maior satisfação com os resultados obtidos (melhoria).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896" marR="47896" marT="0" marB="0">
                    <a:solidFill>
                      <a:srgbClr val="F4C5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172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93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A pesquisa empírica. Modos de cognição do TSB</a:t>
            </a:r>
            <a:endParaRPr lang="pt-BR" sz="3600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8736897"/>
              </p:ext>
            </p:extLst>
          </p:nvPr>
        </p:nvGraphicFramePr>
        <p:xfrm>
          <a:off x="776835" y="1036796"/>
          <a:ext cx="10414449" cy="5656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9872"/>
                <a:gridCol w="3113165"/>
                <a:gridCol w="3113165"/>
                <a:gridCol w="2668247"/>
              </a:tblGrid>
              <a:tr h="4811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Tipo de Situação 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Modo de Cognição (Competências cognitivas)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7609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Automática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[processamento e mente 1]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Intuitiva associativa ou seletiva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[processamento e mentes cruzadas]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Analítica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[Processamento e mente 2]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</a:tr>
              <a:tr h="10069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Avaliação e análise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Sabem o que devem olhar e identificar nas visitas domiciliares, nas atividades de educação em saúde e/ou diretamente nos consultórios.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</a:tr>
              <a:tr h="1409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Tomada de decisão/ Situação interventiva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 Articulam a experiência com os conhecimentos aprendidos no curso técnico. O sentido e o valor do conhecimento formal é fonte de aprimoramento da experiência, mas é esta que comanda o êxito no trabalho.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</a:tr>
              <a:tr h="10069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Aberta/ Situação Conjectural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Apelam para a própria experiência, articulando com os conhecimentos aprendidos no curso técnico. Procuram ajuda dos mais experientes.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Percebem a necessidade de encontrar soluções para problemas e recorrem à equipe com este objetivo. 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</a:tr>
              <a:tr h="6825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Engajamento </a:t>
                      </a:r>
                      <a:r>
                        <a:rPr lang="pt-BR" sz="1400" dirty="0" err="1">
                          <a:solidFill>
                            <a:schemeClr val="bg1"/>
                          </a:solidFill>
                          <a:effectLst/>
                        </a:rPr>
                        <a:t>metacognitivo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Adequam-se </a:t>
                      </a:r>
                      <a:r>
                        <a:rPr lang="pt-BR" sz="1400" dirty="0">
                          <a:effectLst/>
                        </a:rPr>
                        <a:t>a constrangimentos na relação com os profissionais de nível superior.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 Reúnem-se para analisar situações e saberem atuar em situações novas.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31" marR="52931" marT="0" marB="0">
                    <a:solidFill>
                      <a:srgbClr val="F4C5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4803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Pesquisa empírica: articulação de competências práticas e cognitivas em situação (Ramos, 2011, 2015)</a:t>
            </a:r>
            <a:endParaRPr lang="pt-BR" sz="3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00831975"/>
              </p:ext>
            </p:extLst>
          </p:nvPr>
        </p:nvGraphicFramePr>
        <p:xfrm>
          <a:off x="954860" y="2071562"/>
          <a:ext cx="10252609" cy="36523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9203"/>
                <a:gridCol w="3346703"/>
                <a:gridCol w="3346703"/>
              </a:tblGrid>
              <a:tr h="604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Situações de trabalho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Competências práticas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</a:rPr>
                        <a:t>Competências cognitivas</a:t>
                      </a:r>
                      <a:endParaRPr lang="pt-B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</a:tr>
              <a:tr h="604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Avaliação e análise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Capacidade de acolher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Automática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</a:tr>
              <a:tr h="604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Tomada de decisão/Situação </a:t>
                      </a:r>
                      <a:r>
                        <a:rPr lang="pt-BR" sz="1400" dirty="0" smtClean="0">
                          <a:effectLst/>
                        </a:rPr>
                        <a:t>interventiva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Capacidade de resolver problemas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</a:rPr>
                        <a:t>Intuitiva</a:t>
                      </a:r>
                      <a:r>
                        <a:rPr lang="pt-BR" sz="1400" baseline="0" dirty="0" smtClean="0">
                          <a:effectLst/>
                        </a:rPr>
                        <a:t> </a:t>
                      </a:r>
                      <a:r>
                        <a:rPr lang="pt-BR" sz="1400" dirty="0" smtClean="0">
                          <a:effectLst/>
                        </a:rPr>
                        <a:t>associativa </a:t>
                      </a:r>
                      <a:r>
                        <a:rPr lang="pt-BR" sz="1400" dirty="0">
                          <a:effectLst/>
                        </a:rPr>
                        <a:t>ou seletiva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</a:tr>
              <a:tr h="6040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Aberta/Situação conjectural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Capacidade de resolver problemas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Intuitiva </a:t>
                      </a:r>
                      <a:r>
                        <a:rPr lang="pt-BR" sz="1400" dirty="0" smtClean="0">
                          <a:effectLst/>
                        </a:rPr>
                        <a:t>associativa </a:t>
                      </a:r>
                      <a:r>
                        <a:rPr lang="pt-BR" sz="1400" dirty="0">
                          <a:effectLst/>
                        </a:rPr>
                        <a:t>ou </a:t>
                      </a:r>
                      <a:r>
                        <a:rPr lang="pt-BR" sz="1400" dirty="0" smtClean="0">
                          <a:effectLst/>
                        </a:rPr>
                        <a:t>seletiva; analítica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</a:tr>
              <a:tr h="1236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Engajamento </a:t>
                      </a:r>
                      <a:r>
                        <a:rPr lang="pt-BR" sz="1400" dirty="0" err="1">
                          <a:effectLst/>
                        </a:rPr>
                        <a:t>metacognitivo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Capacidade de coordenar-se com o outro (superiores, colegas, usuários)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Automática; </a:t>
                      </a:r>
                      <a:r>
                        <a:rPr lang="pt-BR" sz="1400" dirty="0" smtClean="0">
                          <a:effectLst/>
                        </a:rPr>
                        <a:t>intuitiva</a:t>
                      </a:r>
                      <a:r>
                        <a:rPr lang="pt-BR" sz="1400" baseline="0" dirty="0" smtClean="0">
                          <a:effectLst/>
                        </a:rPr>
                        <a:t> associativa ou seletiva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4C5C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808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2215</Words>
  <Application>Microsoft Office PowerPoint</Application>
  <PresentationFormat>Personalizar</PresentationFormat>
  <Paragraphs>178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 Educação Profissional e os desafios da formação dos técnicos em saúde nos dias atuais</vt:lpstr>
      <vt:lpstr>Base da exposição:  Saberes, Competências e Cultura Profissionais dos Trabalhadores do Sistema Único de Saúde (SUS): o processo de reconstrução do conhecimento na relação Trabalho e Educação. Pesquisa CNPq (2012-2014)</vt:lpstr>
      <vt:lpstr>Pressupostos</vt:lpstr>
      <vt:lpstr>Os conceitos:  saberes e culturas profissionais; sociocognição. </vt:lpstr>
      <vt:lpstr>Os conceitos:  saberes e culturas profissionais; sociocognição</vt:lpstr>
      <vt:lpstr>Os conceitos:  saberes e culturas profissionais; sociocognição</vt:lpstr>
      <vt:lpstr>Tipologia para o estudo dos saberes profissionais na perspectiva da ação (Ramos e Caria, 2012; adap. de Eraut, 2007)</vt:lpstr>
      <vt:lpstr>A pesquisa empírica. Modos de cognição do TSB</vt:lpstr>
      <vt:lpstr>Pesquisa empírica: articulação de competências práticas e cognitivas em situação (Ramos, 2011, 2015)</vt:lpstr>
      <vt:lpstr>Saberes profissionais e relações de poder</vt:lpstr>
      <vt:lpstr>Consequências para o trabalho técnico e configuração da cultura profissional </vt:lpstr>
      <vt:lpstr>Respondendo às questões de pesquisa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Educação Profissional e os desafios da formação dos técnicos em saúde nos dias atuais</dc:title>
  <dc:creator>Lateps02</dc:creator>
  <cp:lastModifiedBy>Ccde09</cp:lastModifiedBy>
  <cp:revision>60</cp:revision>
  <dcterms:created xsi:type="dcterms:W3CDTF">2015-04-27T13:20:32Z</dcterms:created>
  <dcterms:modified xsi:type="dcterms:W3CDTF">2015-05-06T17:28:11Z</dcterms:modified>
</cp:coreProperties>
</file>