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Lst>
  <p:notesMasterIdLst>
    <p:notesMasterId r:id="rId37"/>
  </p:notesMasterIdLst>
  <p:sldIdLst>
    <p:sldId id="257" r:id="rId4"/>
    <p:sldId id="299" r:id="rId5"/>
    <p:sldId id="258" r:id="rId6"/>
    <p:sldId id="296" r:id="rId7"/>
    <p:sldId id="297" r:id="rId8"/>
    <p:sldId id="284" r:id="rId9"/>
    <p:sldId id="285" r:id="rId10"/>
    <p:sldId id="287" r:id="rId11"/>
    <p:sldId id="298" r:id="rId12"/>
    <p:sldId id="280" r:id="rId13"/>
    <p:sldId id="281" r:id="rId14"/>
    <p:sldId id="283" r:id="rId15"/>
    <p:sldId id="275" r:id="rId16"/>
    <p:sldId id="301" r:id="rId17"/>
    <p:sldId id="259" r:id="rId18"/>
    <p:sldId id="279" r:id="rId19"/>
    <p:sldId id="288" r:id="rId20"/>
    <p:sldId id="260" r:id="rId21"/>
    <p:sldId id="271" r:id="rId22"/>
    <p:sldId id="261" r:id="rId23"/>
    <p:sldId id="270" r:id="rId24"/>
    <p:sldId id="276" r:id="rId25"/>
    <p:sldId id="291" r:id="rId26"/>
    <p:sldId id="292" r:id="rId27"/>
    <p:sldId id="293" r:id="rId28"/>
    <p:sldId id="268" r:id="rId29"/>
    <p:sldId id="266" r:id="rId30"/>
    <p:sldId id="277" r:id="rId31"/>
    <p:sldId id="278" r:id="rId32"/>
    <p:sldId id="269" r:id="rId33"/>
    <p:sldId id="300" r:id="rId34"/>
    <p:sldId id="294"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50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6B912-9DB5-43EF-A2E2-DCDA843812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SV"/>
        </a:p>
      </dgm:t>
    </dgm:pt>
    <dgm:pt modelId="{FDFE316C-7CF2-4092-A4C8-3841D16CDF8D}">
      <dgm:prSet phldrT="[Texto]"/>
      <dgm:spPr/>
      <dgm:t>
        <a:bodyPr/>
        <a:lstStyle/>
        <a:p>
          <a:r>
            <a:rPr lang="es-SV" b="1" dirty="0" smtClean="0">
              <a:latin typeface="Arial" pitchFamily="34" charset="0"/>
              <a:cs typeface="Arial" pitchFamily="34" charset="0"/>
            </a:rPr>
            <a:t>1</a:t>
          </a:r>
          <a:endParaRPr lang="es-SV" b="1" dirty="0">
            <a:latin typeface="Arial" pitchFamily="34" charset="0"/>
            <a:cs typeface="Arial" pitchFamily="34" charset="0"/>
          </a:endParaRPr>
        </a:p>
      </dgm:t>
    </dgm:pt>
    <dgm:pt modelId="{D2D7136C-E4B6-402C-8F12-33BE84F31B31}" type="parTrans" cxnId="{9FDFD78F-6DAD-40B2-BF14-6B3C1B228754}">
      <dgm:prSet/>
      <dgm:spPr/>
      <dgm:t>
        <a:bodyPr/>
        <a:lstStyle/>
        <a:p>
          <a:endParaRPr lang="es-SV" b="1">
            <a:latin typeface="Arial" pitchFamily="34" charset="0"/>
            <a:cs typeface="Arial" pitchFamily="34" charset="0"/>
          </a:endParaRPr>
        </a:p>
      </dgm:t>
    </dgm:pt>
    <dgm:pt modelId="{43FDB3FE-C4AE-4E28-ADD6-C5E285A9F216}" type="sibTrans" cxnId="{9FDFD78F-6DAD-40B2-BF14-6B3C1B228754}">
      <dgm:prSet/>
      <dgm:spPr/>
      <dgm:t>
        <a:bodyPr/>
        <a:lstStyle/>
        <a:p>
          <a:endParaRPr lang="es-SV" b="1">
            <a:latin typeface="Arial" pitchFamily="34" charset="0"/>
            <a:cs typeface="Arial" pitchFamily="34" charset="0"/>
          </a:endParaRPr>
        </a:p>
      </dgm:t>
    </dgm:pt>
    <dgm:pt modelId="{198AD13C-F93A-4BD7-82FD-D87BDAF73331}">
      <dgm:prSet phldrT="[Texto]" custT="1"/>
      <dgm:spPr/>
      <dgm:t>
        <a:bodyPr/>
        <a:lstStyle/>
        <a:p>
          <a:r>
            <a:rPr lang="es-SV" sz="1600" b="1" dirty="0" smtClean="0">
              <a:latin typeface="Arial" pitchFamily="34" charset="0"/>
              <a:cs typeface="Arial" pitchFamily="34" charset="0"/>
            </a:rPr>
            <a:t>Compromiso y respaldo político institucional (proyección de largo plazo – exigencia para el reclutamiento)  </a:t>
          </a:r>
          <a:endParaRPr lang="es-SV" sz="1600" b="1" dirty="0">
            <a:latin typeface="Arial" pitchFamily="34" charset="0"/>
            <a:cs typeface="Arial" pitchFamily="34" charset="0"/>
          </a:endParaRPr>
        </a:p>
      </dgm:t>
    </dgm:pt>
    <dgm:pt modelId="{73A1567B-532F-4D80-8119-BF2D39297D14}" type="parTrans" cxnId="{D53D6E15-BCC5-4688-A343-155E05F14955}">
      <dgm:prSet/>
      <dgm:spPr/>
      <dgm:t>
        <a:bodyPr/>
        <a:lstStyle/>
        <a:p>
          <a:endParaRPr lang="es-SV" b="1">
            <a:latin typeface="Arial" pitchFamily="34" charset="0"/>
            <a:cs typeface="Arial" pitchFamily="34" charset="0"/>
          </a:endParaRPr>
        </a:p>
      </dgm:t>
    </dgm:pt>
    <dgm:pt modelId="{7DF1D39E-DB10-4791-AE34-BED3466B1AB1}" type="sibTrans" cxnId="{D53D6E15-BCC5-4688-A343-155E05F14955}">
      <dgm:prSet/>
      <dgm:spPr/>
      <dgm:t>
        <a:bodyPr/>
        <a:lstStyle/>
        <a:p>
          <a:endParaRPr lang="es-SV" b="1">
            <a:latin typeface="Arial" pitchFamily="34" charset="0"/>
            <a:cs typeface="Arial" pitchFamily="34" charset="0"/>
          </a:endParaRPr>
        </a:p>
      </dgm:t>
    </dgm:pt>
    <dgm:pt modelId="{42D6E6DE-F6CF-496C-B4D3-C2CF64824CFA}">
      <dgm:prSet phldrT="[Texto]"/>
      <dgm:spPr/>
      <dgm:t>
        <a:bodyPr/>
        <a:lstStyle/>
        <a:p>
          <a:r>
            <a:rPr lang="es-SV" b="1" dirty="0" smtClean="0">
              <a:latin typeface="Arial" pitchFamily="34" charset="0"/>
              <a:cs typeface="Arial" pitchFamily="34" charset="0"/>
            </a:rPr>
            <a:t>2</a:t>
          </a:r>
          <a:endParaRPr lang="es-SV" b="1" dirty="0">
            <a:latin typeface="Arial" pitchFamily="34" charset="0"/>
            <a:cs typeface="Arial" pitchFamily="34" charset="0"/>
          </a:endParaRPr>
        </a:p>
      </dgm:t>
    </dgm:pt>
    <dgm:pt modelId="{034030E4-2FEE-407D-B81B-0334744A98C4}" type="parTrans" cxnId="{22E6DC82-75C1-4550-80EE-C05FA9665238}">
      <dgm:prSet/>
      <dgm:spPr/>
      <dgm:t>
        <a:bodyPr/>
        <a:lstStyle/>
        <a:p>
          <a:endParaRPr lang="es-SV" b="1">
            <a:latin typeface="Arial" pitchFamily="34" charset="0"/>
            <a:cs typeface="Arial" pitchFamily="34" charset="0"/>
          </a:endParaRPr>
        </a:p>
      </dgm:t>
    </dgm:pt>
    <dgm:pt modelId="{27B881FC-84F2-4B79-B819-19FB667D8DAD}" type="sibTrans" cxnId="{22E6DC82-75C1-4550-80EE-C05FA9665238}">
      <dgm:prSet/>
      <dgm:spPr/>
      <dgm:t>
        <a:bodyPr/>
        <a:lstStyle/>
        <a:p>
          <a:endParaRPr lang="es-SV" b="1">
            <a:latin typeface="Arial" pitchFamily="34" charset="0"/>
            <a:cs typeface="Arial" pitchFamily="34" charset="0"/>
          </a:endParaRPr>
        </a:p>
      </dgm:t>
    </dgm:pt>
    <dgm:pt modelId="{997D8953-90DE-408B-85DD-D9687D971EB3}">
      <dgm:prSet phldrT="[Texto]" custT="1"/>
      <dgm:spPr/>
      <dgm:t>
        <a:bodyPr/>
        <a:lstStyle/>
        <a:p>
          <a:r>
            <a:rPr lang="es-SV" sz="1600" b="1" dirty="0" smtClean="0">
              <a:latin typeface="Arial" pitchFamily="34" charset="0"/>
              <a:cs typeface="Arial" pitchFamily="34" charset="0"/>
            </a:rPr>
            <a:t>Incorporación de universidades  (oferta nacional sistemática- validez académica- </a:t>
          </a:r>
          <a:r>
            <a:rPr lang="es-SV" sz="1600" b="1" smtClean="0">
              <a:latin typeface="Arial" pitchFamily="34" charset="0"/>
              <a:cs typeface="Arial" pitchFamily="34" charset="0"/>
            </a:rPr>
            <a:t>base profesionalización)</a:t>
          </a:r>
          <a:endParaRPr lang="es-SV" sz="1600" b="1" dirty="0">
            <a:latin typeface="Arial" pitchFamily="34" charset="0"/>
            <a:cs typeface="Arial" pitchFamily="34" charset="0"/>
          </a:endParaRPr>
        </a:p>
      </dgm:t>
    </dgm:pt>
    <dgm:pt modelId="{0EAF3169-F802-4A49-A5C6-AAB02132570C}" type="parTrans" cxnId="{2566B937-F267-4A00-9ECF-B8070488D217}">
      <dgm:prSet/>
      <dgm:spPr/>
      <dgm:t>
        <a:bodyPr/>
        <a:lstStyle/>
        <a:p>
          <a:endParaRPr lang="es-SV" b="1">
            <a:latin typeface="Arial" pitchFamily="34" charset="0"/>
            <a:cs typeface="Arial" pitchFamily="34" charset="0"/>
          </a:endParaRPr>
        </a:p>
      </dgm:t>
    </dgm:pt>
    <dgm:pt modelId="{00607D95-86CE-4CD2-9B5F-42FC031841A4}" type="sibTrans" cxnId="{2566B937-F267-4A00-9ECF-B8070488D217}">
      <dgm:prSet/>
      <dgm:spPr/>
      <dgm:t>
        <a:bodyPr/>
        <a:lstStyle/>
        <a:p>
          <a:endParaRPr lang="es-SV" b="1">
            <a:latin typeface="Arial" pitchFamily="34" charset="0"/>
            <a:cs typeface="Arial" pitchFamily="34" charset="0"/>
          </a:endParaRPr>
        </a:p>
      </dgm:t>
    </dgm:pt>
    <dgm:pt modelId="{A07BDAC1-B834-42ED-9DCA-E21735296960}">
      <dgm:prSet phldrT="[Texto]"/>
      <dgm:spPr/>
      <dgm:t>
        <a:bodyPr/>
        <a:lstStyle/>
        <a:p>
          <a:r>
            <a:rPr lang="es-SV" b="1" dirty="0" smtClean="0">
              <a:latin typeface="Arial" pitchFamily="34" charset="0"/>
              <a:cs typeface="Arial" pitchFamily="34" charset="0"/>
            </a:rPr>
            <a:t>5</a:t>
          </a:r>
          <a:endParaRPr lang="es-SV" b="1" dirty="0">
            <a:latin typeface="Arial" pitchFamily="34" charset="0"/>
            <a:cs typeface="Arial" pitchFamily="34" charset="0"/>
          </a:endParaRPr>
        </a:p>
      </dgm:t>
    </dgm:pt>
    <dgm:pt modelId="{4895C8CF-1F28-455C-AC3F-2CCE883EE09A}" type="parTrans" cxnId="{9D82A977-492E-4831-AF63-E486A04E2B03}">
      <dgm:prSet/>
      <dgm:spPr/>
      <dgm:t>
        <a:bodyPr/>
        <a:lstStyle/>
        <a:p>
          <a:endParaRPr lang="es-SV" b="1">
            <a:latin typeface="Arial" pitchFamily="34" charset="0"/>
            <a:cs typeface="Arial" pitchFamily="34" charset="0"/>
          </a:endParaRPr>
        </a:p>
      </dgm:t>
    </dgm:pt>
    <dgm:pt modelId="{1087F7E5-3A46-4B7A-84CD-DA56D163C2AF}" type="sibTrans" cxnId="{9D82A977-492E-4831-AF63-E486A04E2B03}">
      <dgm:prSet/>
      <dgm:spPr/>
      <dgm:t>
        <a:bodyPr/>
        <a:lstStyle/>
        <a:p>
          <a:endParaRPr lang="es-SV" b="1">
            <a:latin typeface="Arial" pitchFamily="34" charset="0"/>
            <a:cs typeface="Arial" pitchFamily="34" charset="0"/>
          </a:endParaRPr>
        </a:p>
      </dgm:t>
    </dgm:pt>
    <dgm:pt modelId="{FEDDF5D3-AB4A-46E4-BD89-DD1536C3B693}">
      <dgm:prSet phldrT="[Texto]" custT="1"/>
      <dgm:spPr/>
      <dgm:t>
        <a:bodyPr/>
        <a:lstStyle/>
        <a:p>
          <a:r>
            <a:rPr lang="es-SV" sz="1600" b="1" dirty="0" smtClean="0">
              <a:latin typeface="Arial" pitchFamily="34" charset="0"/>
              <a:cs typeface="Arial" pitchFamily="34" charset="0"/>
            </a:rPr>
            <a:t>Compromiso político y financiero para implementar cambios propuestos (combinación de financiamiento y proyección como estrategia de </a:t>
          </a:r>
          <a:r>
            <a:rPr lang="es-SV" sz="1600" b="1" dirty="0" err="1" smtClean="0">
              <a:latin typeface="Arial" pitchFamily="34" charset="0"/>
              <a:cs typeface="Arial" pitchFamily="34" charset="0"/>
            </a:rPr>
            <a:t>calificacion</a:t>
          </a:r>
          <a:r>
            <a:rPr lang="es-SV" sz="1600" b="1" dirty="0" smtClean="0">
              <a:latin typeface="Arial" pitchFamily="34" charset="0"/>
              <a:cs typeface="Arial" pitchFamily="34" charset="0"/>
            </a:rPr>
            <a:t> del RH)</a:t>
          </a:r>
          <a:endParaRPr lang="es-SV" sz="1600" b="1" dirty="0">
            <a:latin typeface="Arial" pitchFamily="34" charset="0"/>
            <a:cs typeface="Arial" pitchFamily="34" charset="0"/>
          </a:endParaRPr>
        </a:p>
      </dgm:t>
    </dgm:pt>
    <dgm:pt modelId="{4F17A7AF-AD75-427E-9DC4-AA0CB7EBF047}" type="parTrans" cxnId="{3BFC3720-E965-4DD4-98AF-4D856D024193}">
      <dgm:prSet/>
      <dgm:spPr/>
      <dgm:t>
        <a:bodyPr/>
        <a:lstStyle/>
        <a:p>
          <a:endParaRPr lang="es-SV" b="1">
            <a:latin typeface="Arial" pitchFamily="34" charset="0"/>
            <a:cs typeface="Arial" pitchFamily="34" charset="0"/>
          </a:endParaRPr>
        </a:p>
      </dgm:t>
    </dgm:pt>
    <dgm:pt modelId="{6D362469-6B51-4B4F-97B1-934742E54476}" type="sibTrans" cxnId="{3BFC3720-E965-4DD4-98AF-4D856D024193}">
      <dgm:prSet/>
      <dgm:spPr/>
      <dgm:t>
        <a:bodyPr/>
        <a:lstStyle/>
        <a:p>
          <a:endParaRPr lang="es-SV" b="1">
            <a:latin typeface="Arial" pitchFamily="34" charset="0"/>
            <a:cs typeface="Arial" pitchFamily="34" charset="0"/>
          </a:endParaRPr>
        </a:p>
      </dgm:t>
    </dgm:pt>
    <dgm:pt modelId="{1ADD4FCA-6BEF-4A47-85A6-F0DC82A298AB}">
      <dgm:prSet/>
      <dgm:spPr/>
      <dgm:t>
        <a:bodyPr/>
        <a:lstStyle/>
        <a:p>
          <a:r>
            <a:rPr lang="es-SV" b="1" dirty="0" smtClean="0">
              <a:latin typeface="Arial" pitchFamily="34" charset="0"/>
              <a:cs typeface="Arial" pitchFamily="34" charset="0"/>
            </a:rPr>
            <a:t>3</a:t>
          </a:r>
          <a:endParaRPr lang="es-SV" b="1" dirty="0">
            <a:latin typeface="Arial" pitchFamily="34" charset="0"/>
            <a:cs typeface="Arial" pitchFamily="34" charset="0"/>
          </a:endParaRPr>
        </a:p>
      </dgm:t>
    </dgm:pt>
    <dgm:pt modelId="{92B91BF2-9C19-4DF6-8F48-B30FB66CA8F8}" type="parTrans" cxnId="{A5B9AF6C-E167-4B56-B7A3-F9D89882D04A}">
      <dgm:prSet/>
      <dgm:spPr/>
      <dgm:t>
        <a:bodyPr/>
        <a:lstStyle/>
        <a:p>
          <a:endParaRPr lang="es-SV" b="1">
            <a:latin typeface="Arial" pitchFamily="34" charset="0"/>
            <a:cs typeface="Arial" pitchFamily="34" charset="0"/>
          </a:endParaRPr>
        </a:p>
      </dgm:t>
    </dgm:pt>
    <dgm:pt modelId="{5A4FDD21-562B-46CC-987D-98A0113CA574}" type="sibTrans" cxnId="{A5B9AF6C-E167-4B56-B7A3-F9D89882D04A}">
      <dgm:prSet/>
      <dgm:spPr/>
      <dgm:t>
        <a:bodyPr/>
        <a:lstStyle/>
        <a:p>
          <a:endParaRPr lang="es-SV" b="1">
            <a:latin typeface="Arial" pitchFamily="34" charset="0"/>
            <a:cs typeface="Arial" pitchFamily="34" charset="0"/>
          </a:endParaRPr>
        </a:p>
      </dgm:t>
    </dgm:pt>
    <dgm:pt modelId="{FD6993B4-3ABA-45EC-89C6-9FF18BF4E8E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SV" sz="1600" b="1" dirty="0" smtClean="0">
              <a:latin typeface="Arial" pitchFamily="34" charset="0"/>
              <a:cs typeface="Arial" pitchFamily="34" charset="0"/>
            </a:rPr>
            <a:t>Desarrollo de propuesta curricular basada en APS y utilización de metodologías constructivistas (como mecanismo de implementación del sistema de salud especifica del país)</a:t>
          </a:r>
        </a:p>
        <a:p>
          <a:pPr marL="228600" indent="0" defTabSz="889000">
            <a:lnSpc>
              <a:spcPct val="90000"/>
            </a:lnSpc>
            <a:spcBef>
              <a:spcPct val="0"/>
            </a:spcBef>
            <a:spcAft>
              <a:spcPct val="15000"/>
            </a:spcAft>
            <a:buNone/>
          </a:pPr>
          <a:endParaRPr lang="es-SV" sz="1400" b="1" dirty="0">
            <a:latin typeface="Arial" pitchFamily="34" charset="0"/>
            <a:cs typeface="Arial" pitchFamily="34" charset="0"/>
          </a:endParaRPr>
        </a:p>
      </dgm:t>
    </dgm:pt>
    <dgm:pt modelId="{D0444A40-CFF3-4A35-8EBC-A62DE1B74324}" type="parTrans" cxnId="{6F0366F2-3ED0-4FB8-9A78-8C2FCB50E540}">
      <dgm:prSet/>
      <dgm:spPr/>
      <dgm:t>
        <a:bodyPr/>
        <a:lstStyle/>
        <a:p>
          <a:endParaRPr lang="es-SV" b="1">
            <a:latin typeface="Arial" pitchFamily="34" charset="0"/>
            <a:cs typeface="Arial" pitchFamily="34" charset="0"/>
          </a:endParaRPr>
        </a:p>
      </dgm:t>
    </dgm:pt>
    <dgm:pt modelId="{9BDE8777-ED41-493A-9BC0-539B87026FA8}" type="sibTrans" cxnId="{6F0366F2-3ED0-4FB8-9A78-8C2FCB50E540}">
      <dgm:prSet/>
      <dgm:spPr/>
      <dgm:t>
        <a:bodyPr/>
        <a:lstStyle/>
        <a:p>
          <a:endParaRPr lang="es-SV" b="1">
            <a:latin typeface="Arial" pitchFamily="34" charset="0"/>
            <a:cs typeface="Arial" pitchFamily="34" charset="0"/>
          </a:endParaRPr>
        </a:p>
      </dgm:t>
    </dgm:pt>
    <dgm:pt modelId="{77BCDE9F-8E78-4539-A767-CE293032C874}">
      <dgm:prSet/>
      <dgm:spPr/>
      <dgm:t>
        <a:bodyPr/>
        <a:lstStyle/>
        <a:p>
          <a:r>
            <a:rPr lang="es-SV" b="1" dirty="0" smtClean="0">
              <a:latin typeface="Arial" pitchFamily="34" charset="0"/>
              <a:cs typeface="Arial" pitchFamily="34" charset="0"/>
            </a:rPr>
            <a:t>4</a:t>
          </a:r>
          <a:endParaRPr lang="es-SV" b="1" dirty="0">
            <a:latin typeface="Arial" pitchFamily="34" charset="0"/>
            <a:cs typeface="Arial" pitchFamily="34" charset="0"/>
          </a:endParaRPr>
        </a:p>
      </dgm:t>
    </dgm:pt>
    <dgm:pt modelId="{7BF71F08-4051-4778-95DF-E497C05BA0ED}" type="parTrans" cxnId="{315E2B32-B978-49D7-B4C3-7CA6EF97E852}">
      <dgm:prSet/>
      <dgm:spPr/>
      <dgm:t>
        <a:bodyPr/>
        <a:lstStyle/>
        <a:p>
          <a:endParaRPr lang="es-SV" b="1">
            <a:latin typeface="Arial" pitchFamily="34" charset="0"/>
            <a:cs typeface="Arial" pitchFamily="34" charset="0"/>
          </a:endParaRPr>
        </a:p>
      </dgm:t>
    </dgm:pt>
    <dgm:pt modelId="{01FFF3A6-A77C-416C-8BC1-331A49420558}" type="sibTrans" cxnId="{315E2B32-B978-49D7-B4C3-7CA6EF97E852}">
      <dgm:prSet/>
      <dgm:spPr/>
      <dgm:t>
        <a:bodyPr/>
        <a:lstStyle/>
        <a:p>
          <a:endParaRPr lang="es-SV" b="1">
            <a:latin typeface="Arial" pitchFamily="34" charset="0"/>
            <a:cs typeface="Arial" pitchFamily="34" charset="0"/>
          </a:endParaRPr>
        </a:p>
      </dgm:t>
    </dgm:pt>
    <dgm:pt modelId="{3BF6628F-7137-4641-8780-CC303717262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SV" sz="1600" b="1" dirty="0" smtClean="0">
              <a:latin typeface="Arial" pitchFamily="34" charset="0"/>
              <a:cs typeface="Arial" pitchFamily="34" charset="0"/>
            </a:rPr>
            <a:t>Conformación de grupo de docentes y participantes</a:t>
          </a:r>
        </a:p>
        <a:p>
          <a:pPr marL="0" marR="0" indent="0" defTabSz="914400" eaLnBrk="1" fontAlgn="auto" latinLnBrk="0" hangingPunct="1">
            <a:lnSpc>
              <a:spcPct val="100000"/>
            </a:lnSpc>
            <a:spcBef>
              <a:spcPts val="0"/>
            </a:spcBef>
            <a:spcAft>
              <a:spcPts val="0"/>
            </a:spcAft>
            <a:buClrTx/>
            <a:buSzTx/>
            <a:buFontTx/>
            <a:buNone/>
            <a:tabLst/>
            <a:defRPr/>
          </a:pPr>
          <a:r>
            <a:rPr lang="es-SV" sz="1600" b="1" dirty="0" smtClean="0">
              <a:latin typeface="Arial" pitchFamily="34" charset="0"/>
              <a:cs typeface="Arial" pitchFamily="34" charset="0"/>
            </a:rPr>
            <a:t> (capacidades para la oferta autónoma nacional)</a:t>
          </a:r>
          <a:endParaRPr lang="es-SV" sz="1600" b="1" dirty="0">
            <a:latin typeface="Arial" pitchFamily="34" charset="0"/>
            <a:cs typeface="Arial" pitchFamily="34" charset="0"/>
          </a:endParaRPr>
        </a:p>
      </dgm:t>
    </dgm:pt>
    <dgm:pt modelId="{CD1BBCF6-C419-4DBD-A318-FC434E9CFF8F}" type="parTrans" cxnId="{9CFBDE0C-7E04-4130-82C6-FA766B5FA2AA}">
      <dgm:prSet/>
      <dgm:spPr/>
      <dgm:t>
        <a:bodyPr/>
        <a:lstStyle/>
        <a:p>
          <a:endParaRPr lang="es-SV" b="1">
            <a:latin typeface="Arial" pitchFamily="34" charset="0"/>
            <a:cs typeface="Arial" pitchFamily="34" charset="0"/>
          </a:endParaRPr>
        </a:p>
      </dgm:t>
    </dgm:pt>
    <dgm:pt modelId="{344F7127-5102-4B75-8398-D8DD49830B5B}" type="sibTrans" cxnId="{9CFBDE0C-7E04-4130-82C6-FA766B5FA2AA}">
      <dgm:prSet/>
      <dgm:spPr/>
      <dgm:t>
        <a:bodyPr/>
        <a:lstStyle/>
        <a:p>
          <a:endParaRPr lang="es-SV" b="1">
            <a:latin typeface="Arial" pitchFamily="34" charset="0"/>
            <a:cs typeface="Arial" pitchFamily="34" charset="0"/>
          </a:endParaRPr>
        </a:p>
      </dgm:t>
    </dgm:pt>
    <dgm:pt modelId="{51138555-85A0-417B-A764-BCF5BA4E8442}" type="pres">
      <dgm:prSet presAssocID="{E586B912-9DB5-43EF-A2E2-DCDA8438129B}" presName="linearFlow" presStyleCnt="0">
        <dgm:presLayoutVars>
          <dgm:dir/>
          <dgm:animLvl val="lvl"/>
          <dgm:resizeHandles val="exact"/>
        </dgm:presLayoutVars>
      </dgm:prSet>
      <dgm:spPr/>
      <dgm:t>
        <a:bodyPr/>
        <a:lstStyle/>
        <a:p>
          <a:endParaRPr lang="es-SV"/>
        </a:p>
      </dgm:t>
    </dgm:pt>
    <dgm:pt modelId="{1D8A522B-6B64-4492-9557-86DBBE80D313}" type="pres">
      <dgm:prSet presAssocID="{FDFE316C-7CF2-4092-A4C8-3841D16CDF8D}" presName="composite" presStyleCnt="0"/>
      <dgm:spPr/>
    </dgm:pt>
    <dgm:pt modelId="{EEFD26EA-8554-408E-AC1C-46C83AA69742}" type="pres">
      <dgm:prSet presAssocID="{FDFE316C-7CF2-4092-A4C8-3841D16CDF8D}" presName="parentText" presStyleLbl="alignNode1" presStyleIdx="0" presStyleCnt="5">
        <dgm:presLayoutVars>
          <dgm:chMax val="1"/>
          <dgm:bulletEnabled val="1"/>
        </dgm:presLayoutVars>
      </dgm:prSet>
      <dgm:spPr/>
      <dgm:t>
        <a:bodyPr/>
        <a:lstStyle/>
        <a:p>
          <a:endParaRPr lang="es-SV"/>
        </a:p>
      </dgm:t>
    </dgm:pt>
    <dgm:pt modelId="{842F5D58-B2B3-44E1-9535-D9DD333400E9}" type="pres">
      <dgm:prSet presAssocID="{FDFE316C-7CF2-4092-A4C8-3841D16CDF8D}" presName="descendantText" presStyleLbl="alignAcc1" presStyleIdx="0" presStyleCnt="5">
        <dgm:presLayoutVars>
          <dgm:bulletEnabled val="1"/>
        </dgm:presLayoutVars>
      </dgm:prSet>
      <dgm:spPr/>
      <dgm:t>
        <a:bodyPr/>
        <a:lstStyle/>
        <a:p>
          <a:endParaRPr lang="es-SV"/>
        </a:p>
      </dgm:t>
    </dgm:pt>
    <dgm:pt modelId="{D25789DB-C920-4054-8343-62E8C526834F}" type="pres">
      <dgm:prSet presAssocID="{43FDB3FE-C4AE-4E28-ADD6-C5E285A9F216}" presName="sp" presStyleCnt="0"/>
      <dgm:spPr/>
    </dgm:pt>
    <dgm:pt modelId="{6784F221-4809-4C91-887D-76A34B805E35}" type="pres">
      <dgm:prSet presAssocID="{42D6E6DE-F6CF-496C-B4D3-C2CF64824CFA}" presName="composite" presStyleCnt="0"/>
      <dgm:spPr/>
    </dgm:pt>
    <dgm:pt modelId="{A01A3CAD-7745-46C5-9283-63AC87377E6D}" type="pres">
      <dgm:prSet presAssocID="{42D6E6DE-F6CF-496C-B4D3-C2CF64824CFA}" presName="parentText" presStyleLbl="alignNode1" presStyleIdx="1" presStyleCnt="5">
        <dgm:presLayoutVars>
          <dgm:chMax val="1"/>
          <dgm:bulletEnabled val="1"/>
        </dgm:presLayoutVars>
      </dgm:prSet>
      <dgm:spPr/>
      <dgm:t>
        <a:bodyPr/>
        <a:lstStyle/>
        <a:p>
          <a:endParaRPr lang="es-SV"/>
        </a:p>
      </dgm:t>
    </dgm:pt>
    <dgm:pt modelId="{96BDCB22-B99F-4773-9497-988323BD5160}" type="pres">
      <dgm:prSet presAssocID="{42D6E6DE-F6CF-496C-B4D3-C2CF64824CFA}" presName="descendantText" presStyleLbl="alignAcc1" presStyleIdx="1" presStyleCnt="5">
        <dgm:presLayoutVars>
          <dgm:bulletEnabled val="1"/>
        </dgm:presLayoutVars>
      </dgm:prSet>
      <dgm:spPr/>
      <dgm:t>
        <a:bodyPr/>
        <a:lstStyle/>
        <a:p>
          <a:endParaRPr lang="es-SV"/>
        </a:p>
      </dgm:t>
    </dgm:pt>
    <dgm:pt modelId="{5207FCF8-3A44-4A74-869C-0D26E35C4DCF}" type="pres">
      <dgm:prSet presAssocID="{27B881FC-84F2-4B79-B819-19FB667D8DAD}" presName="sp" presStyleCnt="0"/>
      <dgm:spPr/>
    </dgm:pt>
    <dgm:pt modelId="{857EB6A0-F8DF-499A-BF98-C27605C1A9CB}" type="pres">
      <dgm:prSet presAssocID="{1ADD4FCA-6BEF-4A47-85A6-F0DC82A298AB}" presName="composite" presStyleCnt="0"/>
      <dgm:spPr/>
    </dgm:pt>
    <dgm:pt modelId="{4EC80290-257C-4B1E-AB13-4EBC5403853F}" type="pres">
      <dgm:prSet presAssocID="{1ADD4FCA-6BEF-4A47-85A6-F0DC82A298AB}" presName="parentText" presStyleLbl="alignNode1" presStyleIdx="2" presStyleCnt="5">
        <dgm:presLayoutVars>
          <dgm:chMax val="1"/>
          <dgm:bulletEnabled val="1"/>
        </dgm:presLayoutVars>
      </dgm:prSet>
      <dgm:spPr/>
      <dgm:t>
        <a:bodyPr/>
        <a:lstStyle/>
        <a:p>
          <a:endParaRPr lang="es-SV"/>
        </a:p>
      </dgm:t>
    </dgm:pt>
    <dgm:pt modelId="{67296236-097E-4312-84A6-E0F0D2611513}" type="pres">
      <dgm:prSet presAssocID="{1ADD4FCA-6BEF-4A47-85A6-F0DC82A298AB}" presName="descendantText" presStyleLbl="alignAcc1" presStyleIdx="2" presStyleCnt="5" custScaleY="109573">
        <dgm:presLayoutVars>
          <dgm:bulletEnabled val="1"/>
        </dgm:presLayoutVars>
      </dgm:prSet>
      <dgm:spPr/>
      <dgm:t>
        <a:bodyPr/>
        <a:lstStyle/>
        <a:p>
          <a:endParaRPr lang="es-SV"/>
        </a:p>
      </dgm:t>
    </dgm:pt>
    <dgm:pt modelId="{C88D6355-CB94-4908-9EE4-27C5CB1C71D9}" type="pres">
      <dgm:prSet presAssocID="{5A4FDD21-562B-46CC-987D-98A0113CA574}" presName="sp" presStyleCnt="0"/>
      <dgm:spPr/>
    </dgm:pt>
    <dgm:pt modelId="{37AC95AB-E33B-4F92-90BC-16A909F60158}" type="pres">
      <dgm:prSet presAssocID="{77BCDE9F-8E78-4539-A767-CE293032C874}" presName="composite" presStyleCnt="0"/>
      <dgm:spPr/>
    </dgm:pt>
    <dgm:pt modelId="{E852B6C4-E4A6-4820-B6F7-92CCDF3AC67D}" type="pres">
      <dgm:prSet presAssocID="{77BCDE9F-8E78-4539-A767-CE293032C874}" presName="parentText" presStyleLbl="alignNode1" presStyleIdx="3" presStyleCnt="5">
        <dgm:presLayoutVars>
          <dgm:chMax val="1"/>
          <dgm:bulletEnabled val="1"/>
        </dgm:presLayoutVars>
      </dgm:prSet>
      <dgm:spPr/>
      <dgm:t>
        <a:bodyPr/>
        <a:lstStyle/>
        <a:p>
          <a:endParaRPr lang="es-SV"/>
        </a:p>
      </dgm:t>
    </dgm:pt>
    <dgm:pt modelId="{70ABAD61-4E32-4DAE-B58A-1C786CFD16E2}" type="pres">
      <dgm:prSet presAssocID="{77BCDE9F-8E78-4539-A767-CE293032C874}" presName="descendantText" presStyleLbl="alignAcc1" presStyleIdx="3" presStyleCnt="5">
        <dgm:presLayoutVars>
          <dgm:bulletEnabled val="1"/>
        </dgm:presLayoutVars>
      </dgm:prSet>
      <dgm:spPr/>
      <dgm:t>
        <a:bodyPr/>
        <a:lstStyle/>
        <a:p>
          <a:endParaRPr lang="es-SV"/>
        </a:p>
      </dgm:t>
    </dgm:pt>
    <dgm:pt modelId="{2C0E1110-490B-4041-967B-FFA220BF531C}" type="pres">
      <dgm:prSet presAssocID="{01FFF3A6-A77C-416C-8BC1-331A49420558}" presName="sp" presStyleCnt="0"/>
      <dgm:spPr/>
    </dgm:pt>
    <dgm:pt modelId="{F791411F-1ECE-4A5C-942A-9F08677DBA17}" type="pres">
      <dgm:prSet presAssocID="{A07BDAC1-B834-42ED-9DCA-E21735296960}" presName="composite" presStyleCnt="0"/>
      <dgm:spPr/>
    </dgm:pt>
    <dgm:pt modelId="{5E3139F4-56B2-4227-ACF1-7B11DBA85E52}" type="pres">
      <dgm:prSet presAssocID="{A07BDAC1-B834-42ED-9DCA-E21735296960}" presName="parentText" presStyleLbl="alignNode1" presStyleIdx="4" presStyleCnt="5">
        <dgm:presLayoutVars>
          <dgm:chMax val="1"/>
          <dgm:bulletEnabled val="1"/>
        </dgm:presLayoutVars>
      </dgm:prSet>
      <dgm:spPr/>
      <dgm:t>
        <a:bodyPr/>
        <a:lstStyle/>
        <a:p>
          <a:endParaRPr lang="es-SV"/>
        </a:p>
      </dgm:t>
    </dgm:pt>
    <dgm:pt modelId="{DD833072-A857-42AE-B6D8-69A00C844C22}" type="pres">
      <dgm:prSet presAssocID="{A07BDAC1-B834-42ED-9DCA-E21735296960}" presName="descendantText" presStyleLbl="alignAcc1" presStyleIdx="4" presStyleCnt="5">
        <dgm:presLayoutVars>
          <dgm:bulletEnabled val="1"/>
        </dgm:presLayoutVars>
      </dgm:prSet>
      <dgm:spPr/>
      <dgm:t>
        <a:bodyPr/>
        <a:lstStyle/>
        <a:p>
          <a:endParaRPr lang="es-SV"/>
        </a:p>
      </dgm:t>
    </dgm:pt>
  </dgm:ptLst>
  <dgm:cxnLst>
    <dgm:cxn modelId="{4FE13A45-845B-4795-89F2-0B5F34A6DFA7}" type="presOf" srcId="{A07BDAC1-B834-42ED-9DCA-E21735296960}" destId="{5E3139F4-56B2-4227-ACF1-7B11DBA85E52}" srcOrd="0" destOrd="0" presId="urn:microsoft.com/office/officeart/2005/8/layout/chevron2"/>
    <dgm:cxn modelId="{31894373-C1FD-451C-83A9-55B3E204CAB4}" type="presOf" srcId="{FDFE316C-7CF2-4092-A4C8-3841D16CDF8D}" destId="{EEFD26EA-8554-408E-AC1C-46C83AA69742}" srcOrd="0" destOrd="0" presId="urn:microsoft.com/office/officeart/2005/8/layout/chevron2"/>
    <dgm:cxn modelId="{CAD33AFD-FBFA-4410-ADBB-4F6732B0CDB3}" type="presOf" srcId="{3BF6628F-7137-4641-8780-CC303717262A}" destId="{70ABAD61-4E32-4DAE-B58A-1C786CFD16E2}" srcOrd="0" destOrd="0" presId="urn:microsoft.com/office/officeart/2005/8/layout/chevron2"/>
    <dgm:cxn modelId="{9CFBDE0C-7E04-4130-82C6-FA766B5FA2AA}" srcId="{77BCDE9F-8E78-4539-A767-CE293032C874}" destId="{3BF6628F-7137-4641-8780-CC303717262A}" srcOrd="0" destOrd="0" parTransId="{CD1BBCF6-C419-4DBD-A318-FC434E9CFF8F}" sibTransId="{344F7127-5102-4B75-8398-D8DD49830B5B}"/>
    <dgm:cxn modelId="{2566B937-F267-4A00-9ECF-B8070488D217}" srcId="{42D6E6DE-F6CF-496C-B4D3-C2CF64824CFA}" destId="{997D8953-90DE-408B-85DD-D9687D971EB3}" srcOrd="0" destOrd="0" parTransId="{0EAF3169-F802-4A49-A5C6-AAB02132570C}" sibTransId="{00607D95-86CE-4CD2-9B5F-42FC031841A4}"/>
    <dgm:cxn modelId="{EDC2CFD6-C73A-495C-9DC0-78E604189F43}" type="presOf" srcId="{E586B912-9DB5-43EF-A2E2-DCDA8438129B}" destId="{51138555-85A0-417B-A764-BCF5BA4E8442}" srcOrd="0" destOrd="0" presId="urn:microsoft.com/office/officeart/2005/8/layout/chevron2"/>
    <dgm:cxn modelId="{D53D6E15-BCC5-4688-A343-155E05F14955}" srcId="{FDFE316C-7CF2-4092-A4C8-3841D16CDF8D}" destId="{198AD13C-F93A-4BD7-82FD-D87BDAF73331}" srcOrd="0" destOrd="0" parTransId="{73A1567B-532F-4D80-8119-BF2D39297D14}" sibTransId="{7DF1D39E-DB10-4791-AE34-BED3466B1AB1}"/>
    <dgm:cxn modelId="{9FDFD78F-6DAD-40B2-BF14-6B3C1B228754}" srcId="{E586B912-9DB5-43EF-A2E2-DCDA8438129B}" destId="{FDFE316C-7CF2-4092-A4C8-3841D16CDF8D}" srcOrd="0" destOrd="0" parTransId="{D2D7136C-E4B6-402C-8F12-33BE84F31B31}" sibTransId="{43FDB3FE-C4AE-4E28-ADD6-C5E285A9F216}"/>
    <dgm:cxn modelId="{6F0366F2-3ED0-4FB8-9A78-8C2FCB50E540}" srcId="{1ADD4FCA-6BEF-4A47-85A6-F0DC82A298AB}" destId="{FD6993B4-3ABA-45EC-89C6-9FF18BF4E8EA}" srcOrd="0" destOrd="0" parTransId="{D0444A40-CFF3-4A35-8EBC-A62DE1B74324}" sibTransId="{9BDE8777-ED41-493A-9BC0-539B87026FA8}"/>
    <dgm:cxn modelId="{47AF15EA-3898-45CD-9AE4-0398424169C7}" type="presOf" srcId="{FEDDF5D3-AB4A-46E4-BD89-DD1536C3B693}" destId="{DD833072-A857-42AE-B6D8-69A00C844C22}" srcOrd="0" destOrd="0" presId="urn:microsoft.com/office/officeart/2005/8/layout/chevron2"/>
    <dgm:cxn modelId="{61EF7B59-AA2A-47D0-B606-7914E2EDFBE9}" type="presOf" srcId="{42D6E6DE-F6CF-496C-B4D3-C2CF64824CFA}" destId="{A01A3CAD-7745-46C5-9283-63AC87377E6D}" srcOrd="0" destOrd="0" presId="urn:microsoft.com/office/officeart/2005/8/layout/chevron2"/>
    <dgm:cxn modelId="{ACD99841-5D1E-45F5-8179-281E59CC574E}" type="presOf" srcId="{1ADD4FCA-6BEF-4A47-85A6-F0DC82A298AB}" destId="{4EC80290-257C-4B1E-AB13-4EBC5403853F}" srcOrd="0" destOrd="0" presId="urn:microsoft.com/office/officeart/2005/8/layout/chevron2"/>
    <dgm:cxn modelId="{3BFC3720-E965-4DD4-98AF-4D856D024193}" srcId="{A07BDAC1-B834-42ED-9DCA-E21735296960}" destId="{FEDDF5D3-AB4A-46E4-BD89-DD1536C3B693}" srcOrd="0" destOrd="0" parTransId="{4F17A7AF-AD75-427E-9DC4-AA0CB7EBF047}" sibTransId="{6D362469-6B51-4B4F-97B1-934742E54476}"/>
    <dgm:cxn modelId="{58E66032-2705-4FC9-9A60-EDD2EAF2D474}" type="presOf" srcId="{198AD13C-F93A-4BD7-82FD-D87BDAF73331}" destId="{842F5D58-B2B3-44E1-9535-D9DD333400E9}" srcOrd="0" destOrd="0" presId="urn:microsoft.com/office/officeart/2005/8/layout/chevron2"/>
    <dgm:cxn modelId="{315E2B32-B978-49D7-B4C3-7CA6EF97E852}" srcId="{E586B912-9DB5-43EF-A2E2-DCDA8438129B}" destId="{77BCDE9F-8E78-4539-A767-CE293032C874}" srcOrd="3" destOrd="0" parTransId="{7BF71F08-4051-4778-95DF-E497C05BA0ED}" sibTransId="{01FFF3A6-A77C-416C-8BC1-331A49420558}"/>
    <dgm:cxn modelId="{9D82A977-492E-4831-AF63-E486A04E2B03}" srcId="{E586B912-9DB5-43EF-A2E2-DCDA8438129B}" destId="{A07BDAC1-B834-42ED-9DCA-E21735296960}" srcOrd="4" destOrd="0" parTransId="{4895C8CF-1F28-455C-AC3F-2CCE883EE09A}" sibTransId="{1087F7E5-3A46-4B7A-84CD-DA56D163C2AF}"/>
    <dgm:cxn modelId="{31D79551-472C-4B41-AD21-1BA7D15451C2}" type="presOf" srcId="{FD6993B4-3ABA-45EC-89C6-9FF18BF4E8EA}" destId="{67296236-097E-4312-84A6-E0F0D2611513}" srcOrd="0" destOrd="0" presId="urn:microsoft.com/office/officeart/2005/8/layout/chevron2"/>
    <dgm:cxn modelId="{2161501D-657F-4671-BE8A-8075C448844E}" type="presOf" srcId="{77BCDE9F-8E78-4539-A767-CE293032C874}" destId="{E852B6C4-E4A6-4820-B6F7-92CCDF3AC67D}" srcOrd="0" destOrd="0" presId="urn:microsoft.com/office/officeart/2005/8/layout/chevron2"/>
    <dgm:cxn modelId="{22E6DC82-75C1-4550-80EE-C05FA9665238}" srcId="{E586B912-9DB5-43EF-A2E2-DCDA8438129B}" destId="{42D6E6DE-F6CF-496C-B4D3-C2CF64824CFA}" srcOrd="1" destOrd="0" parTransId="{034030E4-2FEE-407D-B81B-0334744A98C4}" sibTransId="{27B881FC-84F2-4B79-B819-19FB667D8DAD}"/>
    <dgm:cxn modelId="{A5B9AF6C-E167-4B56-B7A3-F9D89882D04A}" srcId="{E586B912-9DB5-43EF-A2E2-DCDA8438129B}" destId="{1ADD4FCA-6BEF-4A47-85A6-F0DC82A298AB}" srcOrd="2" destOrd="0" parTransId="{92B91BF2-9C19-4DF6-8F48-B30FB66CA8F8}" sibTransId="{5A4FDD21-562B-46CC-987D-98A0113CA574}"/>
    <dgm:cxn modelId="{C1D551D0-8B9E-4D99-8008-1311CD9140A3}" type="presOf" srcId="{997D8953-90DE-408B-85DD-D9687D971EB3}" destId="{96BDCB22-B99F-4773-9497-988323BD5160}" srcOrd="0" destOrd="0" presId="urn:microsoft.com/office/officeart/2005/8/layout/chevron2"/>
    <dgm:cxn modelId="{8A509FE0-5B27-4A06-B155-167F0767D2C4}" type="presParOf" srcId="{51138555-85A0-417B-A764-BCF5BA4E8442}" destId="{1D8A522B-6B64-4492-9557-86DBBE80D313}" srcOrd="0" destOrd="0" presId="urn:microsoft.com/office/officeart/2005/8/layout/chevron2"/>
    <dgm:cxn modelId="{07BD595C-BFE5-4EB6-B89A-3D0F87BA905C}" type="presParOf" srcId="{1D8A522B-6B64-4492-9557-86DBBE80D313}" destId="{EEFD26EA-8554-408E-AC1C-46C83AA69742}" srcOrd="0" destOrd="0" presId="urn:microsoft.com/office/officeart/2005/8/layout/chevron2"/>
    <dgm:cxn modelId="{E21D5E36-0188-4C31-8D3A-F97CF94AA06A}" type="presParOf" srcId="{1D8A522B-6B64-4492-9557-86DBBE80D313}" destId="{842F5D58-B2B3-44E1-9535-D9DD333400E9}" srcOrd="1" destOrd="0" presId="urn:microsoft.com/office/officeart/2005/8/layout/chevron2"/>
    <dgm:cxn modelId="{4842CF63-BC85-49C3-A3C1-0A5487B0C58D}" type="presParOf" srcId="{51138555-85A0-417B-A764-BCF5BA4E8442}" destId="{D25789DB-C920-4054-8343-62E8C526834F}" srcOrd="1" destOrd="0" presId="urn:microsoft.com/office/officeart/2005/8/layout/chevron2"/>
    <dgm:cxn modelId="{63FF6C9C-6E71-4745-B91E-6C598ABD8EBC}" type="presParOf" srcId="{51138555-85A0-417B-A764-BCF5BA4E8442}" destId="{6784F221-4809-4C91-887D-76A34B805E35}" srcOrd="2" destOrd="0" presId="urn:microsoft.com/office/officeart/2005/8/layout/chevron2"/>
    <dgm:cxn modelId="{637DF710-27D3-4076-8092-319FEA98573D}" type="presParOf" srcId="{6784F221-4809-4C91-887D-76A34B805E35}" destId="{A01A3CAD-7745-46C5-9283-63AC87377E6D}" srcOrd="0" destOrd="0" presId="urn:microsoft.com/office/officeart/2005/8/layout/chevron2"/>
    <dgm:cxn modelId="{E425D476-7C73-40FF-9235-ADB852DB8B26}" type="presParOf" srcId="{6784F221-4809-4C91-887D-76A34B805E35}" destId="{96BDCB22-B99F-4773-9497-988323BD5160}" srcOrd="1" destOrd="0" presId="urn:microsoft.com/office/officeart/2005/8/layout/chevron2"/>
    <dgm:cxn modelId="{2BCAC827-E424-411F-B71E-FCDDF44112C3}" type="presParOf" srcId="{51138555-85A0-417B-A764-BCF5BA4E8442}" destId="{5207FCF8-3A44-4A74-869C-0D26E35C4DCF}" srcOrd="3" destOrd="0" presId="urn:microsoft.com/office/officeart/2005/8/layout/chevron2"/>
    <dgm:cxn modelId="{4CE029C9-E757-4361-B444-A5DC24EA9B0F}" type="presParOf" srcId="{51138555-85A0-417B-A764-BCF5BA4E8442}" destId="{857EB6A0-F8DF-499A-BF98-C27605C1A9CB}" srcOrd="4" destOrd="0" presId="urn:microsoft.com/office/officeart/2005/8/layout/chevron2"/>
    <dgm:cxn modelId="{51251EAF-398C-4F51-8DE5-E92CBA468D79}" type="presParOf" srcId="{857EB6A0-F8DF-499A-BF98-C27605C1A9CB}" destId="{4EC80290-257C-4B1E-AB13-4EBC5403853F}" srcOrd="0" destOrd="0" presId="urn:microsoft.com/office/officeart/2005/8/layout/chevron2"/>
    <dgm:cxn modelId="{881739CB-56C0-42B6-BCB4-6472E2EE0B77}" type="presParOf" srcId="{857EB6A0-F8DF-499A-BF98-C27605C1A9CB}" destId="{67296236-097E-4312-84A6-E0F0D2611513}" srcOrd="1" destOrd="0" presId="urn:microsoft.com/office/officeart/2005/8/layout/chevron2"/>
    <dgm:cxn modelId="{CE520D09-4524-4E65-B67E-1DF89C515F92}" type="presParOf" srcId="{51138555-85A0-417B-A764-BCF5BA4E8442}" destId="{C88D6355-CB94-4908-9EE4-27C5CB1C71D9}" srcOrd="5" destOrd="0" presId="urn:microsoft.com/office/officeart/2005/8/layout/chevron2"/>
    <dgm:cxn modelId="{CCE122D0-1B00-43F9-946D-2E8805D36301}" type="presParOf" srcId="{51138555-85A0-417B-A764-BCF5BA4E8442}" destId="{37AC95AB-E33B-4F92-90BC-16A909F60158}" srcOrd="6" destOrd="0" presId="urn:microsoft.com/office/officeart/2005/8/layout/chevron2"/>
    <dgm:cxn modelId="{2D61305E-58D7-46F7-8F5C-DF86A03577DF}" type="presParOf" srcId="{37AC95AB-E33B-4F92-90BC-16A909F60158}" destId="{E852B6C4-E4A6-4820-B6F7-92CCDF3AC67D}" srcOrd="0" destOrd="0" presId="urn:microsoft.com/office/officeart/2005/8/layout/chevron2"/>
    <dgm:cxn modelId="{11E4D5F7-2B95-4E07-B99E-6B2C22EAF1FE}" type="presParOf" srcId="{37AC95AB-E33B-4F92-90BC-16A909F60158}" destId="{70ABAD61-4E32-4DAE-B58A-1C786CFD16E2}" srcOrd="1" destOrd="0" presId="urn:microsoft.com/office/officeart/2005/8/layout/chevron2"/>
    <dgm:cxn modelId="{7EF53CDD-4484-484C-8AAB-DB423D14729E}" type="presParOf" srcId="{51138555-85A0-417B-A764-BCF5BA4E8442}" destId="{2C0E1110-490B-4041-967B-FFA220BF531C}" srcOrd="7" destOrd="0" presId="urn:microsoft.com/office/officeart/2005/8/layout/chevron2"/>
    <dgm:cxn modelId="{EEB4DE04-39D8-49FE-B2F0-F8D88B630195}" type="presParOf" srcId="{51138555-85A0-417B-A764-BCF5BA4E8442}" destId="{F791411F-1ECE-4A5C-942A-9F08677DBA17}" srcOrd="8" destOrd="0" presId="urn:microsoft.com/office/officeart/2005/8/layout/chevron2"/>
    <dgm:cxn modelId="{DE78E2ED-C209-4E0F-ADB1-62E6A1BDFACE}" type="presParOf" srcId="{F791411F-1ECE-4A5C-942A-9F08677DBA17}" destId="{5E3139F4-56B2-4227-ACF1-7B11DBA85E52}" srcOrd="0" destOrd="0" presId="urn:microsoft.com/office/officeart/2005/8/layout/chevron2"/>
    <dgm:cxn modelId="{0D2E39D5-3597-4D60-9F8F-9C8763EC7DD1}" type="presParOf" srcId="{F791411F-1ECE-4A5C-942A-9F08677DBA17}" destId="{DD833072-A857-42AE-B6D8-69A00C844C2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D26EA-8554-408E-AC1C-46C83AA69742}">
      <dsp:nvSpPr>
        <dsp:cNvPr id="0" name=""/>
        <dsp:cNvSpPr/>
      </dsp:nvSpPr>
      <dsp:spPr>
        <a:xfrm rot="5400000">
          <a:off x="-158868" y="164227"/>
          <a:ext cx="1059120" cy="7413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SV" sz="2200" b="1" kern="1200" dirty="0" smtClean="0">
              <a:latin typeface="Arial" pitchFamily="34" charset="0"/>
              <a:cs typeface="Arial" pitchFamily="34" charset="0"/>
            </a:rPr>
            <a:t>1</a:t>
          </a:r>
          <a:endParaRPr lang="es-SV" sz="2200" b="1" kern="1200" dirty="0">
            <a:latin typeface="Arial" pitchFamily="34" charset="0"/>
            <a:cs typeface="Arial" pitchFamily="34" charset="0"/>
          </a:endParaRPr>
        </a:p>
      </dsp:txBody>
      <dsp:txXfrm rot="-5400000">
        <a:off x="0" y="376051"/>
        <a:ext cx="741384" cy="317736"/>
      </dsp:txXfrm>
    </dsp:sp>
    <dsp:sp modelId="{842F5D58-B2B3-44E1-9535-D9DD333400E9}">
      <dsp:nvSpPr>
        <dsp:cNvPr id="0" name=""/>
        <dsp:cNvSpPr/>
      </dsp:nvSpPr>
      <dsp:spPr>
        <a:xfrm rot="5400000">
          <a:off x="3760278" y="-3013534"/>
          <a:ext cx="688428" cy="6726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SV" sz="1600" b="1" kern="1200" dirty="0" smtClean="0">
              <a:latin typeface="Arial" pitchFamily="34" charset="0"/>
              <a:cs typeface="Arial" pitchFamily="34" charset="0"/>
            </a:rPr>
            <a:t>Compromiso y respaldo político institucional (proyección de largo plazo – exigencia para el reclutamiento)  </a:t>
          </a:r>
          <a:endParaRPr lang="es-SV" sz="1600" b="1" kern="1200" dirty="0">
            <a:latin typeface="Arial" pitchFamily="34" charset="0"/>
            <a:cs typeface="Arial" pitchFamily="34" charset="0"/>
          </a:endParaRPr>
        </a:p>
      </dsp:txBody>
      <dsp:txXfrm rot="-5400000">
        <a:off x="741385" y="38965"/>
        <a:ext cx="6692609" cy="621216"/>
      </dsp:txXfrm>
    </dsp:sp>
    <dsp:sp modelId="{A01A3CAD-7745-46C5-9283-63AC87377E6D}">
      <dsp:nvSpPr>
        <dsp:cNvPr id="0" name=""/>
        <dsp:cNvSpPr/>
      </dsp:nvSpPr>
      <dsp:spPr>
        <a:xfrm rot="5400000">
          <a:off x="-158868" y="1106935"/>
          <a:ext cx="1059120" cy="7413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SV" sz="2200" b="1" kern="1200" dirty="0" smtClean="0">
              <a:latin typeface="Arial" pitchFamily="34" charset="0"/>
              <a:cs typeface="Arial" pitchFamily="34" charset="0"/>
            </a:rPr>
            <a:t>2</a:t>
          </a:r>
          <a:endParaRPr lang="es-SV" sz="2200" b="1" kern="1200" dirty="0">
            <a:latin typeface="Arial" pitchFamily="34" charset="0"/>
            <a:cs typeface="Arial" pitchFamily="34" charset="0"/>
          </a:endParaRPr>
        </a:p>
      </dsp:txBody>
      <dsp:txXfrm rot="-5400000">
        <a:off x="0" y="1318759"/>
        <a:ext cx="741384" cy="317736"/>
      </dsp:txXfrm>
    </dsp:sp>
    <dsp:sp modelId="{96BDCB22-B99F-4773-9497-988323BD5160}">
      <dsp:nvSpPr>
        <dsp:cNvPr id="0" name=""/>
        <dsp:cNvSpPr/>
      </dsp:nvSpPr>
      <dsp:spPr>
        <a:xfrm rot="5400000">
          <a:off x="3760278" y="-2070825"/>
          <a:ext cx="688428" cy="6726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SV" sz="1600" b="1" kern="1200" dirty="0" smtClean="0">
              <a:latin typeface="Arial" pitchFamily="34" charset="0"/>
              <a:cs typeface="Arial" pitchFamily="34" charset="0"/>
            </a:rPr>
            <a:t>Incorporación de universidades  (oferta nacional sistemática- validez académica- </a:t>
          </a:r>
          <a:r>
            <a:rPr lang="es-SV" sz="1600" b="1" kern="1200" smtClean="0">
              <a:latin typeface="Arial" pitchFamily="34" charset="0"/>
              <a:cs typeface="Arial" pitchFamily="34" charset="0"/>
            </a:rPr>
            <a:t>base profesionalización)</a:t>
          </a:r>
          <a:endParaRPr lang="es-SV" sz="1600" b="1" kern="1200" dirty="0">
            <a:latin typeface="Arial" pitchFamily="34" charset="0"/>
            <a:cs typeface="Arial" pitchFamily="34" charset="0"/>
          </a:endParaRPr>
        </a:p>
      </dsp:txBody>
      <dsp:txXfrm rot="-5400000">
        <a:off x="741385" y="981674"/>
        <a:ext cx="6692609" cy="621216"/>
      </dsp:txXfrm>
    </dsp:sp>
    <dsp:sp modelId="{4EC80290-257C-4B1E-AB13-4EBC5403853F}">
      <dsp:nvSpPr>
        <dsp:cNvPr id="0" name=""/>
        <dsp:cNvSpPr/>
      </dsp:nvSpPr>
      <dsp:spPr>
        <a:xfrm rot="5400000">
          <a:off x="-158868" y="2082595"/>
          <a:ext cx="1059120" cy="7413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SV" sz="2200" b="1" kern="1200" dirty="0" smtClean="0">
              <a:latin typeface="Arial" pitchFamily="34" charset="0"/>
              <a:cs typeface="Arial" pitchFamily="34" charset="0"/>
            </a:rPr>
            <a:t>3</a:t>
          </a:r>
          <a:endParaRPr lang="es-SV" sz="2200" b="1" kern="1200" dirty="0">
            <a:latin typeface="Arial" pitchFamily="34" charset="0"/>
            <a:cs typeface="Arial" pitchFamily="34" charset="0"/>
          </a:endParaRPr>
        </a:p>
      </dsp:txBody>
      <dsp:txXfrm rot="-5400000">
        <a:off x="0" y="2294419"/>
        <a:ext cx="741384" cy="317736"/>
      </dsp:txXfrm>
    </dsp:sp>
    <dsp:sp modelId="{67296236-097E-4312-84A6-E0F0D2611513}">
      <dsp:nvSpPr>
        <dsp:cNvPr id="0" name=""/>
        <dsp:cNvSpPr/>
      </dsp:nvSpPr>
      <dsp:spPr>
        <a:xfrm rot="5400000">
          <a:off x="3727326" y="-1095165"/>
          <a:ext cx="754331" cy="6726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SV" sz="1600" b="1" kern="1200" dirty="0" smtClean="0">
              <a:latin typeface="Arial" pitchFamily="34" charset="0"/>
              <a:cs typeface="Arial" pitchFamily="34" charset="0"/>
            </a:rPr>
            <a:t>Desarrollo de propuesta curricular basada en APS y utilización de metodologías constructivistas (como mecanismo de implementación del sistema de salud especifica del país)</a:t>
          </a:r>
        </a:p>
        <a:p>
          <a:pPr marL="228600" lvl="1" indent="0" algn="l" defTabSz="889000">
            <a:lnSpc>
              <a:spcPct val="90000"/>
            </a:lnSpc>
            <a:spcBef>
              <a:spcPct val="0"/>
            </a:spcBef>
            <a:spcAft>
              <a:spcPct val="15000"/>
            </a:spcAft>
            <a:buChar char="••"/>
          </a:pPr>
          <a:endParaRPr lang="es-SV" sz="1400" b="1" kern="1200" dirty="0">
            <a:latin typeface="Arial" pitchFamily="34" charset="0"/>
            <a:cs typeface="Arial" pitchFamily="34" charset="0"/>
          </a:endParaRPr>
        </a:p>
      </dsp:txBody>
      <dsp:txXfrm rot="-5400000">
        <a:off x="741385" y="1927599"/>
        <a:ext cx="6689392" cy="680685"/>
      </dsp:txXfrm>
    </dsp:sp>
    <dsp:sp modelId="{E852B6C4-E4A6-4820-B6F7-92CCDF3AC67D}">
      <dsp:nvSpPr>
        <dsp:cNvPr id="0" name=""/>
        <dsp:cNvSpPr/>
      </dsp:nvSpPr>
      <dsp:spPr>
        <a:xfrm rot="5400000">
          <a:off x="-158868" y="3025304"/>
          <a:ext cx="1059120" cy="7413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SV" sz="2200" b="1" kern="1200" dirty="0" smtClean="0">
              <a:latin typeface="Arial" pitchFamily="34" charset="0"/>
              <a:cs typeface="Arial" pitchFamily="34" charset="0"/>
            </a:rPr>
            <a:t>4</a:t>
          </a:r>
          <a:endParaRPr lang="es-SV" sz="2200" b="1" kern="1200" dirty="0">
            <a:latin typeface="Arial" pitchFamily="34" charset="0"/>
            <a:cs typeface="Arial" pitchFamily="34" charset="0"/>
          </a:endParaRPr>
        </a:p>
      </dsp:txBody>
      <dsp:txXfrm rot="-5400000">
        <a:off x="0" y="3237128"/>
        <a:ext cx="741384" cy="317736"/>
      </dsp:txXfrm>
    </dsp:sp>
    <dsp:sp modelId="{70ABAD61-4E32-4DAE-B58A-1C786CFD16E2}">
      <dsp:nvSpPr>
        <dsp:cNvPr id="0" name=""/>
        <dsp:cNvSpPr/>
      </dsp:nvSpPr>
      <dsp:spPr>
        <a:xfrm rot="5400000">
          <a:off x="3760278" y="-152456"/>
          <a:ext cx="688428" cy="6726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SV" sz="1600" b="1" kern="1200" dirty="0" smtClean="0">
              <a:latin typeface="Arial" pitchFamily="34" charset="0"/>
              <a:cs typeface="Arial" pitchFamily="34" charset="0"/>
            </a:rPr>
            <a:t>Conformación de grupo de docentes y participantes</a:t>
          </a:r>
        </a:p>
        <a:p>
          <a:pPr marL="0" marR="0" lvl="1" indent="0" algn="l" defTabSz="914400" eaLnBrk="1" fontAlgn="auto" latinLnBrk="0" hangingPunct="1">
            <a:lnSpc>
              <a:spcPct val="100000"/>
            </a:lnSpc>
            <a:spcBef>
              <a:spcPct val="0"/>
            </a:spcBef>
            <a:spcAft>
              <a:spcPts val="0"/>
            </a:spcAft>
            <a:buClrTx/>
            <a:buSzTx/>
            <a:buFontTx/>
            <a:buChar char="••"/>
            <a:tabLst/>
            <a:defRPr/>
          </a:pPr>
          <a:r>
            <a:rPr lang="es-SV" sz="1600" b="1" kern="1200" dirty="0" smtClean="0">
              <a:latin typeface="Arial" pitchFamily="34" charset="0"/>
              <a:cs typeface="Arial" pitchFamily="34" charset="0"/>
            </a:rPr>
            <a:t> (capacidades para la oferta autónoma nacional)</a:t>
          </a:r>
          <a:endParaRPr lang="es-SV" sz="1600" b="1" kern="1200" dirty="0">
            <a:latin typeface="Arial" pitchFamily="34" charset="0"/>
            <a:cs typeface="Arial" pitchFamily="34" charset="0"/>
          </a:endParaRPr>
        </a:p>
      </dsp:txBody>
      <dsp:txXfrm rot="-5400000">
        <a:off x="741385" y="2900043"/>
        <a:ext cx="6692609" cy="621216"/>
      </dsp:txXfrm>
    </dsp:sp>
    <dsp:sp modelId="{5E3139F4-56B2-4227-ACF1-7B11DBA85E52}">
      <dsp:nvSpPr>
        <dsp:cNvPr id="0" name=""/>
        <dsp:cNvSpPr/>
      </dsp:nvSpPr>
      <dsp:spPr>
        <a:xfrm rot="5400000">
          <a:off x="-158868" y="3968013"/>
          <a:ext cx="1059120" cy="7413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SV" sz="2200" b="1" kern="1200" dirty="0" smtClean="0">
              <a:latin typeface="Arial" pitchFamily="34" charset="0"/>
              <a:cs typeface="Arial" pitchFamily="34" charset="0"/>
            </a:rPr>
            <a:t>5</a:t>
          </a:r>
          <a:endParaRPr lang="es-SV" sz="2200" b="1" kern="1200" dirty="0">
            <a:latin typeface="Arial" pitchFamily="34" charset="0"/>
            <a:cs typeface="Arial" pitchFamily="34" charset="0"/>
          </a:endParaRPr>
        </a:p>
      </dsp:txBody>
      <dsp:txXfrm rot="-5400000">
        <a:off x="0" y="4179837"/>
        <a:ext cx="741384" cy="317736"/>
      </dsp:txXfrm>
    </dsp:sp>
    <dsp:sp modelId="{DD833072-A857-42AE-B6D8-69A00C844C22}">
      <dsp:nvSpPr>
        <dsp:cNvPr id="0" name=""/>
        <dsp:cNvSpPr/>
      </dsp:nvSpPr>
      <dsp:spPr>
        <a:xfrm rot="5400000">
          <a:off x="3760278" y="790251"/>
          <a:ext cx="688428" cy="6726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SV" sz="1600" b="1" kern="1200" dirty="0" smtClean="0">
              <a:latin typeface="Arial" pitchFamily="34" charset="0"/>
              <a:cs typeface="Arial" pitchFamily="34" charset="0"/>
            </a:rPr>
            <a:t>Compromiso político y financiero para implementar cambios propuestos (combinación de financiamiento y proyección como estrategia de </a:t>
          </a:r>
          <a:r>
            <a:rPr lang="es-SV" sz="1600" b="1" kern="1200" dirty="0" err="1" smtClean="0">
              <a:latin typeface="Arial" pitchFamily="34" charset="0"/>
              <a:cs typeface="Arial" pitchFamily="34" charset="0"/>
            </a:rPr>
            <a:t>calificacion</a:t>
          </a:r>
          <a:r>
            <a:rPr lang="es-SV" sz="1600" b="1" kern="1200" dirty="0" smtClean="0">
              <a:latin typeface="Arial" pitchFamily="34" charset="0"/>
              <a:cs typeface="Arial" pitchFamily="34" charset="0"/>
            </a:rPr>
            <a:t> del RH)</a:t>
          </a:r>
          <a:endParaRPr lang="es-SV" sz="1600" b="1" kern="1200" dirty="0">
            <a:latin typeface="Arial" pitchFamily="34" charset="0"/>
            <a:cs typeface="Arial" pitchFamily="34" charset="0"/>
          </a:endParaRPr>
        </a:p>
      </dsp:txBody>
      <dsp:txXfrm rot="-5400000">
        <a:off x="741385" y="3842750"/>
        <a:ext cx="6692609" cy="6212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1F4B3-9765-49F5-88BD-D7BB51638B3E}" type="datetimeFigureOut">
              <a:rPr lang="en-US" smtClean="0"/>
              <a:t>11/8/2013</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9D669-9E1B-45AB-8FAB-059C3F344216}" type="slidenum">
              <a:rPr lang="en-US" smtClean="0"/>
              <a:t>‹Nº›</a:t>
            </a:fld>
            <a:endParaRPr lang="en-US"/>
          </a:p>
        </p:txBody>
      </p:sp>
    </p:spTree>
    <p:extLst>
      <p:ext uri="{BB962C8B-B14F-4D97-AF65-F5344CB8AC3E}">
        <p14:creationId xmlns:p14="http://schemas.microsoft.com/office/powerpoint/2010/main" val="231852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353C6E94-20AD-4D52-9627-F3F60AE8BC57}" type="slidenum">
              <a:rPr lang="es-ES" altLang="en-US">
                <a:solidFill>
                  <a:prstClr val="black"/>
                </a:solidFill>
                <a:latin typeface="Arial" charset="0"/>
              </a:rPr>
              <a:pPr eaLnBrk="1" hangingPunct="1"/>
              <a:t>4</a:t>
            </a:fld>
            <a:endParaRPr lang="es-ES" altLang="en-US">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s-MX" altLang="en-US" smtClean="0">
                <a:latin typeface="Arial" charset="0"/>
              </a:rPr>
              <a:t>El crecimiento sin embargo, no asegura la calidad ni el logro de las competencias requeridas, como se ve en el estudio de Colombia, la calidad en los temas clínicos y teórico prácticos habilidades para el ejercicio son adecuadas, pero la adaptación al entorno de trabajo refleja problemas con la pertinencia de la formación a los requerimientos del trabajo. Esta tendencia es generalizada en nuestra región y uno de los desafíos de la política de RHUS. </a:t>
            </a:r>
            <a:endParaRPr lang="es-E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C185C-5AE4-4641-B61F-8EDB2628E10F}" type="slidenum">
              <a:rPr lang="es-ES" altLang="en-US"/>
              <a:pPr/>
              <a:t>6</a:t>
            </a:fld>
            <a:endParaRPr lang="es-ES" alt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s-MX" altLang="en-US"/>
              <a:t>Importante también reflexionar sobre la formación y el mercado de trabajo, aquí un ejemplo de México la tendencia creciente de la inscripción al Examen Nacional de Residencias Medicas para pediatría, con una curva decreciente de la población de 0 a 15 años en el país, y con una tendencia a la disminución de empleo para pediatras. Los procesos de formación muchas veces se dan al margen de las necesidades de los sistemas de salud y de empleo de los propios estudiantes.  </a:t>
            </a:r>
          </a:p>
          <a:p>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4A3C1-5FF1-41B0-8D82-7840D3534803}" type="slidenum">
              <a:rPr lang="es-ES" altLang="en-US"/>
              <a:pPr/>
              <a:t>7</a:t>
            </a:fld>
            <a:endParaRPr lang="es-ES" alt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s-MX" altLang="en-US"/>
              <a:t>Finalmente, toda esa inversión se pierde, aquí un grafico que evidencia la extracción del personal de enfermería formado en los países hacia el hemisferio norte y </a:t>
            </a:r>
            <a:endParaRPr lang="es-E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7339" y="8686096"/>
            <a:ext cx="2970661" cy="4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2" tIns="45684" rIns="91372" bIns="45684" anchor="b"/>
          <a:lstStyle>
            <a:lvl1pPr defTabSz="931863">
              <a:defRPr b="1">
                <a:solidFill>
                  <a:schemeClr val="bg1"/>
                </a:solidFill>
                <a:latin typeface="Palatino Linotype" pitchFamily="18" charset="0"/>
              </a:defRPr>
            </a:lvl1pPr>
            <a:lvl2pPr marL="742950" indent="-285750" defTabSz="931863">
              <a:defRPr b="1">
                <a:solidFill>
                  <a:schemeClr val="bg1"/>
                </a:solidFill>
                <a:latin typeface="Palatino Linotype" pitchFamily="18" charset="0"/>
              </a:defRPr>
            </a:lvl2pPr>
            <a:lvl3pPr marL="1143000" indent="-228600" defTabSz="931863">
              <a:defRPr b="1">
                <a:solidFill>
                  <a:schemeClr val="bg1"/>
                </a:solidFill>
                <a:latin typeface="Palatino Linotype" pitchFamily="18" charset="0"/>
              </a:defRPr>
            </a:lvl3pPr>
            <a:lvl4pPr marL="1600200" indent="-228600" defTabSz="931863">
              <a:defRPr b="1">
                <a:solidFill>
                  <a:schemeClr val="bg1"/>
                </a:solidFill>
                <a:latin typeface="Palatino Linotype" pitchFamily="18" charset="0"/>
              </a:defRPr>
            </a:lvl4pPr>
            <a:lvl5pPr marL="2057400" indent="-228600" defTabSz="931863">
              <a:defRPr b="1">
                <a:solidFill>
                  <a:schemeClr val="bg1"/>
                </a:solidFill>
                <a:latin typeface="Palatino Linotype" pitchFamily="18" charset="0"/>
              </a:defRPr>
            </a:lvl5pPr>
            <a:lvl6pPr marL="2514600" indent="-228600" algn="ctr" defTabSz="931863" eaLnBrk="0" fontAlgn="base" hangingPunct="0">
              <a:spcBef>
                <a:spcPct val="50000"/>
              </a:spcBef>
              <a:spcAft>
                <a:spcPct val="0"/>
              </a:spcAft>
              <a:defRPr b="1">
                <a:solidFill>
                  <a:schemeClr val="bg1"/>
                </a:solidFill>
                <a:latin typeface="Palatino Linotype" pitchFamily="18" charset="0"/>
              </a:defRPr>
            </a:lvl6pPr>
            <a:lvl7pPr marL="2971800" indent="-228600" algn="ctr" defTabSz="931863" eaLnBrk="0" fontAlgn="base" hangingPunct="0">
              <a:spcBef>
                <a:spcPct val="50000"/>
              </a:spcBef>
              <a:spcAft>
                <a:spcPct val="0"/>
              </a:spcAft>
              <a:defRPr b="1">
                <a:solidFill>
                  <a:schemeClr val="bg1"/>
                </a:solidFill>
                <a:latin typeface="Palatino Linotype" pitchFamily="18" charset="0"/>
              </a:defRPr>
            </a:lvl7pPr>
            <a:lvl8pPr marL="3429000" indent="-228600" algn="ctr" defTabSz="931863" eaLnBrk="0" fontAlgn="base" hangingPunct="0">
              <a:spcBef>
                <a:spcPct val="50000"/>
              </a:spcBef>
              <a:spcAft>
                <a:spcPct val="0"/>
              </a:spcAft>
              <a:defRPr b="1">
                <a:solidFill>
                  <a:schemeClr val="bg1"/>
                </a:solidFill>
                <a:latin typeface="Palatino Linotype" pitchFamily="18" charset="0"/>
              </a:defRPr>
            </a:lvl8pPr>
            <a:lvl9pPr marL="3886200" indent="-228600" algn="ctr" defTabSz="931863" eaLnBrk="0" fontAlgn="base" hangingPunct="0">
              <a:spcBef>
                <a:spcPct val="50000"/>
              </a:spcBef>
              <a:spcAft>
                <a:spcPct val="0"/>
              </a:spcAft>
              <a:defRPr b="1">
                <a:solidFill>
                  <a:schemeClr val="bg1"/>
                </a:solidFill>
                <a:latin typeface="Palatino Linotype" pitchFamily="18" charset="0"/>
              </a:defRPr>
            </a:lvl9pPr>
          </a:lstStyle>
          <a:p>
            <a:pPr algn="r" eaLnBrk="0" fontAlgn="base" hangingPunct="0">
              <a:spcBef>
                <a:spcPct val="0"/>
              </a:spcBef>
              <a:spcAft>
                <a:spcPct val="0"/>
              </a:spcAft>
            </a:pPr>
            <a:fld id="{C6C00193-A6B3-450D-91A8-CEAF2D213225}" type="slidenum">
              <a:rPr lang="en-US" altLang="en-US" sz="1200" b="0">
                <a:solidFill>
                  <a:prstClr val="black"/>
                </a:solidFill>
                <a:latin typeface="Times" pitchFamily="18" charset="0"/>
              </a:rPr>
              <a:pPr algn="r" eaLnBrk="0" fontAlgn="base" hangingPunct="0">
                <a:spcBef>
                  <a:spcPct val="0"/>
                </a:spcBef>
                <a:spcAft>
                  <a:spcPct val="0"/>
                </a:spcAft>
              </a:pPr>
              <a:t>8</a:t>
            </a:fld>
            <a:endParaRPr lang="en-US" altLang="en-US" sz="1200" b="0">
              <a:solidFill>
                <a:prstClr val="black"/>
              </a:solidFill>
              <a:latin typeface="Times" pitchFamily="18" charset="0"/>
            </a:endParaRPr>
          </a:p>
        </p:txBody>
      </p:sp>
      <p:sp>
        <p:nvSpPr>
          <p:cNvPr id="278531" name="Rectangle 2"/>
          <p:cNvSpPr>
            <a:spLocks noChangeArrowheads="1" noTextEdit="1"/>
          </p:cNvSpPr>
          <p:nvPr>
            <p:ph type="sldImg"/>
          </p:nvPr>
        </p:nvSpPr>
        <p:spPr>
          <a:xfrm>
            <a:off x="1149350" y="685800"/>
            <a:ext cx="4568825" cy="3427413"/>
          </a:xfrm>
          <a:ln/>
        </p:spPr>
      </p:sp>
      <p:sp>
        <p:nvSpPr>
          <p:cNvPr id="278532" name="Rectangle 3"/>
          <p:cNvSpPr>
            <a:spLocks noGrp="1" noChangeArrowheads="1"/>
          </p:cNvSpPr>
          <p:nvPr>
            <p:ph type="body" idx="1"/>
          </p:nvPr>
        </p:nvSpPr>
        <p:spPr>
          <a:xfrm>
            <a:off x="915125" y="4343049"/>
            <a:ext cx="5027750" cy="41148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DF2888-79D1-4464-93C7-FC6C2698BDAE}" type="slidenum">
              <a:rPr lang="es-ES" altLang="en-US"/>
              <a:pPr/>
              <a:t>10</a:t>
            </a:fld>
            <a:endParaRPr lang="es-ES" altLang="en-US"/>
          </a:p>
        </p:txBody>
      </p:sp>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1432020D-D112-47BF-BC06-2C3F742BD57F}" type="slidenum">
              <a:rPr lang="es-EC" altLang="en-US" sz="1200"/>
              <a:pPr algn="r"/>
              <a:t>10</a:t>
            </a:fld>
            <a:endParaRPr lang="es-EC" altLang="en-US" sz="120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p:txBody>
          <a:bodyPr/>
          <a:lstStyle/>
          <a:p>
            <a:endParaRPr lang="es-EC"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69D20F-E8F5-4556-B058-17B8BF3E6BDC}" type="slidenum">
              <a:rPr lang="es-ES" altLang="en-US"/>
              <a:pPr/>
              <a:t>11</a:t>
            </a:fld>
            <a:endParaRPr lang="es-ES" altLang="en-US"/>
          </a:p>
        </p:txBody>
      </p:sp>
      <p:sp>
        <p:nvSpPr>
          <p:cNvPr id="186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93A775B6-D275-4FA8-BEF1-8D7244DD980D}" type="slidenum">
              <a:rPr lang="es-EC" altLang="en-US" sz="1200"/>
              <a:pPr algn="r"/>
              <a:t>11</a:t>
            </a:fld>
            <a:endParaRPr lang="es-EC" altLang="en-US" sz="12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B383E-F40C-48CD-98F1-6D272647D2CB}" type="slidenum">
              <a:rPr lang="es-ES" altLang="en-US"/>
              <a:pPr/>
              <a:t>12</a:t>
            </a:fld>
            <a:endParaRPr lang="es-ES" altLang="en-US"/>
          </a:p>
        </p:txBody>
      </p:sp>
      <p:sp>
        <p:nvSpPr>
          <p:cNvPr id="103426" name="Rectangle 2"/>
          <p:cNvSpPr>
            <a:spLocks noGrp="1" noRot="1" noChangeAspect="1" noChangeArrowheads="1" noTextEdit="1"/>
          </p:cNvSpPr>
          <p:nvPr>
            <p:ph type="sldImg"/>
          </p:nvPr>
        </p:nvSpPr>
        <p:spPr>
          <a:xfrm>
            <a:off x="1144588" y="685800"/>
            <a:ext cx="4572000" cy="3429000"/>
          </a:xfrm>
          <a:ln/>
        </p:spPr>
      </p:sp>
      <p:sp>
        <p:nvSpPr>
          <p:cNvPr id="103427" name="Rectangle 3"/>
          <p:cNvSpPr>
            <a:spLocks noGrp="1" noChangeArrowheads="1"/>
          </p:cNvSpPr>
          <p:nvPr>
            <p:ph type="body" idx="1"/>
          </p:nvPr>
        </p:nvSpPr>
        <p:spPr/>
        <p:txBody>
          <a:bodyPr/>
          <a:lstStyle/>
          <a:p>
            <a:r>
              <a:rPr lang="es-PE" altLang="en-US" sz="1400"/>
              <a:t>Permítanme revisar con ustedes la relación entre trabajadores de la salud y sistemas de salud De atrás (Resultados Sanitarios) para adelante.  Este marco de relaciones es importante tenerlo en cuenta pues generalmente las decisiones en RHUS parecen ser un tema administrativo separado de la gestión de los servicios de salud. </a:t>
            </a:r>
            <a:endParaRPr lang="en-US" altLang="en-US"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99F6F-3179-43E3-A489-8B93D52668C1}" type="slidenum">
              <a:rPr lang="es-ES" altLang="en-US"/>
              <a:pPr/>
              <a:t>31</a:t>
            </a:fld>
            <a:endParaRPr lang="es-ES" alt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370652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255701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69244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284761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324618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253291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223175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15573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168086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247286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369359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415047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416776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229127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52342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3098197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FFFFFF"/>
                </a:solidFill>
              </a:rPr>
              <a:t>Manuel Peña</a:t>
            </a:r>
          </a:p>
          <a:p>
            <a:pPr>
              <a:defRPr/>
            </a:pPr>
            <a:r>
              <a:rPr lang="en-US">
                <a:solidFill>
                  <a:srgbClr val="FFFFFF"/>
                </a:solidFill>
              </a:rPr>
              <a:t>OPS/OMS-Perú</a:t>
            </a:r>
          </a:p>
          <a:p>
            <a:pPr>
              <a:defRPr/>
            </a:pPr>
            <a:r>
              <a:rPr lang="en-US">
                <a:solidFill>
                  <a:srgbClr val="FFFFFF"/>
                </a:solidFill>
              </a:rPr>
              <a:t>2007</a:t>
            </a:r>
          </a:p>
        </p:txBody>
      </p:sp>
    </p:spTree>
    <p:extLst>
      <p:ext uri="{BB962C8B-B14F-4D97-AF65-F5344CB8AC3E}">
        <p14:creationId xmlns:p14="http://schemas.microsoft.com/office/powerpoint/2010/main" val="421542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54A792D-EBBC-4421-9208-0424E0CCC8EC}" type="datetimeFigureOut">
              <a:rPr lang="en-US" smtClean="0"/>
              <a:pPr/>
              <a:t>11/8/2013</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424DDCE2-2682-4A94-9A03-897BC2E7240D}" type="slidenum">
              <a:rPr lang="en-US" smtClean="0"/>
              <a:pPr/>
              <a:t>‹Nº›</a:t>
            </a:fld>
            <a:endParaRPr lang="en-US"/>
          </a:p>
        </p:txBody>
      </p:sp>
    </p:spTree>
    <p:extLst>
      <p:ext uri="{BB962C8B-B14F-4D97-AF65-F5344CB8AC3E}">
        <p14:creationId xmlns:p14="http://schemas.microsoft.com/office/powerpoint/2010/main" val="2584387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5" name="4 Marcador de pie de página"/>
          <p:cNvSpPr>
            <a:spLocks noGrp="1"/>
          </p:cNvSpPr>
          <p:nvPr>
            <p:ph type="ftr" sz="quarter" idx="11"/>
          </p:nvPr>
        </p:nvSpPr>
        <p:spPr/>
        <p:txBody>
          <a:bodyPr/>
          <a:lstStyle>
            <a:extLst/>
          </a:lstStyle>
          <a:p>
            <a:endParaRPr lang="en-US">
              <a:solidFill>
                <a:prstClr val="black"/>
              </a:solidFill>
            </a:endParaRPr>
          </a:p>
        </p:txBody>
      </p:sp>
      <p:sp>
        <p:nvSpPr>
          <p:cNvPr id="6" name="5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110763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4A792D-EBBC-4421-9208-0424E0CCC8EC}" type="datetimeFigureOut">
              <a:rPr lang="en-US" smtClean="0">
                <a:solidFill>
                  <a:prstClr val="white"/>
                </a:solidFill>
              </a:rPr>
              <a:pPr/>
              <a:t>11/8/2013</a:t>
            </a:fld>
            <a:endParaRPr lang="en-US">
              <a:solidFill>
                <a:prstClr val="white"/>
              </a:solidFill>
            </a:endParaRPr>
          </a:p>
        </p:txBody>
      </p:sp>
      <p:sp>
        <p:nvSpPr>
          <p:cNvPr id="5" name="4 Marcador de pie de página"/>
          <p:cNvSpPr>
            <a:spLocks noGrp="1"/>
          </p:cNvSpPr>
          <p:nvPr>
            <p:ph type="ftr" sz="quarter" idx="11"/>
          </p:nvPr>
        </p:nvSpPr>
        <p:spPr/>
        <p:txBody>
          <a:bodyPr/>
          <a:lstStyle>
            <a:extLst/>
          </a:lstStyle>
          <a:p>
            <a:endParaRPr lang="en-US">
              <a:solidFill>
                <a:prstClr val="white"/>
              </a:solidFill>
            </a:endParaRPr>
          </a:p>
        </p:txBody>
      </p:sp>
      <p:sp>
        <p:nvSpPr>
          <p:cNvPr id="6" name="5 Marcador de número de diapositiva"/>
          <p:cNvSpPr>
            <a:spLocks noGrp="1"/>
          </p:cNvSpPr>
          <p:nvPr>
            <p:ph type="sldNum" sz="quarter" idx="12"/>
          </p:nvPr>
        </p:nvSpPr>
        <p:spPr/>
        <p:txBody>
          <a:bodyPr/>
          <a:lstStyle>
            <a:extLst/>
          </a:lstStyle>
          <a:p>
            <a:fld id="{424DDCE2-2682-4A94-9A03-897BC2E7240D}" type="slidenum">
              <a:rPr lang="en-US" smtClean="0">
                <a:solidFill>
                  <a:prstClr val="white"/>
                </a:solidFill>
              </a:rPr>
              <a:pPr/>
              <a:t>‹Nº›</a:t>
            </a:fld>
            <a:endParaRPr lang="en-US">
              <a:solidFill>
                <a:prstClr val="white"/>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6464521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4A792D-EBBC-4421-9208-0424E0CCC8EC}" type="datetimeFigureOut">
              <a:rPr lang="en-US" smtClean="0">
                <a:solidFill>
                  <a:prstClr val="white"/>
                </a:solidFill>
              </a:rPr>
              <a:pPr/>
              <a:t>11/8/2013</a:t>
            </a:fld>
            <a:endParaRPr lang="en-US">
              <a:solidFill>
                <a:prstClr val="white"/>
              </a:solidFill>
            </a:endParaRPr>
          </a:p>
        </p:txBody>
      </p:sp>
      <p:sp>
        <p:nvSpPr>
          <p:cNvPr id="6" name="5 Marcador de pie de página"/>
          <p:cNvSpPr>
            <a:spLocks noGrp="1"/>
          </p:cNvSpPr>
          <p:nvPr>
            <p:ph type="ftr" sz="quarter" idx="11"/>
          </p:nvPr>
        </p:nvSpPr>
        <p:spPr/>
        <p:txBody>
          <a:bodyPr/>
          <a:lstStyle>
            <a:extLst/>
          </a:lstStyle>
          <a:p>
            <a:endParaRPr lang="en-US">
              <a:solidFill>
                <a:prstClr val="white"/>
              </a:solidFill>
            </a:endParaRPr>
          </a:p>
        </p:txBody>
      </p:sp>
      <p:sp>
        <p:nvSpPr>
          <p:cNvPr id="7" name="6 Marcador de número de diapositiva"/>
          <p:cNvSpPr>
            <a:spLocks noGrp="1"/>
          </p:cNvSpPr>
          <p:nvPr>
            <p:ph type="sldNum" sz="quarter" idx="12"/>
          </p:nvPr>
        </p:nvSpPr>
        <p:spPr/>
        <p:txBody>
          <a:bodyPr/>
          <a:lstStyle>
            <a:extLst/>
          </a:lstStyle>
          <a:p>
            <a:fld id="{424DDCE2-2682-4A94-9A03-897BC2E7240D}" type="slidenum">
              <a:rPr lang="en-US" smtClean="0">
                <a:solidFill>
                  <a:prstClr val="white"/>
                </a:solidFill>
              </a:rPr>
              <a:pPr/>
              <a:t>‹Nº›</a:t>
            </a:fld>
            <a:endParaRPr lang="en-US">
              <a:solidFill>
                <a:prstClr val="white"/>
              </a:solidFill>
            </a:endParaRP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84908735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8" name="7 Marcador de pie de página"/>
          <p:cNvSpPr>
            <a:spLocks noGrp="1"/>
          </p:cNvSpPr>
          <p:nvPr>
            <p:ph type="ftr" sz="quarter" idx="11"/>
          </p:nvPr>
        </p:nvSpPr>
        <p:spPr/>
        <p:txBody>
          <a:bodyPr/>
          <a:lstStyle>
            <a:extLst/>
          </a:lstStyle>
          <a:p>
            <a:endParaRPr lang="en-US">
              <a:solidFill>
                <a:prstClr val="black"/>
              </a:solidFill>
            </a:endParaRPr>
          </a:p>
        </p:txBody>
      </p:sp>
      <p:sp>
        <p:nvSpPr>
          <p:cNvPr id="9" name="8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3332076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3983117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54A792D-EBBC-4421-9208-0424E0CCC8EC}" type="datetimeFigureOut">
              <a:rPr lang="en-US" smtClean="0">
                <a:solidFill>
                  <a:prstClr val="white"/>
                </a:solidFill>
              </a:rPr>
              <a:pPr/>
              <a:t>11/8/2013</a:t>
            </a:fld>
            <a:endParaRPr lang="en-US">
              <a:solidFill>
                <a:prstClr val="white"/>
              </a:solidFill>
            </a:endParaRPr>
          </a:p>
        </p:txBody>
      </p:sp>
      <p:sp>
        <p:nvSpPr>
          <p:cNvPr id="4" name="3 Marcador de pie de página"/>
          <p:cNvSpPr>
            <a:spLocks noGrp="1"/>
          </p:cNvSpPr>
          <p:nvPr>
            <p:ph type="ftr" sz="quarter" idx="11"/>
          </p:nvPr>
        </p:nvSpPr>
        <p:spPr/>
        <p:txBody>
          <a:bodyPr/>
          <a:lstStyle>
            <a:extLst/>
          </a:lstStyle>
          <a:p>
            <a:endParaRPr lang="en-US">
              <a:solidFill>
                <a:prstClr val="white"/>
              </a:solidFill>
            </a:endParaRPr>
          </a:p>
        </p:txBody>
      </p:sp>
      <p:sp>
        <p:nvSpPr>
          <p:cNvPr id="5" name="4 Marcador de número de diapositiva"/>
          <p:cNvSpPr>
            <a:spLocks noGrp="1"/>
          </p:cNvSpPr>
          <p:nvPr>
            <p:ph type="sldNum" sz="quarter" idx="12"/>
          </p:nvPr>
        </p:nvSpPr>
        <p:spPr/>
        <p:txBody>
          <a:bodyPr/>
          <a:lstStyle>
            <a:extLst/>
          </a:lstStyle>
          <a:p>
            <a:fld id="{424DDCE2-2682-4A94-9A03-897BC2E7240D}" type="slidenum">
              <a:rPr lang="en-US" smtClean="0">
                <a:solidFill>
                  <a:prstClr val="white"/>
                </a:solidFill>
              </a:rPr>
              <a:pPr/>
              <a:t>‹Nº›</a:t>
            </a:fld>
            <a:endParaRPr lang="en-US">
              <a:solidFill>
                <a:prstClr val="white"/>
              </a:solidFill>
            </a:endParaRP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404552451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3" name="2 Marcador de pie de página"/>
          <p:cNvSpPr>
            <a:spLocks noGrp="1"/>
          </p:cNvSpPr>
          <p:nvPr>
            <p:ph type="ftr" sz="quarter" idx="11"/>
          </p:nvPr>
        </p:nvSpPr>
        <p:spPr/>
        <p:txBody>
          <a:bodyPr/>
          <a:lstStyle>
            <a:extLst/>
          </a:lstStyle>
          <a:p>
            <a:endParaRPr lang="en-US">
              <a:solidFill>
                <a:prstClr val="black"/>
              </a:solidFill>
            </a:endParaRPr>
          </a:p>
        </p:txBody>
      </p:sp>
      <p:sp>
        <p:nvSpPr>
          <p:cNvPr id="4" name="3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192881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6" name="5 Marcador de pie de página"/>
          <p:cNvSpPr>
            <a:spLocks noGrp="1"/>
          </p:cNvSpPr>
          <p:nvPr>
            <p:ph type="ftr" sz="quarter" idx="11"/>
          </p:nvPr>
        </p:nvSpPr>
        <p:spPr/>
        <p:txBody>
          <a:bodyPr/>
          <a:lstStyle>
            <a:extLst/>
          </a:lstStyle>
          <a:p>
            <a:endParaRPr lang="en-US">
              <a:solidFill>
                <a:prstClr val="black"/>
              </a:solidFill>
            </a:endParaRPr>
          </a:p>
        </p:txBody>
      </p:sp>
      <p:sp>
        <p:nvSpPr>
          <p:cNvPr id="7" name="6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28738242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54A792D-EBBC-4421-9208-0424E0CCC8EC}" type="datetimeFigureOut">
              <a:rPr lang="en-US" smtClean="0">
                <a:solidFill>
                  <a:prstClr val="white"/>
                </a:solidFill>
              </a:rPr>
              <a:pPr/>
              <a:t>11/8/2013</a:t>
            </a:fld>
            <a:endParaRPr lang="en-US">
              <a:solidFill>
                <a:prstClr val="white"/>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424DDCE2-2682-4A94-9A03-897BC2E7240D}" type="slidenum">
              <a:rPr lang="en-US" smtClean="0">
                <a:solidFill>
                  <a:prstClr val="white"/>
                </a:solidFill>
              </a:rPr>
              <a:pPr/>
              <a:t>‹Nº›</a:t>
            </a:fld>
            <a:endParaRPr lang="en-US">
              <a:solidFill>
                <a:prstClr val="white"/>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67884579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5" name="4 Marcador de pie de página"/>
          <p:cNvSpPr>
            <a:spLocks noGrp="1"/>
          </p:cNvSpPr>
          <p:nvPr>
            <p:ph type="ftr" sz="quarter" idx="11"/>
          </p:nvPr>
        </p:nvSpPr>
        <p:spPr/>
        <p:txBody>
          <a:bodyPr/>
          <a:lstStyle>
            <a:extLst/>
          </a:lstStyle>
          <a:p>
            <a:endParaRPr lang="en-US">
              <a:solidFill>
                <a:prstClr val="black"/>
              </a:solidFill>
            </a:endParaRPr>
          </a:p>
        </p:txBody>
      </p:sp>
      <p:sp>
        <p:nvSpPr>
          <p:cNvPr id="6" name="5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437182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5" name="4 Marcador de pie de página"/>
          <p:cNvSpPr>
            <a:spLocks noGrp="1"/>
          </p:cNvSpPr>
          <p:nvPr>
            <p:ph type="ftr" sz="quarter" idx="11"/>
          </p:nvPr>
        </p:nvSpPr>
        <p:spPr/>
        <p:txBody>
          <a:bodyPr/>
          <a:lstStyle>
            <a:extLst/>
          </a:lstStyle>
          <a:p>
            <a:endParaRPr lang="en-US">
              <a:solidFill>
                <a:prstClr val="black"/>
              </a:solidFill>
            </a:endParaRPr>
          </a:p>
        </p:txBody>
      </p:sp>
      <p:sp>
        <p:nvSpPr>
          <p:cNvPr id="6" name="5 Marcador de número de diapositiva"/>
          <p:cNvSpPr>
            <a:spLocks noGrp="1"/>
          </p:cNvSpPr>
          <p:nvPr>
            <p:ph type="sldNum" sz="quarter" idx="12"/>
          </p:nvPr>
        </p:nvSpPr>
        <p:spPr/>
        <p:txBody>
          <a:bodyPr/>
          <a:lstStyle>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189990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10113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397099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249589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78948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12750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496EC0-215B-49EF-9910-95DF49E87882}" type="datetimeFigureOut">
              <a:rPr lang="en-US" smtClean="0"/>
              <a:t>11/8/2013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C80BFB4-DF80-42F1-BD72-97A24A8E215F}" type="slidenum">
              <a:rPr lang="en-US" smtClean="0"/>
              <a:t>‹Nº›</a:t>
            </a:fld>
            <a:endParaRPr lang="en-US"/>
          </a:p>
        </p:txBody>
      </p:sp>
    </p:spTree>
    <p:extLst>
      <p:ext uri="{BB962C8B-B14F-4D97-AF65-F5344CB8AC3E}">
        <p14:creationId xmlns:p14="http://schemas.microsoft.com/office/powerpoint/2010/main" val="44308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96EC0-215B-49EF-9910-95DF49E87882}" type="datetimeFigureOut">
              <a:rPr lang="en-US" smtClean="0"/>
              <a:t>11/8/2013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0BFB4-DF80-42F1-BD72-97A24A8E215F}" type="slidenum">
              <a:rPr lang="en-US" smtClean="0"/>
              <a:t>‹Nº›</a:t>
            </a:fld>
            <a:endParaRPr lang="en-US"/>
          </a:p>
        </p:txBody>
      </p:sp>
    </p:spTree>
    <p:extLst>
      <p:ext uri="{BB962C8B-B14F-4D97-AF65-F5344CB8AC3E}">
        <p14:creationId xmlns:p14="http://schemas.microsoft.com/office/powerpoint/2010/main" val="357328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Times" pitchFamily="18" charset="0"/>
              </a:defRPr>
            </a:lvl1pPr>
          </a:lstStyle>
          <a:p>
            <a:pPr eaLnBrk="0" fontAlgn="base" hangingPunct="0">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Times" pitchFamily="18" charset="0"/>
              </a:defRPr>
            </a:lvl1pPr>
          </a:lstStyle>
          <a:p>
            <a:pPr algn="ctr" eaLnBrk="0" fontAlgn="base" hangingPunct="0">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7994650" y="14288"/>
            <a:ext cx="114935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700" b="0">
                <a:solidFill>
                  <a:schemeClr val="bg1"/>
                </a:solidFill>
                <a:latin typeface="Times" pitchFamily="18" charset="0"/>
              </a:defRPr>
            </a:lvl1pPr>
          </a:lstStyle>
          <a:p>
            <a:pPr algn="ctr" eaLnBrk="0" fontAlgn="base" hangingPunct="0">
              <a:spcAft>
                <a:spcPct val="0"/>
              </a:spcAft>
              <a:defRPr/>
            </a:pPr>
            <a:r>
              <a:rPr lang="en-US">
                <a:solidFill>
                  <a:srgbClr val="FFFFFF"/>
                </a:solidFill>
              </a:rPr>
              <a:t>Manuel Peña</a:t>
            </a:r>
          </a:p>
          <a:p>
            <a:pPr algn="ctr" eaLnBrk="0" fontAlgn="base" hangingPunct="0">
              <a:spcAft>
                <a:spcPct val="0"/>
              </a:spcAft>
              <a:defRPr/>
            </a:pPr>
            <a:r>
              <a:rPr lang="en-US">
                <a:solidFill>
                  <a:srgbClr val="FFFFFF"/>
                </a:solidFill>
              </a:rPr>
              <a:t>OPS/OMS-Perú</a:t>
            </a:r>
          </a:p>
          <a:p>
            <a:pPr algn="ctr" eaLnBrk="0" fontAlgn="base" hangingPunct="0">
              <a:spcAft>
                <a:spcPct val="0"/>
              </a:spcAft>
              <a:defRPr/>
            </a:pPr>
            <a:r>
              <a:rPr lang="en-US">
                <a:solidFill>
                  <a:srgbClr val="FFFFFF"/>
                </a:solidFill>
              </a:rPr>
              <a:t>2007</a:t>
            </a:r>
          </a:p>
        </p:txBody>
      </p:sp>
    </p:spTree>
    <p:extLst>
      <p:ext uri="{BB962C8B-B14F-4D97-AF65-F5344CB8AC3E}">
        <p14:creationId xmlns:p14="http://schemas.microsoft.com/office/powerpoint/2010/main" val="1609754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2800">
          <a:solidFill>
            <a:srgbClr val="FFCC00"/>
          </a:solidFill>
          <a:latin typeface="+mj-lt"/>
          <a:ea typeface="+mj-ea"/>
          <a:cs typeface="+mj-cs"/>
        </a:defRPr>
      </a:lvl1pPr>
      <a:lvl2pPr algn="ctr" rtl="0" eaLnBrk="0" fontAlgn="base" hangingPunct="0">
        <a:spcBef>
          <a:spcPct val="0"/>
        </a:spcBef>
        <a:spcAft>
          <a:spcPct val="0"/>
        </a:spcAft>
        <a:defRPr sz="2800">
          <a:solidFill>
            <a:srgbClr val="FFCC00"/>
          </a:solidFill>
          <a:latin typeface="Arial Black" pitchFamily="34" charset="0"/>
        </a:defRPr>
      </a:lvl2pPr>
      <a:lvl3pPr algn="ctr" rtl="0" eaLnBrk="0" fontAlgn="base" hangingPunct="0">
        <a:spcBef>
          <a:spcPct val="0"/>
        </a:spcBef>
        <a:spcAft>
          <a:spcPct val="0"/>
        </a:spcAft>
        <a:defRPr sz="2800">
          <a:solidFill>
            <a:srgbClr val="FFCC00"/>
          </a:solidFill>
          <a:latin typeface="Arial Black" pitchFamily="34" charset="0"/>
        </a:defRPr>
      </a:lvl3pPr>
      <a:lvl4pPr algn="ctr" rtl="0" eaLnBrk="0" fontAlgn="base" hangingPunct="0">
        <a:spcBef>
          <a:spcPct val="0"/>
        </a:spcBef>
        <a:spcAft>
          <a:spcPct val="0"/>
        </a:spcAft>
        <a:defRPr sz="2800">
          <a:solidFill>
            <a:srgbClr val="FFCC00"/>
          </a:solidFill>
          <a:latin typeface="Arial Black" pitchFamily="34" charset="0"/>
        </a:defRPr>
      </a:lvl4pPr>
      <a:lvl5pPr algn="ctr" rtl="0" eaLnBrk="0" fontAlgn="base" hangingPunct="0">
        <a:spcBef>
          <a:spcPct val="0"/>
        </a:spcBef>
        <a:spcAft>
          <a:spcPct val="0"/>
        </a:spcAft>
        <a:defRPr sz="2800">
          <a:solidFill>
            <a:srgbClr val="FFCC00"/>
          </a:solidFill>
          <a:latin typeface="Arial Black" pitchFamily="34" charset="0"/>
        </a:defRPr>
      </a:lvl5pPr>
      <a:lvl6pPr marL="457200" algn="ctr" rtl="0" eaLnBrk="0" fontAlgn="base" hangingPunct="0">
        <a:spcBef>
          <a:spcPct val="0"/>
        </a:spcBef>
        <a:spcAft>
          <a:spcPct val="0"/>
        </a:spcAft>
        <a:defRPr sz="2800">
          <a:solidFill>
            <a:srgbClr val="FFCC00"/>
          </a:solidFill>
          <a:latin typeface="Arial Black" pitchFamily="34" charset="0"/>
        </a:defRPr>
      </a:lvl6pPr>
      <a:lvl7pPr marL="914400" algn="ctr" rtl="0" eaLnBrk="0" fontAlgn="base" hangingPunct="0">
        <a:spcBef>
          <a:spcPct val="0"/>
        </a:spcBef>
        <a:spcAft>
          <a:spcPct val="0"/>
        </a:spcAft>
        <a:defRPr sz="2800">
          <a:solidFill>
            <a:srgbClr val="FFCC00"/>
          </a:solidFill>
          <a:latin typeface="Arial Black" pitchFamily="34" charset="0"/>
        </a:defRPr>
      </a:lvl7pPr>
      <a:lvl8pPr marL="1371600" algn="ctr" rtl="0" eaLnBrk="0" fontAlgn="base" hangingPunct="0">
        <a:spcBef>
          <a:spcPct val="0"/>
        </a:spcBef>
        <a:spcAft>
          <a:spcPct val="0"/>
        </a:spcAft>
        <a:defRPr sz="2800">
          <a:solidFill>
            <a:srgbClr val="FFCC00"/>
          </a:solidFill>
          <a:latin typeface="Arial Black" pitchFamily="34" charset="0"/>
        </a:defRPr>
      </a:lvl8pPr>
      <a:lvl9pPr marL="1828800" algn="ctr" rtl="0" eaLnBrk="0" fontAlgn="base" hangingPunct="0">
        <a:spcBef>
          <a:spcPct val="0"/>
        </a:spcBef>
        <a:spcAft>
          <a:spcPct val="0"/>
        </a:spcAft>
        <a:defRPr sz="2800">
          <a:solidFill>
            <a:srgbClr val="FFCC00"/>
          </a:solidFill>
          <a:latin typeface="Arial Black" pitchFamily="34" charset="0"/>
        </a:defRPr>
      </a:lvl9pPr>
    </p:titleStyle>
    <p:bodyStyle>
      <a:lvl1pPr marL="342900" indent="-342900" algn="l" rtl="0" eaLnBrk="0" fontAlgn="base" hangingPunct="0">
        <a:spcBef>
          <a:spcPct val="20000"/>
        </a:spcBef>
        <a:spcAft>
          <a:spcPct val="0"/>
        </a:spcAft>
        <a:buClr>
          <a:srgbClr val="FFCC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4A792D-EBBC-4421-9208-0424E0CCC8EC}" type="datetimeFigureOut">
              <a:rPr lang="en-US" smtClean="0">
                <a:solidFill>
                  <a:prstClr val="black"/>
                </a:solidFill>
              </a:rPr>
              <a:pPr/>
              <a:t>11/8/2013</a:t>
            </a:fld>
            <a:endParaRPr lang="en-US">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24DDCE2-2682-4A94-9A03-897BC2E7240D}" type="slidenum">
              <a:rPr lang="en-US" smtClean="0">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5027561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11559" y="333840"/>
            <a:ext cx="4752559" cy="1727008"/>
          </a:xfrm>
          <a:prstGeom prst="rect">
            <a:avLst/>
          </a:prstGeom>
        </p:spPr>
      </p:pic>
      <p:sp>
        <p:nvSpPr>
          <p:cNvPr id="3" name="Text Box 3"/>
          <p:cNvSpPr txBox="1">
            <a:spLocks noChangeArrowheads="1"/>
          </p:cNvSpPr>
          <p:nvPr/>
        </p:nvSpPr>
        <p:spPr bwMode="auto">
          <a:xfrm>
            <a:off x="611559" y="2996952"/>
            <a:ext cx="8054874" cy="303159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s-ES_tradnl" sz="3900" dirty="0" smtClean="0">
                <a:solidFill>
                  <a:srgbClr val="002060"/>
                </a:solidFill>
                <a:effectLst>
                  <a:outerShdw blurRad="38100" dist="38100" dir="2700000" algn="tl">
                    <a:srgbClr val="C0C0C0"/>
                  </a:outerShdw>
                </a:effectLst>
                <a:latin typeface="Calibri" pitchFamily="34" charset="0"/>
              </a:rPr>
              <a:t>“</a:t>
            </a:r>
            <a:r>
              <a:rPr lang="es-ES_tradnl" sz="3200" dirty="0" smtClean="0">
                <a:solidFill>
                  <a:srgbClr val="002060"/>
                </a:solidFill>
                <a:effectLst>
                  <a:outerShdw blurRad="38100" dist="38100" dir="2700000" algn="tl">
                    <a:srgbClr val="C0C0C0"/>
                  </a:outerShdw>
                </a:effectLst>
                <a:latin typeface="Calibri" pitchFamily="34" charset="0"/>
              </a:rPr>
              <a:t>El Trabajo en Red: reconociendo las potencialidades y superando las dificultades”</a:t>
            </a:r>
          </a:p>
          <a:p>
            <a:pPr algn="r" eaLnBrk="1" hangingPunct="1">
              <a:spcBef>
                <a:spcPts val="0"/>
              </a:spcBef>
              <a:defRPr/>
            </a:pPr>
            <a:r>
              <a:rPr lang="es-ES_tradnl" sz="2400" dirty="0" smtClean="0">
                <a:solidFill>
                  <a:srgbClr val="C00000"/>
                </a:solidFill>
                <a:effectLst>
                  <a:outerShdw blurRad="38100" dist="38100" dir="2700000" algn="tl">
                    <a:srgbClr val="C0C0C0"/>
                  </a:outerShdw>
                </a:effectLst>
                <a:latin typeface="Calibri" pitchFamily="34" charset="0"/>
              </a:rPr>
              <a:t>Red Internacional de Educación de Técnicos en Salud </a:t>
            </a:r>
          </a:p>
          <a:p>
            <a:pPr algn="r" eaLnBrk="1" hangingPunct="1">
              <a:spcBef>
                <a:spcPts val="0"/>
              </a:spcBef>
              <a:defRPr/>
            </a:pPr>
            <a:endParaRPr lang="es-ES_tradnl" sz="2000" i="1" dirty="0" smtClean="0">
              <a:solidFill>
                <a:srgbClr val="C00000"/>
              </a:solidFill>
              <a:latin typeface="Calibri" pitchFamily="34" charset="0"/>
            </a:endParaRPr>
          </a:p>
          <a:p>
            <a:pPr algn="r" eaLnBrk="1" hangingPunct="1">
              <a:spcBef>
                <a:spcPts val="0"/>
              </a:spcBef>
              <a:defRPr/>
            </a:pPr>
            <a:r>
              <a:rPr lang="es-ES_tradnl" i="1" dirty="0" smtClean="0">
                <a:solidFill>
                  <a:srgbClr val="C00000"/>
                </a:solidFill>
                <a:latin typeface="Calibri" pitchFamily="34" charset="0"/>
              </a:rPr>
              <a:t>Mónica Padilla HSS/HR</a:t>
            </a:r>
          </a:p>
          <a:p>
            <a:pPr algn="r" eaLnBrk="1" hangingPunct="1">
              <a:spcBef>
                <a:spcPts val="0"/>
              </a:spcBef>
              <a:defRPr/>
            </a:pPr>
            <a:r>
              <a:rPr lang="es-ES_tradnl" i="1" dirty="0" smtClean="0">
                <a:solidFill>
                  <a:srgbClr val="C00000"/>
                </a:solidFill>
                <a:effectLst>
                  <a:outerShdw blurRad="38100" dist="38100" dir="2700000" algn="tl">
                    <a:srgbClr val="C0C0C0"/>
                  </a:outerShdw>
                </a:effectLst>
                <a:latin typeface="Calibri" pitchFamily="34" charset="0"/>
              </a:rPr>
              <a:t>Desarrollo de Recursos Humanos en Salud</a:t>
            </a:r>
          </a:p>
          <a:p>
            <a:pPr algn="r" eaLnBrk="1" hangingPunct="1">
              <a:spcBef>
                <a:spcPts val="0"/>
              </a:spcBef>
              <a:defRPr/>
            </a:pPr>
            <a:r>
              <a:rPr lang="es-ES_tradnl" i="1" dirty="0" smtClean="0">
                <a:solidFill>
                  <a:srgbClr val="C00000"/>
                </a:solidFill>
                <a:effectLst>
                  <a:outerShdw blurRad="38100" dist="38100" dir="2700000" algn="tl">
                    <a:srgbClr val="C0C0C0"/>
                  </a:outerShdw>
                </a:effectLst>
                <a:latin typeface="Calibri" pitchFamily="34" charset="0"/>
              </a:rPr>
              <a:t>OPS/OMS  </a:t>
            </a:r>
          </a:p>
          <a:p>
            <a:pPr algn="r" eaLnBrk="1" hangingPunct="1">
              <a:spcBef>
                <a:spcPts val="0"/>
              </a:spcBef>
              <a:defRPr/>
            </a:pPr>
            <a:r>
              <a:rPr lang="es-ES_tradnl" i="1" dirty="0" smtClean="0">
                <a:solidFill>
                  <a:srgbClr val="C00000"/>
                </a:solidFill>
                <a:effectLst>
                  <a:outerShdw blurRad="38100" dist="38100" dir="2700000" algn="tl">
                    <a:srgbClr val="C0C0C0"/>
                  </a:outerShdw>
                </a:effectLst>
                <a:latin typeface="Calibri" pitchFamily="34" charset="0"/>
              </a:rPr>
              <a:t>Centroamérica y Republica Dominicana</a:t>
            </a:r>
            <a:endParaRPr lang="en-US" b="1" dirty="0" smtClean="0">
              <a:solidFill>
                <a:schemeClr val="bg2">
                  <a:lumMod val="60000"/>
                  <a:lumOff val="40000"/>
                </a:schemeClr>
              </a:solidFill>
              <a:latin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40" y="5157192"/>
            <a:ext cx="1382672" cy="138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21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4"/>
          <p:cNvSpPr>
            <a:spLocks noChangeArrowheads="1"/>
          </p:cNvSpPr>
          <p:nvPr/>
        </p:nvSpPr>
        <p:spPr bwMode="auto">
          <a:xfrm>
            <a:off x="2667000" y="2209800"/>
            <a:ext cx="3581400" cy="3124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latin typeface="Tahoma" pitchFamily="34" charset="0"/>
            </a:endParaRPr>
          </a:p>
        </p:txBody>
      </p:sp>
      <p:sp>
        <p:nvSpPr>
          <p:cNvPr id="187395" name="Rectangle 3"/>
          <p:cNvSpPr>
            <a:spLocks noGrp="1" noChangeArrowheads="1"/>
          </p:cNvSpPr>
          <p:nvPr>
            <p:ph type="body" idx="4294967295"/>
          </p:nvPr>
        </p:nvSpPr>
        <p:spPr>
          <a:xfrm>
            <a:off x="1981200" y="228600"/>
            <a:ext cx="4419600" cy="762000"/>
          </a:xfrm>
        </p:spPr>
        <p:txBody>
          <a:bodyPr/>
          <a:lstStyle/>
          <a:p>
            <a:pPr algn="ctr">
              <a:buFont typeface="Wingdings" pitchFamily="2" charset="2"/>
              <a:buNone/>
            </a:pPr>
            <a:r>
              <a:rPr lang="es-ES" altLang="en-US" sz="3600" b="1">
                <a:solidFill>
                  <a:schemeClr val="hlink"/>
                </a:solidFill>
              </a:rPr>
              <a:t>Sistema de Salud</a:t>
            </a:r>
          </a:p>
        </p:txBody>
      </p:sp>
      <p:pic>
        <p:nvPicPr>
          <p:cNvPr id="187396" name="Picture 10" descr="j02544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4419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AutoShape 4"/>
          <p:cNvSpPr>
            <a:spLocks noChangeArrowheads="1"/>
          </p:cNvSpPr>
          <p:nvPr/>
        </p:nvSpPr>
        <p:spPr bwMode="auto">
          <a:xfrm>
            <a:off x="457200" y="1828800"/>
            <a:ext cx="2209800" cy="4038600"/>
          </a:xfrm>
          <a:prstGeom prst="rightArrowCallout">
            <a:avLst>
              <a:gd name="adj1" fmla="val 45690"/>
              <a:gd name="adj2" fmla="val 45690"/>
              <a:gd name="adj3" fmla="val 16667"/>
              <a:gd name="adj4" fmla="val 66667"/>
            </a:avLst>
          </a:prstGeom>
          <a:gradFill rotWithShape="1">
            <a:gsLst>
              <a:gs pos="0">
                <a:schemeClr val="accent1"/>
              </a:gs>
              <a:gs pos="100000">
                <a:schemeClr val="bg2"/>
              </a:gs>
            </a:gsLst>
            <a:lin ang="5400000" scaled="1"/>
          </a:gradFill>
          <a:ln w="9525">
            <a:solidFill>
              <a:schemeClr val="folHlink"/>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latin typeface="Tahoma" pitchFamily="34" charset="0"/>
            </a:endParaRPr>
          </a:p>
        </p:txBody>
      </p:sp>
      <p:sp>
        <p:nvSpPr>
          <p:cNvPr id="187398" name="Text Box 5"/>
          <p:cNvSpPr txBox="1">
            <a:spLocks noChangeArrowheads="1"/>
          </p:cNvSpPr>
          <p:nvPr/>
        </p:nvSpPr>
        <p:spPr bwMode="auto">
          <a:xfrm>
            <a:off x="685800" y="2509838"/>
            <a:ext cx="16764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latin typeface="Tahoma" pitchFamily="34" charset="0"/>
              </a:rPr>
              <a:t>Valores</a:t>
            </a:r>
          </a:p>
          <a:p>
            <a:pPr eaLnBrk="0" hangingPunct="0">
              <a:spcBef>
                <a:spcPct val="50000"/>
              </a:spcBef>
            </a:pPr>
            <a:endParaRPr lang="es-ES" altLang="en-US" b="1">
              <a:latin typeface="Tahoma" pitchFamily="34" charset="0"/>
            </a:endParaRPr>
          </a:p>
          <a:p>
            <a:pPr eaLnBrk="0" hangingPunct="0">
              <a:spcBef>
                <a:spcPct val="50000"/>
              </a:spcBef>
            </a:pPr>
            <a:endParaRPr lang="es-ES" altLang="en-US" sz="1000" b="1">
              <a:latin typeface="Tahoma" pitchFamily="34" charset="0"/>
            </a:endParaRPr>
          </a:p>
          <a:p>
            <a:pPr eaLnBrk="0" hangingPunct="0">
              <a:spcBef>
                <a:spcPct val="50000"/>
              </a:spcBef>
            </a:pPr>
            <a:r>
              <a:rPr lang="es-ES" altLang="en-US" b="1">
                <a:latin typeface="Tahoma" pitchFamily="34" charset="0"/>
              </a:rPr>
              <a:t>Necesidades</a:t>
            </a:r>
          </a:p>
          <a:p>
            <a:pPr eaLnBrk="0" hangingPunct="0">
              <a:spcBef>
                <a:spcPct val="50000"/>
              </a:spcBef>
            </a:pPr>
            <a:endParaRPr lang="es-ES" altLang="en-US" sz="1000" b="1">
              <a:latin typeface="Tahoma" pitchFamily="34" charset="0"/>
            </a:endParaRPr>
          </a:p>
          <a:p>
            <a:pPr eaLnBrk="0" hangingPunct="0">
              <a:spcBef>
                <a:spcPct val="50000"/>
              </a:spcBef>
            </a:pPr>
            <a:endParaRPr lang="es-ES" altLang="en-US" sz="1000" b="1">
              <a:latin typeface="Tahoma" pitchFamily="34" charset="0"/>
            </a:endParaRPr>
          </a:p>
          <a:p>
            <a:pPr eaLnBrk="0" hangingPunct="0">
              <a:spcBef>
                <a:spcPct val="50000"/>
              </a:spcBef>
            </a:pPr>
            <a:endParaRPr lang="es-ES" altLang="en-US" sz="1000" b="1">
              <a:latin typeface="Tahoma" pitchFamily="34" charset="0"/>
            </a:endParaRPr>
          </a:p>
          <a:p>
            <a:pPr eaLnBrk="0" hangingPunct="0">
              <a:spcBef>
                <a:spcPct val="50000"/>
              </a:spcBef>
            </a:pPr>
            <a:r>
              <a:rPr lang="es-ES" altLang="en-US" b="1">
                <a:latin typeface="Tahoma" pitchFamily="34" charset="0"/>
              </a:rPr>
              <a:t>Recursos</a:t>
            </a:r>
          </a:p>
        </p:txBody>
      </p:sp>
      <p:sp>
        <p:nvSpPr>
          <p:cNvPr id="187399" name="Text Box 15"/>
          <p:cNvSpPr txBox="1">
            <a:spLocks noChangeArrowheads="1"/>
          </p:cNvSpPr>
          <p:nvPr/>
        </p:nvSpPr>
        <p:spPr bwMode="auto">
          <a:xfrm>
            <a:off x="4175125" y="2541588"/>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sz="2400">
                <a:solidFill>
                  <a:srgbClr val="990033"/>
                </a:solidFill>
                <a:latin typeface="Britannic Bold" pitchFamily="34" charset="0"/>
              </a:rPr>
              <a:t>Rectoría</a:t>
            </a:r>
          </a:p>
        </p:txBody>
      </p:sp>
      <p:sp>
        <p:nvSpPr>
          <p:cNvPr id="187400" name="Text Box 16"/>
          <p:cNvSpPr txBox="1">
            <a:spLocks noChangeArrowheads="1"/>
          </p:cNvSpPr>
          <p:nvPr/>
        </p:nvSpPr>
        <p:spPr bwMode="auto">
          <a:xfrm>
            <a:off x="2603500" y="2860675"/>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sz="1600">
                <a:solidFill>
                  <a:srgbClr val="990033"/>
                </a:solidFill>
                <a:latin typeface="Britannic Bold" pitchFamily="34" charset="0"/>
              </a:rPr>
              <a:t>Financiamiento Aseguramiento</a:t>
            </a:r>
          </a:p>
        </p:txBody>
      </p:sp>
      <p:sp>
        <p:nvSpPr>
          <p:cNvPr id="187401" name="Text Box 17"/>
          <p:cNvSpPr txBox="1">
            <a:spLocks noChangeArrowheads="1"/>
          </p:cNvSpPr>
          <p:nvPr/>
        </p:nvSpPr>
        <p:spPr bwMode="auto">
          <a:xfrm>
            <a:off x="3095625" y="44608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sz="2400">
                <a:solidFill>
                  <a:srgbClr val="990033"/>
                </a:solidFill>
                <a:latin typeface="Britannic Bold" pitchFamily="34" charset="0"/>
              </a:rPr>
              <a:t>Provisión</a:t>
            </a:r>
          </a:p>
        </p:txBody>
      </p:sp>
      <p:sp>
        <p:nvSpPr>
          <p:cNvPr id="187402" name="AutoShape 18"/>
          <p:cNvSpPr>
            <a:spLocks noChangeArrowheads="1"/>
          </p:cNvSpPr>
          <p:nvPr/>
        </p:nvSpPr>
        <p:spPr bwMode="auto">
          <a:xfrm>
            <a:off x="5943600" y="1828800"/>
            <a:ext cx="2514600" cy="1371600"/>
          </a:xfrm>
          <a:prstGeom prst="homePlate">
            <a:avLst>
              <a:gd name="adj" fmla="val 458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solidFill>
                <a:srgbClr val="000099"/>
              </a:solidFill>
              <a:latin typeface="Tahoma" pitchFamily="34" charset="0"/>
            </a:endParaRPr>
          </a:p>
        </p:txBody>
      </p:sp>
      <p:sp>
        <p:nvSpPr>
          <p:cNvPr id="187403" name="Text Box 19"/>
          <p:cNvSpPr txBox="1">
            <a:spLocks noChangeArrowheads="1"/>
          </p:cNvSpPr>
          <p:nvPr/>
        </p:nvSpPr>
        <p:spPr bwMode="auto">
          <a:xfrm>
            <a:off x="6019800" y="22098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solidFill>
                  <a:srgbClr val="000099"/>
                </a:solidFill>
                <a:latin typeface="Tahoma" pitchFamily="34" charset="0"/>
              </a:rPr>
              <a:t>Mantener y Mejorar la Salud</a:t>
            </a:r>
          </a:p>
        </p:txBody>
      </p:sp>
      <p:sp>
        <p:nvSpPr>
          <p:cNvPr id="187404" name="AutoShape 20"/>
          <p:cNvSpPr>
            <a:spLocks noChangeArrowheads="1"/>
          </p:cNvSpPr>
          <p:nvPr/>
        </p:nvSpPr>
        <p:spPr bwMode="auto">
          <a:xfrm>
            <a:off x="5943600" y="3200400"/>
            <a:ext cx="2514600" cy="1371600"/>
          </a:xfrm>
          <a:prstGeom prst="homePlate">
            <a:avLst>
              <a:gd name="adj" fmla="val 458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solidFill>
                <a:srgbClr val="000099"/>
              </a:solidFill>
              <a:latin typeface="Tahoma" pitchFamily="34" charset="0"/>
            </a:endParaRPr>
          </a:p>
        </p:txBody>
      </p:sp>
      <p:sp>
        <p:nvSpPr>
          <p:cNvPr id="187405" name="AutoShape 21"/>
          <p:cNvSpPr>
            <a:spLocks noChangeArrowheads="1"/>
          </p:cNvSpPr>
          <p:nvPr/>
        </p:nvSpPr>
        <p:spPr bwMode="auto">
          <a:xfrm>
            <a:off x="5943600" y="4572000"/>
            <a:ext cx="2514600" cy="1371600"/>
          </a:xfrm>
          <a:prstGeom prst="homePlate">
            <a:avLst>
              <a:gd name="adj" fmla="val 458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solidFill>
                <a:srgbClr val="000099"/>
              </a:solidFill>
              <a:latin typeface="Tahoma" pitchFamily="34" charset="0"/>
            </a:endParaRPr>
          </a:p>
        </p:txBody>
      </p:sp>
      <p:sp>
        <p:nvSpPr>
          <p:cNvPr id="187406" name="AutoShape 11"/>
          <p:cNvSpPr>
            <a:spLocks noChangeArrowheads="1"/>
          </p:cNvSpPr>
          <p:nvPr/>
        </p:nvSpPr>
        <p:spPr bwMode="auto">
          <a:xfrm>
            <a:off x="1828800" y="1552575"/>
            <a:ext cx="4419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7407" name="Text Box 12"/>
          <p:cNvSpPr txBox="1">
            <a:spLocks noChangeArrowheads="1"/>
          </p:cNvSpPr>
          <p:nvPr/>
        </p:nvSpPr>
        <p:spPr bwMode="auto">
          <a:xfrm>
            <a:off x="2543175" y="173355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solidFill>
                  <a:srgbClr val="FF3300"/>
                </a:solidFill>
                <a:latin typeface="Tahoma" pitchFamily="34" charset="0"/>
              </a:rPr>
              <a:t>Acceso – Calidad - Eficiencia</a:t>
            </a:r>
          </a:p>
        </p:txBody>
      </p:sp>
      <p:sp>
        <p:nvSpPr>
          <p:cNvPr id="187408" name="AutoShape 23"/>
          <p:cNvSpPr>
            <a:spLocks noChangeArrowheads="1"/>
          </p:cNvSpPr>
          <p:nvPr/>
        </p:nvSpPr>
        <p:spPr bwMode="auto">
          <a:xfrm rot="10800000">
            <a:off x="1612900" y="5438775"/>
            <a:ext cx="4343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wrap="none" anchor="ctr"/>
          <a:lstStyle/>
          <a:p>
            <a:endParaRPr lang="en-US"/>
          </a:p>
        </p:txBody>
      </p:sp>
      <p:sp>
        <p:nvSpPr>
          <p:cNvPr id="187409" name="Text Box 24"/>
          <p:cNvSpPr txBox="1">
            <a:spLocks noChangeArrowheads="1"/>
          </p:cNvSpPr>
          <p:nvPr/>
        </p:nvSpPr>
        <p:spPr bwMode="auto">
          <a:xfrm>
            <a:off x="5943600" y="3505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solidFill>
                  <a:srgbClr val="000099"/>
                </a:solidFill>
                <a:latin typeface="Tahoma" pitchFamily="34" charset="0"/>
              </a:rPr>
              <a:t>Proteger de los riesgos financieros</a:t>
            </a:r>
          </a:p>
        </p:txBody>
      </p:sp>
      <p:sp>
        <p:nvSpPr>
          <p:cNvPr id="187410" name="Text Box 25"/>
          <p:cNvSpPr txBox="1">
            <a:spLocks noChangeArrowheads="1"/>
          </p:cNvSpPr>
          <p:nvPr/>
        </p:nvSpPr>
        <p:spPr bwMode="auto">
          <a:xfrm>
            <a:off x="6096000" y="48006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solidFill>
                  <a:srgbClr val="000099"/>
                </a:solidFill>
                <a:latin typeface="Tahoma" pitchFamily="34" charset="0"/>
              </a:rPr>
              <a:t>Satisfacción de expectativas </a:t>
            </a:r>
          </a:p>
        </p:txBody>
      </p:sp>
      <p:sp>
        <p:nvSpPr>
          <p:cNvPr id="187411" name="Text Box 26"/>
          <p:cNvSpPr txBox="1">
            <a:spLocks noChangeArrowheads="1"/>
          </p:cNvSpPr>
          <p:nvPr/>
        </p:nvSpPr>
        <p:spPr bwMode="auto">
          <a:xfrm>
            <a:off x="2397125" y="5548313"/>
            <a:ext cx="3089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s-ES" altLang="en-US" b="1">
                <a:solidFill>
                  <a:srgbClr val="FF3300"/>
                </a:solidFill>
                <a:latin typeface="Tahoma" pitchFamily="34" charset="0"/>
              </a:rPr>
              <a:t>Participación - Equidad</a:t>
            </a:r>
          </a:p>
        </p:txBody>
      </p:sp>
      <p:sp>
        <p:nvSpPr>
          <p:cNvPr id="187412" name="Text Box 21"/>
          <p:cNvSpPr txBox="1">
            <a:spLocks noChangeArrowheads="1"/>
          </p:cNvSpPr>
          <p:nvPr/>
        </p:nvSpPr>
        <p:spPr bwMode="auto">
          <a:xfrm>
            <a:off x="533400" y="1187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a:solidFill>
                  <a:schemeClr val="hlink"/>
                </a:solidFill>
                <a:latin typeface="Tahoma" pitchFamily="34" charset="0"/>
              </a:rPr>
              <a:t>Insumos			procesos			productos</a:t>
            </a:r>
          </a:p>
        </p:txBody>
      </p:sp>
    </p:spTree>
    <p:extLst>
      <p:ext uri="{BB962C8B-B14F-4D97-AF65-F5344CB8AC3E}">
        <p14:creationId xmlns:p14="http://schemas.microsoft.com/office/powerpoint/2010/main" val="8628741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ChangeArrowheads="1"/>
          </p:cNvSpPr>
          <p:nvPr/>
        </p:nvSpPr>
        <p:spPr bwMode="auto">
          <a:xfrm>
            <a:off x="425450" y="1704975"/>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47" name="Rectangle 5"/>
          <p:cNvSpPr>
            <a:spLocks noChangeArrowheads="1"/>
          </p:cNvSpPr>
          <p:nvPr/>
        </p:nvSpPr>
        <p:spPr bwMode="auto">
          <a:xfrm>
            <a:off x="304800" y="228600"/>
            <a:ext cx="7772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sz="2400" dirty="0">
                <a:latin typeface="Impact" pitchFamily="34" charset="0"/>
              </a:rPr>
              <a:t>OMS: Marco de acción de los sistemas de salud</a:t>
            </a:r>
          </a:p>
        </p:txBody>
      </p:sp>
      <p:sp>
        <p:nvSpPr>
          <p:cNvPr id="185348" name="Rectangle 6"/>
          <p:cNvSpPr>
            <a:spLocks noChangeArrowheads="1"/>
          </p:cNvSpPr>
          <p:nvPr/>
        </p:nvSpPr>
        <p:spPr bwMode="auto">
          <a:xfrm>
            <a:off x="381000" y="1676400"/>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Provisión de servicios</a:t>
            </a:r>
          </a:p>
        </p:txBody>
      </p:sp>
      <p:sp>
        <p:nvSpPr>
          <p:cNvPr id="390151" name="Rectangle 7"/>
          <p:cNvSpPr>
            <a:spLocks noChangeArrowheads="1"/>
          </p:cNvSpPr>
          <p:nvPr/>
        </p:nvSpPr>
        <p:spPr bwMode="auto">
          <a:xfrm>
            <a:off x="425450" y="2466975"/>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50" name="Rectangle 8"/>
          <p:cNvSpPr>
            <a:spLocks noChangeArrowheads="1"/>
          </p:cNvSpPr>
          <p:nvPr/>
        </p:nvSpPr>
        <p:spPr bwMode="auto">
          <a:xfrm>
            <a:off x="381000" y="2438400"/>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Fuerza de trabajo</a:t>
            </a:r>
          </a:p>
        </p:txBody>
      </p:sp>
      <p:sp>
        <p:nvSpPr>
          <p:cNvPr id="390153" name="Rectangle 9"/>
          <p:cNvSpPr>
            <a:spLocks noChangeArrowheads="1"/>
          </p:cNvSpPr>
          <p:nvPr/>
        </p:nvSpPr>
        <p:spPr bwMode="auto">
          <a:xfrm>
            <a:off x="425450" y="32004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52" name="Rectangle 10"/>
          <p:cNvSpPr>
            <a:spLocks noChangeArrowheads="1"/>
          </p:cNvSpPr>
          <p:nvPr/>
        </p:nvSpPr>
        <p:spPr bwMode="auto">
          <a:xfrm>
            <a:off x="381000" y="31718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Información</a:t>
            </a:r>
          </a:p>
        </p:txBody>
      </p:sp>
      <p:sp>
        <p:nvSpPr>
          <p:cNvPr id="390155" name="Rectangle 11"/>
          <p:cNvSpPr>
            <a:spLocks noChangeArrowheads="1"/>
          </p:cNvSpPr>
          <p:nvPr/>
        </p:nvSpPr>
        <p:spPr bwMode="auto">
          <a:xfrm>
            <a:off x="425450" y="39624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54" name="Rectangle 12"/>
          <p:cNvSpPr>
            <a:spLocks noChangeArrowheads="1"/>
          </p:cNvSpPr>
          <p:nvPr/>
        </p:nvSpPr>
        <p:spPr bwMode="auto">
          <a:xfrm>
            <a:off x="381000" y="39338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Medicamentos y tecnología</a:t>
            </a:r>
          </a:p>
        </p:txBody>
      </p:sp>
      <p:sp>
        <p:nvSpPr>
          <p:cNvPr id="390157" name="Rectangle 13"/>
          <p:cNvSpPr>
            <a:spLocks noChangeArrowheads="1"/>
          </p:cNvSpPr>
          <p:nvPr/>
        </p:nvSpPr>
        <p:spPr bwMode="auto">
          <a:xfrm>
            <a:off x="454025" y="48006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56" name="Rectangle 14"/>
          <p:cNvSpPr>
            <a:spLocks noChangeArrowheads="1"/>
          </p:cNvSpPr>
          <p:nvPr/>
        </p:nvSpPr>
        <p:spPr bwMode="auto">
          <a:xfrm>
            <a:off x="409575" y="47720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Financiamiento</a:t>
            </a:r>
          </a:p>
        </p:txBody>
      </p:sp>
      <p:sp>
        <p:nvSpPr>
          <p:cNvPr id="390159" name="Rectangle 15"/>
          <p:cNvSpPr>
            <a:spLocks noChangeArrowheads="1"/>
          </p:cNvSpPr>
          <p:nvPr/>
        </p:nvSpPr>
        <p:spPr bwMode="auto">
          <a:xfrm>
            <a:off x="425450" y="56388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58" name="Rectangle 16"/>
          <p:cNvSpPr>
            <a:spLocks noChangeArrowheads="1"/>
          </p:cNvSpPr>
          <p:nvPr/>
        </p:nvSpPr>
        <p:spPr bwMode="auto">
          <a:xfrm>
            <a:off x="381000" y="56102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Liderazgo/gobernanza</a:t>
            </a:r>
          </a:p>
        </p:txBody>
      </p:sp>
      <p:sp>
        <p:nvSpPr>
          <p:cNvPr id="390161" name="Rectangle 17"/>
          <p:cNvSpPr>
            <a:spLocks noChangeArrowheads="1"/>
          </p:cNvSpPr>
          <p:nvPr/>
        </p:nvSpPr>
        <p:spPr bwMode="auto">
          <a:xfrm>
            <a:off x="5715000" y="24384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60" name="Rectangle 18"/>
          <p:cNvSpPr>
            <a:spLocks noChangeArrowheads="1"/>
          </p:cNvSpPr>
          <p:nvPr/>
        </p:nvSpPr>
        <p:spPr bwMode="auto">
          <a:xfrm>
            <a:off x="5670550" y="24098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Mejor salud (nivel y equidad)</a:t>
            </a:r>
          </a:p>
        </p:txBody>
      </p:sp>
      <p:sp>
        <p:nvSpPr>
          <p:cNvPr id="390163" name="Rectangle 19"/>
          <p:cNvSpPr>
            <a:spLocks noChangeArrowheads="1"/>
          </p:cNvSpPr>
          <p:nvPr/>
        </p:nvSpPr>
        <p:spPr bwMode="auto">
          <a:xfrm>
            <a:off x="5683250" y="3352800"/>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62" name="Rectangle 20"/>
          <p:cNvSpPr>
            <a:spLocks noChangeArrowheads="1"/>
          </p:cNvSpPr>
          <p:nvPr/>
        </p:nvSpPr>
        <p:spPr bwMode="auto">
          <a:xfrm>
            <a:off x="5638800" y="3324225"/>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Respuesta a las expectativas</a:t>
            </a:r>
          </a:p>
        </p:txBody>
      </p:sp>
      <p:sp>
        <p:nvSpPr>
          <p:cNvPr id="390165" name="Rectangle 21"/>
          <p:cNvSpPr>
            <a:spLocks noChangeArrowheads="1"/>
          </p:cNvSpPr>
          <p:nvPr/>
        </p:nvSpPr>
        <p:spPr bwMode="auto">
          <a:xfrm>
            <a:off x="5683250" y="4219575"/>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64" name="Rectangle 22"/>
          <p:cNvSpPr>
            <a:spLocks noChangeArrowheads="1"/>
          </p:cNvSpPr>
          <p:nvPr/>
        </p:nvSpPr>
        <p:spPr bwMode="auto">
          <a:xfrm>
            <a:off x="5638800" y="4191000"/>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sz="1400" b="1">
                <a:solidFill>
                  <a:srgbClr val="000099"/>
                </a:solidFill>
              </a:rPr>
              <a:t>Protección del riesgo financiero y social</a:t>
            </a:r>
          </a:p>
        </p:txBody>
      </p:sp>
      <p:sp>
        <p:nvSpPr>
          <p:cNvPr id="390167" name="Rectangle 23"/>
          <p:cNvSpPr>
            <a:spLocks noChangeArrowheads="1"/>
          </p:cNvSpPr>
          <p:nvPr/>
        </p:nvSpPr>
        <p:spPr bwMode="auto">
          <a:xfrm>
            <a:off x="5683250" y="5057775"/>
            <a:ext cx="3276600" cy="457200"/>
          </a:xfrm>
          <a:prstGeom prst="rect">
            <a:avLst/>
          </a:prstGeom>
          <a:gradFill rotWithShape="1">
            <a:gsLst>
              <a:gs pos="0">
                <a:schemeClr val="bg2">
                  <a:gamma/>
                  <a:tint val="45490"/>
                  <a:invGamma/>
                  <a:alpha val="30000"/>
                </a:schemeClr>
              </a:gs>
              <a:gs pos="100000">
                <a:schemeClr val="bg2">
                  <a:alpha val="48000"/>
                </a:schemeClr>
              </a:gs>
            </a:gsLst>
            <a:lin ang="2700000" scaled="1"/>
          </a:gradFill>
          <a:ln w="9525">
            <a:noFill/>
            <a:miter lim="800000"/>
            <a:headEnd/>
            <a:tailEnd/>
          </a:ln>
          <a:effectLst/>
        </p:spPr>
        <p:txBody>
          <a:bodyPr wrap="none" anchor="ctr"/>
          <a:lstStyle/>
          <a:p>
            <a:pPr eaLnBrk="0" hangingPunct="0">
              <a:defRPr/>
            </a:pPr>
            <a:endParaRPr lang="en-US" sz="1600">
              <a:latin typeface="Tahoma" pitchFamily="34" charset="0"/>
            </a:endParaRPr>
          </a:p>
        </p:txBody>
      </p:sp>
      <p:sp>
        <p:nvSpPr>
          <p:cNvPr id="185366" name="Rectangle 24"/>
          <p:cNvSpPr>
            <a:spLocks noChangeArrowheads="1"/>
          </p:cNvSpPr>
          <p:nvPr/>
        </p:nvSpPr>
        <p:spPr bwMode="auto">
          <a:xfrm>
            <a:off x="5638800" y="5029200"/>
            <a:ext cx="3200400" cy="38100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altLang="en-US" b="1">
                <a:solidFill>
                  <a:srgbClr val="000099"/>
                </a:solidFill>
              </a:rPr>
              <a:t>Mayor eficiencia</a:t>
            </a:r>
          </a:p>
        </p:txBody>
      </p:sp>
      <p:sp>
        <p:nvSpPr>
          <p:cNvPr id="185367" name="AutoShape 25"/>
          <p:cNvSpPr>
            <a:spLocks noChangeArrowheads="1"/>
          </p:cNvSpPr>
          <p:nvPr/>
        </p:nvSpPr>
        <p:spPr bwMode="auto">
          <a:xfrm>
            <a:off x="4159250" y="3276600"/>
            <a:ext cx="990600" cy="1371600"/>
          </a:xfrm>
          <a:prstGeom prst="rightArrow">
            <a:avLst>
              <a:gd name="adj1" fmla="val 50000"/>
              <a:gd name="adj2" fmla="val 25000"/>
            </a:avLst>
          </a:prstGeom>
          <a:solidFill>
            <a:srgbClr val="FFFF66"/>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latin typeface="Tahoma" pitchFamily="34" charset="0"/>
            </a:endParaRPr>
          </a:p>
        </p:txBody>
      </p:sp>
      <p:sp>
        <p:nvSpPr>
          <p:cNvPr id="185368" name="AutoShape 26"/>
          <p:cNvSpPr>
            <a:spLocks/>
          </p:cNvSpPr>
          <p:nvPr/>
        </p:nvSpPr>
        <p:spPr bwMode="auto">
          <a:xfrm>
            <a:off x="3581400" y="1981200"/>
            <a:ext cx="533400" cy="3962400"/>
          </a:xfrm>
          <a:prstGeom prst="rightBrace">
            <a:avLst>
              <a:gd name="adj1" fmla="val 61905"/>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endParaRPr lang="en-US" altLang="en-US" sz="1600">
              <a:solidFill>
                <a:schemeClr val="accent1"/>
              </a:solidFill>
              <a:latin typeface="Tahoma" pitchFamily="34" charset="0"/>
            </a:endParaRPr>
          </a:p>
        </p:txBody>
      </p:sp>
      <p:sp>
        <p:nvSpPr>
          <p:cNvPr id="185369" name="AutoShape 27"/>
          <p:cNvSpPr>
            <a:spLocks/>
          </p:cNvSpPr>
          <p:nvPr/>
        </p:nvSpPr>
        <p:spPr bwMode="auto">
          <a:xfrm>
            <a:off x="5181600" y="2590800"/>
            <a:ext cx="457200" cy="2743200"/>
          </a:xfrm>
          <a:prstGeom prst="leftBrace">
            <a:avLst>
              <a:gd name="adj1" fmla="val 50000"/>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endParaRPr lang="en-US" altLang="en-US" sz="1600">
              <a:latin typeface="Tahoma" pitchFamily="34" charset="0"/>
            </a:endParaRPr>
          </a:p>
        </p:txBody>
      </p:sp>
      <p:sp>
        <p:nvSpPr>
          <p:cNvPr id="185370" name="Text Box 28"/>
          <p:cNvSpPr txBox="1">
            <a:spLocks noChangeArrowheads="1"/>
          </p:cNvSpPr>
          <p:nvPr/>
        </p:nvSpPr>
        <p:spPr bwMode="auto">
          <a:xfrm>
            <a:off x="4038600" y="2420938"/>
            <a:ext cx="1447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accent1"/>
                </a:solidFill>
              </a:rPr>
              <a:t>Acceso</a:t>
            </a:r>
          </a:p>
          <a:p>
            <a:pPr>
              <a:spcBef>
                <a:spcPct val="50000"/>
              </a:spcBef>
            </a:pPr>
            <a:r>
              <a:rPr lang="es-ES" altLang="en-US" b="1">
                <a:solidFill>
                  <a:schemeClr val="accent1"/>
                </a:solidFill>
              </a:rPr>
              <a:t>Cobertura</a:t>
            </a:r>
          </a:p>
        </p:txBody>
      </p:sp>
      <p:sp>
        <p:nvSpPr>
          <p:cNvPr id="185371" name="Text Box 29"/>
          <p:cNvSpPr txBox="1">
            <a:spLocks noChangeArrowheads="1"/>
          </p:cNvSpPr>
          <p:nvPr/>
        </p:nvSpPr>
        <p:spPr bwMode="auto">
          <a:xfrm>
            <a:off x="4114800" y="4630738"/>
            <a:ext cx="1447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accent1"/>
                </a:solidFill>
              </a:rPr>
              <a:t>Calidad</a:t>
            </a:r>
          </a:p>
          <a:p>
            <a:pPr>
              <a:spcBef>
                <a:spcPct val="50000"/>
              </a:spcBef>
            </a:pPr>
            <a:r>
              <a:rPr lang="es-ES" altLang="en-US" b="1">
                <a:solidFill>
                  <a:schemeClr val="accent1"/>
                </a:solidFill>
              </a:rPr>
              <a:t>Eficiencia</a:t>
            </a:r>
          </a:p>
        </p:txBody>
      </p:sp>
      <p:sp>
        <p:nvSpPr>
          <p:cNvPr id="185372" name="Text Box 30"/>
          <p:cNvSpPr txBox="1">
            <a:spLocks noChangeArrowheads="1"/>
          </p:cNvSpPr>
          <p:nvPr/>
        </p:nvSpPr>
        <p:spPr bwMode="auto">
          <a:xfrm>
            <a:off x="0" y="106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tx2"/>
                </a:solidFill>
              </a:rPr>
              <a:t>Elementos fundamentales del sistema</a:t>
            </a:r>
          </a:p>
        </p:txBody>
      </p:sp>
      <p:sp>
        <p:nvSpPr>
          <p:cNvPr id="185373" name="Text Box 31"/>
          <p:cNvSpPr txBox="1">
            <a:spLocks noChangeArrowheads="1"/>
          </p:cNvSpPr>
          <p:nvPr/>
        </p:nvSpPr>
        <p:spPr bwMode="auto">
          <a:xfrm>
            <a:off x="6705600" y="19050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tx2"/>
                </a:solidFill>
              </a:rPr>
              <a:t>Metas / resultados </a:t>
            </a:r>
          </a:p>
        </p:txBody>
      </p:sp>
      <p:sp>
        <p:nvSpPr>
          <p:cNvPr id="185374" name="Text Box 31"/>
          <p:cNvSpPr txBox="1">
            <a:spLocks noChangeArrowheads="1"/>
          </p:cNvSpPr>
          <p:nvPr/>
        </p:nvSpPr>
        <p:spPr bwMode="auto">
          <a:xfrm>
            <a:off x="3657600" y="16002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tx2"/>
                </a:solidFill>
              </a:rPr>
              <a:t>Desempeño / productos</a:t>
            </a:r>
          </a:p>
        </p:txBody>
      </p:sp>
      <p:sp>
        <p:nvSpPr>
          <p:cNvPr id="185375" name="Text Box 29"/>
          <p:cNvSpPr txBox="1">
            <a:spLocks noChangeArrowheads="1"/>
          </p:cNvSpPr>
          <p:nvPr/>
        </p:nvSpPr>
        <p:spPr bwMode="auto">
          <a:xfrm>
            <a:off x="4114800" y="5591175"/>
            <a:ext cx="1447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altLang="en-US" b="1">
                <a:solidFill>
                  <a:schemeClr val="accent1"/>
                </a:solidFill>
              </a:rPr>
              <a:t>Consultas, Egresos, Cirugías, Recetas</a:t>
            </a:r>
          </a:p>
        </p:txBody>
      </p:sp>
    </p:spTree>
    <p:extLst>
      <p:ext uri="{BB962C8B-B14F-4D97-AF65-F5344CB8AC3E}">
        <p14:creationId xmlns:p14="http://schemas.microsoft.com/office/powerpoint/2010/main" val="23541142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spect="1" noChangeArrowheads="1"/>
          </p:cNvSpPr>
          <p:nvPr/>
        </p:nvSpPr>
        <p:spPr bwMode="auto">
          <a:xfrm>
            <a:off x="609600" y="-304800"/>
            <a:ext cx="8128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3" name="Rectangle 3"/>
          <p:cNvSpPr>
            <a:spLocks noChangeArrowheads="1"/>
          </p:cNvSpPr>
          <p:nvPr/>
        </p:nvSpPr>
        <p:spPr bwMode="auto">
          <a:xfrm>
            <a:off x="5594350" y="2206625"/>
            <a:ext cx="1865313" cy="4041775"/>
          </a:xfrm>
          <a:prstGeom prst="rect">
            <a:avLst/>
          </a:prstGeom>
          <a:solidFill>
            <a:srgbClr val="E6EAF6">
              <a:alpha val="89999"/>
            </a:srgbClr>
          </a:solidFill>
          <a:ln>
            <a:noFill/>
          </a:ln>
          <a:effectLst/>
          <a:extLs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04" name="Oval 4"/>
          <p:cNvSpPr>
            <a:spLocks noChangeArrowheads="1"/>
          </p:cNvSpPr>
          <p:nvPr/>
        </p:nvSpPr>
        <p:spPr bwMode="auto">
          <a:xfrm>
            <a:off x="5648325" y="5191125"/>
            <a:ext cx="1868488" cy="877887"/>
          </a:xfrm>
          <a:prstGeom prst="ellipse">
            <a:avLst/>
          </a:prstGeom>
          <a:solidFill>
            <a:srgbClr val="FFFFF3">
              <a:alpha val="80000"/>
            </a:srgbClr>
          </a:solidFill>
          <a:ln w="317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p>
            <a:pPr algn="ctr"/>
            <a:r>
              <a:rPr lang="es-ES" altLang="en-US" sz="1600" b="1" dirty="0">
                <a:latin typeface="Arial Narrow" pitchFamily="34" charset="0"/>
                <a:cs typeface="Angsana New" pitchFamily="18" charset="-34"/>
              </a:rPr>
              <a:t>Calidad, respeto &amp; dignidad</a:t>
            </a:r>
          </a:p>
        </p:txBody>
      </p:sp>
      <p:sp>
        <p:nvSpPr>
          <p:cNvPr id="102405" name="Oval 5"/>
          <p:cNvSpPr>
            <a:spLocks noChangeArrowheads="1"/>
          </p:cNvSpPr>
          <p:nvPr/>
        </p:nvSpPr>
        <p:spPr bwMode="auto">
          <a:xfrm>
            <a:off x="5897563" y="3765550"/>
            <a:ext cx="1550987" cy="819150"/>
          </a:xfrm>
          <a:prstGeom prst="ellipse">
            <a:avLst/>
          </a:prstGeom>
          <a:solidFill>
            <a:srgbClr val="FFFFF3">
              <a:alpha val="80000"/>
            </a:srgbClr>
          </a:solidFill>
          <a:ln w="317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p>
            <a:pPr algn="ctr"/>
            <a:r>
              <a:rPr lang="es-ES" altLang="en-US" sz="1600" b="1">
                <a:solidFill>
                  <a:schemeClr val="bg1"/>
                </a:solidFill>
                <a:latin typeface="Arial Narrow" pitchFamily="34" charset="0"/>
                <a:cs typeface="Angsana New" pitchFamily="18" charset="-34"/>
              </a:rPr>
              <a:t>Eficiencia &amp; Efectividad</a:t>
            </a:r>
          </a:p>
        </p:txBody>
      </p:sp>
      <p:sp>
        <p:nvSpPr>
          <p:cNvPr id="102406" name="Oval 6"/>
          <p:cNvSpPr>
            <a:spLocks noChangeArrowheads="1"/>
          </p:cNvSpPr>
          <p:nvPr/>
        </p:nvSpPr>
        <p:spPr bwMode="auto">
          <a:xfrm>
            <a:off x="5964238" y="2273300"/>
            <a:ext cx="1254125" cy="849312"/>
          </a:xfrm>
          <a:prstGeom prst="ellipse">
            <a:avLst/>
          </a:prstGeom>
          <a:solidFill>
            <a:srgbClr val="FFFFF3">
              <a:alpha val="80000"/>
            </a:srgbClr>
          </a:solidFill>
          <a:ln w="3175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p>
            <a:pPr algn="ctr"/>
            <a:r>
              <a:rPr lang="es-ES" altLang="en-US" sz="1600" b="1" dirty="0">
                <a:latin typeface="Arial Narrow" pitchFamily="34" charset="0"/>
                <a:cs typeface="Angsana New" pitchFamily="18" charset="-34"/>
              </a:rPr>
              <a:t>Acceso</a:t>
            </a:r>
          </a:p>
          <a:p>
            <a:pPr algn="ctr"/>
            <a:r>
              <a:rPr lang="es-ES" altLang="en-US" sz="1600" b="1" dirty="0">
                <a:latin typeface="Arial Narrow" pitchFamily="34" charset="0"/>
                <a:cs typeface="Angsana New" pitchFamily="18" charset="-34"/>
              </a:rPr>
              <a:t>Universal  equitativo</a:t>
            </a:r>
          </a:p>
        </p:txBody>
      </p:sp>
      <p:sp>
        <p:nvSpPr>
          <p:cNvPr id="102407" name="Rectangle 7"/>
          <p:cNvSpPr>
            <a:spLocks noChangeArrowheads="1"/>
          </p:cNvSpPr>
          <p:nvPr/>
        </p:nvSpPr>
        <p:spPr bwMode="auto">
          <a:xfrm>
            <a:off x="3505200" y="2133600"/>
            <a:ext cx="2032000" cy="4098925"/>
          </a:xfrm>
          <a:prstGeom prst="rect">
            <a:avLst/>
          </a:prstGeom>
          <a:solidFill>
            <a:srgbClr val="E6EAF6">
              <a:alpha val="89999"/>
            </a:srgbClr>
          </a:solidFill>
          <a:ln>
            <a:noFill/>
          </a:ln>
          <a:effectLst/>
          <a:extLs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a:solidFill>
                <a:schemeClr val="tx2"/>
              </a:solidFill>
              <a:cs typeface="Arial" pitchFamily="34" charset="0"/>
            </a:endParaRPr>
          </a:p>
        </p:txBody>
      </p:sp>
      <p:sp>
        <p:nvSpPr>
          <p:cNvPr id="102408" name="Rectangle 8"/>
          <p:cNvSpPr>
            <a:spLocks noChangeArrowheads="1"/>
          </p:cNvSpPr>
          <p:nvPr/>
        </p:nvSpPr>
        <p:spPr bwMode="auto">
          <a:xfrm>
            <a:off x="533400" y="2133600"/>
            <a:ext cx="2832100" cy="4084638"/>
          </a:xfrm>
          <a:prstGeom prst="rect">
            <a:avLst/>
          </a:prstGeom>
          <a:solidFill>
            <a:schemeClr val="accent1">
              <a:alpha val="89999"/>
            </a:schemeClr>
          </a:solidFill>
          <a:ln>
            <a:noFill/>
          </a:ln>
          <a:effectLst>
            <a:outerShdw dist="35921" dir="2700000" algn="ctr" rotWithShape="0">
              <a:srgbClr val="808080"/>
            </a:outerShdw>
          </a:effectLst>
          <a:extLst>
            <a:ext uri="{91240B29-F687-4F45-9708-019B960494DF}">
              <a14:hiddenLine xmlns:a14="http://schemas.microsoft.com/office/drawing/2010/main" w="31750" algn="ctr">
                <a:solidFill>
                  <a:srgbClr val="000000"/>
                </a:solidFill>
                <a:miter lim="800000"/>
                <a:headEnd/>
                <a:tailEnd/>
              </a14:hiddenLine>
            </a:ext>
          </a:extLst>
        </p:spPr>
        <p:txBody>
          <a:bodyPr wrap="none" anchor="ctr"/>
          <a:lstStyle/>
          <a:p>
            <a:endParaRPr lang="en-US"/>
          </a:p>
        </p:txBody>
      </p:sp>
      <p:sp>
        <p:nvSpPr>
          <p:cNvPr id="102409" name="Text Box 9"/>
          <p:cNvSpPr txBox="1">
            <a:spLocks noChangeArrowheads="1"/>
          </p:cNvSpPr>
          <p:nvPr/>
        </p:nvSpPr>
        <p:spPr bwMode="auto">
          <a:xfrm>
            <a:off x="663575" y="2341563"/>
            <a:ext cx="2536825" cy="927100"/>
          </a:xfrm>
          <a:prstGeom prst="rect">
            <a:avLst/>
          </a:prstGeom>
          <a:solidFill>
            <a:srgbClr val="FFFFF3">
              <a:alpha val="70000"/>
            </a:srgbClr>
          </a:solidFill>
          <a:ln>
            <a:noFill/>
          </a:ln>
          <a:effectLst/>
          <a:extLst>
            <a:ext uri="{91240B29-F687-4F45-9708-019B960494DF}">
              <a14:hiddenLine xmlns:a14="http://schemas.microsoft.com/office/drawing/2010/main" w="3175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Adecuación numérica</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Distribución geográfica</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Compatibilidad social</a:t>
            </a:r>
            <a:endParaRPr lang="es-ES" altLang="en-US" sz="1600" b="1">
              <a:solidFill>
                <a:srgbClr val="008000"/>
              </a:solidFill>
              <a:latin typeface="Arial Narrow" pitchFamily="34" charset="0"/>
              <a:cs typeface="Arial" pitchFamily="34" charset="0"/>
            </a:endParaRPr>
          </a:p>
        </p:txBody>
      </p:sp>
      <p:sp>
        <p:nvSpPr>
          <p:cNvPr id="102410" name="Text Box 10"/>
          <p:cNvSpPr txBox="1">
            <a:spLocks noChangeArrowheads="1"/>
          </p:cNvSpPr>
          <p:nvPr/>
        </p:nvSpPr>
        <p:spPr bwMode="auto">
          <a:xfrm>
            <a:off x="3584575" y="2384425"/>
            <a:ext cx="1828800" cy="849313"/>
          </a:xfrm>
          <a:prstGeom prst="rect">
            <a:avLst/>
          </a:prstGeom>
          <a:solidFill>
            <a:srgbClr val="FFFFF3">
              <a:alpha val="70000"/>
            </a:srgbClr>
          </a:solidFill>
          <a:ln w="317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nchor="ctr"/>
          <a:lstStyle/>
          <a:p>
            <a:pPr algn="ctr"/>
            <a:r>
              <a:rPr lang="es-ES" altLang="en-US" sz="1600" b="1">
                <a:solidFill>
                  <a:srgbClr val="008000"/>
                </a:solidFill>
                <a:latin typeface="Arial Narrow" pitchFamily="34" charset="0"/>
                <a:ea typeface="Arial" pitchFamily="34" charset="0"/>
                <a:cs typeface="Angsana New" pitchFamily="18" charset="-34"/>
              </a:rPr>
              <a:t>Cobertura:</a:t>
            </a:r>
          </a:p>
          <a:p>
            <a:pPr algn="ctr"/>
            <a:r>
              <a:rPr lang="es-ES" altLang="en-US" sz="1600" b="1">
                <a:solidFill>
                  <a:srgbClr val="008000"/>
                </a:solidFill>
                <a:latin typeface="Arial Narrow" pitchFamily="34" charset="0"/>
                <a:ea typeface="Arial" pitchFamily="34" charset="0"/>
                <a:cs typeface="Angsana New" pitchFamily="18" charset="-34"/>
              </a:rPr>
              <a:t>Social-geográfica</a:t>
            </a:r>
          </a:p>
        </p:txBody>
      </p:sp>
      <p:sp>
        <p:nvSpPr>
          <p:cNvPr id="102411" name="Text Box 11"/>
          <p:cNvSpPr txBox="1">
            <a:spLocks noChangeArrowheads="1"/>
          </p:cNvSpPr>
          <p:nvPr/>
        </p:nvSpPr>
        <p:spPr bwMode="auto">
          <a:xfrm>
            <a:off x="685800" y="3505200"/>
            <a:ext cx="2551113" cy="1295400"/>
          </a:xfrm>
          <a:prstGeom prst="rect">
            <a:avLst/>
          </a:prstGeom>
          <a:solidFill>
            <a:srgbClr val="FFFFF3">
              <a:alpha val="70000"/>
            </a:srgbClr>
          </a:solidFill>
          <a:ln>
            <a:noFill/>
          </a:ln>
          <a:effectLst/>
          <a:extLst>
            <a:ext uri="{91240B29-F687-4F45-9708-019B960494DF}">
              <a14:hiddenLine xmlns:a14="http://schemas.microsoft.com/office/drawing/2010/main" w="3175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Remuneración adecuada y competitiva, incentivos</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Relaciones laborales adecuadas </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Infraestructura</a:t>
            </a:r>
            <a:r>
              <a:rPr lang="es-ES" altLang="en-US" sz="1600" b="1">
                <a:solidFill>
                  <a:schemeClr val="tx2"/>
                </a:solidFill>
                <a:latin typeface="Arial Narrow" pitchFamily="34" charset="0"/>
                <a:cs typeface="Angsana New" pitchFamily="18" charset="-34"/>
              </a:rPr>
              <a:t> </a:t>
            </a:r>
          </a:p>
        </p:txBody>
      </p:sp>
      <p:sp>
        <p:nvSpPr>
          <p:cNvPr id="102412" name="Text Box 12"/>
          <p:cNvSpPr txBox="1">
            <a:spLocks noChangeArrowheads="1"/>
          </p:cNvSpPr>
          <p:nvPr/>
        </p:nvSpPr>
        <p:spPr bwMode="auto">
          <a:xfrm>
            <a:off x="3584575" y="3733800"/>
            <a:ext cx="1828800" cy="990600"/>
          </a:xfrm>
          <a:prstGeom prst="rect">
            <a:avLst/>
          </a:prstGeom>
          <a:solidFill>
            <a:srgbClr val="FFFFF3">
              <a:alpha val="70000"/>
            </a:srgbClr>
          </a:solidFill>
          <a:ln w="317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nchor="ctr"/>
          <a:lstStyle/>
          <a:p>
            <a:pPr algn="ctr"/>
            <a:r>
              <a:rPr lang="es-ES" altLang="en-US" sz="1600" b="1">
                <a:solidFill>
                  <a:srgbClr val="008000"/>
                </a:solidFill>
                <a:latin typeface="Arial Narrow" pitchFamily="34" charset="0"/>
                <a:ea typeface="Arial" pitchFamily="34" charset="0"/>
                <a:cs typeface="Angsana New" pitchFamily="18" charset="-34"/>
              </a:rPr>
              <a:t>Motivación</a:t>
            </a:r>
          </a:p>
          <a:p>
            <a:pPr algn="ctr"/>
            <a:r>
              <a:rPr lang="es-ES" altLang="en-US" sz="1600" b="1">
                <a:solidFill>
                  <a:srgbClr val="008000"/>
                </a:solidFill>
                <a:latin typeface="Arial Narrow" pitchFamily="34" charset="0"/>
                <a:ea typeface="Arial" pitchFamily="34" charset="0"/>
                <a:cs typeface="Angsana New" pitchFamily="18" charset="-34"/>
              </a:rPr>
              <a:t>Sistemas con infraestructura de apoyo</a:t>
            </a:r>
          </a:p>
        </p:txBody>
      </p:sp>
      <p:sp>
        <p:nvSpPr>
          <p:cNvPr id="102413" name="Text Box 13"/>
          <p:cNvSpPr txBox="1">
            <a:spLocks noChangeArrowheads="1"/>
          </p:cNvSpPr>
          <p:nvPr/>
        </p:nvSpPr>
        <p:spPr bwMode="auto">
          <a:xfrm>
            <a:off x="649288" y="5132388"/>
            <a:ext cx="2616200" cy="963612"/>
          </a:xfrm>
          <a:prstGeom prst="rect">
            <a:avLst/>
          </a:prstGeom>
          <a:solidFill>
            <a:srgbClr val="FFFFF3">
              <a:alpha val="70000"/>
            </a:srgbClr>
          </a:solidFill>
          <a:ln>
            <a:noFill/>
          </a:ln>
          <a:effectLst/>
          <a:extLst>
            <a:ext uri="{91240B29-F687-4F45-9708-019B960494DF}">
              <a14:hiddenLine xmlns:a14="http://schemas.microsoft.com/office/drawing/2010/main" w="3175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Educación para capacidades</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Capacitación y aprendizaje</a:t>
            </a:r>
          </a:p>
          <a:p>
            <a:pPr>
              <a:buClr>
                <a:srgbClr val="000000"/>
              </a:buClr>
              <a:buSzPct val="75000"/>
              <a:buFont typeface="Wingdings" pitchFamily="2" charset="2"/>
              <a:buChar char="§"/>
            </a:pPr>
            <a:r>
              <a:rPr lang="es-ES" altLang="en-US" sz="1600" b="1">
                <a:solidFill>
                  <a:srgbClr val="008000"/>
                </a:solidFill>
                <a:latin typeface="Arial Narrow" pitchFamily="34" charset="0"/>
                <a:cs typeface="Angsana New" pitchFamily="18" charset="-34"/>
              </a:rPr>
              <a:t>Liderazgo e iniciativa</a:t>
            </a:r>
            <a:r>
              <a:rPr lang="es-ES" altLang="en-US" sz="1600" b="1">
                <a:solidFill>
                  <a:schemeClr val="tx2"/>
                </a:solidFill>
                <a:latin typeface="Arial Narrow" pitchFamily="34" charset="0"/>
                <a:cs typeface="Angsana New" pitchFamily="18" charset="-34"/>
              </a:rPr>
              <a:t> </a:t>
            </a:r>
          </a:p>
        </p:txBody>
      </p:sp>
      <p:sp>
        <p:nvSpPr>
          <p:cNvPr id="102414" name="Text Box 14"/>
          <p:cNvSpPr txBox="1">
            <a:spLocks noChangeArrowheads="1"/>
          </p:cNvSpPr>
          <p:nvPr/>
        </p:nvSpPr>
        <p:spPr bwMode="auto">
          <a:xfrm>
            <a:off x="3584575" y="5170488"/>
            <a:ext cx="1828800" cy="925512"/>
          </a:xfrm>
          <a:prstGeom prst="rect">
            <a:avLst/>
          </a:prstGeom>
          <a:solidFill>
            <a:srgbClr val="FFFFF3">
              <a:alpha val="70000"/>
            </a:srgbClr>
          </a:solidFill>
          <a:ln w="317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nchor="ctr"/>
          <a:lstStyle/>
          <a:p>
            <a:pPr algn="ctr"/>
            <a:r>
              <a:rPr lang="es-ES" altLang="en-US" sz="1600" b="1">
                <a:solidFill>
                  <a:srgbClr val="008000"/>
                </a:solidFill>
                <a:latin typeface="Arial Narrow" pitchFamily="34" charset="0"/>
                <a:ea typeface="Arial" pitchFamily="34" charset="0"/>
                <a:cs typeface="Angsana New" pitchFamily="18" charset="-34"/>
              </a:rPr>
              <a:t>Competencias</a:t>
            </a:r>
          </a:p>
          <a:p>
            <a:pPr algn="ctr"/>
            <a:r>
              <a:rPr lang="es-ES" altLang="en-US" sz="1600" b="1">
                <a:solidFill>
                  <a:srgbClr val="008000"/>
                </a:solidFill>
                <a:latin typeface="Arial Narrow" pitchFamily="34" charset="0"/>
                <a:ea typeface="Arial" pitchFamily="34" charset="0"/>
                <a:cs typeface="Angsana New" pitchFamily="18" charset="-34"/>
              </a:rPr>
              <a:t>Capacitación / Aprendizaje</a:t>
            </a:r>
          </a:p>
        </p:txBody>
      </p:sp>
      <p:sp>
        <p:nvSpPr>
          <p:cNvPr id="102415" name="Text Box 15"/>
          <p:cNvSpPr txBox="1">
            <a:spLocks noChangeArrowheads="1"/>
          </p:cNvSpPr>
          <p:nvPr/>
        </p:nvSpPr>
        <p:spPr bwMode="auto">
          <a:xfrm>
            <a:off x="5894388" y="3711030"/>
            <a:ext cx="1595437" cy="11017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31750">
                <a:solidFill>
                  <a:srgbClr val="33CC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lstStyle/>
          <a:p>
            <a:pPr algn="ctr"/>
            <a:endParaRPr lang="es-SV" altLang="en-US" dirty="0" smtClean="0">
              <a:latin typeface="Arial Narrow" pitchFamily="34" charset="0"/>
              <a:ea typeface="Arial" pitchFamily="34" charset="0"/>
              <a:cs typeface="Angsana New" pitchFamily="18" charset="-34"/>
            </a:endParaRPr>
          </a:p>
          <a:p>
            <a:pPr algn="ctr"/>
            <a:r>
              <a:rPr lang="es-SV" altLang="en-US" sz="1600" b="1" dirty="0">
                <a:latin typeface="Arial Narrow" pitchFamily="34" charset="0"/>
                <a:cs typeface="Angsana New" pitchFamily="18" charset="-34"/>
              </a:rPr>
              <a:t>Eficiencia y</a:t>
            </a:r>
          </a:p>
          <a:p>
            <a:pPr algn="ctr"/>
            <a:r>
              <a:rPr lang="es-SV" altLang="en-US" sz="1600" b="1" dirty="0">
                <a:latin typeface="Arial Narrow" pitchFamily="34" charset="0"/>
                <a:cs typeface="Angsana New" pitchFamily="18" charset="-34"/>
              </a:rPr>
              <a:t>efectividad</a:t>
            </a:r>
            <a:endParaRPr lang="en-US" altLang="en-US" sz="1600" b="1" dirty="0">
              <a:latin typeface="Arial Narrow" pitchFamily="34" charset="0"/>
              <a:cs typeface="Angsana New" pitchFamily="18" charset="-34"/>
            </a:endParaRPr>
          </a:p>
        </p:txBody>
      </p:sp>
      <p:sp>
        <p:nvSpPr>
          <p:cNvPr id="102416" name="Text Box 16"/>
          <p:cNvSpPr txBox="1">
            <a:spLocks noChangeArrowheads="1"/>
          </p:cNvSpPr>
          <p:nvPr/>
        </p:nvSpPr>
        <p:spPr bwMode="auto">
          <a:xfrm>
            <a:off x="581025" y="1589088"/>
            <a:ext cx="2776538" cy="768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4615" tIns="37307" rIns="74615" bIns="37307"/>
          <a:lstStyle/>
          <a:p>
            <a:pPr algn="ctr"/>
            <a:r>
              <a:rPr lang="es-ES" altLang="en-US" sz="1600">
                <a:latin typeface="Arial Black" pitchFamily="34" charset="0"/>
                <a:cs typeface="Arial" pitchFamily="34" charset="0"/>
              </a:rPr>
              <a:t>Condiciones </a:t>
            </a:r>
          </a:p>
          <a:p>
            <a:pPr algn="ctr"/>
            <a:r>
              <a:rPr lang="es-ES" altLang="en-US" sz="1600">
                <a:latin typeface="Arial Black" pitchFamily="34" charset="0"/>
                <a:cs typeface="Arial" pitchFamily="34" charset="0"/>
              </a:rPr>
              <a:t>RRHH</a:t>
            </a:r>
          </a:p>
        </p:txBody>
      </p:sp>
      <p:sp>
        <p:nvSpPr>
          <p:cNvPr id="102417" name="Text Box 17"/>
          <p:cNvSpPr txBox="1">
            <a:spLocks noChangeArrowheads="1"/>
          </p:cNvSpPr>
          <p:nvPr/>
        </p:nvSpPr>
        <p:spPr bwMode="auto">
          <a:xfrm>
            <a:off x="3505200" y="1295400"/>
            <a:ext cx="1960563" cy="7318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lstStyle/>
          <a:p>
            <a:pPr algn="ctr"/>
            <a:r>
              <a:rPr lang="es-ES" altLang="en-US" sz="1600">
                <a:latin typeface="Arial Black" pitchFamily="34" charset="0"/>
                <a:cs typeface="Arial" pitchFamily="34" charset="0"/>
              </a:rPr>
              <a:t>Objetivos de la Fuerza de Trabajo</a:t>
            </a:r>
          </a:p>
        </p:txBody>
      </p:sp>
      <p:sp>
        <p:nvSpPr>
          <p:cNvPr id="102418" name="Text Box 18"/>
          <p:cNvSpPr txBox="1">
            <a:spLocks noChangeArrowheads="1"/>
          </p:cNvSpPr>
          <p:nvPr/>
        </p:nvSpPr>
        <p:spPr bwMode="auto">
          <a:xfrm>
            <a:off x="5638800" y="1219200"/>
            <a:ext cx="1760538" cy="838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lstStyle/>
          <a:p>
            <a:pPr algn="ctr"/>
            <a:r>
              <a:rPr lang="es-ES" altLang="en-US" sz="1600">
                <a:latin typeface="Arial Black" pitchFamily="34" charset="0"/>
                <a:cs typeface="Arial" pitchFamily="34" charset="0"/>
              </a:rPr>
              <a:t>Desempeño del Sistema de Salud</a:t>
            </a:r>
          </a:p>
        </p:txBody>
      </p:sp>
      <p:sp>
        <p:nvSpPr>
          <p:cNvPr id="102419" name="Rectangle 19"/>
          <p:cNvSpPr>
            <a:spLocks noChangeArrowheads="1"/>
          </p:cNvSpPr>
          <p:nvPr/>
        </p:nvSpPr>
        <p:spPr bwMode="auto">
          <a:xfrm>
            <a:off x="7566025" y="2185988"/>
            <a:ext cx="1414463" cy="4062412"/>
          </a:xfrm>
          <a:prstGeom prst="rect">
            <a:avLst/>
          </a:prstGeom>
          <a:solidFill>
            <a:srgbClr val="E6EAF6">
              <a:alpha val="89999"/>
            </a:srgbClr>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nchor="ctr"/>
          <a:lstStyle/>
          <a:p>
            <a:endParaRPr lang="en-US"/>
          </a:p>
        </p:txBody>
      </p:sp>
      <p:sp>
        <p:nvSpPr>
          <p:cNvPr id="102420" name="Oval 20"/>
          <p:cNvSpPr>
            <a:spLocks noChangeArrowheads="1"/>
          </p:cNvSpPr>
          <p:nvPr/>
        </p:nvSpPr>
        <p:spPr bwMode="auto">
          <a:xfrm>
            <a:off x="7599363" y="3648075"/>
            <a:ext cx="1357312" cy="1012825"/>
          </a:xfrm>
          <a:prstGeom prst="ellipse">
            <a:avLst/>
          </a:prstGeom>
          <a:solidFill>
            <a:srgbClr val="FFFFF3">
              <a:alpha val="80000"/>
            </a:srgbClr>
          </a:solidFill>
          <a:ln w="76200" cmpd="tri">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7307" rIns="0" bIns="37307" anchor="ctr"/>
          <a:lstStyle/>
          <a:p>
            <a:pPr algn="ctr"/>
            <a:r>
              <a:rPr lang="es-ES" altLang="en-US" sz="1600" b="1">
                <a:latin typeface="Arial Narrow" pitchFamily="34" charset="0"/>
                <a:cs typeface="Arial" pitchFamily="34" charset="0"/>
              </a:rPr>
              <a:t>Mejoría Salud de la población</a:t>
            </a:r>
          </a:p>
        </p:txBody>
      </p:sp>
      <p:sp>
        <p:nvSpPr>
          <p:cNvPr id="102421" name="Line 21"/>
          <p:cNvSpPr>
            <a:spLocks noChangeShapeType="1"/>
          </p:cNvSpPr>
          <p:nvPr/>
        </p:nvSpPr>
        <p:spPr bwMode="auto">
          <a:xfrm>
            <a:off x="3155950" y="2759075"/>
            <a:ext cx="398463" cy="1588"/>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2" name="Line 22"/>
          <p:cNvSpPr>
            <a:spLocks noChangeShapeType="1"/>
          </p:cNvSpPr>
          <p:nvPr/>
        </p:nvSpPr>
        <p:spPr bwMode="auto">
          <a:xfrm>
            <a:off x="3200400" y="4114800"/>
            <a:ext cx="398463" cy="1588"/>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3" name="Line 23"/>
          <p:cNvSpPr>
            <a:spLocks noChangeShapeType="1"/>
          </p:cNvSpPr>
          <p:nvPr/>
        </p:nvSpPr>
        <p:spPr bwMode="auto">
          <a:xfrm>
            <a:off x="3187700" y="5738813"/>
            <a:ext cx="3968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4" name="Line 24"/>
          <p:cNvSpPr>
            <a:spLocks noChangeShapeType="1"/>
          </p:cNvSpPr>
          <p:nvPr/>
        </p:nvSpPr>
        <p:spPr bwMode="auto">
          <a:xfrm>
            <a:off x="5497513" y="2798763"/>
            <a:ext cx="3968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5" name="Line 25"/>
          <p:cNvSpPr>
            <a:spLocks noChangeShapeType="1"/>
          </p:cNvSpPr>
          <p:nvPr/>
        </p:nvSpPr>
        <p:spPr bwMode="auto">
          <a:xfrm>
            <a:off x="5443538" y="4222750"/>
            <a:ext cx="3968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6" name="Line 26"/>
          <p:cNvSpPr>
            <a:spLocks noChangeShapeType="1"/>
          </p:cNvSpPr>
          <p:nvPr/>
        </p:nvSpPr>
        <p:spPr bwMode="auto">
          <a:xfrm>
            <a:off x="5380038" y="5780088"/>
            <a:ext cx="3968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7" name="Line 27"/>
          <p:cNvSpPr>
            <a:spLocks noChangeShapeType="1"/>
          </p:cNvSpPr>
          <p:nvPr/>
        </p:nvSpPr>
        <p:spPr bwMode="auto">
          <a:xfrm>
            <a:off x="7245350" y="3117850"/>
            <a:ext cx="530225" cy="619125"/>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8" name="Line 28"/>
          <p:cNvSpPr>
            <a:spLocks noChangeShapeType="1"/>
          </p:cNvSpPr>
          <p:nvPr/>
        </p:nvSpPr>
        <p:spPr bwMode="auto">
          <a:xfrm flipV="1">
            <a:off x="7239000" y="4672013"/>
            <a:ext cx="530225" cy="68580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29" name="Line 29"/>
          <p:cNvSpPr>
            <a:spLocks noChangeShapeType="1"/>
          </p:cNvSpPr>
          <p:nvPr/>
        </p:nvSpPr>
        <p:spPr bwMode="auto">
          <a:xfrm>
            <a:off x="7350125" y="4214813"/>
            <a:ext cx="3968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30" name="Line 30"/>
          <p:cNvSpPr>
            <a:spLocks noChangeShapeType="1"/>
          </p:cNvSpPr>
          <p:nvPr/>
        </p:nvSpPr>
        <p:spPr bwMode="auto">
          <a:xfrm>
            <a:off x="3038475" y="3200400"/>
            <a:ext cx="527050" cy="619125"/>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31" name="Line 31"/>
          <p:cNvSpPr>
            <a:spLocks noChangeShapeType="1"/>
          </p:cNvSpPr>
          <p:nvPr/>
        </p:nvSpPr>
        <p:spPr bwMode="auto">
          <a:xfrm flipV="1">
            <a:off x="3071813" y="4686300"/>
            <a:ext cx="461962" cy="53975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32" name="Line 32"/>
          <p:cNvSpPr>
            <a:spLocks noChangeShapeType="1"/>
          </p:cNvSpPr>
          <p:nvPr/>
        </p:nvSpPr>
        <p:spPr bwMode="auto">
          <a:xfrm flipV="1">
            <a:off x="5380038" y="3311525"/>
            <a:ext cx="461962" cy="53975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33" name="Text Box 33"/>
          <p:cNvSpPr txBox="1">
            <a:spLocks noChangeArrowheads="1"/>
          </p:cNvSpPr>
          <p:nvPr/>
        </p:nvSpPr>
        <p:spPr bwMode="auto">
          <a:xfrm>
            <a:off x="7543800" y="1447800"/>
            <a:ext cx="1422400" cy="7318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615" tIns="37307" rIns="74615" bIns="37307"/>
          <a:lstStyle/>
          <a:p>
            <a:pPr algn="ctr"/>
            <a:r>
              <a:rPr lang="es-ES" altLang="en-US" sz="1600">
                <a:latin typeface="Arial Black" pitchFamily="34" charset="0"/>
                <a:cs typeface="Arial" pitchFamily="34" charset="0"/>
              </a:rPr>
              <a:t>Resultados Sanitarios</a:t>
            </a:r>
          </a:p>
        </p:txBody>
      </p:sp>
      <p:sp>
        <p:nvSpPr>
          <p:cNvPr id="102434" name="Rectangle 34"/>
          <p:cNvSpPr>
            <a:spLocks noGrp="1" noRot="1" noChangeArrowheads="1"/>
          </p:cNvSpPr>
          <p:nvPr>
            <p:ph type="title"/>
          </p:nvPr>
        </p:nvSpPr>
        <p:spPr>
          <a:xfrm>
            <a:off x="608013" y="379413"/>
            <a:ext cx="7942262" cy="831850"/>
          </a:xfrm>
        </p:spPr>
        <p:txBody>
          <a:bodyPr/>
          <a:lstStyle/>
          <a:p>
            <a:r>
              <a:rPr lang="es-ES" altLang="en-US" sz="2000" b="0">
                <a:solidFill>
                  <a:schemeClr val="hlink"/>
                </a:solidFill>
                <a:latin typeface="Arial Black" pitchFamily="34" charset="0"/>
              </a:rPr>
              <a:t>CONDICIONES DE RHUS PARA EL SISTEMA DE SALUD </a:t>
            </a:r>
          </a:p>
        </p:txBody>
      </p:sp>
      <p:sp>
        <p:nvSpPr>
          <p:cNvPr id="102435" name="Line 35"/>
          <p:cNvSpPr>
            <a:spLocks noChangeShapeType="1"/>
          </p:cNvSpPr>
          <p:nvPr/>
        </p:nvSpPr>
        <p:spPr bwMode="auto">
          <a:xfrm>
            <a:off x="5464175" y="4635500"/>
            <a:ext cx="527050" cy="619125"/>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37813753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457200" indent="-457200">
              <a:buFont typeface="Arial" panose="020B0604020202020204" pitchFamily="34" charset="0"/>
              <a:buChar char="•"/>
            </a:pPr>
            <a:r>
              <a:rPr lang="es-SV" sz="2700" dirty="0" smtClean="0"/>
              <a:t>Perspectivas </a:t>
            </a:r>
            <a:r>
              <a:rPr lang="es-SV" sz="2700" dirty="0"/>
              <a:t>múltiples (cooperación técnica,  gobierno, academia, </a:t>
            </a:r>
            <a:r>
              <a:rPr lang="es-SV" sz="2700" dirty="0" smtClean="0"/>
              <a:t>población)</a:t>
            </a:r>
            <a:br>
              <a:rPr lang="es-SV" sz="2700" dirty="0" smtClean="0"/>
            </a:br>
            <a:r>
              <a:rPr lang="es-SV" sz="2700" dirty="0" smtClean="0"/>
              <a:t>Sinergia </a:t>
            </a:r>
            <a:r>
              <a:rPr lang="es-SV" sz="2700" dirty="0"/>
              <a:t>de agendas</a:t>
            </a:r>
            <a:br>
              <a:rPr lang="es-SV" sz="2700" dirty="0"/>
            </a:br>
            <a:endParaRPr lang="en-US" dirty="0"/>
          </a:p>
        </p:txBody>
      </p:sp>
      <p:sp>
        <p:nvSpPr>
          <p:cNvPr id="5" name="4 Marcador de texto"/>
          <p:cNvSpPr>
            <a:spLocks noGrp="1"/>
          </p:cNvSpPr>
          <p:nvPr>
            <p:ph type="body" idx="1"/>
          </p:nvPr>
        </p:nvSpPr>
        <p:spPr/>
        <p:txBody>
          <a:bodyPr>
            <a:normAutofit/>
          </a:bodyPr>
          <a:lstStyle/>
          <a:p>
            <a:r>
              <a:rPr lang="es-SV" sz="4800" b="1" dirty="0"/>
              <a:t>Quien:</a:t>
            </a:r>
            <a:r>
              <a:rPr lang="es-SV" sz="3600" dirty="0"/>
              <a:t> Actor - Grupo Objetivo </a:t>
            </a:r>
            <a:endParaRPr lang="en-US" sz="3600" dirty="0"/>
          </a:p>
        </p:txBody>
      </p:sp>
    </p:spTree>
    <p:extLst>
      <p:ext uri="{BB962C8B-B14F-4D97-AF65-F5344CB8AC3E}">
        <p14:creationId xmlns:p14="http://schemas.microsoft.com/office/powerpoint/2010/main" val="108815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13607" t="15871" r="40066" b="7399"/>
          <a:stretch/>
        </p:blipFill>
        <p:spPr bwMode="auto">
          <a:xfrm>
            <a:off x="539552" y="783957"/>
            <a:ext cx="4392488" cy="3630786"/>
          </a:xfrm>
          <a:prstGeom prst="rect">
            <a:avLst/>
          </a:prstGeom>
          <a:ln>
            <a:noFill/>
          </a:ln>
          <a:extLst>
            <a:ext uri="{53640926-AAD7-44D8-BBD7-CCE9431645EC}">
              <a14:shadowObscured xmlns:a14="http://schemas.microsoft.com/office/drawing/2010/main"/>
            </a:ext>
          </a:extLst>
        </p:spPr>
      </p:pic>
      <p:pic>
        <p:nvPicPr>
          <p:cNvPr id="3" name="2 Imagen"/>
          <p:cNvPicPr/>
          <p:nvPr/>
        </p:nvPicPr>
        <p:blipFill rotWithShape="1">
          <a:blip r:embed="rId3"/>
          <a:srcRect l="15404" t="11529" r="41231" b="28359"/>
          <a:stretch/>
        </p:blipFill>
        <p:spPr bwMode="auto">
          <a:xfrm>
            <a:off x="5090739" y="2852936"/>
            <a:ext cx="3384376" cy="3098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615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4" t="23215" r="40654" b="6249"/>
          <a:stretch/>
        </p:blipFill>
        <p:spPr bwMode="auto">
          <a:xfrm>
            <a:off x="1149865" y="620688"/>
            <a:ext cx="6575265" cy="562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620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 y="0"/>
            <a:ext cx="8815309" cy="662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38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342900" indent="-342900">
              <a:buFont typeface="Arial" panose="020B0604020202020204" pitchFamily="34" charset="0"/>
              <a:buChar char="•"/>
            </a:pPr>
            <a:r>
              <a:rPr lang="es-SV" sz="2400" dirty="0"/>
              <a:t>Identificación de metas, </a:t>
            </a:r>
            <a:br>
              <a:rPr lang="es-SV" sz="2400" dirty="0"/>
            </a:br>
            <a:r>
              <a:rPr lang="es-SV" sz="2400" dirty="0" smtClean="0"/>
              <a:t>para </a:t>
            </a:r>
            <a:r>
              <a:rPr lang="es-SV" sz="2400" dirty="0"/>
              <a:t>que porque hacia donde</a:t>
            </a:r>
            <a:r>
              <a:rPr lang="es-SV" sz="2400" dirty="0" smtClean="0"/>
              <a:t>,, </a:t>
            </a:r>
            <a:r>
              <a:rPr lang="es-SV" sz="2400" dirty="0"/>
              <a:t>hitos en una trayectoria </a:t>
            </a:r>
            <a:r>
              <a:rPr lang="es-SV" sz="2400" dirty="0" smtClean="0"/>
              <a:t>deseable, acciones con inicio </a:t>
            </a:r>
            <a:r>
              <a:rPr lang="es-SV" sz="2400" dirty="0"/>
              <a:t>y fin</a:t>
            </a:r>
            <a:br>
              <a:rPr lang="es-SV" sz="2400" dirty="0"/>
            </a:br>
            <a:r>
              <a:rPr lang="es-SV" sz="2400" dirty="0"/>
              <a:t>Agenda común</a:t>
            </a:r>
            <a:br>
              <a:rPr lang="es-SV" sz="2400" dirty="0"/>
            </a:br>
            <a:endParaRPr lang="en-US" sz="2400" dirty="0"/>
          </a:p>
        </p:txBody>
      </p:sp>
      <p:sp>
        <p:nvSpPr>
          <p:cNvPr id="3" name="2 Marcador de texto"/>
          <p:cNvSpPr>
            <a:spLocks noGrp="1"/>
          </p:cNvSpPr>
          <p:nvPr>
            <p:ph type="body" idx="1"/>
          </p:nvPr>
        </p:nvSpPr>
        <p:spPr/>
        <p:txBody>
          <a:bodyPr/>
          <a:lstStyle/>
          <a:p>
            <a:r>
              <a:rPr lang="es-SV" sz="3600" b="1" dirty="0"/>
              <a:t>Que:</a:t>
            </a:r>
            <a:r>
              <a:rPr lang="es-SV" dirty="0"/>
              <a:t> Que queremos lograr</a:t>
            </a:r>
          </a:p>
          <a:p>
            <a:endParaRPr lang="en-US" dirty="0"/>
          </a:p>
        </p:txBody>
      </p:sp>
    </p:spTree>
    <p:extLst>
      <p:ext uri="{BB962C8B-B14F-4D97-AF65-F5344CB8AC3E}">
        <p14:creationId xmlns:p14="http://schemas.microsoft.com/office/powerpoint/2010/main" val="163931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noAutofit/>
          </a:bodyPr>
          <a:lstStyle/>
          <a:p>
            <a:r>
              <a:rPr lang="es-MX" sz="2000" b="1"/>
              <a:t>Desarrollo de RHUS </a:t>
            </a:r>
            <a:br>
              <a:rPr lang="es-MX" sz="2000" b="1"/>
            </a:br>
            <a:r>
              <a:rPr lang="es-MX" sz="2000" b="1"/>
              <a:t>en el proceso de integración regional </a:t>
            </a:r>
            <a:br>
              <a:rPr lang="es-MX" sz="2000" b="1"/>
            </a:br>
            <a:r>
              <a:rPr lang="es-MX" sz="2000" b="1"/>
              <a:t>Centroamérica y Republica Dominicana</a:t>
            </a:r>
            <a:r>
              <a:rPr lang="es-MX" sz="1400"/>
              <a:t> </a:t>
            </a:r>
          </a:p>
        </p:txBody>
      </p:sp>
      <p:graphicFrame>
        <p:nvGraphicFramePr>
          <p:cNvPr id="32771" name="Object 3"/>
          <p:cNvGraphicFramePr>
            <a:graphicFrameLocks noGrp="1" noChangeAspect="1"/>
          </p:cNvGraphicFramePr>
          <p:nvPr>
            <p:ph sz="half" idx="4294967295"/>
          </p:nvPr>
        </p:nvGraphicFramePr>
        <p:xfrm>
          <a:off x="381000" y="3127375"/>
          <a:ext cx="882650" cy="1157288"/>
        </p:xfrm>
        <a:graphic>
          <a:graphicData uri="http://schemas.openxmlformats.org/presentationml/2006/ole">
            <mc:AlternateContent xmlns:mc="http://schemas.openxmlformats.org/markup-compatibility/2006">
              <mc:Choice xmlns:v="urn:schemas-microsoft-com:vml" Requires="v">
                <p:oleObj spid="_x0000_s1060" name="Acrobat Document" r:id="rId3" imgW="7779960" imgH="10050480" progId="AcroExch.Document.7">
                  <p:embed/>
                </p:oleObj>
              </mc:Choice>
              <mc:Fallback>
                <p:oleObj name="Acrobat Document" r:id="rId3" imgW="7779960" imgH="10050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27375"/>
                        <a:ext cx="882650" cy="1157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2"/>
          <p:cNvGraphicFramePr>
            <a:graphicFrameLocks noGrp="1" noChangeAspect="1"/>
          </p:cNvGraphicFramePr>
          <p:nvPr>
            <p:ph sz="half" idx="4294967295"/>
          </p:nvPr>
        </p:nvGraphicFramePr>
        <p:xfrm>
          <a:off x="1284288" y="3117850"/>
          <a:ext cx="1014412" cy="1149350"/>
        </p:xfrm>
        <a:graphic>
          <a:graphicData uri="http://schemas.openxmlformats.org/presentationml/2006/ole">
            <mc:AlternateContent xmlns:mc="http://schemas.openxmlformats.org/markup-compatibility/2006">
              <mc:Choice xmlns:v="urn:schemas-microsoft-com:vml" Requires="v">
                <p:oleObj spid="_x0000_s1061" name="Acrobat Document" r:id="rId5" imgW="7983360" imgH="10329480" progId="AcroExch.Document.7">
                  <p:embed/>
                </p:oleObj>
              </mc:Choice>
              <mc:Fallback>
                <p:oleObj name="Acrobat Document" r:id="rId5" imgW="7983360" imgH="1032948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288" y="3117850"/>
                        <a:ext cx="1014412" cy="1149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Flecha derecha"/>
          <p:cNvSpPr/>
          <p:nvPr/>
        </p:nvSpPr>
        <p:spPr bwMode="auto">
          <a:xfrm>
            <a:off x="2362200" y="3508375"/>
            <a:ext cx="5334000" cy="641350"/>
          </a:xfrm>
          <a:prstGeom prst="rightArrow">
            <a:avLst/>
          </a:prstGeom>
          <a:solidFill>
            <a:schemeClr val="accent2">
              <a:lumMod val="60000"/>
              <a:lumOff val="40000"/>
            </a:schemeClr>
          </a:solidFill>
          <a:ln w="9525" cap="flat" cmpd="sng" algn="ctr">
            <a:noFill/>
            <a:prstDash val="solid"/>
            <a:round/>
            <a:headEnd type="none" w="med" len="med"/>
            <a:tailEnd type="none" w="med" len="med"/>
          </a:ln>
          <a:effectLst/>
        </p:spPr>
        <p:txBody>
          <a:bodyPr>
            <a:spAutoFit/>
          </a:bodyPr>
          <a:lstStyle/>
          <a:p>
            <a:pPr>
              <a:defRPr/>
            </a:pPr>
            <a:endParaRPr lang="es-ES">
              <a:cs typeface="Arial" charset="0"/>
            </a:endParaRPr>
          </a:p>
        </p:txBody>
      </p:sp>
      <p:sp>
        <p:nvSpPr>
          <p:cNvPr id="32774" name="Text Box 9"/>
          <p:cNvSpPr txBox="1">
            <a:spLocks noChangeArrowheads="1"/>
          </p:cNvSpPr>
          <p:nvPr/>
        </p:nvSpPr>
        <p:spPr bwMode="auto">
          <a:xfrm>
            <a:off x="381000" y="4727575"/>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dirty="0" smtClean="0">
                <a:solidFill>
                  <a:srgbClr val="3399FF"/>
                </a:solidFill>
              </a:rPr>
              <a:t> </a:t>
            </a:r>
            <a:endParaRPr lang="es-ES" b="1" dirty="0">
              <a:solidFill>
                <a:srgbClr val="3399FF"/>
              </a:solidFill>
            </a:endParaRPr>
          </a:p>
        </p:txBody>
      </p:sp>
      <p:sp>
        <p:nvSpPr>
          <p:cNvPr id="32775" name="Text Box 11"/>
          <p:cNvSpPr txBox="1">
            <a:spLocks noChangeArrowheads="1"/>
          </p:cNvSpPr>
          <p:nvPr/>
        </p:nvSpPr>
        <p:spPr bwMode="auto">
          <a:xfrm>
            <a:off x="2436813" y="4194175"/>
            <a:ext cx="2030412" cy="825500"/>
          </a:xfrm>
          <a:prstGeom prst="rect">
            <a:avLst/>
          </a:prstGeom>
          <a:solidFill>
            <a:schemeClr val="hlink"/>
          </a:solidFill>
          <a:ln w="317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s-ES" sz="1200" b="1">
                <a:solidFill>
                  <a:schemeClr val="bg1"/>
                </a:solidFill>
              </a:rPr>
              <a:t>26 agosto 2010</a:t>
            </a:r>
          </a:p>
          <a:p>
            <a:pPr algn="ctr"/>
            <a:r>
              <a:rPr lang="es-ES" sz="1200" b="1">
                <a:solidFill>
                  <a:schemeClr val="bg1"/>
                </a:solidFill>
              </a:rPr>
              <a:t>Constitución</a:t>
            </a:r>
          </a:p>
          <a:p>
            <a:pPr algn="ctr"/>
            <a:r>
              <a:rPr lang="es-ES" sz="1200" b="1">
                <a:solidFill>
                  <a:schemeClr val="bg1"/>
                </a:solidFill>
              </a:rPr>
              <a:t> CTDRH</a:t>
            </a:r>
            <a:r>
              <a:rPr lang="es-MX" sz="1200" b="1">
                <a:solidFill>
                  <a:schemeClr val="bg1"/>
                </a:solidFill>
              </a:rPr>
              <a:t> </a:t>
            </a:r>
          </a:p>
          <a:p>
            <a:pPr algn="ctr"/>
            <a:r>
              <a:rPr lang="es-MX" sz="1200" b="1">
                <a:solidFill>
                  <a:schemeClr val="bg1"/>
                </a:solidFill>
              </a:rPr>
              <a:t>Plan Operativo 2010-2012</a:t>
            </a:r>
          </a:p>
        </p:txBody>
      </p:sp>
      <p:sp>
        <p:nvSpPr>
          <p:cNvPr id="6148" name="Rectangle 4"/>
          <p:cNvSpPr>
            <a:spLocks noChangeArrowheads="1"/>
          </p:cNvSpPr>
          <p:nvPr/>
        </p:nvSpPr>
        <p:spPr bwMode="auto">
          <a:xfrm>
            <a:off x="228600" y="2136775"/>
            <a:ext cx="8458200" cy="822325"/>
          </a:xfrm>
          <a:prstGeom prst="rect">
            <a:avLst/>
          </a:prstGeom>
          <a:noFill/>
          <a:ln w="9525" cap="flat" cmpd="sng" algn="ctr">
            <a:noFill/>
            <a:prstDash val="solid"/>
            <a:miter lim="800000"/>
            <a:headEnd/>
            <a:tailEnd/>
          </a:ln>
          <a:effectLst/>
        </p:spPr>
        <p:txBody>
          <a:bodyPr anchor="ctr">
            <a:spAutoFit/>
          </a:bodyPr>
          <a:lstStyle/>
          <a:p>
            <a:pPr algn="just" eaLnBrk="0" hangingPunct="0"/>
            <a:r>
              <a:rPr lang="es-ES" sz="1200" b="1" u="sng">
                <a:ea typeface="Times New Roman" pitchFamily="18" charset="0"/>
                <a:cs typeface="Arial" charset="0"/>
              </a:rPr>
              <a:t>Base Jurídica (2001) </a:t>
            </a:r>
          </a:p>
          <a:p>
            <a:pPr algn="just" eaLnBrk="0" hangingPunct="0"/>
            <a:r>
              <a:rPr lang="es-ES" sz="1200" b="1">
                <a:ea typeface="Times New Roman" pitchFamily="18" charset="0"/>
                <a:cs typeface="Arial" charset="0"/>
              </a:rPr>
              <a:t>El reglamento constitutivo del COMISCA establece que corresponderá a la Reunión de Ministros : </a:t>
            </a:r>
            <a:endParaRPr lang="es-ES" sz="900" b="1">
              <a:ea typeface="Times New Roman" pitchFamily="18" charset="0"/>
              <a:cs typeface="Arial" charset="0"/>
            </a:endParaRPr>
          </a:p>
          <a:p>
            <a:pPr lvl="1" algn="just" eaLnBrk="0" hangingPunct="0"/>
            <a:r>
              <a:rPr lang="es-ES" sz="1200" b="1">
                <a:ea typeface="Times New Roman" pitchFamily="18" charset="0"/>
                <a:cs typeface="Arial" charset="0"/>
              </a:rPr>
              <a:t>a) Definir la </a:t>
            </a:r>
            <a:r>
              <a:rPr lang="es-ES" sz="1200" b="1" u="sng">
                <a:ea typeface="Times New Roman" pitchFamily="18" charset="0"/>
                <a:cs typeface="Arial" charset="0"/>
              </a:rPr>
              <a:t>política general y establecer las prioridades y estrategias</a:t>
            </a:r>
            <a:r>
              <a:rPr lang="es-ES" sz="1200" b="1">
                <a:ea typeface="Times New Roman" pitchFamily="18" charset="0"/>
                <a:cs typeface="Arial" charset="0"/>
              </a:rPr>
              <a:t>; </a:t>
            </a:r>
            <a:endParaRPr lang="es-ES" sz="900" b="1">
              <a:cs typeface="Arial" charset="0"/>
            </a:endParaRPr>
          </a:p>
          <a:p>
            <a:pPr lvl="1" algn="just" eaLnBrk="0" hangingPunct="0"/>
            <a:r>
              <a:rPr lang="es-ES" sz="1200" b="1">
                <a:cs typeface="Times New Roman" pitchFamily="18" charset="0"/>
              </a:rPr>
              <a:t>b) Ejercer la </a:t>
            </a:r>
            <a:r>
              <a:rPr lang="es-ES" sz="1200" b="1" u="sng">
                <a:cs typeface="Times New Roman" pitchFamily="18" charset="0"/>
              </a:rPr>
              <a:t>rectoría del Sector Salud Regional</a:t>
            </a:r>
            <a:r>
              <a:rPr lang="es-ES" sz="1200" b="1">
                <a:cs typeface="Times New Roman" pitchFamily="18" charset="0"/>
              </a:rPr>
              <a:t>, mediante una Agenda y un Plan Centroamericano de Salud.</a:t>
            </a:r>
            <a:endParaRPr lang="es-ES" b="1">
              <a:cs typeface="Arial" charset="0"/>
            </a:endParaRPr>
          </a:p>
        </p:txBody>
      </p:sp>
      <p:sp>
        <p:nvSpPr>
          <p:cNvPr id="32778" name="Text Box 15"/>
          <p:cNvSpPr txBox="1">
            <a:spLocks noChangeArrowheads="1"/>
          </p:cNvSpPr>
          <p:nvPr/>
        </p:nvSpPr>
        <p:spPr bwMode="auto">
          <a:xfrm>
            <a:off x="3870325" y="324008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IMPLEMENTACION</a:t>
            </a:r>
            <a:endParaRPr lang="es-ES"/>
          </a:p>
        </p:txBody>
      </p:sp>
      <p:sp>
        <p:nvSpPr>
          <p:cNvPr id="32782" name="Text Box 20"/>
          <p:cNvSpPr txBox="1">
            <a:spLocks noChangeArrowheads="1"/>
          </p:cNvSpPr>
          <p:nvPr/>
        </p:nvSpPr>
        <p:spPr bwMode="auto">
          <a:xfrm>
            <a:off x="2895600" y="5410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p>
        </p:txBody>
      </p:sp>
      <p:sp>
        <p:nvSpPr>
          <p:cNvPr id="32784" name="AutoShape 16"/>
          <p:cNvSpPr>
            <a:spLocks noChangeArrowheads="1"/>
          </p:cNvSpPr>
          <p:nvPr/>
        </p:nvSpPr>
        <p:spPr bwMode="auto">
          <a:xfrm>
            <a:off x="3962400" y="3657600"/>
            <a:ext cx="733425" cy="6096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785" name="Text Box 17"/>
          <p:cNvSpPr txBox="1">
            <a:spLocks noChangeArrowheads="1"/>
          </p:cNvSpPr>
          <p:nvPr/>
        </p:nvSpPr>
        <p:spPr bwMode="auto">
          <a:xfrm>
            <a:off x="4876800" y="5029200"/>
            <a:ext cx="242570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b="1">
                <a:latin typeface="Verdana" pitchFamily="34" charset="0"/>
              </a:rPr>
              <a:t>AGENDA Acción</a:t>
            </a:r>
          </a:p>
          <a:p>
            <a:pPr algn="ctr"/>
            <a:r>
              <a:rPr lang="es-MX" b="1">
                <a:latin typeface="Verdana" pitchFamily="34" charset="0"/>
              </a:rPr>
              <a:t>Conjunta RHUS</a:t>
            </a:r>
            <a:endParaRPr lang="es-ES" b="1">
              <a:latin typeface="Verdana" pitchFamily="34" charset="0"/>
            </a:endParaRPr>
          </a:p>
        </p:txBody>
      </p:sp>
      <p:sp>
        <p:nvSpPr>
          <p:cNvPr id="32786" name="Text Box 18"/>
          <p:cNvSpPr txBox="1">
            <a:spLocks noChangeArrowheads="1"/>
          </p:cNvSpPr>
          <p:nvPr/>
        </p:nvSpPr>
        <p:spPr bwMode="auto">
          <a:xfrm>
            <a:off x="1263650" y="1371600"/>
            <a:ext cx="682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b="1">
                <a:solidFill>
                  <a:srgbClr val="0033CC"/>
                </a:solidFill>
              </a:rPr>
              <a:t>OPS/OMS </a:t>
            </a:r>
            <a:r>
              <a:rPr lang="es-MX" b="1"/>
              <a:t> -   </a:t>
            </a:r>
            <a:r>
              <a:rPr lang="es-MX" b="1">
                <a:solidFill>
                  <a:schemeClr val="hlink"/>
                </a:solidFill>
              </a:rPr>
              <a:t>EQUIPOS DE 8 PAISES</a:t>
            </a:r>
            <a:r>
              <a:rPr lang="es-MX" b="1"/>
              <a:t> -  </a:t>
            </a:r>
            <a:r>
              <a:rPr lang="es-MX" b="1">
                <a:solidFill>
                  <a:srgbClr val="FF3300"/>
                </a:solidFill>
              </a:rPr>
              <a:t>COMISCA </a:t>
            </a:r>
            <a:r>
              <a:rPr lang="es-MX" b="1"/>
              <a:t>-</a:t>
            </a:r>
            <a:r>
              <a:rPr lang="es-MX" b="1">
                <a:solidFill>
                  <a:srgbClr val="FF3300"/>
                </a:solidFill>
              </a:rPr>
              <a:t> </a:t>
            </a:r>
            <a:r>
              <a:rPr lang="es-MX" b="1">
                <a:solidFill>
                  <a:srgbClr val="0033CC"/>
                </a:solidFill>
              </a:rPr>
              <a:t>RESSCAD</a:t>
            </a:r>
            <a:endParaRPr lang="es-ES" b="1">
              <a:solidFill>
                <a:srgbClr val="0033CC"/>
              </a:solidFill>
            </a:endParaRPr>
          </a:p>
        </p:txBody>
      </p:sp>
      <p:sp>
        <p:nvSpPr>
          <p:cNvPr id="32787" name="AutoShape 19"/>
          <p:cNvSpPr>
            <a:spLocks noChangeArrowheads="1"/>
          </p:cNvSpPr>
          <p:nvPr/>
        </p:nvSpPr>
        <p:spPr bwMode="auto">
          <a:xfrm>
            <a:off x="4648200" y="4191000"/>
            <a:ext cx="3733800" cy="914400"/>
          </a:xfrm>
          <a:prstGeom prst="rightArrow">
            <a:avLst>
              <a:gd name="adj1" fmla="val 50000"/>
              <a:gd name="adj2" fmla="val 1020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dirty="0"/>
              <a:t>Equipos trabajando ………..</a:t>
            </a:r>
            <a:endParaRPr lang="es-ES" dirty="0"/>
          </a:p>
        </p:txBody>
      </p:sp>
    </p:spTree>
    <p:extLst>
      <p:ext uri="{BB962C8B-B14F-4D97-AF65-F5344CB8AC3E}">
        <p14:creationId xmlns:p14="http://schemas.microsoft.com/office/powerpoint/2010/main" val="1983376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s-MX" sz="2800" b="1" dirty="0"/>
              <a:t>PLAN OPERATIVO </a:t>
            </a:r>
            <a:br>
              <a:rPr lang="es-MX" sz="2800" b="1" dirty="0"/>
            </a:br>
            <a:r>
              <a:rPr lang="es-MX" sz="2800" b="1" dirty="0"/>
              <a:t>2010 </a:t>
            </a:r>
            <a:r>
              <a:rPr lang="es-MX" sz="2800" b="1" dirty="0" smtClean="0"/>
              <a:t>– 2013 ……..</a:t>
            </a:r>
            <a:r>
              <a:rPr lang="es-MX" sz="4000" dirty="0" smtClean="0"/>
              <a:t> </a:t>
            </a:r>
            <a:endParaRPr lang="es-ES" sz="4000" dirty="0"/>
          </a:p>
        </p:txBody>
      </p:sp>
      <p:sp>
        <p:nvSpPr>
          <p:cNvPr id="60419" name="Rectangle 3"/>
          <p:cNvSpPr>
            <a:spLocks noGrp="1" noChangeArrowheads="1"/>
          </p:cNvSpPr>
          <p:nvPr>
            <p:ph type="body" idx="1"/>
          </p:nvPr>
        </p:nvSpPr>
        <p:spPr>
          <a:xfrm>
            <a:off x="381000" y="1524000"/>
            <a:ext cx="8229600" cy="2514600"/>
          </a:xfrm>
        </p:spPr>
        <p:txBody>
          <a:bodyPr>
            <a:normAutofit fontScale="92500" lnSpcReduction="10000"/>
          </a:bodyPr>
          <a:lstStyle/>
          <a:p>
            <a:pPr marL="533400" indent="-533400">
              <a:lnSpc>
                <a:spcPct val="80000"/>
              </a:lnSpc>
            </a:pPr>
            <a:r>
              <a:rPr lang="es-MX" sz="2600" dirty="0">
                <a:solidFill>
                  <a:schemeClr val="tx2"/>
                </a:solidFill>
                <a:latin typeface="+mj-lt"/>
              </a:rPr>
              <a:t>Establecer equipo y mecánica de trabajo conjunto en RHUS CA y </a:t>
            </a:r>
            <a:r>
              <a:rPr lang="es-MX" sz="2600" dirty="0" smtClean="0">
                <a:solidFill>
                  <a:schemeClr val="tx2"/>
                </a:solidFill>
                <a:latin typeface="+mj-lt"/>
              </a:rPr>
              <a:t>DOR</a:t>
            </a:r>
          </a:p>
          <a:p>
            <a:pPr marL="533400" indent="-533400">
              <a:lnSpc>
                <a:spcPct val="80000"/>
              </a:lnSpc>
            </a:pPr>
            <a:r>
              <a:rPr lang="es-MX" sz="2600" dirty="0" smtClean="0">
                <a:solidFill>
                  <a:schemeClr val="tx2"/>
                </a:solidFill>
                <a:latin typeface="+mj-lt"/>
              </a:rPr>
              <a:t>Fortalecer los núcleos </a:t>
            </a:r>
            <a:r>
              <a:rPr lang="es-MX" sz="2600" dirty="0">
                <a:solidFill>
                  <a:schemeClr val="tx2"/>
                </a:solidFill>
                <a:latin typeface="+mj-lt"/>
              </a:rPr>
              <a:t>de conducción/coordinación sectorial de RHUS </a:t>
            </a:r>
            <a:r>
              <a:rPr lang="es-MX" sz="2600" dirty="0" smtClean="0">
                <a:solidFill>
                  <a:schemeClr val="tx2"/>
                </a:solidFill>
                <a:latin typeface="+mj-lt"/>
              </a:rPr>
              <a:t>  </a:t>
            </a:r>
            <a:endParaRPr lang="es-MX" sz="2600" dirty="0">
              <a:solidFill>
                <a:schemeClr val="tx2"/>
              </a:solidFill>
              <a:latin typeface="+mj-lt"/>
            </a:endParaRPr>
          </a:p>
          <a:p>
            <a:pPr marL="533400" indent="-533400">
              <a:lnSpc>
                <a:spcPct val="80000"/>
              </a:lnSpc>
            </a:pPr>
            <a:r>
              <a:rPr lang="es-MX" sz="2600" dirty="0">
                <a:solidFill>
                  <a:schemeClr val="tx2"/>
                </a:solidFill>
                <a:latin typeface="+mj-lt"/>
              </a:rPr>
              <a:t>Contar con la Medición de Metas de RHUS como línea de base en la Subregión </a:t>
            </a:r>
          </a:p>
          <a:p>
            <a:pPr marL="533400" indent="-533400">
              <a:lnSpc>
                <a:spcPct val="80000"/>
              </a:lnSpc>
            </a:pPr>
            <a:r>
              <a:rPr lang="es-MX" sz="2600" dirty="0">
                <a:solidFill>
                  <a:schemeClr val="tx2"/>
                </a:solidFill>
                <a:latin typeface="+mj-lt"/>
              </a:rPr>
              <a:t>Implementar Observatorios nacionales de RHUS base del Observatorio Regional</a:t>
            </a:r>
          </a:p>
          <a:p>
            <a:pPr marL="533400" indent="-533400">
              <a:lnSpc>
                <a:spcPct val="80000"/>
              </a:lnSpc>
            </a:pPr>
            <a:endParaRPr lang="es-MX" sz="2800" dirty="0">
              <a:solidFill>
                <a:srgbClr val="0033CC"/>
              </a:solidFill>
            </a:endParaRPr>
          </a:p>
          <a:p>
            <a:pPr marL="533400" indent="-533400">
              <a:lnSpc>
                <a:spcPct val="80000"/>
              </a:lnSpc>
            </a:pPr>
            <a:endParaRPr lang="es-ES" sz="2800" dirty="0">
              <a:solidFill>
                <a:srgbClr val="0033CC"/>
              </a:solidFill>
            </a:endParaRPr>
          </a:p>
        </p:txBody>
      </p:sp>
      <p:pic>
        <p:nvPicPr>
          <p:cNvPr id="60420" name="Picture 4" descr="29_red-person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114800"/>
            <a:ext cx="5410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30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n-US" dirty="0"/>
          </a:p>
        </p:txBody>
      </p:sp>
      <p:sp>
        <p:nvSpPr>
          <p:cNvPr id="5" name="4 Marcador de texto"/>
          <p:cNvSpPr>
            <a:spLocks noGrp="1"/>
          </p:cNvSpPr>
          <p:nvPr>
            <p:ph type="body" idx="1"/>
          </p:nvPr>
        </p:nvSpPr>
        <p:spPr/>
        <p:txBody>
          <a:bodyPr>
            <a:normAutofit fontScale="85000" lnSpcReduction="10000"/>
          </a:bodyPr>
          <a:lstStyle/>
          <a:p>
            <a:endParaRPr lang="es-SV" i="1" dirty="0" smtClean="0"/>
          </a:p>
          <a:p>
            <a:r>
              <a:rPr lang="es-SV" i="1" dirty="0" smtClean="0"/>
              <a:t>Una revisión crítica al trabajo desarrollado desde la CT para el Desarrollo de RHUS </a:t>
            </a:r>
          </a:p>
          <a:p>
            <a:r>
              <a:rPr lang="es-SV" i="1" dirty="0" smtClean="0"/>
              <a:t>Una necesidad de alcanzar resultados </a:t>
            </a:r>
          </a:p>
          <a:p>
            <a:r>
              <a:rPr lang="es-SV" i="1" dirty="0" smtClean="0"/>
              <a:t>Un aprendizaje y descubrimiento del trabajo en red</a:t>
            </a:r>
          </a:p>
          <a:p>
            <a:r>
              <a:rPr lang="es-SV" i="1" dirty="0" smtClean="0"/>
              <a:t>Encuentro con la  capacidades y la sinergia y también con los límites</a:t>
            </a:r>
          </a:p>
          <a:p>
            <a:endParaRPr lang="en-US" i="1" dirty="0"/>
          </a:p>
        </p:txBody>
      </p:sp>
    </p:spTree>
    <p:extLst>
      <p:ext uri="{BB962C8B-B14F-4D97-AF65-F5344CB8AC3E}">
        <p14:creationId xmlns:p14="http://schemas.microsoft.com/office/powerpoint/2010/main" val="394931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79409" y="612337"/>
            <a:ext cx="381000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Conducción  Nacional Política pública RHUS </a:t>
            </a:r>
            <a:endParaRPr lang="es-ES" sz="1600" dirty="0"/>
          </a:p>
        </p:txBody>
      </p:sp>
      <p:sp>
        <p:nvSpPr>
          <p:cNvPr id="5" name="4 CuadroTexto"/>
          <p:cNvSpPr txBox="1"/>
          <p:nvPr/>
        </p:nvSpPr>
        <p:spPr>
          <a:xfrm>
            <a:off x="2617509" y="1524000"/>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smtClean="0"/>
              <a:t>Comisiones </a:t>
            </a:r>
          </a:p>
          <a:p>
            <a:pPr algn="ctr"/>
            <a:r>
              <a:rPr lang="es-ES" dirty="0" smtClean="0"/>
              <a:t>Interinstitucionales/Intersectoriales </a:t>
            </a:r>
            <a:endParaRPr lang="es-ES" dirty="0"/>
          </a:p>
        </p:txBody>
      </p:sp>
      <p:sp>
        <p:nvSpPr>
          <p:cNvPr id="6" name="5 CuadroTexto"/>
          <p:cNvSpPr txBox="1"/>
          <p:nvPr/>
        </p:nvSpPr>
        <p:spPr>
          <a:xfrm>
            <a:off x="373144" y="2851666"/>
            <a:ext cx="241938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ES" dirty="0" smtClean="0"/>
              <a:t>Gestión de la Educación</a:t>
            </a:r>
            <a:endParaRPr lang="es-ES" dirty="0"/>
          </a:p>
        </p:txBody>
      </p:sp>
      <p:sp>
        <p:nvSpPr>
          <p:cNvPr id="7" name="6 CuadroTexto"/>
          <p:cNvSpPr txBox="1"/>
          <p:nvPr/>
        </p:nvSpPr>
        <p:spPr>
          <a:xfrm>
            <a:off x="6183984" y="2851666"/>
            <a:ext cx="1974323"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ES" smtClean="0"/>
              <a:t>Gestion del trabajo</a:t>
            </a:r>
            <a:endParaRPr lang="es-ES"/>
          </a:p>
        </p:txBody>
      </p:sp>
      <p:sp>
        <p:nvSpPr>
          <p:cNvPr id="8" name="7 CuadroTexto"/>
          <p:cNvSpPr txBox="1"/>
          <p:nvPr/>
        </p:nvSpPr>
        <p:spPr>
          <a:xfrm>
            <a:off x="3374010" y="2681878"/>
            <a:ext cx="22860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mtClean="0"/>
              <a:t>Informacion y conocimiento para la decision tecno politica</a:t>
            </a:r>
          </a:p>
        </p:txBody>
      </p:sp>
      <p:sp>
        <p:nvSpPr>
          <p:cNvPr id="11" name="10 CuadroTexto"/>
          <p:cNvSpPr txBox="1"/>
          <p:nvPr/>
        </p:nvSpPr>
        <p:spPr>
          <a:xfrm>
            <a:off x="3506539" y="1066800"/>
            <a:ext cx="199580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smtClean="0"/>
              <a:t>Autoridad Sanitaria</a:t>
            </a:r>
            <a:endParaRPr lang="es-ES" dirty="0"/>
          </a:p>
        </p:txBody>
      </p:sp>
      <p:cxnSp>
        <p:nvCxnSpPr>
          <p:cNvPr id="15" name="14 Conector recto de flecha"/>
          <p:cNvCxnSpPr/>
          <p:nvPr/>
        </p:nvCxnSpPr>
        <p:spPr>
          <a:xfrm>
            <a:off x="4484408" y="2286000"/>
            <a:ext cx="1"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900313" y="2923135"/>
            <a:ext cx="32601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736210" y="2923135"/>
            <a:ext cx="28359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8610600" y="635675"/>
            <a:ext cx="336952" cy="590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O</a:t>
            </a:r>
          </a:p>
          <a:p>
            <a:r>
              <a:rPr lang="en-US" dirty="0" smtClean="0"/>
              <a:t>B</a:t>
            </a:r>
          </a:p>
          <a:p>
            <a:r>
              <a:rPr lang="en-US" dirty="0" smtClean="0"/>
              <a:t>S</a:t>
            </a:r>
          </a:p>
          <a:p>
            <a:r>
              <a:rPr lang="en-US" dirty="0" smtClean="0"/>
              <a:t>E</a:t>
            </a:r>
          </a:p>
          <a:p>
            <a:r>
              <a:rPr lang="en-US" dirty="0" smtClean="0"/>
              <a:t>R</a:t>
            </a:r>
          </a:p>
          <a:p>
            <a:r>
              <a:rPr lang="en-US" dirty="0" smtClean="0"/>
              <a:t>V</a:t>
            </a:r>
          </a:p>
          <a:p>
            <a:r>
              <a:rPr lang="en-US" dirty="0" smtClean="0"/>
              <a:t>A</a:t>
            </a:r>
          </a:p>
          <a:p>
            <a:r>
              <a:rPr lang="en-US" dirty="0" smtClean="0"/>
              <a:t>T</a:t>
            </a:r>
          </a:p>
          <a:p>
            <a:r>
              <a:rPr lang="en-US" dirty="0" smtClean="0"/>
              <a:t>O</a:t>
            </a:r>
          </a:p>
          <a:p>
            <a:r>
              <a:rPr lang="en-US" dirty="0" smtClean="0"/>
              <a:t>R</a:t>
            </a:r>
          </a:p>
          <a:p>
            <a:r>
              <a:rPr lang="en-US" dirty="0" smtClean="0"/>
              <a:t>I</a:t>
            </a:r>
          </a:p>
          <a:p>
            <a:r>
              <a:rPr lang="en-US" dirty="0" smtClean="0"/>
              <a:t>O</a:t>
            </a:r>
          </a:p>
          <a:p>
            <a:endParaRPr lang="en-US" dirty="0" smtClean="0"/>
          </a:p>
          <a:p>
            <a:endParaRPr lang="en-US" dirty="0"/>
          </a:p>
          <a:p>
            <a:endParaRPr lang="en-US" dirty="0" smtClean="0"/>
          </a:p>
          <a:p>
            <a:endParaRPr lang="en-US" dirty="0"/>
          </a:p>
          <a:p>
            <a:endParaRPr lang="en-US" dirty="0"/>
          </a:p>
          <a:p>
            <a:r>
              <a:rPr lang="en-US" dirty="0" smtClean="0"/>
              <a:t>R</a:t>
            </a:r>
          </a:p>
          <a:p>
            <a:r>
              <a:rPr lang="en-US" dirty="0" smtClean="0"/>
              <a:t>H</a:t>
            </a:r>
          </a:p>
          <a:p>
            <a:r>
              <a:rPr lang="en-US" dirty="0" smtClean="0"/>
              <a:t>U</a:t>
            </a:r>
          </a:p>
          <a:p>
            <a:r>
              <a:rPr lang="en-US" dirty="0"/>
              <a:t>S</a:t>
            </a:r>
            <a:endParaRPr lang="es-ES" dirty="0"/>
          </a:p>
        </p:txBody>
      </p:sp>
      <p:pic>
        <p:nvPicPr>
          <p:cNvPr id="25" name="24 Imagen"/>
          <p:cNvPicPr/>
          <p:nvPr/>
        </p:nvPicPr>
        <p:blipFill rotWithShape="1">
          <a:blip r:embed="rId2"/>
          <a:srcRect l="39046" t="41722" r="3358" b="25369"/>
          <a:stretch/>
        </p:blipFill>
        <p:spPr bwMode="auto">
          <a:xfrm>
            <a:off x="3165717" y="3657600"/>
            <a:ext cx="2677445" cy="990600"/>
          </a:xfrm>
          <a:prstGeom prst="rect">
            <a:avLst/>
          </a:prstGeom>
          <a:ln>
            <a:noFill/>
          </a:ln>
          <a:extLst>
            <a:ext uri="{53640926-AAD7-44D8-BBD7-CCE9431645EC}">
              <a14:shadowObscured xmlns:a14="http://schemas.microsoft.com/office/drawing/2010/main"/>
            </a:ext>
          </a:extLst>
        </p:spPr>
      </p:pic>
      <p:cxnSp>
        <p:nvCxnSpPr>
          <p:cNvPr id="27" name="26 Conector recto de flecha"/>
          <p:cNvCxnSpPr/>
          <p:nvPr/>
        </p:nvCxnSpPr>
        <p:spPr>
          <a:xfrm>
            <a:off x="1447800" y="34290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7334054" y="3276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685800" y="4572000"/>
            <a:ext cx="13149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t>información</a:t>
            </a:r>
            <a:endParaRPr lang="es-ES" dirty="0"/>
          </a:p>
        </p:txBody>
      </p:sp>
      <p:sp>
        <p:nvSpPr>
          <p:cNvPr id="32" name="31 CuadroTexto"/>
          <p:cNvSpPr txBox="1"/>
          <p:nvPr/>
        </p:nvSpPr>
        <p:spPr>
          <a:xfrm>
            <a:off x="665697" y="5105400"/>
            <a:ext cx="198323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t>Institucionalización</a:t>
            </a:r>
          </a:p>
          <a:p>
            <a:pPr marL="285750" indent="-285750">
              <a:buFont typeface="Arial" pitchFamily="34" charset="0"/>
              <a:buChar char="•"/>
            </a:pPr>
            <a:r>
              <a:rPr lang="es-ES" dirty="0" smtClean="0"/>
              <a:t>Acuerdos</a:t>
            </a:r>
          </a:p>
          <a:p>
            <a:pPr marL="285750" indent="-285750">
              <a:buFont typeface="Arial" pitchFamily="34" charset="0"/>
              <a:buChar char="•"/>
            </a:pPr>
            <a:r>
              <a:rPr lang="es-ES" dirty="0" smtClean="0"/>
              <a:t>Mecanismos </a:t>
            </a:r>
            <a:endParaRPr lang="es-ES" dirty="0"/>
          </a:p>
        </p:txBody>
      </p:sp>
      <p:sp>
        <p:nvSpPr>
          <p:cNvPr id="33" name="32 CuadroTexto"/>
          <p:cNvSpPr txBox="1"/>
          <p:nvPr/>
        </p:nvSpPr>
        <p:spPr>
          <a:xfrm>
            <a:off x="685800" y="6223262"/>
            <a:ext cx="136575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mtClean="0"/>
              <a:t>Planificación</a:t>
            </a:r>
            <a:endParaRPr lang="es-ES"/>
          </a:p>
        </p:txBody>
      </p:sp>
      <p:sp>
        <p:nvSpPr>
          <p:cNvPr id="36" name="35 CuadroTexto"/>
          <p:cNvSpPr txBox="1"/>
          <p:nvPr/>
        </p:nvSpPr>
        <p:spPr>
          <a:xfrm>
            <a:off x="416743" y="2359967"/>
            <a:ext cx="227578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200" dirty="0" smtClean="0"/>
              <a:t>Actores sociales con mayor protagonismo en la educación</a:t>
            </a:r>
            <a:endParaRPr lang="es-ES" sz="1200" dirty="0"/>
          </a:p>
        </p:txBody>
      </p:sp>
      <p:cxnSp>
        <p:nvCxnSpPr>
          <p:cNvPr id="38" name="37 Conector recto de flecha"/>
          <p:cNvCxnSpPr/>
          <p:nvPr/>
        </p:nvCxnSpPr>
        <p:spPr>
          <a:xfrm flipH="1">
            <a:off x="1555748" y="1676400"/>
            <a:ext cx="99161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6019800" y="2355377"/>
            <a:ext cx="227578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200" dirty="0" smtClean="0"/>
              <a:t>Actores sociales con mayor protagonismo en el trabajo</a:t>
            </a:r>
            <a:endParaRPr lang="es-ES" sz="1200" dirty="0"/>
          </a:p>
        </p:txBody>
      </p:sp>
      <p:cxnSp>
        <p:nvCxnSpPr>
          <p:cNvPr id="59" name="58 Conector recto"/>
          <p:cNvCxnSpPr/>
          <p:nvPr/>
        </p:nvCxnSpPr>
        <p:spPr>
          <a:xfrm>
            <a:off x="2692531" y="4941332"/>
            <a:ext cx="47750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60 Conector recto"/>
          <p:cNvCxnSpPr/>
          <p:nvPr/>
        </p:nvCxnSpPr>
        <p:spPr>
          <a:xfrm>
            <a:off x="2792524" y="5567065"/>
            <a:ext cx="46750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62 Conector recto"/>
          <p:cNvCxnSpPr/>
          <p:nvPr/>
        </p:nvCxnSpPr>
        <p:spPr>
          <a:xfrm>
            <a:off x="2286000" y="6407928"/>
            <a:ext cx="5257800" cy="0"/>
          </a:xfrm>
          <a:prstGeom prst="line">
            <a:avLst/>
          </a:prstGeom>
        </p:spPr>
        <p:style>
          <a:lnRef idx="2">
            <a:schemeClr val="accent1"/>
          </a:lnRef>
          <a:fillRef idx="0">
            <a:schemeClr val="accent1"/>
          </a:fillRef>
          <a:effectRef idx="1">
            <a:schemeClr val="accent1"/>
          </a:effectRef>
          <a:fontRef idx="minor">
            <a:schemeClr val="tx1"/>
          </a:fontRef>
        </p:style>
      </p:cxnSp>
      <p:sp>
        <p:nvSpPr>
          <p:cNvPr id="66" name="65 CuadroTexto"/>
          <p:cNvSpPr txBox="1"/>
          <p:nvPr/>
        </p:nvSpPr>
        <p:spPr>
          <a:xfrm>
            <a:off x="685800" y="152400"/>
            <a:ext cx="716247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FORTALECER LAS CAPACIDADES DE CONDUCCION DE LA POLITICA DE RHUS</a:t>
            </a:r>
            <a:endParaRPr lang="es-ES" dirty="0"/>
          </a:p>
        </p:txBody>
      </p:sp>
      <p:sp>
        <p:nvSpPr>
          <p:cNvPr id="3" name="2 Elipse"/>
          <p:cNvSpPr/>
          <p:nvPr/>
        </p:nvSpPr>
        <p:spPr>
          <a:xfrm>
            <a:off x="7111269" y="826532"/>
            <a:ext cx="712662" cy="42493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SV" sz="1600" b="1" dirty="0" smtClean="0"/>
              <a:t>R H</a:t>
            </a:r>
            <a:endParaRPr lang="en-US" sz="1600" b="1" dirty="0"/>
          </a:p>
        </p:txBody>
      </p:sp>
      <p:cxnSp>
        <p:nvCxnSpPr>
          <p:cNvPr id="13" name="12 Conector recto de flecha"/>
          <p:cNvCxnSpPr/>
          <p:nvPr/>
        </p:nvCxnSpPr>
        <p:spPr>
          <a:xfrm flipH="1">
            <a:off x="5660010" y="1066800"/>
            <a:ext cx="121624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a:off x="6382905" y="1272179"/>
            <a:ext cx="721860" cy="411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2900313" y="1159133"/>
            <a:ext cx="3975943" cy="1657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7467600" y="1436132"/>
            <a:ext cx="76200" cy="1380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92080" y="1436132"/>
            <a:ext cx="1879065" cy="1154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3198283" y="4757391"/>
            <a:ext cx="4093590" cy="178759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SV" dirty="0" smtClean="0"/>
              <a:t>GESTIONAR LAS AGENDAS </a:t>
            </a:r>
          </a:p>
          <a:p>
            <a:pPr algn="ctr"/>
            <a:r>
              <a:rPr lang="es-SV" dirty="0" smtClean="0"/>
              <a:t>DE DESARROLLO DE RHUS </a:t>
            </a:r>
          </a:p>
          <a:p>
            <a:pPr algn="ctr"/>
            <a:r>
              <a:rPr lang="es-SV" dirty="0" smtClean="0"/>
              <a:t>8 AGENDAS DIFERENTES</a:t>
            </a:r>
            <a:endParaRPr lang="en-US" dirty="0"/>
          </a:p>
        </p:txBody>
      </p:sp>
    </p:spTree>
    <p:extLst>
      <p:ext uri="{BB962C8B-B14F-4D97-AF65-F5344CB8AC3E}">
        <p14:creationId xmlns:p14="http://schemas.microsoft.com/office/powerpoint/2010/main" val="356301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s-MX"/>
              <a:t>El proceso del país !!!</a:t>
            </a:r>
            <a:endParaRPr lang="es-ES"/>
          </a:p>
        </p:txBody>
      </p:sp>
      <p:sp>
        <p:nvSpPr>
          <p:cNvPr id="33795" name="Rectangle 3"/>
          <p:cNvSpPr>
            <a:spLocks noGrp="1" noChangeArrowheads="1"/>
          </p:cNvSpPr>
          <p:nvPr>
            <p:ph type="subTitle" idx="1"/>
          </p:nvPr>
        </p:nvSpPr>
        <p:spPr>
          <a:xfrm>
            <a:off x="609600" y="3429000"/>
            <a:ext cx="7848600" cy="1600200"/>
          </a:xfrm>
        </p:spPr>
        <p:txBody>
          <a:bodyPr>
            <a:normAutofit lnSpcReduction="10000"/>
          </a:bodyPr>
          <a:lstStyle/>
          <a:p>
            <a:pPr>
              <a:lnSpc>
                <a:spcPct val="80000"/>
              </a:lnSpc>
              <a:buFontTx/>
              <a:buChar char="•"/>
            </a:pPr>
            <a:r>
              <a:rPr lang="es-MX" sz="1800"/>
              <a:t>Convocatoria a la acción</a:t>
            </a:r>
          </a:p>
          <a:p>
            <a:pPr>
              <a:lnSpc>
                <a:spcPct val="80000"/>
              </a:lnSpc>
              <a:buFontTx/>
              <a:buChar char="•"/>
            </a:pPr>
            <a:r>
              <a:rPr lang="es-MX" sz="1800"/>
              <a:t>Definiciones conjuntas</a:t>
            </a:r>
          </a:p>
          <a:p>
            <a:pPr>
              <a:lnSpc>
                <a:spcPct val="80000"/>
              </a:lnSpc>
              <a:buFontTx/>
              <a:buChar char="•"/>
            </a:pPr>
            <a:r>
              <a:rPr lang="es-MX" sz="1800"/>
              <a:t>Cambios progresivos y </a:t>
            </a:r>
            <a:r>
              <a:rPr lang="es-MX" sz="1800" b="1" u="sng"/>
              <a:t>acción sistemática y sostenida en el tiempo</a:t>
            </a:r>
          </a:p>
          <a:p>
            <a:pPr>
              <a:lnSpc>
                <a:spcPct val="80000"/>
              </a:lnSpc>
            </a:pPr>
            <a:endParaRPr lang="es-MX" sz="1800" b="1" u="sng"/>
          </a:p>
          <a:p>
            <a:pPr>
              <a:lnSpc>
                <a:spcPct val="80000"/>
              </a:lnSpc>
              <a:buFontTx/>
              <a:buChar char="•"/>
            </a:pPr>
            <a:endParaRPr lang="es-MX" sz="1800"/>
          </a:p>
          <a:p>
            <a:pPr>
              <a:lnSpc>
                <a:spcPct val="80000"/>
              </a:lnSpc>
            </a:pPr>
            <a:r>
              <a:rPr lang="es-MX" sz="1800" b="1"/>
              <a:t>AGENDA NACIONAL</a:t>
            </a:r>
            <a:r>
              <a:rPr lang="es-MX" sz="1800"/>
              <a:t> </a:t>
            </a:r>
            <a:endParaRPr lang="es-ES" sz="1800"/>
          </a:p>
        </p:txBody>
      </p:sp>
      <p:sp>
        <p:nvSpPr>
          <p:cNvPr id="33796" name="Text Box 4"/>
          <p:cNvSpPr txBox="1">
            <a:spLocks noChangeArrowheads="1"/>
          </p:cNvSpPr>
          <p:nvPr/>
        </p:nvSpPr>
        <p:spPr bwMode="auto">
          <a:xfrm>
            <a:off x="5334000" y="5029200"/>
            <a:ext cx="2892425" cy="11906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s-MX">
                <a:solidFill>
                  <a:schemeClr val="bg1"/>
                </a:solidFill>
                <a:latin typeface="Verdana" pitchFamily="34" charset="0"/>
              </a:rPr>
              <a:t>Problemas</a:t>
            </a:r>
          </a:p>
          <a:p>
            <a:pPr>
              <a:buFontTx/>
              <a:buChar char="•"/>
            </a:pPr>
            <a:r>
              <a:rPr lang="es-MX">
                <a:solidFill>
                  <a:schemeClr val="bg1"/>
                </a:solidFill>
                <a:latin typeface="Verdana" pitchFamily="34" charset="0"/>
              </a:rPr>
              <a:t>Soluciones</a:t>
            </a:r>
          </a:p>
          <a:p>
            <a:pPr>
              <a:buFontTx/>
              <a:buChar char="•"/>
            </a:pPr>
            <a:r>
              <a:rPr lang="es-MX">
                <a:solidFill>
                  <a:schemeClr val="bg1"/>
                </a:solidFill>
                <a:latin typeface="Verdana" pitchFamily="34" charset="0"/>
              </a:rPr>
              <a:t>Movilización social</a:t>
            </a:r>
          </a:p>
          <a:p>
            <a:pPr>
              <a:buFontTx/>
              <a:buChar char="•"/>
            </a:pPr>
            <a:r>
              <a:rPr lang="es-MX">
                <a:solidFill>
                  <a:schemeClr val="bg1"/>
                </a:solidFill>
                <a:latin typeface="Verdana" pitchFamily="34" charset="0"/>
              </a:rPr>
              <a:t>Resultados a alcanzar</a:t>
            </a:r>
            <a:r>
              <a:rPr lang="es-MX">
                <a:latin typeface="Verdana" pitchFamily="34" charset="0"/>
              </a:rPr>
              <a:t> </a:t>
            </a:r>
            <a:endParaRPr lang="es-ES">
              <a:latin typeface="Verdana" pitchFamily="34" charset="0"/>
            </a:endParaRPr>
          </a:p>
        </p:txBody>
      </p:sp>
      <p:sp>
        <p:nvSpPr>
          <p:cNvPr id="33798" name="Text Box 6"/>
          <p:cNvSpPr txBox="1">
            <a:spLocks noChangeArrowheads="1"/>
          </p:cNvSpPr>
          <p:nvPr/>
        </p:nvSpPr>
        <p:spPr bwMode="auto">
          <a:xfrm>
            <a:off x="1957898" y="798513"/>
            <a:ext cx="5875904" cy="120032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MX">
                <a:solidFill>
                  <a:schemeClr val="bg1"/>
                </a:solidFill>
              </a:rPr>
              <a:t>CONSTRUCCION DE LA AGENDA  CENTROAMERICANA Y DOR</a:t>
            </a:r>
          </a:p>
          <a:p>
            <a:pPr algn="ctr"/>
            <a:r>
              <a:rPr lang="es-MX">
                <a:solidFill>
                  <a:schemeClr val="bg1"/>
                </a:solidFill>
              </a:rPr>
              <a:t>CUMPLE CON EL PRINCIPIO DE PRIORIZAR LAS NECESIDADES </a:t>
            </a:r>
          </a:p>
          <a:p>
            <a:pPr algn="ctr"/>
            <a:r>
              <a:rPr lang="es-MX">
                <a:solidFill>
                  <a:schemeClr val="bg1"/>
                </a:solidFill>
              </a:rPr>
              <a:t>DEL PAIS Y REFORZAR SU DESEMPEÑO PARA EL SISTEMA DE</a:t>
            </a:r>
          </a:p>
          <a:p>
            <a:pPr algn="ctr"/>
            <a:r>
              <a:rPr lang="es-MX">
                <a:solidFill>
                  <a:schemeClr val="bg1"/>
                </a:solidFill>
              </a:rPr>
              <a:t>SALUD NACIONAL </a:t>
            </a:r>
            <a:endParaRPr lang="es-ES">
              <a:solidFill>
                <a:schemeClr val="bg1"/>
              </a:solidFill>
            </a:endParaRPr>
          </a:p>
        </p:txBody>
      </p:sp>
    </p:spTree>
    <p:extLst>
      <p:ext uri="{BB962C8B-B14F-4D97-AF65-F5344CB8AC3E}">
        <p14:creationId xmlns:p14="http://schemas.microsoft.com/office/powerpoint/2010/main" val="2037690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SV" dirty="0"/>
              <a:t>Unidad y diversidad</a:t>
            </a:r>
            <a:br>
              <a:rPr lang="es-SV" dirty="0"/>
            </a:br>
            <a:r>
              <a:rPr lang="es-SV" dirty="0"/>
              <a:t>Heterogeneidad </a:t>
            </a:r>
            <a:br>
              <a:rPr lang="es-SV" dirty="0"/>
            </a:br>
            <a:r>
              <a:rPr lang="es-SV" dirty="0"/>
              <a:t>Autonomía (cada miembro de la red tiene su propia circunstancia)</a:t>
            </a:r>
            <a:br>
              <a:rPr lang="es-SV" dirty="0"/>
            </a:br>
            <a:endParaRPr lang="en-US" dirty="0"/>
          </a:p>
        </p:txBody>
      </p:sp>
      <p:sp>
        <p:nvSpPr>
          <p:cNvPr id="5" name="4 Marcador de texto"/>
          <p:cNvSpPr>
            <a:spLocks noGrp="1"/>
          </p:cNvSpPr>
          <p:nvPr>
            <p:ph type="body" idx="1"/>
          </p:nvPr>
        </p:nvSpPr>
        <p:spPr/>
        <p:txBody>
          <a:bodyPr/>
          <a:lstStyle/>
          <a:p>
            <a:r>
              <a:rPr lang="es-SV" dirty="0"/>
              <a:t>Como: </a:t>
            </a:r>
          </a:p>
          <a:p>
            <a:r>
              <a:rPr lang="es-SV" dirty="0"/>
              <a:t>Ejes de común beneficio</a:t>
            </a:r>
          </a:p>
          <a:p>
            <a:endParaRPr lang="en-US" dirty="0"/>
          </a:p>
        </p:txBody>
      </p:sp>
    </p:spTree>
    <p:extLst>
      <p:ext uri="{BB962C8B-B14F-4D97-AF65-F5344CB8AC3E}">
        <p14:creationId xmlns:p14="http://schemas.microsoft.com/office/powerpoint/2010/main" val="159911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Medir o movilizar ?</a:t>
            </a:r>
            <a:br>
              <a:rPr lang="es-SV" dirty="0" smtClean="0"/>
            </a:br>
            <a:r>
              <a:rPr lang="es-SV" dirty="0" smtClean="0"/>
              <a:t>Evaluar para avanzar </a:t>
            </a:r>
            <a:endParaRPr lang="en-US" dirty="0"/>
          </a:p>
        </p:txBody>
      </p:sp>
      <p:sp>
        <p:nvSpPr>
          <p:cNvPr id="3" name="2 Marcador de texto"/>
          <p:cNvSpPr>
            <a:spLocks noGrp="1"/>
          </p:cNvSpPr>
          <p:nvPr>
            <p:ph type="body" idx="1"/>
          </p:nvPr>
        </p:nvSpPr>
        <p:spPr/>
        <p:txBody>
          <a:bodyPr/>
          <a:lstStyle/>
          <a:p>
            <a:r>
              <a:rPr lang="es-SV" sz="3200" b="1" dirty="0"/>
              <a:t>Cultura de medición </a:t>
            </a:r>
            <a:r>
              <a:rPr lang="es-SV" dirty="0"/>
              <a:t> </a:t>
            </a:r>
          </a:p>
          <a:p>
            <a:endParaRPr lang="en-US" dirty="0"/>
          </a:p>
        </p:txBody>
      </p:sp>
    </p:spTree>
    <p:extLst>
      <p:ext uri="{BB962C8B-B14F-4D97-AF65-F5344CB8AC3E}">
        <p14:creationId xmlns:p14="http://schemas.microsoft.com/office/powerpoint/2010/main" val="278011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6" t="11066" r="20701" b="23460"/>
          <a:stretch/>
        </p:blipFill>
        <p:spPr bwMode="auto">
          <a:xfrm>
            <a:off x="478258" y="2111285"/>
            <a:ext cx="5605910" cy="316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916" y="3789040"/>
            <a:ext cx="2376264" cy="297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86042" y="214618"/>
            <a:ext cx="909422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SV" sz="2800" dirty="0" smtClean="0"/>
              <a:t>MEDICION DE METAS REGIONALES DE RECURSOS HUMANOS </a:t>
            </a:r>
            <a:endParaRPr lang="en-US" sz="2800" dirty="0"/>
          </a:p>
        </p:txBody>
      </p:sp>
      <p:sp>
        <p:nvSpPr>
          <p:cNvPr id="4" name="3 CuadroTexto"/>
          <p:cNvSpPr txBox="1"/>
          <p:nvPr/>
        </p:nvSpPr>
        <p:spPr>
          <a:xfrm>
            <a:off x="827584" y="1340768"/>
            <a:ext cx="3003258"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s-SV" dirty="0" smtClean="0"/>
              <a:t>Desde los Desafíos de Toronto</a:t>
            </a:r>
          </a:p>
          <a:p>
            <a:pPr algn="ctr"/>
            <a:r>
              <a:rPr lang="es-SV" dirty="0" smtClean="0"/>
              <a:t>2005 </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207" y="5077110"/>
            <a:ext cx="13843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770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SV" dirty="0" smtClean="0"/>
              <a:t>Sistematizar </a:t>
            </a:r>
            <a:br>
              <a:rPr lang="es-SV" dirty="0" smtClean="0"/>
            </a:br>
            <a:r>
              <a:rPr lang="es-SV" dirty="0" smtClean="0"/>
              <a:t>escalar </a:t>
            </a:r>
            <a:endParaRPr lang="en-US" dirty="0"/>
          </a:p>
        </p:txBody>
      </p:sp>
      <p:sp>
        <p:nvSpPr>
          <p:cNvPr id="5" name="4 Marcador de texto"/>
          <p:cNvSpPr>
            <a:spLocks noGrp="1"/>
          </p:cNvSpPr>
          <p:nvPr>
            <p:ph type="body" idx="1"/>
          </p:nvPr>
        </p:nvSpPr>
        <p:spPr/>
        <p:txBody>
          <a:bodyPr>
            <a:normAutofit/>
          </a:bodyPr>
          <a:lstStyle/>
          <a:p>
            <a:r>
              <a:rPr lang="es-SV" sz="4000" b="1" dirty="0" smtClean="0"/>
              <a:t>Generar experiencia y conocimiento útil y escalable</a:t>
            </a:r>
            <a:endParaRPr lang="en-US" sz="4000" b="1" dirty="0"/>
          </a:p>
        </p:txBody>
      </p:sp>
    </p:spTree>
    <p:extLst>
      <p:ext uri="{BB962C8B-B14F-4D97-AF65-F5344CB8AC3E}">
        <p14:creationId xmlns:p14="http://schemas.microsoft.com/office/powerpoint/2010/main" val="43297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a:xfrm>
            <a:off x="2123729" y="1677989"/>
            <a:ext cx="7020272" cy="742900"/>
          </a:xfrm>
        </p:spPr>
        <p:txBody>
          <a:bodyPr>
            <a:normAutofit/>
          </a:bodyPr>
          <a:lstStyle/>
          <a:p>
            <a:pPr eaLnBrk="1" hangingPunct="1">
              <a:lnSpc>
                <a:spcPct val="145000"/>
              </a:lnSpc>
            </a:pPr>
            <a:r>
              <a:rPr lang="es-MX" altLang="en-US" sz="1800" dirty="0" smtClean="0">
                <a:latin typeface="Britannic Bold" pitchFamily="34" charset="0"/>
              </a:rPr>
              <a:t>EXPERIENCIA DE FORMACIÓN DE LOS </a:t>
            </a:r>
            <a:r>
              <a:rPr lang="es-MX" altLang="en-US" sz="1800" u="sng" dirty="0" smtClean="0">
                <a:latin typeface="Britannic Bold" pitchFamily="34" charset="0"/>
              </a:rPr>
              <a:t>EQUIPOS BÁSICOS </a:t>
            </a:r>
            <a:r>
              <a:rPr lang="es-MX" altLang="en-US" sz="1800" dirty="0" smtClean="0">
                <a:latin typeface="Britannic Bold" pitchFamily="34" charset="0"/>
              </a:rPr>
              <a:t>DE SALUD </a:t>
            </a:r>
            <a:endParaRPr lang="es-MX" altLang="en-US" sz="1800" dirty="0" smtClean="0"/>
          </a:p>
        </p:txBody>
      </p:sp>
      <p:pic>
        <p:nvPicPr>
          <p:cNvPr id="25603" name="Picture 4" descr="C:\Users\chavezgi\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49" y="333375"/>
            <a:ext cx="33258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s-ES" altLang="en-US"/>
          </a:p>
        </p:txBody>
      </p:sp>
      <p:pic>
        <p:nvPicPr>
          <p:cNvPr id="20491" name="Picture 11" descr="E:\experiencia APS en ISSS\equipos de salud 1.jpg"/>
          <p:cNvPicPr>
            <a:picLocks noChangeAspect="1" noChangeArrowheads="1"/>
          </p:cNvPicPr>
          <p:nvPr/>
        </p:nvPicPr>
        <p:blipFill>
          <a:blip r:embed="rId3" cstate="print"/>
          <a:srcRect/>
          <a:stretch>
            <a:fillRect/>
          </a:stretch>
        </p:blipFill>
        <p:spPr bwMode="auto">
          <a:xfrm>
            <a:off x="179512" y="116632"/>
            <a:ext cx="1634285"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2" name="Picture 12" descr="E:\experiencia APS en ISSS\equipos de salud 2.jpg"/>
          <p:cNvPicPr>
            <a:picLocks noChangeAspect="1" noChangeArrowheads="1"/>
          </p:cNvPicPr>
          <p:nvPr/>
        </p:nvPicPr>
        <p:blipFill>
          <a:blip r:embed="rId4" cstate="print"/>
          <a:srcRect/>
          <a:stretch>
            <a:fillRect/>
          </a:stretch>
        </p:blipFill>
        <p:spPr bwMode="auto">
          <a:xfrm>
            <a:off x="179512" y="1412776"/>
            <a:ext cx="1706149"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3" name="Picture 13" descr="E:\experiencia APS en ISSS\equipos de aslud 3.jpg"/>
          <p:cNvPicPr>
            <a:picLocks noChangeAspect="1" noChangeArrowheads="1"/>
          </p:cNvPicPr>
          <p:nvPr/>
        </p:nvPicPr>
        <p:blipFill>
          <a:blip r:embed="rId5" cstate="print"/>
          <a:srcRect/>
          <a:stretch>
            <a:fillRect/>
          </a:stretch>
        </p:blipFill>
        <p:spPr bwMode="auto">
          <a:xfrm>
            <a:off x="179512" y="2708920"/>
            <a:ext cx="1623131"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4" name="Picture 14" descr="E:\experiencia APS en ISSS\equipos de salud 4.jpg"/>
          <p:cNvPicPr>
            <a:picLocks noChangeAspect="1" noChangeArrowheads="1"/>
          </p:cNvPicPr>
          <p:nvPr/>
        </p:nvPicPr>
        <p:blipFill>
          <a:blip r:embed="rId6" cstate="print"/>
          <a:srcRect/>
          <a:stretch>
            <a:fillRect/>
          </a:stretch>
        </p:blipFill>
        <p:spPr bwMode="auto">
          <a:xfrm>
            <a:off x="179513" y="3893350"/>
            <a:ext cx="1656184" cy="1242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6" name="Picture 16" descr="http://t1.gstatic.com/images?q=tbn:ANd9GcSbJjHS96O0dMZ2NaLuut8aDk9t0pu_1Rlywp9uoScrf4OzHeUp"/>
          <p:cNvPicPr>
            <a:picLocks noChangeAspect="1" noChangeArrowheads="1"/>
          </p:cNvPicPr>
          <p:nvPr/>
        </p:nvPicPr>
        <p:blipFill>
          <a:blip r:embed="rId7" cstate="print"/>
          <a:srcRect/>
          <a:stretch>
            <a:fillRect/>
          </a:stretch>
        </p:blipFill>
        <p:spPr bwMode="auto">
          <a:xfrm>
            <a:off x="179512" y="5229200"/>
            <a:ext cx="1681667" cy="999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CuadroTexto"/>
          <p:cNvSpPr txBox="1"/>
          <p:nvPr/>
        </p:nvSpPr>
        <p:spPr>
          <a:xfrm>
            <a:off x="2267745" y="2708920"/>
            <a:ext cx="5688632" cy="3970318"/>
          </a:xfrm>
          <a:prstGeom prst="rect">
            <a:avLst/>
          </a:prstGeom>
          <a:noFill/>
        </p:spPr>
        <p:txBody>
          <a:bodyPr wrap="square" rtlCol="0">
            <a:spAutoFit/>
          </a:bodyPr>
          <a:lstStyle/>
          <a:p>
            <a:pPr marL="285750" indent="-285750">
              <a:buFont typeface="Arial" panose="020B0604020202020204" pitchFamily="34" charset="0"/>
              <a:buChar char="•"/>
            </a:pPr>
            <a:r>
              <a:rPr lang="es-SV" altLang="en-US" b="1" dirty="0" smtClean="0">
                <a:latin typeface="Arial" charset="0"/>
                <a:cs typeface="Arial" charset="0"/>
              </a:rPr>
              <a:t>Trabajo </a:t>
            </a:r>
            <a:r>
              <a:rPr lang="es-SV" altLang="en-US" b="1" dirty="0">
                <a:latin typeface="Arial" charset="0"/>
                <a:cs typeface="Arial" charset="0"/>
              </a:rPr>
              <a:t>colaborativo de cooperación Sur -  Sur OPS Perú - Brasil</a:t>
            </a:r>
          </a:p>
          <a:p>
            <a:pPr marL="285750" indent="-285750">
              <a:buFont typeface="Arial" panose="020B0604020202020204" pitchFamily="34" charset="0"/>
              <a:buChar char="•"/>
            </a:pPr>
            <a:r>
              <a:rPr lang="es-SV" altLang="en-US" b="1" dirty="0">
                <a:latin typeface="Arial" charset="0"/>
                <a:cs typeface="Arial" charset="0"/>
              </a:rPr>
              <a:t>Diplomado de Atención Integral, Perú, 2010 en evolución a la </a:t>
            </a:r>
            <a:r>
              <a:rPr lang="es-SV" altLang="en-US" b="1" dirty="0" smtClean="0">
                <a:latin typeface="Arial" charset="0"/>
                <a:cs typeface="Arial" charset="0"/>
              </a:rPr>
              <a:t>fecha</a:t>
            </a:r>
          </a:p>
          <a:p>
            <a:pPr marL="285750" indent="-285750">
              <a:buFont typeface="Arial" panose="020B0604020202020204" pitchFamily="34" charset="0"/>
              <a:buChar char="•"/>
            </a:pPr>
            <a:r>
              <a:rPr lang="es-SV" altLang="en-US" b="1" dirty="0" smtClean="0">
                <a:latin typeface="Arial" charset="0"/>
                <a:cs typeface="Arial" charset="0"/>
              </a:rPr>
              <a:t>Proyección a PROFAM </a:t>
            </a:r>
            <a:endParaRPr lang="es-SV" altLang="en-US" b="1" dirty="0">
              <a:latin typeface="Arial" charset="0"/>
              <a:cs typeface="Arial" charset="0"/>
            </a:endParaRPr>
          </a:p>
          <a:p>
            <a:pPr marL="285750" indent="-285750">
              <a:buFont typeface="Arial" panose="020B0604020202020204" pitchFamily="34" charset="0"/>
              <a:buChar char="•"/>
            </a:pPr>
            <a:r>
              <a:rPr lang="es-SV" altLang="en-US" b="1" dirty="0" smtClean="0">
                <a:latin typeface="Arial" charset="0"/>
                <a:cs typeface="Arial" charset="0"/>
              </a:rPr>
              <a:t>Articulación del Sistema de Salud y el sistema de formación universitaria en una propuesta educativa innovadora</a:t>
            </a:r>
          </a:p>
          <a:p>
            <a:pPr marL="285750" indent="-285750">
              <a:buFont typeface="Arial" panose="020B0604020202020204" pitchFamily="34" charset="0"/>
              <a:buChar char="•"/>
            </a:pPr>
            <a:r>
              <a:rPr lang="es-SV" altLang="en-US" b="1" dirty="0" smtClean="0">
                <a:latin typeface="Arial" charset="0"/>
                <a:cs typeface="Arial" charset="0"/>
              </a:rPr>
              <a:t>Pedagogía de la Reflexión Crítica de la realidad, para la construcción del currículo.</a:t>
            </a:r>
          </a:p>
          <a:p>
            <a:pPr marL="285750" indent="-285750">
              <a:buFont typeface="Arial" panose="020B0604020202020204" pitchFamily="34" charset="0"/>
              <a:buChar char="•"/>
            </a:pPr>
            <a:r>
              <a:rPr lang="es-SV" altLang="en-US" b="1" dirty="0" smtClean="0">
                <a:latin typeface="Arial" charset="0"/>
                <a:cs typeface="Arial" charset="0"/>
              </a:rPr>
              <a:t>Formación para equipos con referentes geográficos específicos</a:t>
            </a:r>
          </a:p>
          <a:p>
            <a:pPr marL="285750" indent="-285750">
              <a:buFont typeface="Arial" panose="020B0604020202020204" pitchFamily="34" charset="0"/>
              <a:buChar char="•"/>
            </a:pPr>
            <a:r>
              <a:rPr lang="es-SV" altLang="en-US" b="1" dirty="0" smtClean="0">
                <a:latin typeface="Arial" charset="0"/>
                <a:cs typeface="Arial" charset="0"/>
              </a:rPr>
              <a:t>Práctica- </a:t>
            </a:r>
            <a:r>
              <a:rPr lang="es-SV" altLang="en-US" b="1" dirty="0">
                <a:latin typeface="Arial" charset="0"/>
                <a:cs typeface="Arial" charset="0"/>
              </a:rPr>
              <a:t>teoría- construcción de nuevos </a:t>
            </a:r>
            <a:r>
              <a:rPr lang="es-SV" altLang="en-US" b="1" dirty="0" smtClean="0">
                <a:latin typeface="Arial" charset="0"/>
                <a:cs typeface="Arial" charset="0"/>
              </a:rPr>
              <a:t>conocimientos.</a:t>
            </a:r>
          </a:p>
        </p:txBody>
      </p:sp>
    </p:spTree>
    <p:extLst>
      <p:ext uri="{BB962C8B-B14F-4D97-AF65-F5344CB8AC3E}">
        <p14:creationId xmlns:p14="http://schemas.microsoft.com/office/powerpoint/2010/main" val="1586579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274638"/>
            <a:ext cx="7467600" cy="706437"/>
          </a:xfrm>
        </p:spPr>
        <p:txBody>
          <a:bodyPr/>
          <a:lstStyle/>
          <a:p>
            <a:pPr eaLnBrk="1" hangingPunct="1"/>
            <a:r>
              <a:rPr lang="es-SV" altLang="en-US" sz="2400" b="1" dirty="0" smtClean="0">
                <a:solidFill>
                  <a:srgbClr val="7B9899"/>
                </a:solidFill>
                <a:latin typeface="Arial" charset="0"/>
                <a:cs typeface="Arial" charset="0"/>
              </a:rPr>
              <a:t>SISTEMATIZAR: Estrategia </a:t>
            </a:r>
            <a:r>
              <a:rPr lang="es-SV" altLang="en-US" sz="2400" b="1" dirty="0" smtClean="0">
                <a:solidFill>
                  <a:srgbClr val="7B9899"/>
                </a:solidFill>
                <a:latin typeface="Arial" charset="0"/>
                <a:cs typeface="Arial" charset="0"/>
              </a:rPr>
              <a:t>de Profesionalización </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539122776"/>
              </p:ext>
            </p:extLst>
          </p:nvPr>
        </p:nvGraphicFramePr>
        <p:xfrm>
          <a:off x="395536" y="1196752"/>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268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a:t>Tecnología </a:t>
            </a:r>
            <a:br>
              <a:rPr lang="es-SV" dirty="0"/>
            </a:br>
            <a:r>
              <a:rPr lang="es-SV" dirty="0"/>
              <a:t>Uso de herramientas </a:t>
            </a:r>
            <a:r>
              <a:rPr lang="es-SV" dirty="0" smtClean="0"/>
              <a:t>gerenciales</a:t>
            </a:r>
            <a:endParaRPr lang="es-SV" dirty="0"/>
          </a:p>
        </p:txBody>
      </p:sp>
      <p:sp>
        <p:nvSpPr>
          <p:cNvPr id="3" name="2 Marcador de texto"/>
          <p:cNvSpPr>
            <a:spLocks noGrp="1"/>
          </p:cNvSpPr>
          <p:nvPr>
            <p:ph type="body" idx="1"/>
          </p:nvPr>
        </p:nvSpPr>
        <p:spPr/>
        <p:txBody>
          <a:bodyPr>
            <a:normAutofit/>
          </a:bodyPr>
          <a:lstStyle/>
          <a:p>
            <a:r>
              <a:rPr lang="es-SV" sz="3200" b="1" dirty="0" smtClean="0"/>
              <a:t>Uso de los recursos gerenciales  y tecnológicos </a:t>
            </a:r>
            <a:endParaRPr lang="en-US" sz="3200" b="1" dirty="0"/>
          </a:p>
        </p:txBody>
      </p:sp>
    </p:spTree>
    <p:extLst>
      <p:ext uri="{BB962C8B-B14F-4D97-AF65-F5344CB8AC3E}">
        <p14:creationId xmlns:p14="http://schemas.microsoft.com/office/powerpoint/2010/main" val="378841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148064" y="5805264"/>
            <a:ext cx="3747821" cy="369332"/>
          </a:xfrm>
          <a:prstGeom prst="rect">
            <a:avLst/>
          </a:prstGeom>
        </p:spPr>
        <p:txBody>
          <a:bodyPr wrap="none">
            <a:spAutoFit/>
          </a:bodyPr>
          <a:lstStyle/>
          <a:p>
            <a:r>
              <a:rPr lang="en-US" dirty="0"/>
              <a:t>http://dev.observatoriorh.org/centro</a:t>
            </a:r>
            <a:r>
              <a:rPr lang="en-US" dirty="0" smtClean="0"/>
              <a:t>/</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049" t="11125" r="13178" b="6064"/>
          <a:stretch/>
        </p:blipFill>
        <p:spPr bwMode="auto">
          <a:xfrm>
            <a:off x="971600" y="836712"/>
            <a:ext cx="5581935" cy="464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37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Comprensión del </a:t>
            </a:r>
            <a:r>
              <a:rPr lang="es-SV" dirty="0" smtClean="0"/>
              <a:t>campo</a:t>
            </a:r>
            <a:br>
              <a:rPr lang="es-SV" dirty="0" smtClean="0"/>
            </a:br>
            <a:r>
              <a:rPr lang="es-SV" dirty="0" smtClean="0"/>
              <a:t>contextualización</a:t>
            </a:r>
            <a:r>
              <a:rPr lang="es-SV" dirty="0" smtClean="0"/>
              <a:t> </a:t>
            </a:r>
            <a:endParaRPr lang="en-US" dirty="0"/>
          </a:p>
        </p:txBody>
      </p:sp>
      <p:sp>
        <p:nvSpPr>
          <p:cNvPr id="3" name="2 Marcador de contenido"/>
          <p:cNvSpPr>
            <a:spLocks noGrp="1"/>
          </p:cNvSpPr>
          <p:nvPr>
            <p:ph type="body" idx="1"/>
          </p:nvPr>
        </p:nvSpPr>
        <p:spPr/>
        <p:txBody>
          <a:bodyPr>
            <a:normAutofit/>
          </a:bodyPr>
          <a:lstStyle/>
          <a:p>
            <a:r>
              <a:rPr lang="es-SV" sz="3200" b="1" dirty="0" smtClean="0"/>
              <a:t>Visión y  Comprensión </a:t>
            </a:r>
            <a:endParaRPr lang="es-SV" sz="3200" b="1" dirty="0" smtClean="0"/>
          </a:p>
          <a:p>
            <a:endParaRPr lang="en-US" dirty="0"/>
          </a:p>
        </p:txBody>
      </p:sp>
    </p:spTree>
    <p:extLst>
      <p:ext uri="{BB962C8B-B14F-4D97-AF65-F5344CB8AC3E}">
        <p14:creationId xmlns:p14="http://schemas.microsoft.com/office/powerpoint/2010/main" val="1239309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l="24771" t="8260" r="32454" b="10941"/>
          <a:stretch>
            <a:fillRect/>
          </a:stretch>
        </p:blipFill>
        <p:spPr bwMode="auto">
          <a:xfrm>
            <a:off x="323850" y="260350"/>
            <a:ext cx="8466138"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138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381000"/>
            <a:ext cx="8229600" cy="1371600"/>
          </a:xfrm>
        </p:spPr>
        <p:txBody>
          <a:bodyPr/>
          <a:lstStyle/>
          <a:p>
            <a:pPr algn="r"/>
            <a:r>
              <a:rPr lang="es-EC" altLang="en-US" sz="3600" dirty="0"/>
              <a:t>VER, INTERPRETAR Y </a:t>
            </a:r>
            <a:r>
              <a:rPr lang="es-EC" altLang="en-US" sz="3600" dirty="0" smtClean="0"/>
              <a:t>ACTUAR</a:t>
            </a:r>
            <a:br>
              <a:rPr lang="es-EC" altLang="en-US" sz="3600" dirty="0" smtClean="0"/>
            </a:br>
            <a:r>
              <a:rPr lang="es-EC" altLang="en-US" sz="2800" i="1" dirty="0" smtClean="0"/>
              <a:t>Edmundo Granda </a:t>
            </a:r>
            <a:endParaRPr lang="en-US" altLang="en-US" sz="2800" i="1" dirty="0"/>
          </a:p>
        </p:txBody>
      </p:sp>
      <p:sp>
        <p:nvSpPr>
          <p:cNvPr id="267267" name="Rectangle 3"/>
          <p:cNvSpPr>
            <a:spLocks noGrp="1" noChangeArrowheads="1"/>
          </p:cNvSpPr>
          <p:nvPr>
            <p:ph type="body" idx="1"/>
          </p:nvPr>
        </p:nvSpPr>
        <p:spPr>
          <a:xfrm>
            <a:off x="457200" y="1600200"/>
            <a:ext cx="8229600" cy="4876800"/>
          </a:xfrm>
        </p:spPr>
        <p:txBody>
          <a:bodyPr/>
          <a:lstStyle/>
          <a:p>
            <a:pPr>
              <a:lnSpc>
                <a:spcPct val="90000"/>
              </a:lnSpc>
            </a:pPr>
            <a:endParaRPr lang="es-EC" altLang="en-US" sz="2400" dirty="0"/>
          </a:p>
          <a:p>
            <a:pPr>
              <a:lnSpc>
                <a:spcPct val="90000"/>
              </a:lnSpc>
            </a:pPr>
            <a:r>
              <a:rPr lang="es-EC" altLang="en-US" sz="2400" dirty="0"/>
              <a:t>LA MIRADA: </a:t>
            </a:r>
          </a:p>
          <a:p>
            <a:pPr lvl="1">
              <a:lnSpc>
                <a:spcPct val="90000"/>
              </a:lnSpc>
            </a:pPr>
            <a:r>
              <a:rPr lang="es-EC" altLang="en-US" sz="2000" dirty="0"/>
              <a:t>De ver OBJETOS  a mirar </a:t>
            </a:r>
            <a:r>
              <a:rPr lang="es-EC" altLang="en-US" sz="2000" dirty="0">
                <a:solidFill>
                  <a:schemeClr val="folHlink"/>
                </a:solidFill>
              </a:rPr>
              <a:t>SUJETOS</a:t>
            </a:r>
          </a:p>
          <a:p>
            <a:pPr lvl="1">
              <a:lnSpc>
                <a:spcPct val="90000"/>
              </a:lnSpc>
            </a:pPr>
            <a:endParaRPr lang="es-EC" altLang="en-US" sz="2000" dirty="0"/>
          </a:p>
          <a:p>
            <a:pPr>
              <a:lnSpc>
                <a:spcPct val="90000"/>
              </a:lnSpc>
            </a:pPr>
            <a:r>
              <a:rPr lang="es-EC" altLang="en-US" sz="2400" dirty="0"/>
              <a:t>LA INTERPRETACIÓN:</a:t>
            </a:r>
          </a:p>
          <a:p>
            <a:pPr lvl="1">
              <a:lnSpc>
                <a:spcPct val="90000"/>
              </a:lnSpc>
            </a:pPr>
            <a:r>
              <a:rPr lang="es-EC" altLang="en-US" sz="2000" dirty="0" smtClean="0"/>
              <a:t> nuevo </a:t>
            </a:r>
            <a:r>
              <a:rPr lang="es-EC" altLang="en-US" sz="2000" dirty="0">
                <a:solidFill>
                  <a:schemeClr val="folHlink"/>
                </a:solidFill>
              </a:rPr>
              <a:t>DIÁLOGO</a:t>
            </a:r>
            <a:r>
              <a:rPr lang="es-EC" altLang="en-US" sz="2000" dirty="0"/>
              <a:t> con la naturaleza y método que interprete la </a:t>
            </a:r>
            <a:r>
              <a:rPr lang="es-EC" altLang="en-US" sz="2000" dirty="0">
                <a:solidFill>
                  <a:schemeClr val="folHlink"/>
                </a:solidFill>
              </a:rPr>
              <a:t>ACCIÓN</a:t>
            </a:r>
            <a:r>
              <a:rPr lang="es-EC" altLang="en-US" sz="2000" dirty="0"/>
              <a:t> y explique la </a:t>
            </a:r>
            <a:r>
              <a:rPr lang="es-EC" altLang="en-US" sz="2000" dirty="0">
                <a:solidFill>
                  <a:schemeClr val="folHlink"/>
                </a:solidFill>
              </a:rPr>
              <a:t>ESTRUCTURA</a:t>
            </a:r>
          </a:p>
          <a:p>
            <a:pPr lvl="1">
              <a:lnSpc>
                <a:spcPct val="90000"/>
              </a:lnSpc>
            </a:pPr>
            <a:endParaRPr lang="es-EC" altLang="en-US" sz="2000" dirty="0"/>
          </a:p>
          <a:p>
            <a:pPr>
              <a:lnSpc>
                <a:spcPct val="90000"/>
              </a:lnSpc>
            </a:pPr>
            <a:r>
              <a:rPr lang="es-EC" altLang="en-US" sz="2400" dirty="0"/>
              <a:t>LA ACCIÓN</a:t>
            </a:r>
          </a:p>
          <a:p>
            <a:pPr lvl="1">
              <a:lnSpc>
                <a:spcPct val="90000"/>
              </a:lnSpc>
            </a:pPr>
            <a:r>
              <a:rPr lang="es-EC" altLang="en-US" sz="2000" dirty="0"/>
              <a:t>Desde la </a:t>
            </a:r>
            <a:r>
              <a:rPr lang="es-EC" altLang="en-US" sz="2000" dirty="0">
                <a:solidFill>
                  <a:schemeClr val="folHlink"/>
                </a:solidFill>
              </a:rPr>
              <a:t>INTERVENCIÓN</a:t>
            </a:r>
            <a:r>
              <a:rPr lang="es-EC" altLang="en-US" sz="2000" dirty="0"/>
              <a:t> a la </a:t>
            </a:r>
            <a:r>
              <a:rPr lang="es-EC" altLang="en-US" sz="2000" dirty="0">
                <a:solidFill>
                  <a:schemeClr val="folHlink"/>
                </a:solidFill>
              </a:rPr>
              <a:t>MEDIACIÓN (Cuidado)</a:t>
            </a:r>
          </a:p>
          <a:p>
            <a:pPr lvl="1">
              <a:lnSpc>
                <a:spcPct val="90000"/>
              </a:lnSpc>
            </a:pPr>
            <a:r>
              <a:rPr lang="es-EC" altLang="en-US" sz="2000" dirty="0"/>
              <a:t>Del ÉXITO TÉCNICO al </a:t>
            </a:r>
            <a:r>
              <a:rPr lang="es-EC" altLang="en-US" sz="2000" dirty="0">
                <a:solidFill>
                  <a:schemeClr val="folHlink"/>
                </a:solidFill>
              </a:rPr>
              <a:t>LOGRO PRÁCTICO</a:t>
            </a:r>
            <a:endParaRPr lang="en-US" altLang="en-US" sz="2000" dirty="0">
              <a:solidFill>
                <a:schemeClr val="folHlink"/>
              </a:solidFill>
            </a:endParaRPr>
          </a:p>
        </p:txBody>
      </p:sp>
    </p:spTree>
    <p:extLst>
      <p:ext uri="{BB962C8B-B14F-4D97-AF65-F5344CB8AC3E}">
        <p14:creationId xmlns:p14="http://schemas.microsoft.com/office/powerpoint/2010/main" val="1798956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Síntesis</a:t>
            </a:r>
            <a:endParaRPr lang="en-US" dirty="0"/>
          </a:p>
        </p:txBody>
      </p:sp>
      <p:sp>
        <p:nvSpPr>
          <p:cNvPr id="3" name="2 Marcador de contenido"/>
          <p:cNvSpPr>
            <a:spLocks noGrp="1"/>
          </p:cNvSpPr>
          <p:nvPr>
            <p:ph idx="1"/>
          </p:nvPr>
        </p:nvSpPr>
        <p:spPr/>
        <p:txBody>
          <a:bodyPr>
            <a:normAutofit fontScale="92500" lnSpcReduction="10000"/>
          </a:bodyPr>
          <a:lstStyle/>
          <a:p>
            <a:r>
              <a:rPr lang="es-SV" dirty="0" smtClean="0"/>
              <a:t>Visión y agenda claras y concertadas, momento de revisar el campo de acción ?</a:t>
            </a:r>
          </a:p>
          <a:p>
            <a:r>
              <a:rPr lang="es-SV" dirty="0" smtClean="0"/>
              <a:t>Metas concretas y alcanzables: que composición tiene ahora la red a donde se dirige ?</a:t>
            </a:r>
          </a:p>
          <a:p>
            <a:r>
              <a:rPr lang="es-SV" dirty="0" smtClean="0"/>
              <a:t>Flexibilidad y sinergia: cuales son las particularidades de sus miembros ?</a:t>
            </a:r>
          </a:p>
          <a:p>
            <a:r>
              <a:rPr lang="es-SV" dirty="0" smtClean="0"/>
              <a:t>Innovación: que podemos hacer diferente ?</a:t>
            </a:r>
          </a:p>
          <a:p>
            <a:r>
              <a:rPr lang="es-SV" dirty="0" smtClean="0"/>
              <a:t>Posicionamiento: donde ? </a:t>
            </a:r>
          </a:p>
          <a:p>
            <a:r>
              <a:rPr lang="es-SV" dirty="0" smtClean="0"/>
              <a:t>Alianzas: con quien y para que ?  </a:t>
            </a:r>
          </a:p>
          <a:p>
            <a:pPr marL="0" indent="0">
              <a:buNone/>
            </a:pPr>
            <a:endParaRPr lang="en-US" dirty="0"/>
          </a:p>
        </p:txBody>
      </p:sp>
    </p:spTree>
    <p:extLst>
      <p:ext uri="{BB962C8B-B14F-4D97-AF65-F5344CB8AC3E}">
        <p14:creationId xmlns:p14="http://schemas.microsoft.com/office/powerpoint/2010/main" val="2414916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SV" i="1" dirty="0" smtClean="0"/>
              <a:t>Muchas Gracias </a:t>
            </a:r>
            <a:endParaRPr lang="en-US" i="1" dirty="0"/>
          </a:p>
        </p:txBody>
      </p:sp>
      <p:sp>
        <p:nvSpPr>
          <p:cNvPr id="5" name="4 Subtítulo"/>
          <p:cNvSpPr>
            <a:spLocks noGrp="1"/>
          </p:cNvSpPr>
          <p:nvPr>
            <p:ph type="subTitle" idx="1"/>
          </p:nvPr>
        </p:nvSpPr>
        <p:spPr/>
        <p:txBody>
          <a:bodyPr>
            <a:normAutofit/>
          </a:bodyPr>
          <a:lstStyle/>
          <a:p>
            <a:pPr lvl="1" algn="r"/>
            <a:r>
              <a:rPr lang="es-SV" sz="2000" i="1" dirty="0" smtClean="0"/>
              <a:t>Padillamo@paho.org</a:t>
            </a:r>
            <a:endParaRPr lang="en-US" sz="2000" i="1" dirty="0"/>
          </a:p>
        </p:txBody>
      </p:sp>
    </p:spTree>
    <p:extLst>
      <p:ext uri="{BB962C8B-B14F-4D97-AF65-F5344CB8AC3E}">
        <p14:creationId xmlns:p14="http://schemas.microsoft.com/office/powerpoint/2010/main" val="98357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295400"/>
            <a:ext cx="9144000" cy="55626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483" name="Rectangle 3"/>
          <p:cNvSpPr>
            <a:spLocks noChangeArrowheads="1"/>
          </p:cNvSpPr>
          <p:nvPr/>
        </p:nvSpPr>
        <p:spPr bwMode="auto">
          <a:xfrm>
            <a:off x="4343400" y="107950"/>
            <a:ext cx="4648200" cy="1157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s-CO" altLang="en-US" sz="1400">
                <a:solidFill>
                  <a:prstClr val="black"/>
                </a:solidFill>
                <a:latin typeface="Arial" charset="0"/>
              </a:rPr>
              <a:t>Cuando se comparan las tareas que realiza el personal en la actualidad  con los currículos académicos de su formación se observa la </a:t>
            </a:r>
            <a:r>
              <a:rPr lang="es-CO" altLang="en-US" b="1">
                <a:solidFill>
                  <a:prstClr val="black"/>
                </a:solidFill>
                <a:latin typeface="Arial" charset="0"/>
              </a:rPr>
              <a:t>NO PERTINENCIA</a:t>
            </a:r>
            <a:r>
              <a:rPr lang="es-CO" altLang="en-US" sz="1400">
                <a:solidFill>
                  <a:prstClr val="black"/>
                </a:solidFill>
                <a:latin typeface="Arial" charset="0"/>
              </a:rPr>
              <a:t> del mismo.</a:t>
            </a:r>
            <a:r>
              <a:rPr lang="es-CO" altLang="en-US" sz="1600">
                <a:solidFill>
                  <a:prstClr val="black"/>
                </a:solidFill>
                <a:latin typeface="Arial" charset="0"/>
              </a:rPr>
              <a:t> </a:t>
            </a:r>
          </a:p>
          <a:p>
            <a:pPr algn="ctr"/>
            <a:r>
              <a:rPr lang="es-CO" altLang="en-US" sz="1400" b="1">
                <a:solidFill>
                  <a:prstClr val="black"/>
                </a:solidFill>
                <a:latin typeface="Arial" charset="0"/>
              </a:rPr>
              <a:t>Se muestra el caso de medicina</a:t>
            </a:r>
            <a:endParaRPr lang="es-ES" altLang="en-US" sz="1400" b="1">
              <a:solidFill>
                <a:prstClr val="black"/>
              </a:solidFill>
              <a:latin typeface="Arial" charset="0"/>
            </a:endParaRPr>
          </a:p>
        </p:txBody>
      </p:sp>
      <p:sp>
        <p:nvSpPr>
          <p:cNvPr id="20484" name="Text Box 4"/>
          <p:cNvSpPr txBox="1">
            <a:spLocks noChangeArrowheads="1"/>
          </p:cNvSpPr>
          <p:nvPr/>
        </p:nvSpPr>
        <p:spPr bwMode="auto">
          <a:xfrm>
            <a:off x="727075" y="6546850"/>
            <a:ext cx="1492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MX" altLang="en-US" sz="900" b="1">
                <a:solidFill>
                  <a:prstClr val="black"/>
                </a:solidFill>
                <a:latin typeface="Arial Unicode MS" pitchFamily="34" charset="-128"/>
              </a:rPr>
              <a:t>Fuente: Cálculo CENDEX</a:t>
            </a:r>
            <a:endParaRPr lang="es-ES" altLang="en-US" sz="900" b="1">
              <a:solidFill>
                <a:prstClr val="black"/>
              </a:solidFill>
              <a:latin typeface="Arial Unicode MS" pitchFamily="34" charset="-128"/>
            </a:endParaRPr>
          </a:p>
        </p:txBody>
      </p:sp>
      <p:sp>
        <p:nvSpPr>
          <p:cNvPr id="20485" name="Rectangle 5"/>
          <p:cNvSpPr>
            <a:spLocks noChangeArrowheads="1"/>
          </p:cNvSpPr>
          <p:nvPr/>
        </p:nvSpPr>
        <p:spPr bwMode="auto">
          <a:xfrm>
            <a:off x="407988" y="1360488"/>
            <a:ext cx="8277225" cy="503872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gradFill rotWithShape="0">
                  <a:gsLst>
                    <a:gs pos="0">
                      <a:srgbClr val="F5EADF"/>
                    </a:gs>
                    <a:gs pos="100000">
                      <a:srgbClr val="A19A93"/>
                    </a:gs>
                  </a:gsLst>
                  <a:path path="shape">
                    <a:fillToRect l="50000" t="50000" r="50000" b="50000"/>
                  </a:path>
                </a:gra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486" name="Rectangle 6"/>
          <p:cNvSpPr>
            <a:spLocks noChangeArrowheads="1"/>
          </p:cNvSpPr>
          <p:nvPr/>
        </p:nvSpPr>
        <p:spPr bwMode="auto">
          <a:xfrm>
            <a:off x="976313" y="1617663"/>
            <a:ext cx="7548562" cy="422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487" name="Line 7"/>
          <p:cNvSpPr>
            <a:spLocks noChangeShapeType="1"/>
          </p:cNvSpPr>
          <p:nvPr/>
        </p:nvSpPr>
        <p:spPr bwMode="auto">
          <a:xfrm>
            <a:off x="976313" y="5375275"/>
            <a:ext cx="7548562" cy="1588"/>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88" name="Line 8"/>
          <p:cNvSpPr>
            <a:spLocks noChangeShapeType="1"/>
          </p:cNvSpPr>
          <p:nvPr/>
        </p:nvSpPr>
        <p:spPr bwMode="auto">
          <a:xfrm>
            <a:off x="976313" y="4903788"/>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89" name="Line 9"/>
          <p:cNvSpPr>
            <a:spLocks noChangeShapeType="1"/>
          </p:cNvSpPr>
          <p:nvPr/>
        </p:nvSpPr>
        <p:spPr bwMode="auto">
          <a:xfrm>
            <a:off x="976313" y="4433888"/>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0" name="Line 10"/>
          <p:cNvSpPr>
            <a:spLocks noChangeShapeType="1"/>
          </p:cNvSpPr>
          <p:nvPr/>
        </p:nvSpPr>
        <p:spPr bwMode="auto">
          <a:xfrm>
            <a:off x="976313" y="3965575"/>
            <a:ext cx="7548562"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1" name="Line 11"/>
          <p:cNvSpPr>
            <a:spLocks noChangeShapeType="1"/>
          </p:cNvSpPr>
          <p:nvPr/>
        </p:nvSpPr>
        <p:spPr bwMode="auto">
          <a:xfrm>
            <a:off x="976313" y="3497263"/>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2" name="Line 12"/>
          <p:cNvSpPr>
            <a:spLocks noChangeShapeType="1"/>
          </p:cNvSpPr>
          <p:nvPr/>
        </p:nvSpPr>
        <p:spPr bwMode="auto">
          <a:xfrm flipV="1">
            <a:off x="976313" y="3027363"/>
            <a:ext cx="7548562"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3" name="Line 13"/>
          <p:cNvSpPr>
            <a:spLocks noChangeShapeType="1"/>
          </p:cNvSpPr>
          <p:nvPr/>
        </p:nvSpPr>
        <p:spPr bwMode="auto">
          <a:xfrm>
            <a:off x="976313" y="2557463"/>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4" name="Line 14"/>
          <p:cNvSpPr>
            <a:spLocks noChangeShapeType="1"/>
          </p:cNvSpPr>
          <p:nvPr/>
        </p:nvSpPr>
        <p:spPr bwMode="auto">
          <a:xfrm>
            <a:off x="976313" y="2087563"/>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5" name="Line 15"/>
          <p:cNvSpPr>
            <a:spLocks noChangeShapeType="1"/>
          </p:cNvSpPr>
          <p:nvPr/>
        </p:nvSpPr>
        <p:spPr bwMode="auto">
          <a:xfrm>
            <a:off x="976313" y="1617663"/>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6" name="Line 16"/>
          <p:cNvSpPr>
            <a:spLocks noChangeShapeType="1"/>
          </p:cNvSpPr>
          <p:nvPr/>
        </p:nvSpPr>
        <p:spPr bwMode="auto">
          <a:xfrm>
            <a:off x="976313" y="1617663"/>
            <a:ext cx="1587" cy="4225925"/>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7" name="Line 17"/>
          <p:cNvSpPr>
            <a:spLocks noChangeShapeType="1"/>
          </p:cNvSpPr>
          <p:nvPr/>
        </p:nvSpPr>
        <p:spPr bwMode="auto">
          <a:xfrm>
            <a:off x="930275" y="5843588"/>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8" name="Line 18"/>
          <p:cNvSpPr>
            <a:spLocks noChangeShapeType="1"/>
          </p:cNvSpPr>
          <p:nvPr/>
        </p:nvSpPr>
        <p:spPr bwMode="auto">
          <a:xfrm>
            <a:off x="930275" y="5375275"/>
            <a:ext cx="46038" cy="1588"/>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499" name="Line 19"/>
          <p:cNvSpPr>
            <a:spLocks noChangeShapeType="1"/>
          </p:cNvSpPr>
          <p:nvPr/>
        </p:nvSpPr>
        <p:spPr bwMode="auto">
          <a:xfrm>
            <a:off x="930275" y="4903788"/>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0" name="Line 20"/>
          <p:cNvSpPr>
            <a:spLocks noChangeShapeType="1"/>
          </p:cNvSpPr>
          <p:nvPr/>
        </p:nvSpPr>
        <p:spPr bwMode="auto">
          <a:xfrm>
            <a:off x="930275" y="4433888"/>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1" name="Line 21"/>
          <p:cNvSpPr>
            <a:spLocks noChangeShapeType="1"/>
          </p:cNvSpPr>
          <p:nvPr/>
        </p:nvSpPr>
        <p:spPr bwMode="auto">
          <a:xfrm>
            <a:off x="930275" y="3965575"/>
            <a:ext cx="46038"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2" name="Line 22"/>
          <p:cNvSpPr>
            <a:spLocks noChangeShapeType="1"/>
          </p:cNvSpPr>
          <p:nvPr/>
        </p:nvSpPr>
        <p:spPr bwMode="auto">
          <a:xfrm>
            <a:off x="930275" y="3497263"/>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3" name="Line 23"/>
          <p:cNvSpPr>
            <a:spLocks noChangeShapeType="1"/>
          </p:cNvSpPr>
          <p:nvPr/>
        </p:nvSpPr>
        <p:spPr bwMode="auto">
          <a:xfrm>
            <a:off x="930275" y="3027363"/>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4" name="Line 24"/>
          <p:cNvSpPr>
            <a:spLocks noChangeShapeType="1"/>
          </p:cNvSpPr>
          <p:nvPr/>
        </p:nvSpPr>
        <p:spPr bwMode="auto">
          <a:xfrm>
            <a:off x="930275" y="2557463"/>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5" name="Line 25"/>
          <p:cNvSpPr>
            <a:spLocks noChangeShapeType="1"/>
          </p:cNvSpPr>
          <p:nvPr/>
        </p:nvSpPr>
        <p:spPr bwMode="auto">
          <a:xfrm>
            <a:off x="930275" y="2087563"/>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6" name="Line 26"/>
          <p:cNvSpPr>
            <a:spLocks noChangeShapeType="1"/>
          </p:cNvSpPr>
          <p:nvPr/>
        </p:nvSpPr>
        <p:spPr bwMode="auto">
          <a:xfrm>
            <a:off x="930275" y="1617663"/>
            <a:ext cx="46038"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7" name="Line 27"/>
          <p:cNvSpPr>
            <a:spLocks noChangeShapeType="1"/>
          </p:cNvSpPr>
          <p:nvPr/>
        </p:nvSpPr>
        <p:spPr bwMode="auto">
          <a:xfrm>
            <a:off x="976313" y="5843588"/>
            <a:ext cx="7548562" cy="1587"/>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8" name="Line 28"/>
          <p:cNvSpPr>
            <a:spLocks noChangeShapeType="1"/>
          </p:cNvSpPr>
          <p:nvPr/>
        </p:nvSpPr>
        <p:spPr bwMode="auto">
          <a:xfrm flipV="1">
            <a:off x="976313" y="5808663"/>
            <a:ext cx="1587" cy="34925"/>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09" name="Line 29"/>
          <p:cNvSpPr>
            <a:spLocks noChangeShapeType="1"/>
          </p:cNvSpPr>
          <p:nvPr/>
        </p:nvSpPr>
        <p:spPr bwMode="auto">
          <a:xfrm flipV="1">
            <a:off x="3490913" y="5808663"/>
            <a:ext cx="1587" cy="34925"/>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10" name="Line 30"/>
          <p:cNvSpPr>
            <a:spLocks noChangeShapeType="1"/>
          </p:cNvSpPr>
          <p:nvPr/>
        </p:nvSpPr>
        <p:spPr bwMode="auto">
          <a:xfrm flipV="1">
            <a:off x="6010275" y="5808663"/>
            <a:ext cx="1588" cy="34925"/>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11" name="Line 31"/>
          <p:cNvSpPr>
            <a:spLocks noChangeShapeType="1"/>
          </p:cNvSpPr>
          <p:nvPr/>
        </p:nvSpPr>
        <p:spPr bwMode="auto">
          <a:xfrm flipV="1">
            <a:off x="8524875" y="5808663"/>
            <a:ext cx="1588" cy="34925"/>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12" name="Freeform 32"/>
          <p:cNvSpPr>
            <a:spLocks/>
          </p:cNvSpPr>
          <p:nvPr/>
        </p:nvSpPr>
        <p:spPr bwMode="auto">
          <a:xfrm>
            <a:off x="2232025" y="1784350"/>
            <a:ext cx="2519363" cy="307975"/>
          </a:xfrm>
          <a:custGeom>
            <a:avLst/>
            <a:gdLst>
              <a:gd name="T0" fmla="*/ 0 w 1451"/>
              <a:gd name="T1" fmla="*/ 160815 h 203"/>
              <a:gd name="T2" fmla="*/ 79870 w 1451"/>
              <a:gd name="T3" fmla="*/ 163849 h 203"/>
              <a:gd name="T4" fmla="*/ 158003 w 1451"/>
              <a:gd name="T5" fmla="*/ 163849 h 203"/>
              <a:gd name="T6" fmla="*/ 236136 w 1451"/>
              <a:gd name="T7" fmla="*/ 160815 h 203"/>
              <a:gd name="T8" fmla="*/ 314269 w 1451"/>
              <a:gd name="T9" fmla="*/ 154746 h 203"/>
              <a:gd name="T10" fmla="*/ 394139 w 1451"/>
              <a:gd name="T11" fmla="*/ 148678 h 203"/>
              <a:gd name="T12" fmla="*/ 472272 w 1451"/>
              <a:gd name="T13" fmla="*/ 141092 h 203"/>
              <a:gd name="T14" fmla="*/ 630275 w 1451"/>
              <a:gd name="T15" fmla="*/ 116818 h 203"/>
              <a:gd name="T16" fmla="*/ 786541 w 1451"/>
              <a:gd name="T17" fmla="*/ 92544 h 203"/>
              <a:gd name="T18" fmla="*/ 944544 w 1451"/>
              <a:gd name="T19" fmla="*/ 65236 h 203"/>
              <a:gd name="T20" fmla="*/ 1100811 w 1451"/>
              <a:gd name="T21" fmla="*/ 40962 h 203"/>
              <a:gd name="T22" fmla="*/ 1182416 w 1451"/>
              <a:gd name="T23" fmla="*/ 30342 h 203"/>
              <a:gd name="T24" fmla="*/ 1260550 w 1451"/>
              <a:gd name="T25" fmla="*/ 19723 h 203"/>
              <a:gd name="T26" fmla="*/ 1340419 w 1451"/>
              <a:gd name="T27" fmla="*/ 10620 h 203"/>
              <a:gd name="T28" fmla="*/ 1418552 w 1451"/>
              <a:gd name="T29" fmla="*/ 4551 h 203"/>
              <a:gd name="T30" fmla="*/ 1496686 w 1451"/>
              <a:gd name="T31" fmla="*/ 3034 h 203"/>
              <a:gd name="T32" fmla="*/ 1576555 w 1451"/>
              <a:gd name="T33" fmla="*/ 0 h 203"/>
              <a:gd name="T34" fmla="*/ 1654688 w 1451"/>
              <a:gd name="T35" fmla="*/ 3034 h 203"/>
              <a:gd name="T36" fmla="*/ 1732822 w 1451"/>
              <a:gd name="T37" fmla="*/ 7586 h 203"/>
              <a:gd name="T38" fmla="*/ 1812691 w 1451"/>
              <a:gd name="T39" fmla="*/ 16688 h 203"/>
              <a:gd name="T40" fmla="*/ 1890824 w 1451"/>
              <a:gd name="T41" fmla="*/ 30342 h 203"/>
              <a:gd name="T42" fmla="*/ 1968958 w 1451"/>
              <a:gd name="T43" fmla="*/ 47031 h 203"/>
              <a:gd name="T44" fmla="*/ 2047091 w 1451"/>
              <a:gd name="T45" fmla="*/ 66753 h 203"/>
              <a:gd name="T46" fmla="*/ 2126960 w 1451"/>
              <a:gd name="T47" fmla="*/ 92544 h 203"/>
              <a:gd name="T48" fmla="*/ 2205094 w 1451"/>
              <a:gd name="T49" fmla="*/ 124404 h 203"/>
              <a:gd name="T50" fmla="*/ 2283227 w 1451"/>
              <a:gd name="T51" fmla="*/ 160815 h 203"/>
              <a:gd name="T52" fmla="*/ 2363097 w 1451"/>
              <a:gd name="T53" fmla="*/ 203294 h 203"/>
              <a:gd name="T54" fmla="*/ 2401295 w 1451"/>
              <a:gd name="T55" fmla="*/ 227568 h 203"/>
              <a:gd name="T56" fmla="*/ 2441230 w 1451"/>
              <a:gd name="T57" fmla="*/ 253359 h 203"/>
              <a:gd name="T58" fmla="*/ 2481165 w 1451"/>
              <a:gd name="T59" fmla="*/ 277633 h 203"/>
              <a:gd name="T60" fmla="*/ 2519363 w 1451"/>
              <a:gd name="T61" fmla="*/ 307975 h 2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1" h="203">
                <a:moveTo>
                  <a:pt x="0" y="106"/>
                </a:moveTo>
                <a:lnTo>
                  <a:pt x="46" y="108"/>
                </a:lnTo>
                <a:lnTo>
                  <a:pt x="91" y="108"/>
                </a:lnTo>
                <a:lnTo>
                  <a:pt x="136" y="106"/>
                </a:lnTo>
                <a:lnTo>
                  <a:pt x="181" y="102"/>
                </a:lnTo>
                <a:lnTo>
                  <a:pt x="227" y="98"/>
                </a:lnTo>
                <a:lnTo>
                  <a:pt x="272" y="93"/>
                </a:lnTo>
                <a:lnTo>
                  <a:pt x="363" y="77"/>
                </a:lnTo>
                <a:lnTo>
                  <a:pt x="453" y="61"/>
                </a:lnTo>
                <a:lnTo>
                  <a:pt x="544" y="43"/>
                </a:lnTo>
                <a:lnTo>
                  <a:pt x="634" y="27"/>
                </a:lnTo>
                <a:lnTo>
                  <a:pt x="681" y="20"/>
                </a:lnTo>
                <a:lnTo>
                  <a:pt x="726" y="13"/>
                </a:lnTo>
                <a:lnTo>
                  <a:pt x="772" y="7"/>
                </a:lnTo>
                <a:lnTo>
                  <a:pt x="817" y="3"/>
                </a:lnTo>
                <a:lnTo>
                  <a:pt x="862" y="2"/>
                </a:lnTo>
                <a:lnTo>
                  <a:pt x="908" y="0"/>
                </a:lnTo>
                <a:lnTo>
                  <a:pt x="953" y="2"/>
                </a:lnTo>
                <a:lnTo>
                  <a:pt x="998" y="5"/>
                </a:lnTo>
                <a:lnTo>
                  <a:pt x="1044" y="11"/>
                </a:lnTo>
                <a:lnTo>
                  <a:pt x="1089" y="20"/>
                </a:lnTo>
                <a:lnTo>
                  <a:pt x="1134" y="31"/>
                </a:lnTo>
                <a:lnTo>
                  <a:pt x="1179" y="44"/>
                </a:lnTo>
                <a:lnTo>
                  <a:pt x="1225" y="61"/>
                </a:lnTo>
                <a:lnTo>
                  <a:pt x="1270" y="82"/>
                </a:lnTo>
                <a:lnTo>
                  <a:pt x="1315" y="106"/>
                </a:lnTo>
                <a:lnTo>
                  <a:pt x="1361" y="134"/>
                </a:lnTo>
                <a:lnTo>
                  <a:pt x="1383" y="150"/>
                </a:lnTo>
                <a:lnTo>
                  <a:pt x="1406" y="167"/>
                </a:lnTo>
                <a:lnTo>
                  <a:pt x="1429" y="183"/>
                </a:lnTo>
                <a:lnTo>
                  <a:pt x="1451" y="203"/>
                </a:lnTo>
              </a:path>
            </a:pathLst>
          </a:custGeom>
          <a:noFill/>
          <a:ln w="44450">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13" name="Freeform 33"/>
          <p:cNvSpPr>
            <a:spLocks/>
          </p:cNvSpPr>
          <p:nvPr/>
        </p:nvSpPr>
        <p:spPr bwMode="auto">
          <a:xfrm>
            <a:off x="4751388" y="2092325"/>
            <a:ext cx="2517775" cy="3584575"/>
          </a:xfrm>
          <a:custGeom>
            <a:avLst/>
            <a:gdLst>
              <a:gd name="T0" fmla="*/ 0 w 1450"/>
              <a:gd name="T1" fmla="*/ 0 h 2362"/>
              <a:gd name="T2" fmla="*/ 39937 w 1450"/>
              <a:gd name="T3" fmla="*/ 28834 h 2362"/>
              <a:gd name="T4" fmla="*/ 78138 w 1450"/>
              <a:gd name="T5" fmla="*/ 60704 h 2362"/>
              <a:gd name="T6" fmla="*/ 118075 w 1450"/>
              <a:gd name="T7" fmla="*/ 94091 h 2362"/>
              <a:gd name="T8" fmla="*/ 158012 w 1450"/>
              <a:gd name="T9" fmla="*/ 128996 h 2362"/>
              <a:gd name="T10" fmla="*/ 236150 w 1450"/>
              <a:gd name="T11" fmla="*/ 204876 h 2362"/>
              <a:gd name="T12" fmla="*/ 314288 w 1450"/>
              <a:gd name="T13" fmla="*/ 283792 h 2362"/>
              <a:gd name="T14" fmla="*/ 394162 w 1450"/>
              <a:gd name="T15" fmla="*/ 368777 h 2362"/>
              <a:gd name="T16" fmla="*/ 472300 w 1450"/>
              <a:gd name="T17" fmla="*/ 458316 h 2362"/>
              <a:gd name="T18" fmla="*/ 550438 w 1450"/>
              <a:gd name="T19" fmla="*/ 555442 h 2362"/>
              <a:gd name="T20" fmla="*/ 630312 w 1450"/>
              <a:gd name="T21" fmla="*/ 652569 h 2362"/>
              <a:gd name="T22" fmla="*/ 708450 w 1450"/>
              <a:gd name="T23" fmla="*/ 757283 h 2362"/>
              <a:gd name="T24" fmla="*/ 786588 w 1450"/>
              <a:gd name="T25" fmla="*/ 866551 h 2362"/>
              <a:gd name="T26" fmla="*/ 864725 w 1450"/>
              <a:gd name="T27" fmla="*/ 977335 h 2362"/>
              <a:gd name="T28" fmla="*/ 944600 w 1450"/>
              <a:gd name="T29" fmla="*/ 1091156 h 2362"/>
              <a:gd name="T30" fmla="*/ 1022738 w 1450"/>
              <a:gd name="T31" fmla="*/ 1208011 h 2362"/>
              <a:gd name="T32" fmla="*/ 1100875 w 1450"/>
              <a:gd name="T33" fmla="*/ 1329419 h 2362"/>
              <a:gd name="T34" fmla="*/ 1180750 w 1450"/>
              <a:gd name="T35" fmla="*/ 1452345 h 2362"/>
              <a:gd name="T36" fmla="*/ 1258888 w 1450"/>
              <a:gd name="T37" fmla="*/ 1575270 h 2362"/>
              <a:gd name="T38" fmla="*/ 1337025 w 1450"/>
              <a:gd name="T39" fmla="*/ 1702749 h 2362"/>
              <a:gd name="T40" fmla="*/ 1415163 w 1450"/>
              <a:gd name="T41" fmla="*/ 1830228 h 2362"/>
              <a:gd name="T42" fmla="*/ 1573175 w 1450"/>
              <a:gd name="T43" fmla="*/ 2089737 h 2362"/>
              <a:gd name="T44" fmla="*/ 1731187 w 1450"/>
              <a:gd name="T45" fmla="*/ 2349247 h 2362"/>
              <a:gd name="T46" fmla="*/ 1887463 w 1450"/>
              <a:gd name="T47" fmla="*/ 2607240 h 2362"/>
              <a:gd name="T48" fmla="*/ 2045475 w 1450"/>
              <a:gd name="T49" fmla="*/ 2863714 h 2362"/>
              <a:gd name="T50" fmla="*/ 2123613 w 1450"/>
              <a:gd name="T51" fmla="*/ 2989675 h 2362"/>
              <a:gd name="T52" fmla="*/ 2201751 w 1450"/>
              <a:gd name="T53" fmla="*/ 3112601 h 2362"/>
              <a:gd name="T54" fmla="*/ 2281625 w 1450"/>
              <a:gd name="T55" fmla="*/ 3234009 h 2362"/>
              <a:gd name="T56" fmla="*/ 2359763 w 1450"/>
              <a:gd name="T57" fmla="*/ 3355417 h 2362"/>
              <a:gd name="T58" fmla="*/ 2437901 w 1450"/>
              <a:gd name="T59" fmla="*/ 3472272 h 2362"/>
              <a:gd name="T60" fmla="*/ 2517775 w 1450"/>
              <a:gd name="T61" fmla="*/ 3584575 h 2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0" h="2362">
                <a:moveTo>
                  <a:pt x="0" y="0"/>
                </a:moveTo>
                <a:lnTo>
                  <a:pt x="23" y="19"/>
                </a:lnTo>
                <a:lnTo>
                  <a:pt x="45" y="40"/>
                </a:lnTo>
                <a:lnTo>
                  <a:pt x="68" y="62"/>
                </a:lnTo>
                <a:lnTo>
                  <a:pt x="91" y="85"/>
                </a:lnTo>
                <a:lnTo>
                  <a:pt x="136" y="135"/>
                </a:lnTo>
                <a:lnTo>
                  <a:pt x="181" y="187"/>
                </a:lnTo>
                <a:lnTo>
                  <a:pt x="227" y="243"/>
                </a:lnTo>
                <a:lnTo>
                  <a:pt x="272" y="302"/>
                </a:lnTo>
                <a:lnTo>
                  <a:pt x="317" y="366"/>
                </a:lnTo>
                <a:lnTo>
                  <a:pt x="363" y="430"/>
                </a:lnTo>
                <a:lnTo>
                  <a:pt x="408" y="499"/>
                </a:lnTo>
                <a:lnTo>
                  <a:pt x="453" y="571"/>
                </a:lnTo>
                <a:lnTo>
                  <a:pt x="498" y="644"/>
                </a:lnTo>
                <a:lnTo>
                  <a:pt x="544" y="719"/>
                </a:lnTo>
                <a:lnTo>
                  <a:pt x="589" y="796"/>
                </a:lnTo>
                <a:lnTo>
                  <a:pt x="634" y="876"/>
                </a:lnTo>
                <a:lnTo>
                  <a:pt x="680" y="957"/>
                </a:lnTo>
                <a:lnTo>
                  <a:pt x="725" y="1038"/>
                </a:lnTo>
                <a:lnTo>
                  <a:pt x="770" y="1122"/>
                </a:lnTo>
                <a:lnTo>
                  <a:pt x="815" y="1206"/>
                </a:lnTo>
                <a:lnTo>
                  <a:pt x="906" y="1377"/>
                </a:lnTo>
                <a:lnTo>
                  <a:pt x="997" y="1548"/>
                </a:lnTo>
                <a:lnTo>
                  <a:pt x="1087" y="1718"/>
                </a:lnTo>
                <a:lnTo>
                  <a:pt x="1178" y="1887"/>
                </a:lnTo>
                <a:lnTo>
                  <a:pt x="1223" y="1970"/>
                </a:lnTo>
                <a:lnTo>
                  <a:pt x="1268" y="2051"/>
                </a:lnTo>
                <a:lnTo>
                  <a:pt x="1314" y="2131"/>
                </a:lnTo>
                <a:lnTo>
                  <a:pt x="1359" y="2211"/>
                </a:lnTo>
                <a:lnTo>
                  <a:pt x="1404" y="2288"/>
                </a:lnTo>
                <a:lnTo>
                  <a:pt x="1450" y="2362"/>
                </a:lnTo>
              </a:path>
            </a:pathLst>
          </a:custGeom>
          <a:noFill/>
          <a:ln w="44450">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14" name="Rectangle 34"/>
          <p:cNvSpPr>
            <a:spLocks noChangeArrowheads="1"/>
          </p:cNvSpPr>
          <p:nvPr/>
        </p:nvSpPr>
        <p:spPr bwMode="auto">
          <a:xfrm>
            <a:off x="2222500" y="1936750"/>
            <a:ext cx="20638" cy="1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515" name="Rectangle 35"/>
          <p:cNvSpPr>
            <a:spLocks noChangeArrowheads="1"/>
          </p:cNvSpPr>
          <p:nvPr/>
        </p:nvSpPr>
        <p:spPr bwMode="auto">
          <a:xfrm>
            <a:off x="4740275" y="2082800"/>
            <a:ext cx="22225" cy="1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516" name="Rectangle 36"/>
          <p:cNvSpPr>
            <a:spLocks noChangeArrowheads="1"/>
          </p:cNvSpPr>
          <p:nvPr/>
        </p:nvSpPr>
        <p:spPr bwMode="auto">
          <a:xfrm>
            <a:off x="7258050" y="5668963"/>
            <a:ext cx="20638" cy="1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es-SV" altLang="en-US">
              <a:solidFill>
                <a:prstClr val="black"/>
              </a:solidFill>
            </a:endParaRPr>
          </a:p>
        </p:txBody>
      </p:sp>
      <p:sp>
        <p:nvSpPr>
          <p:cNvPr id="20517" name="Rectangle 37"/>
          <p:cNvSpPr>
            <a:spLocks noChangeArrowheads="1"/>
          </p:cNvSpPr>
          <p:nvPr/>
        </p:nvSpPr>
        <p:spPr bwMode="auto">
          <a:xfrm>
            <a:off x="2308225" y="18700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1.66</a:t>
            </a:r>
            <a:endParaRPr lang="es-ES" altLang="en-US" sz="1200">
              <a:solidFill>
                <a:prstClr val="black"/>
              </a:solidFill>
              <a:latin typeface="Arial Unicode MS" pitchFamily="34" charset="-128"/>
            </a:endParaRPr>
          </a:p>
        </p:txBody>
      </p:sp>
      <p:sp>
        <p:nvSpPr>
          <p:cNvPr id="20518" name="Rectangle 38"/>
          <p:cNvSpPr>
            <a:spLocks noChangeArrowheads="1"/>
          </p:cNvSpPr>
          <p:nvPr/>
        </p:nvSpPr>
        <p:spPr bwMode="auto">
          <a:xfrm>
            <a:off x="4827588" y="201612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1.60</a:t>
            </a:r>
            <a:endParaRPr lang="es-ES" altLang="en-US" sz="1200">
              <a:solidFill>
                <a:prstClr val="black"/>
              </a:solidFill>
              <a:latin typeface="Arial Unicode MS" pitchFamily="34" charset="-128"/>
            </a:endParaRPr>
          </a:p>
        </p:txBody>
      </p:sp>
      <p:sp>
        <p:nvSpPr>
          <p:cNvPr id="20519" name="Rectangle 39"/>
          <p:cNvSpPr>
            <a:spLocks noChangeArrowheads="1"/>
          </p:cNvSpPr>
          <p:nvPr/>
        </p:nvSpPr>
        <p:spPr bwMode="auto">
          <a:xfrm>
            <a:off x="7343775" y="5602288"/>
            <a:ext cx="29527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0.07</a:t>
            </a:r>
            <a:endParaRPr lang="es-ES" altLang="en-US" sz="1200">
              <a:solidFill>
                <a:prstClr val="black"/>
              </a:solidFill>
              <a:latin typeface="Arial Unicode MS" pitchFamily="34" charset="-128"/>
            </a:endParaRPr>
          </a:p>
        </p:txBody>
      </p:sp>
      <p:sp>
        <p:nvSpPr>
          <p:cNvPr id="20520" name="Rectangle 40"/>
          <p:cNvSpPr>
            <a:spLocks noChangeArrowheads="1"/>
          </p:cNvSpPr>
          <p:nvPr/>
        </p:nvSpPr>
        <p:spPr bwMode="auto">
          <a:xfrm>
            <a:off x="595313" y="57689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0.00</a:t>
            </a:r>
            <a:endParaRPr lang="es-ES" altLang="en-US" sz="1200">
              <a:solidFill>
                <a:prstClr val="black"/>
              </a:solidFill>
              <a:latin typeface="Arial Unicode MS" pitchFamily="34" charset="-128"/>
            </a:endParaRPr>
          </a:p>
        </p:txBody>
      </p:sp>
      <p:sp>
        <p:nvSpPr>
          <p:cNvPr id="20521" name="Rectangle 41"/>
          <p:cNvSpPr>
            <a:spLocks noChangeArrowheads="1"/>
          </p:cNvSpPr>
          <p:nvPr/>
        </p:nvSpPr>
        <p:spPr bwMode="auto">
          <a:xfrm>
            <a:off x="595313" y="52990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0.20</a:t>
            </a:r>
            <a:endParaRPr lang="es-ES" altLang="en-US" sz="1200">
              <a:solidFill>
                <a:prstClr val="black"/>
              </a:solidFill>
              <a:latin typeface="Arial Unicode MS" pitchFamily="34" charset="-128"/>
            </a:endParaRPr>
          </a:p>
        </p:txBody>
      </p:sp>
      <p:sp>
        <p:nvSpPr>
          <p:cNvPr id="20522" name="Rectangle 42"/>
          <p:cNvSpPr>
            <a:spLocks noChangeArrowheads="1"/>
          </p:cNvSpPr>
          <p:nvPr/>
        </p:nvSpPr>
        <p:spPr bwMode="auto">
          <a:xfrm>
            <a:off x="595313" y="48291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0.40</a:t>
            </a:r>
            <a:endParaRPr lang="es-ES" altLang="en-US" sz="1200">
              <a:solidFill>
                <a:prstClr val="black"/>
              </a:solidFill>
              <a:latin typeface="Arial Unicode MS" pitchFamily="34" charset="-128"/>
            </a:endParaRPr>
          </a:p>
        </p:txBody>
      </p:sp>
      <p:sp>
        <p:nvSpPr>
          <p:cNvPr id="20523" name="Rectangle 43"/>
          <p:cNvSpPr>
            <a:spLocks noChangeArrowheads="1"/>
          </p:cNvSpPr>
          <p:nvPr/>
        </p:nvSpPr>
        <p:spPr bwMode="auto">
          <a:xfrm>
            <a:off x="595313" y="43592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0.60</a:t>
            </a:r>
            <a:endParaRPr lang="es-ES" altLang="en-US" sz="1200">
              <a:solidFill>
                <a:prstClr val="black"/>
              </a:solidFill>
              <a:latin typeface="Arial Unicode MS" pitchFamily="34" charset="-128"/>
            </a:endParaRPr>
          </a:p>
        </p:txBody>
      </p:sp>
      <p:sp>
        <p:nvSpPr>
          <p:cNvPr id="20524" name="Rectangle 44"/>
          <p:cNvSpPr>
            <a:spLocks noChangeArrowheads="1"/>
          </p:cNvSpPr>
          <p:nvPr/>
        </p:nvSpPr>
        <p:spPr bwMode="auto">
          <a:xfrm>
            <a:off x="595313" y="3889375"/>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0.80</a:t>
            </a:r>
            <a:endParaRPr lang="es-ES" altLang="en-US" sz="1200">
              <a:solidFill>
                <a:prstClr val="black"/>
              </a:solidFill>
              <a:latin typeface="Arial Unicode MS" pitchFamily="34" charset="-128"/>
            </a:endParaRPr>
          </a:p>
        </p:txBody>
      </p:sp>
      <p:sp>
        <p:nvSpPr>
          <p:cNvPr id="20525" name="Rectangle 45"/>
          <p:cNvSpPr>
            <a:spLocks noChangeArrowheads="1"/>
          </p:cNvSpPr>
          <p:nvPr/>
        </p:nvSpPr>
        <p:spPr bwMode="auto">
          <a:xfrm>
            <a:off x="608013" y="3421063"/>
            <a:ext cx="29527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1.00</a:t>
            </a:r>
            <a:endParaRPr lang="es-ES" altLang="en-US" sz="1200">
              <a:solidFill>
                <a:prstClr val="black"/>
              </a:solidFill>
              <a:latin typeface="Arial Unicode MS" pitchFamily="34" charset="-128"/>
            </a:endParaRPr>
          </a:p>
        </p:txBody>
      </p:sp>
      <p:sp>
        <p:nvSpPr>
          <p:cNvPr id="20526" name="Rectangle 46"/>
          <p:cNvSpPr>
            <a:spLocks noChangeArrowheads="1"/>
          </p:cNvSpPr>
          <p:nvPr/>
        </p:nvSpPr>
        <p:spPr bwMode="auto">
          <a:xfrm>
            <a:off x="608013" y="2952750"/>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1.20</a:t>
            </a:r>
            <a:endParaRPr lang="es-ES" altLang="en-US" sz="1200">
              <a:solidFill>
                <a:prstClr val="black"/>
              </a:solidFill>
              <a:latin typeface="Arial Unicode MS" pitchFamily="34" charset="-128"/>
            </a:endParaRPr>
          </a:p>
        </p:txBody>
      </p:sp>
      <p:sp>
        <p:nvSpPr>
          <p:cNvPr id="20527" name="Rectangle 47"/>
          <p:cNvSpPr>
            <a:spLocks noChangeArrowheads="1"/>
          </p:cNvSpPr>
          <p:nvPr/>
        </p:nvSpPr>
        <p:spPr bwMode="auto">
          <a:xfrm>
            <a:off x="608013" y="2482850"/>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1.40</a:t>
            </a:r>
            <a:endParaRPr lang="es-ES" altLang="en-US" sz="1200">
              <a:solidFill>
                <a:prstClr val="black"/>
              </a:solidFill>
              <a:latin typeface="Arial Unicode MS" pitchFamily="34" charset="-128"/>
            </a:endParaRPr>
          </a:p>
        </p:txBody>
      </p:sp>
      <p:sp>
        <p:nvSpPr>
          <p:cNvPr id="20528" name="Rectangle 48"/>
          <p:cNvSpPr>
            <a:spLocks noChangeArrowheads="1"/>
          </p:cNvSpPr>
          <p:nvPr/>
        </p:nvSpPr>
        <p:spPr bwMode="auto">
          <a:xfrm>
            <a:off x="608013" y="2011363"/>
            <a:ext cx="29527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1.60</a:t>
            </a:r>
            <a:endParaRPr lang="es-ES" altLang="en-US" sz="1200">
              <a:solidFill>
                <a:prstClr val="black"/>
              </a:solidFill>
              <a:latin typeface="Arial Unicode MS" pitchFamily="34" charset="-128"/>
            </a:endParaRPr>
          </a:p>
        </p:txBody>
      </p:sp>
      <p:sp>
        <p:nvSpPr>
          <p:cNvPr id="20529" name="Rectangle 49"/>
          <p:cNvSpPr>
            <a:spLocks noChangeArrowheads="1"/>
          </p:cNvSpPr>
          <p:nvPr/>
        </p:nvSpPr>
        <p:spPr bwMode="auto">
          <a:xfrm>
            <a:off x="608013" y="1543050"/>
            <a:ext cx="295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1.80</a:t>
            </a:r>
            <a:endParaRPr lang="es-ES" altLang="en-US" sz="1200">
              <a:solidFill>
                <a:prstClr val="black"/>
              </a:solidFill>
              <a:latin typeface="Arial Unicode MS" pitchFamily="34" charset="-128"/>
            </a:endParaRPr>
          </a:p>
        </p:txBody>
      </p:sp>
      <p:sp>
        <p:nvSpPr>
          <p:cNvPr id="20530" name="Rectangle 50"/>
          <p:cNvSpPr>
            <a:spLocks noChangeArrowheads="1"/>
          </p:cNvSpPr>
          <p:nvPr/>
        </p:nvSpPr>
        <p:spPr bwMode="auto">
          <a:xfrm>
            <a:off x="1787525" y="6002338"/>
            <a:ext cx="10969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 </a:t>
            </a:r>
            <a:r>
              <a:rPr lang="es-ES" altLang="en-US" b="1">
                <a:solidFill>
                  <a:prstClr val="black"/>
                </a:solidFill>
                <a:latin typeface="Arial Unicode MS" pitchFamily="34" charset="-128"/>
              </a:rPr>
              <a:t>Clínico</a:t>
            </a:r>
          </a:p>
        </p:txBody>
      </p:sp>
      <p:sp>
        <p:nvSpPr>
          <p:cNvPr id="20531" name="Rectangle 51"/>
          <p:cNvSpPr>
            <a:spLocks noChangeArrowheads="1"/>
          </p:cNvSpPr>
          <p:nvPr/>
        </p:nvSpPr>
        <p:spPr bwMode="auto">
          <a:xfrm>
            <a:off x="3771900" y="5948363"/>
            <a:ext cx="18335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S" altLang="en-US" sz="1200" b="1">
                <a:solidFill>
                  <a:prstClr val="black"/>
                </a:solidFill>
                <a:latin typeface="Arial Unicode MS" pitchFamily="34" charset="-128"/>
              </a:rPr>
              <a:t> </a:t>
            </a:r>
            <a:r>
              <a:rPr lang="es-ES" altLang="en-US" b="1">
                <a:solidFill>
                  <a:prstClr val="black"/>
                </a:solidFill>
                <a:latin typeface="Arial Unicode MS" pitchFamily="34" charset="-128"/>
              </a:rPr>
              <a:t>Teórico</a:t>
            </a:r>
            <a:r>
              <a:rPr lang="es-MX" altLang="en-US" b="1">
                <a:solidFill>
                  <a:prstClr val="black"/>
                </a:solidFill>
                <a:latin typeface="Arial Unicode MS" pitchFamily="34" charset="-128"/>
              </a:rPr>
              <a:t> </a:t>
            </a:r>
            <a:r>
              <a:rPr lang="es-ES" altLang="en-US" b="1">
                <a:solidFill>
                  <a:prstClr val="black"/>
                </a:solidFill>
                <a:latin typeface="Arial Unicode MS" pitchFamily="34" charset="-128"/>
              </a:rPr>
              <a:t>-</a:t>
            </a:r>
            <a:r>
              <a:rPr lang="es-MX" altLang="en-US" b="1">
                <a:solidFill>
                  <a:prstClr val="black"/>
                </a:solidFill>
                <a:latin typeface="Arial Unicode MS" pitchFamily="34" charset="-128"/>
              </a:rPr>
              <a:t> Práctico</a:t>
            </a:r>
            <a:endParaRPr lang="es-ES" altLang="en-US" b="1">
              <a:solidFill>
                <a:prstClr val="black"/>
              </a:solidFill>
              <a:latin typeface="Arial Unicode MS" pitchFamily="34" charset="-128"/>
            </a:endParaRPr>
          </a:p>
        </p:txBody>
      </p:sp>
      <p:sp>
        <p:nvSpPr>
          <p:cNvPr id="20532" name="Rectangle 52"/>
          <p:cNvSpPr>
            <a:spLocks noChangeArrowheads="1"/>
          </p:cNvSpPr>
          <p:nvPr/>
        </p:nvSpPr>
        <p:spPr bwMode="auto">
          <a:xfrm>
            <a:off x="7153275" y="5975350"/>
            <a:ext cx="75088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MX" altLang="en-US" b="1">
                <a:solidFill>
                  <a:prstClr val="black"/>
                </a:solidFill>
                <a:latin typeface="Arial Unicode MS" pitchFamily="34" charset="-128"/>
              </a:rPr>
              <a:t>Entorno</a:t>
            </a:r>
            <a:endParaRPr lang="es-ES" altLang="en-US" b="1">
              <a:solidFill>
                <a:prstClr val="black"/>
              </a:solidFill>
              <a:latin typeface="Arial Unicode MS" pitchFamily="34" charset="-128"/>
            </a:endParaRPr>
          </a:p>
        </p:txBody>
      </p:sp>
      <p:sp>
        <p:nvSpPr>
          <p:cNvPr id="20533" name="Line 53"/>
          <p:cNvSpPr>
            <a:spLocks noChangeShapeType="1"/>
          </p:cNvSpPr>
          <p:nvPr/>
        </p:nvSpPr>
        <p:spPr bwMode="auto">
          <a:xfrm>
            <a:off x="1050925" y="3482975"/>
            <a:ext cx="7051675" cy="7938"/>
          </a:xfrm>
          <a:prstGeom prst="line">
            <a:avLst/>
          </a:prstGeom>
          <a:noFill/>
          <a:ln w="46101">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20534" name="Text Box 54"/>
          <p:cNvSpPr txBox="1">
            <a:spLocks noChangeArrowheads="1"/>
          </p:cNvSpPr>
          <p:nvPr/>
        </p:nvSpPr>
        <p:spPr bwMode="auto">
          <a:xfrm>
            <a:off x="655779" y="217488"/>
            <a:ext cx="1821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s-EC" altLang="en-US" sz="2800" b="1" dirty="0">
                <a:latin typeface="Arial" charset="0"/>
              </a:rPr>
              <a:t>Colombia</a:t>
            </a:r>
            <a:endParaRPr lang="en-US" altLang="en-US" sz="2800" b="1" dirty="0">
              <a:latin typeface="Arial" charset="0"/>
            </a:endParaRPr>
          </a:p>
        </p:txBody>
      </p:sp>
    </p:spTree>
    <p:extLst>
      <p:ext uri="{BB962C8B-B14F-4D97-AF65-F5344CB8AC3E}">
        <p14:creationId xmlns:p14="http://schemas.microsoft.com/office/powerpoint/2010/main" val="35771838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533400"/>
            <a:ext cx="8229600" cy="880872"/>
          </a:xfrm>
        </p:spPr>
        <p:txBody>
          <a:bodyPr>
            <a:noAutofit/>
          </a:bodyPr>
          <a:lstStyle/>
          <a:p>
            <a:pPr algn="ctr"/>
            <a:r>
              <a:rPr lang="es-ES" sz="2800" dirty="0" smtClean="0"/>
              <a:t/>
            </a:r>
            <a:br>
              <a:rPr lang="es-ES" sz="2800" dirty="0" smtClean="0"/>
            </a:br>
            <a:r>
              <a:rPr lang="es-ES" sz="2800" dirty="0" smtClean="0"/>
              <a:t>La pertinencia de los contenidos de la formación</a:t>
            </a:r>
            <a:r>
              <a:rPr lang="es-ES" sz="3600" dirty="0" smtClean="0"/>
              <a:t> </a:t>
            </a:r>
            <a:endParaRPr lang="es-ES" sz="3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82" y="1740931"/>
            <a:ext cx="5791200"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486400" y="5715000"/>
            <a:ext cx="184731" cy="369332"/>
          </a:xfrm>
          <a:prstGeom prst="rect">
            <a:avLst/>
          </a:prstGeom>
          <a:noFill/>
        </p:spPr>
        <p:txBody>
          <a:bodyPr wrap="none" rtlCol="0">
            <a:spAutoFit/>
          </a:bodyPr>
          <a:lstStyle/>
          <a:p>
            <a:endParaRPr lang="es-ES" dirty="0"/>
          </a:p>
        </p:txBody>
      </p:sp>
      <p:sp>
        <p:nvSpPr>
          <p:cNvPr id="9" name="8 CuadroTexto"/>
          <p:cNvSpPr txBox="1"/>
          <p:nvPr/>
        </p:nvSpPr>
        <p:spPr>
          <a:xfrm>
            <a:off x="3657600" y="6473279"/>
            <a:ext cx="5334000" cy="384721"/>
          </a:xfrm>
          <a:prstGeom prst="rect">
            <a:avLst/>
          </a:prstGeom>
          <a:noFill/>
        </p:spPr>
        <p:txBody>
          <a:bodyPr wrap="square" rtlCol="0">
            <a:spAutoFit/>
          </a:bodyPr>
          <a:lstStyle/>
          <a:p>
            <a:r>
              <a:rPr lang="es-ES" sz="1100" dirty="0" smtClean="0"/>
              <a:t> </a:t>
            </a:r>
            <a:r>
              <a:rPr lang="es-ES" sz="800" dirty="0" smtClean="0"/>
              <a:t>“ Oscar Arteaga, Universidad nacional de Chile. Educación en Salud Pública: tendencias, desafíos y recursos de aprendizaje", realizado del 19 al 21 de noviembre de 2012, en Lima, Perú.</a:t>
            </a:r>
            <a:endParaRPr lang="es-ES" sz="800" dirty="0"/>
          </a:p>
        </p:txBody>
      </p:sp>
    </p:spTree>
    <p:extLst>
      <p:ext uri="{BB962C8B-B14F-4D97-AF65-F5344CB8AC3E}">
        <p14:creationId xmlns:p14="http://schemas.microsoft.com/office/powerpoint/2010/main" val="26164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54013" y="939800"/>
            <a:ext cx="8505825" cy="5697538"/>
          </a:xfrm>
          <a:prstGeom prst="bevel">
            <a:avLst>
              <a:gd name="adj" fmla="val 764"/>
            </a:avLst>
          </a:prstGeom>
          <a:gradFill rotWithShape="0">
            <a:gsLst>
              <a:gs pos="0">
                <a:srgbClr val="000066"/>
              </a:gs>
              <a:gs pos="50000">
                <a:srgbClr val="006699"/>
              </a:gs>
              <a:gs pos="100000">
                <a:srgbClr val="000066"/>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3" y="974725"/>
            <a:ext cx="7540625" cy="562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4"/>
          <p:cNvSpPr txBox="1">
            <a:spLocks noChangeArrowheads="1"/>
          </p:cNvSpPr>
          <p:nvPr/>
        </p:nvSpPr>
        <p:spPr bwMode="auto">
          <a:xfrm>
            <a:off x="4487863" y="295275"/>
            <a:ext cx="43513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s-MX" altLang="en-US" sz="1200" b="1" i="1">
                <a:latin typeface="Arial Unicode MS" pitchFamily="34" charset="-128"/>
              </a:rPr>
              <a:t>Subsecretaría de Innovación y Calidad</a:t>
            </a:r>
          </a:p>
          <a:p>
            <a:pPr algn="r"/>
            <a:r>
              <a:rPr lang="es-MX" altLang="en-US" sz="1200" b="1" i="1">
                <a:latin typeface="Arial Unicode MS" pitchFamily="34" charset="-128"/>
              </a:rPr>
              <a:t>Dirección General de Calidad y Educación en Salud</a:t>
            </a:r>
          </a:p>
          <a:p>
            <a:pPr algn="r"/>
            <a:r>
              <a:rPr lang="es-MX" altLang="en-US" sz="1200" b="1" i="1">
                <a:latin typeface="Arial Unicode MS" pitchFamily="34" charset="-128"/>
              </a:rPr>
              <a:t>Dirección de Políticas y Desarrollos Educativos en Salud </a:t>
            </a:r>
          </a:p>
        </p:txBody>
      </p:sp>
    </p:spTree>
    <p:extLst>
      <p:ext uri="{BB962C8B-B14F-4D97-AF65-F5344CB8AC3E}">
        <p14:creationId xmlns:p14="http://schemas.microsoft.com/office/powerpoint/2010/main" val="412365365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5563"/>
            <a:ext cx="8763000" cy="4313237"/>
          </a:xfrm>
          <a:prstGeom prst="rect">
            <a:avLst/>
          </a:prstGeom>
          <a:noFill/>
          <a:extLst>
            <a:ext uri="{909E8E84-426E-40DD-AFC4-6F175D3DCCD1}">
              <a14:hiddenFill xmlns:a14="http://schemas.microsoft.com/office/drawing/2010/main">
                <a:solidFill>
                  <a:srgbClr val="FFFFFF"/>
                </a:solidFill>
              </a14:hiddenFill>
            </a:ext>
          </a:extLst>
        </p:spPr>
      </p:pic>
      <p:sp>
        <p:nvSpPr>
          <p:cNvPr id="192515" name="Rectangle 3"/>
          <p:cNvSpPr>
            <a:spLocks noChangeArrowheads="1"/>
          </p:cNvSpPr>
          <p:nvPr/>
        </p:nvSpPr>
        <p:spPr bwMode="auto">
          <a:xfrm>
            <a:off x="2030413" y="5943600"/>
            <a:ext cx="5087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 altLang="en-US" sz="1400">
                <a:effectLst>
                  <a:outerShdw blurRad="38100" dist="38100" dir="2700000" algn="tl">
                    <a:srgbClr val="000000"/>
                  </a:outerShdw>
                </a:effectLst>
                <a:latin typeface="Arial" pitchFamily="34" charset="0"/>
              </a:rPr>
              <a:t>Fuente: http://www.worldmapper.org/images/largepng/216.png</a:t>
            </a:r>
          </a:p>
        </p:txBody>
      </p:sp>
      <p:sp>
        <p:nvSpPr>
          <p:cNvPr id="192516" name="Text Box 4"/>
          <p:cNvSpPr txBox="1">
            <a:spLocks noChangeArrowheads="1"/>
          </p:cNvSpPr>
          <p:nvPr/>
        </p:nvSpPr>
        <p:spPr bwMode="auto">
          <a:xfrm>
            <a:off x="1033463" y="304800"/>
            <a:ext cx="7138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PE" altLang="en-US" sz="2400">
                <a:solidFill>
                  <a:schemeClr val="accent2"/>
                </a:solidFill>
                <a:latin typeface="Arial" pitchFamily="34" charset="0"/>
              </a:rPr>
              <a:t>Mapa proporcional de la distribución de enfermeras</a:t>
            </a:r>
            <a:endParaRPr lang="es-ES" altLang="en-US" sz="2400">
              <a:solidFill>
                <a:schemeClr val="accent2"/>
              </a:solidFill>
              <a:latin typeface="Arial" pitchFamily="34" charset="0"/>
            </a:endParaRPr>
          </a:p>
        </p:txBody>
      </p:sp>
    </p:spTree>
    <p:extLst>
      <p:ext uri="{BB962C8B-B14F-4D97-AF65-F5344CB8AC3E}">
        <p14:creationId xmlns:p14="http://schemas.microsoft.com/office/powerpoint/2010/main" val="13772745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4" descr="1-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684213"/>
            <a:ext cx="50038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947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4068"/>
                                        </p:tgtEl>
                                        <p:attrNameLst>
                                          <p:attrName>style.visibility</p:attrName>
                                        </p:attrNameLst>
                                      </p:cBhvr>
                                      <p:to>
                                        <p:strVal val="visible"/>
                                      </p:to>
                                    </p:set>
                                    <p:animEffect transition="in" filter="fade">
                                      <p:cBhvr>
                                        <p:cTn id="7" dur="500"/>
                                        <p:tgtEl>
                                          <p:spTgt spid="34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12" t="13209" r="11155" b="5635"/>
          <a:stretch/>
        </p:blipFill>
        <p:spPr bwMode="auto">
          <a:xfrm>
            <a:off x="107504" y="836712"/>
            <a:ext cx="8778035" cy="528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93407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TEM spa">
  <a:themeElements>
    <a:clrScheme name="BluTEM sp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TEM spa">
      <a:majorFont>
        <a:latin typeface="Arial Black"/>
        <a:ea typeface=""/>
        <a:cs typeface=""/>
      </a:majorFont>
      <a:minorFont>
        <a:latin typeface="Arial Narrow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Palatino Linotype" pitchFamily="18" charset="0"/>
          </a:defRPr>
        </a:defPPr>
      </a:lstStyle>
    </a:lnDef>
  </a:objectDefaults>
  <a:extraClrSchemeLst>
    <a:extraClrScheme>
      <a:clrScheme name="BluTEM sp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TEM sp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TEM sp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TEM sp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TEM sp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TEM sp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TEM sp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1285</Words>
  <Application>Microsoft Office PowerPoint</Application>
  <PresentationFormat>Presentación en pantalla (4:3)</PresentationFormat>
  <Paragraphs>253</Paragraphs>
  <Slides>33</Slides>
  <Notes>8</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33</vt:i4>
      </vt:variant>
    </vt:vector>
  </HeadingPairs>
  <TitlesOfParts>
    <vt:vector size="37" baseType="lpstr">
      <vt:lpstr>Tema de Office</vt:lpstr>
      <vt:lpstr>1_BluTEM spa</vt:lpstr>
      <vt:lpstr>Concurrencia</vt:lpstr>
      <vt:lpstr>Acrobat Document</vt:lpstr>
      <vt:lpstr>Presentación de PowerPoint</vt:lpstr>
      <vt:lpstr>Presentación de PowerPoint</vt:lpstr>
      <vt:lpstr>Comprensión del campo contextualización </vt:lpstr>
      <vt:lpstr>Presentación de PowerPoint</vt:lpstr>
      <vt:lpstr> La pertinencia de los contenidos de la formación </vt:lpstr>
      <vt:lpstr>Presentación de PowerPoint</vt:lpstr>
      <vt:lpstr>Presentación de PowerPoint</vt:lpstr>
      <vt:lpstr>Presentación de PowerPoint</vt:lpstr>
      <vt:lpstr>Presentación de PowerPoint</vt:lpstr>
      <vt:lpstr>Presentación de PowerPoint</vt:lpstr>
      <vt:lpstr>Presentación de PowerPoint</vt:lpstr>
      <vt:lpstr>CONDICIONES DE RHUS PARA EL SISTEMA DE SALUD </vt:lpstr>
      <vt:lpstr>Perspectivas múltiples (cooperación técnica,  gobierno, academia, población) Sinergia de agendas </vt:lpstr>
      <vt:lpstr>Presentación de PowerPoint</vt:lpstr>
      <vt:lpstr>Presentación de PowerPoint</vt:lpstr>
      <vt:lpstr>Presentación de PowerPoint</vt:lpstr>
      <vt:lpstr>Identificación de metas,  para que porque hacia donde,, hitos en una trayectoria deseable, acciones con inicio y fin Agenda común </vt:lpstr>
      <vt:lpstr>Desarrollo de RHUS  en el proceso de integración regional  Centroamérica y Republica Dominicana </vt:lpstr>
      <vt:lpstr>PLAN OPERATIVO  2010 – 2013 …….. </vt:lpstr>
      <vt:lpstr>Presentación de PowerPoint</vt:lpstr>
      <vt:lpstr>El proceso del país !!!</vt:lpstr>
      <vt:lpstr>Unidad y diversidad Heterogeneidad  Autonomía (cada miembro de la red tiene su propia circunstancia) </vt:lpstr>
      <vt:lpstr>Medir o movilizar ? Evaluar para avanzar </vt:lpstr>
      <vt:lpstr>Presentación de PowerPoint</vt:lpstr>
      <vt:lpstr>Sistematizar  escalar </vt:lpstr>
      <vt:lpstr>EXPERIENCIA DE FORMACIÓN DE LOS EQUIPOS BÁSICOS DE SALUD </vt:lpstr>
      <vt:lpstr>SISTEMATIZAR: Estrategia de Profesionalización </vt:lpstr>
      <vt:lpstr>Tecnología  Uso de herramientas gerenciales</vt:lpstr>
      <vt:lpstr>Presentación de PowerPoint</vt:lpstr>
      <vt:lpstr>Presentación de PowerPoint</vt:lpstr>
      <vt:lpstr>VER, INTERPRETAR Y ACTUAR Edmundo Granda </vt:lpstr>
      <vt:lpstr>Síntesis</vt:lpstr>
      <vt:lpstr>Muchas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RRHH</dc:creator>
  <cp:lastModifiedBy>RRHH</cp:lastModifiedBy>
  <cp:revision>23</cp:revision>
  <dcterms:created xsi:type="dcterms:W3CDTF">2013-11-07T22:29:43Z</dcterms:created>
  <dcterms:modified xsi:type="dcterms:W3CDTF">2013-11-08T13:46:19Z</dcterms:modified>
</cp:coreProperties>
</file>