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8" r:id="rId2"/>
    <p:sldId id="278" r:id="rId3"/>
    <p:sldId id="256" r:id="rId4"/>
    <p:sldId id="257" r:id="rId5"/>
    <p:sldId id="264" r:id="rId6"/>
    <p:sldId id="265" r:id="rId7"/>
    <p:sldId id="260" r:id="rId8"/>
    <p:sldId id="261" r:id="rId9"/>
    <p:sldId id="262" r:id="rId10"/>
    <p:sldId id="263" r:id="rId11"/>
    <p:sldId id="267" r:id="rId12"/>
    <p:sldId id="277" r:id="rId13"/>
    <p:sldId id="268" r:id="rId14"/>
    <p:sldId id="274" r:id="rId15"/>
    <p:sldId id="280" r:id="rId16"/>
    <p:sldId id="281" r:id="rId17"/>
    <p:sldId id="275" r:id="rId18"/>
    <p:sldId id="276" r:id="rId19"/>
    <p:sldId id="269" r:id="rId20"/>
    <p:sldId id="27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82" r:id="rId29"/>
    <p:sldId id="273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16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D1F16-B744-4062-B938-A73C55CBD91D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F441B15-B161-453C-A046-D067ACC0FA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79AB-5578-4198-B7F7-2A487D5903E2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F16C-3F34-46DE-99F7-5D526C8A07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D454-A7BB-4D2B-B1FA-B15E89A00508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F9C5-4971-4DD2-A97A-17B201A874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F769-A05B-49F2-B96C-65C83242C9D8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987B-B7D8-4A1E-AC8A-7A946F74A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64279A-58F1-4723-B27F-C382D28E0904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6D682E-1EF0-4A8B-8F1B-228BACADEE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DE11B0-2C34-4CAB-86A5-049A774BE28E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7DF36D-6394-49DB-94BE-F813ED0D09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1BAB0-6875-4B80-B5D3-D552F4A1EA91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A592C1-F274-4F60-B120-63B42CFC76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D23376-BA63-4A90-8650-C090EE6F5A2E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47582F-ECF5-49CD-B70F-C48BF599AD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D5B2-5E25-4C9C-8EAC-71DD67CC4451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B9AA-F3F2-45C8-BA2E-A91B9656F6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3EE71A-852A-494C-A69C-57CE54D283F9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5DDDBC-C7E2-4EC8-BE11-3A3360F897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EBDBC0-1B80-4916-B2C8-A4CC1B8E9230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3AA25DD-D356-4DA5-843D-2C933FE107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E59BDD3-44EF-4FAC-A0A9-DECC655FA94B}" type="datetimeFigureOut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742828-3F52-4198-8A39-603AE3DD1A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  <p:sldLayoutId id="2147483711" r:id="rId3"/>
    <p:sldLayoutId id="2147483712" r:id="rId4"/>
    <p:sldLayoutId id="2147483713" r:id="rId5"/>
    <p:sldLayoutId id="2147483714" r:id="rId6"/>
    <p:sldLayoutId id="2147483707" r:id="rId7"/>
    <p:sldLayoutId id="2147483715" r:id="rId8"/>
    <p:sldLayoutId id="2147483716" r:id="rId9"/>
    <p:sldLayoutId id="2147483708" r:id="rId10"/>
    <p:sldLayoutId id="21474837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OV07201.AVI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57588" y="5857892"/>
            <a:ext cx="52864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b="1" dirty="0" err="1"/>
              <a:t>Nígima</a:t>
            </a:r>
            <a:r>
              <a:rPr lang="pt-BR" b="1" dirty="0"/>
              <a:t> Cristina O. Bezerra</a:t>
            </a:r>
            <a:r>
              <a:rPr lang="pt-B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pt-B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t-BR" b="1" dirty="0"/>
              <a:t>Gerência de Atenção Básica de </a:t>
            </a:r>
            <a:r>
              <a:rPr lang="pt-BR" b="1" dirty="0" err="1"/>
              <a:t>Palmas-TO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1"/>
                </a:solidFill>
              </a:rPr>
              <a:t>A FORMAÇÃO TÉCNICA COMO INSTRUMENTO DE</a:t>
            </a:r>
            <a:r>
              <a:rPr lang="pt-BR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REORIENTAÇÃO DOS PROCESSOS DE SAÚDE</a:t>
            </a:r>
            <a:br>
              <a:rPr lang="pt-BR" sz="3200" dirty="0" smtClean="0">
                <a:solidFill>
                  <a:schemeClr val="tx1"/>
                </a:solidFill>
              </a:rPr>
            </a:br>
            <a:endParaRPr lang="pt-BR" sz="3200" dirty="0"/>
          </a:p>
        </p:txBody>
      </p:sp>
      <p:pic>
        <p:nvPicPr>
          <p:cNvPr id="9220" name="Picture 2" descr="http://3.bp.blogspot.com/-jsdNXGBMc1I/UPGqitREpqI/AAAAAAAAGZc/eCFQTzXIWIg/s1600/prega%C3%A7%C3%A3o+fam%C3%ADlia+prod%C3%ADgio+preaching+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85875"/>
            <a:ext cx="5929312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2409825"/>
            <a:ext cx="7972425" cy="3948113"/>
          </a:xfrm>
        </p:spPr>
        <p:txBody>
          <a:bodyPr/>
          <a:lstStyle/>
          <a:p>
            <a:r>
              <a:rPr lang="en-US" dirty="0" err="1" smtClean="0"/>
              <a:t>Protagonismo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equipe</a:t>
            </a:r>
            <a:endParaRPr lang="en-US" dirty="0" smtClean="0"/>
          </a:p>
          <a:p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entendimento</a:t>
            </a:r>
            <a:r>
              <a:rPr lang="en-US" dirty="0" smtClean="0"/>
              <a:t> e </a:t>
            </a:r>
            <a:r>
              <a:rPr lang="en-US" dirty="0" err="1" smtClean="0"/>
              <a:t>questionamentos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parte dos ACS</a:t>
            </a:r>
          </a:p>
          <a:p>
            <a:r>
              <a:rPr lang="en-US" dirty="0" err="1" smtClean="0"/>
              <a:t>Qualificou</a:t>
            </a:r>
            <a:r>
              <a:rPr lang="en-US" dirty="0" smtClean="0"/>
              <a:t> a </a:t>
            </a:r>
            <a:r>
              <a:rPr lang="en-US" dirty="0" err="1" smtClean="0"/>
              <a:t>participação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reuniões</a:t>
            </a:r>
            <a:r>
              <a:rPr lang="en-US" dirty="0" smtClean="0"/>
              <a:t> </a:t>
            </a:r>
            <a:r>
              <a:rPr lang="en-US" dirty="0" err="1" smtClean="0"/>
              <a:t>técnicas</a:t>
            </a:r>
            <a:r>
              <a:rPr lang="en-US" dirty="0" smtClean="0"/>
              <a:t>, </a:t>
            </a:r>
            <a:r>
              <a:rPr lang="en-US" dirty="0" err="1" smtClean="0"/>
              <a:t>rodas</a:t>
            </a:r>
            <a:r>
              <a:rPr lang="en-US" dirty="0" smtClean="0"/>
              <a:t> de </a:t>
            </a:r>
            <a:r>
              <a:rPr lang="en-US" dirty="0" err="1" smtClean="0"/>
              <a:t>conversa</a:t>
            </a:r>
            <a:r>
              <a:rPr lang="en-US" dirty="0" smtClean="0"/>
              <a:t> e </a:t>
            </a:r>
            <a:r>
              <a:rPr lang="en-US" dirty="0" err="1" smtClean="0"/>
              <a:t>processos</a:t>
            </a:r>
            <a:r>
              <a:rPr lang="en-US" dirty="0" smtClean="0"/>
              <a:t> de </a:t>
            </a:r>
            <a:r>
              <a:rPr lang="en-US" dirty="0" err="1" smtClean="0"/>
              <a:t>edcucação</a:t>
            </a:r>
            <a:r>
              <a:rPr lang="en-US" dirty="0" smtClean="0"/>
              <a:t> </a:t>
            </a:r>
            <a:r>
              <a:rPr lang="en-US" dirty="0" err="1" smtClean="0"/>
              <a:t>permanente</a:t>
            </a:r>
            <a:endParaRPr lang="en-US" dirty="0" smtClean="0"/>
          </a:p>
          <a:p>
            <a:r>
              <a:rPr lang="en-US" dirty="0" err="1" smtClean="0"/>
              <a:t>Qualificação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VD e </a:t>
            </a:r>
            <a:r>
              <a:rPr lang="en-US" dirty="0" err="1" smtClean="0"/>
              <a:t>troca</a:t>
            </a:r>
            <a:r>
              <a:rPr lang="en-US" dirty="0" smtClean="0"/>
              <a:t> de </a:t>
            </a:r>
            <a:r>
              <a:rPr lang="en-US" dirty="0" err="1" smtClean="0"/>
              <a:t>saberes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Oficinas</a:t>
            </a:r>
            <a:r>
              <a:rPr lang="en-US" dirty="0" smtClean="0"/>
              <a:t> PMAQ</a:t>
            </a:r>
          </a:p>
          <a:p>
            <a:r>
              <a:rPr lang="en-US" dirty="0" err="1" smtClean="0"/>
              <a:t>Participação</a:t>
            </a:r>
            <a:r>
              <a:rPr lang="en-US" dirty="0" smtClean="0"/>
              <a:t> </a:t>
            </a:r>
            <a:r>
              <a:rPr lang="en-US" dirty="0" err="1" smtClean="0"/>
              <a:t>ativa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Seminários</a:t>
            </a:r>
            <a:r>
              <a:rPr lang="en-US" dirty="0" smtClean="0"/>
              <a:t> (</a:t>
            </a:r>
            <a:r>
              <a:rPr lang="en-US" dirty="0" err="1" smtClean="0"/>
              <a:t>projetos</a:t>
            </a:r>
            <a:r>
              <a:rPr lang="en-US" smtClean="0"/>
              <a:t>)</a:t>
            </a:r>
            <a:endParaRPr lang="en-US" dirty="0" smtClean="0"/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888" y="785813"/>
            <a:ext cx="86868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  <a:latin typeface="+mn-lt"/>
              </a:rPr>
              <a:t>A FORMAÇÃO TÉCNICA COMO FERRAMENTA DE TRANSFORMAÇÃO NA EQUIPE </a:t>
            </a: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29586" y="5633669"/>
            <a:ext cx="1250926" cy="1219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5" y="1447800"/>
            <a:ext cx="8786813" cy="5053013"/>
          </a:xfrm>
        </p:spPr>
        <p:txBody>
          <a:bodyPr>
            <a:normAutofit fontScale="77500" lnSpcReduction="20000"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 smtClean="0"/>
              <a:t>Projeto: </a:t>
            </a:r>
            <a:r>
              <a:rPr lang="pt-BR" sz="2800" dirty="0" smtClean="0"/>
              <a:t>Criança Sorrindo Natal Feliz 2011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 smtClean="0"/>
              <a:t>Autoria</a:t>
            </a:r>
            <a:r>
              <a:rPr lang="pt-BR" sz="2800" dirty="0" smtClean="0"/>
              <a:t>: Naiana de Oliveira e Maristela Chaves (TACS)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 smtClean="0"/>
              <a:t>Objetivo</a:t>
            </a:r>
            <a:r>
              <a:rPr lang="pt-BR" sz="2800" dirty="0" smtClean="0"/>
              <a:t>: promover um natal feliz realizando sonhos para melhoria da qualidade de vida das crianças do Bairro Lago Sul;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 smtClean="0"/>
              <a:t>Atividades desenvolvidas: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Arrecadação de roupas e eletrodomésticos;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Realização de bazar  beneficente;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Parceria com empresas e SEMUS para aquisição de lanches 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 smtClean="0"/>
              <a:t>Ação: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 smtClean="0"/>
              <a:t>Realização de evento com apresentação de banda, atividade educativa,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 smtClean="0"/>
              <a:t>distribuição de brinquedos, corte de cabelo e dia de princesa.</a:t>
            </a: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3000" b="1" dirty="0" smtClean="0"/>
              <a:t>1.200 Crianças beneficiadas com a AÇÃO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pt-BR" sz="28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71438"/>
            <a:ext cx="7772400" cy="9286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EXPERIÊNCIA EXITOSA 1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29586" y="5633669"/>
            <a:ext cx="1250926" cy="1219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 smtClean="0"/>
          </a:p>
        </p:txBody>
      </p:sp>
      <p:pic>
        <p:nvPicPr>
          <p:cNvPr id="21508" name="Imagem 7" descr="H:\PC050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29586" y="5633669"/>
            <a:ext cx="1250926" cy="1219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2531" name="Imagem 6" descr="H:\DSC057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3" descr="H:\DSC05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4580" name="Imagem 4" descr="H:\DSC05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5604" name="Imagem 3" descr="H:\DSC06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4" descr="H:\DSC05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Espaço Reservado para Conteúdo 4" descr="H:\DSC0604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695450"/>
            <a:ext cx="7772400" cy="409733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>
                <a:latin typeface="+mn-lt"/>
              </a:rPr>
              <a:t>EQUIPE USF LIBERDADE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000625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 smtClean="0"/>
              <a:t>Projeto: </a:t>
            </a:r>
            <a:r>
              <a:rPr lang="pt-BR" sz="2800" dirty="0" smtClean="0"/>
              <a:t>Trabalho em Grupo: Uma Ferramenta que Potencializa o Cuidado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 smtClean="0"/>
              <a:t>Autoria</a:t>
            </a:r>
            <a:r>
              <a:rPr lang="pt-BR" sz="2800" dirty="0" smtClean="0"/>
              <a:t>: </a:t>
            </a:r>
            <a:r>
              <a:rPr lang="pt-BR" sz="2800" dirty="0" err="1" smtClean="0"/>
              <a:t>Rosemeiry</a:t>
            </a:r>
            <a:r>
              <a:rPr lang="pt-BR" sz="2800" dirty="0" smtClean="0"/>
              <a:t> Leite (Enfermeira) e Maria Campos (TACS)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 smtClean="0"/>
              <a:t>Objetivo</a:t>
            </a:r>
            <a:r>
              <a:rPr lang="pt-BR" sz="2800" dirty="0" smtClean="0"/>
              <a:t>: Monitorar medidas antropométricas da população idosa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 smtClean="0"/>
              <a:t>Atividades desenvolvidas: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Realização de roda  de conversa;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Passeios, e atividades físicas;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Avaliação antropométricas e ;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Educação na saúde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 smtClean="0"/>
              <a:t>Resultado:  Diminuição de níveis pressóricos e do IMC em 40% dos idosos.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800" b="1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14375" y="7143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EXPERIÊNCIA EXITOSA 2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29586" y="5633669"/>
            <a:ext cx="1250926" cy="1219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Amazonagro\AppData\Local\Temp\Temp1_fotos angelica.zip\SDC103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2"/>
          </a:xfrm>
        </p:spPr>
        <p:txBody>
          <a:bodyPr/>
          <a:lstStyle/>
          <a:p>
            <a:r>
              <a:rPr lang="pt-BR" dirty="0" smtClean="0"/>
              <a:t>Bairro com saneamento básica após luta de TACS</a:t>
            </a:r>
          </a:p>
          <a:p>
            <a:r>
              <a:rPr lang="pt-BR" dirty="0" smtClean="0"/>
              <a:t>USF com experiência de TACS conduzindo reuniões</a:t>
            </a:r>
          </a:p>
          <a:p>
            <a:r>
              <a:rPr lang="pt-BR" dirty="0" smtClean="0"/>
              <a:t>VD de TACS com estudantes de medicina e enfermagem </a:t>
            </a:r>
          </a:p>
          <a:p>
            <a:r>
              <a:rPr lang="pt-BR" dirty="0" smtClean="0"/>
              <a:t>Criação de USF após manifestação de ACS</a:t>
            </a:r>
          </a:p>
          <a:p>
            <a:r>
              <a:rPr lang="pt-BR" dirty="0" smtClean="0"/>
              <a:t>Terapia Comunitária</a:t>
            </a:r>
          </a:p>
          <a:p>
            <a:r>
              <a:rPr lang="pt-BR" dirty="0" smtClean="0"/>
              <a:t>Participação na elaboração do cronograma e planejamento das ações realizadas pelas equipes.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OUTRAS EXERIÊNCIAS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UNIDADE DE SAÚDE DA FAMÍLIA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Amazonagro\AppData\Local\Temp\Temp1_fotos unidades.zip\IMG_20130926_1812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Amazonagro\AppData\Local\Temp\Temp1_fotos unidades.zip\IMG_20130926_181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Formação</a:t>
            </a:r>
          </a:p>
          <a:p>
            <a:r>
              <a:rPr lang="pt-BR" dirty="0" smtClean="0"/>
              <a:t>Acolhimento da Demanda Espontânea</a:t>
            </a:r>
          </a:p>
          <a:p>
            <a:r>
              <a:rPr lang="pt-BR" dirty="0" smtClean="0"/>
              <a:t>Não adesão de 100% dos profissionais nos processos educacionais</a:t>
            </a:r>
          </a:p>
          <a:p>
            <a:r>
              <a:rPr lang="pt-BR" dirty="0" smtClean="0"/>
              <a:t>Grupo            transferência de atendimento</a:t>
            </a:r>
          </a:p>
          <a:p>
            <a:r>
              <a:rPr lang="pt-BR" dirty="0" smtClean="0"/>
              <a:t>Falta de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DIFICULDADES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2071670" y="3357562"/>
            <a:ext cx="97840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4800" dirty="0" smtClean="0"/>
              <a:t> ATENÇÃO BÁSICA NÍVEL DE ATENÇÃO MAIS COMPLEXO </a:t>
            </a:r>
            <a:endParaRPr lang="pt-BR" sz="4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MOV0720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38100" y="0"/>
            <a:ext cx="91821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2771" name="Picture 2" descr="http://3.bp.blogspot.com/-o4KUZqnoYwE/UQr035ts6xI/AAAAAAAAHpo/Q0eIBBjQrQQ/s1600/602308_404082162960650_44145421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928688"/>
            <a:ext cx="59769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984250"/>
            <a:ext cx="5040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3" y="1247775"/>
            <a:ext cx="47529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6329363" y="2724150"/>
            <a:ext cx="2447925" cy="1477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Perpetua"/>
              </a:rPr>
              <a:t>Tocantins:</a:t>
            </a:r>
          </a:p>
          <a:p>
            <a:r>
              <a:rPr lang="pt-BR">
                <a:latin typeface="Perpetua"/>
              </a:rPr>
              <a:t>População: 1.417.694</a:t>
            </a:r>
          </a:p>
          <a:p>
            <a:r>
              <a:rPr lang="pt-BR">
                <a:latin typeface="Perpetua"/>
              </a:rPr>
              <a:t>ESF: 421</a:t>
            </a:r>
          </a:p>
          <a:p>
            <a:r>
              <a:rPr lang="pt-BR">
                <a:latin typeface="Perpetua"/>
              </a:rPr>
              <a:t>Cobertura: 85,90%</a:t>
            </a:r>
          </a:p>
          <a:p>
            <a:endParaRPr lang="pt-BR">
              <a:latin typeface="Perpetua"/>
            </a:endParaRP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6329363" y="4508500"/>
            <a:ext cx="2447925" cy="1477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Perpetua"/>
              </a:rPr>
              <a:t>Palmas:</a:t>
            </a:r>
          </a:p>
          <a:p>
            <a:r>
              <a:rPr lang="pt-BR">
                <a:latin typeface="Perpetua"/>
              </a:rPr>
              <a:t>População: 242.070</a:t>
            </a:r>
          </a:p>
          <a:p>
            <a:r>
              <a:rPr lang="pt-BR">
                <a:latin typeface="Perpetua"/>
              </a:rPr>
              <a:t>ESF: 61</a:t>
            </a:r>
          </a:p>
          <a:p>
            <a:r>
              <a:rPr lang="pt-BR">
                <a:latin typeface="Perpetua"/>
              </a:rPr>
              <a:t>Cobertura: 75,01%</a:t>
            </a:r>
          </a:p>
          <a:p>
            <a:endParaRPr lang="pt-BR">
              <a:latin typeface="Perpetua"/>
            </a:endParaRPr>
          </a:p>
        </p:txBody>
      </p:sp>
      <p:sp>
        <p:nvSpPr>
          <p:cNvPr id="11272" name="CaixaDeTexto 5"/>
          <p:cNvSpPr txBox="1">
            <a:spLocks noChangeArrowheads="1"/>
          </p:cNvSpPr>
          <p:nvPr/>
        </p:nvSpPr>
        <p:spPr bwMode="auto">
          <a:xfrm>
            <a:off x="6156325" y="6308725"/>
            <a:ext cx="2736850" cy="277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Perpetua"/>
              </a:rPr>
              <a:t>Fonte: DATASUS 20/11/2013 às 17:57 hs</a:t>
            </a:r>
          </a:p>
        </p:txBody>
      </p:sp>
      <p:sp>
        <p:nvSpPr>
          <p:cNvPr id="11273" name="CaixaDeTexto 10"/>
          <p:cNvSpPr txBox="1">
            <a:spLocks noChangeArrowheads="1"/>
          </p:cNvSpPr>
          <p:nvPr/>
        </p:nvSpPr>
        <p:spPr bwMode="auto">
          <a:xfrm>
            <a:off x="868363" y="211138"/>
            <a:ext cx="7500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>
                <a:latin typeface="Perpetua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8429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PALMAS-TO</a:t>
            </a:r>
            <a:endParaRPr lang="pt-BR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214438"/>
            <a:ext cx="23844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214438"/>
            <a:ext cx="2698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143250"/>
            <a:ext cx="22860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143250"/>
            <a:ext cx="27146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7" descr="http://3.bp.blogspot.com/-KPDOWCPGBE8/TcqfECTvJZI/AAAAAAAAAkA/yUJfqWIn6Ps/s1600/colabora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Perpetua"/>
            </a:endParaRPr>
          </a:p>
        </p:txBody>
      </p:sp>
      <p:pic>
        <p:nvPicPr>
          <p:cNvPr id="12296" name="Picture 9" descr="http://www.feriasbrasil.com.br/fotosfb/524191257-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9750" y="1214438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http://2.bp.blogspot.com/-IfWHq-BkYD8/TV1GLbFYIhI/AAAAAAAAAmI/bkSmQ6pdqaM/s400/ponte_noit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63" y="3143250"/>
            <a:ext cx="2857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pt-BR" sz="280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50" y="1"/>
          <a:ext cx="8429655" cy="687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85"/>
                <a:gridCol w="2809885"/>
                <a:gridCol w="2809885"/>
              </a:tblGrid>
              <a:tr h="4745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latin typeface="Times New Roman"/>
                          <a:ea typeface="Times New Roman"/>
                          <a:cs typeface="Times New Roman"/>
                        </a:rPr>
                        <a:t>CÁLCULO DE COBERTURA DO SF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45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latin typeface="Times New Roman"/>
                          <a:ea typeface="Times New Roman"/>
                          <a:cs typeface="Times New Roman"/>
                        </a:rPr>
                        <a:t>(Nº de ESF * 3000 / população residente)*100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45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latin typeface="Times New Roman"/>
                          <a:ea typeface="Times New Roman"/>
                          <a:cs typeface="Times New Roman"/>
                        </a:rPr>
                        <a:t>SÉRIE HISTÓRICA DE COBERTURA SF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COBERTURA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Nº ESF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66,12%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67,75%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60,74%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65,41%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80,62%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82,30%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latin typeface="Times New Roman"/>
                          <a:ea typeface="Times New Roman"/>
                          <a:cs typeface="Times New Roman"/>
                        </a:rPr>
                        <a:t>67,99%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65,98%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latin typeface="Times New Roman"/>
                          <a:ea typeface="Times New Roman"/>
                          <a:cs typeface="Times New Roman"/>
                        </a:rPr>
                        <a:t>64,44%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5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</a:t>
                      </a:r>
                      <a:endParaRPr kumimoji="0" lang="pt-BR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75,01%</a:t>
                      </a:r>
                      <a:endParaRPr kumimoji="0" lang="pt-BR" sz="2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kumimoji="0" lang="pt-BR" sz="2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29586" y="5633669"/>
            <a:ext cx="1250926" cy="1219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71450" y="214313"/>
          <a:ext cx="8758239" cy="6500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15"/>
                <a:gridCol w="3357586"/>
                <a:gridCol w="3643338"/>
              </a:tblGrid>
              <a:tr h="136959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SÉRIE HISTÓRICA DE COBERTURA DE ACS</a:t>
                      </a:r>
                      <a:endParaRPr lang="pt-BR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828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NÚMERO DE ACS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latin typeface="Times New Roman"/>
                          <a:ea typeface="Times New Roman"/>
                          <a:cs typeface="Times New Roman"/>
                        </a:rPr>
                        <a:t>POPULAÇÃO IBGE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28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latin typeface="Times New Roman"/>
                          <a:ea typeface="Times New Roman"/>
                          <a:cs typeface="Times New Roman"/>
                        </a:rPr>
                        <a:t>414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228.332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28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latin typeface="Times New Roman"/>
                          <a:ea typeface="Times New Roman"/>
                          <a:cs typeface="Times New Roman"/>
                        </a:rPr>
                        <a:t>398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latin typeface="Times New Roman"/>
                          <a:ea typeface="Times New Roman"/>
                          <a:cs typeface="Times New Roman"/>
                        </a:rPr>
                        <a:t>235.316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28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latin typeface="Times New Roman"/>
                          <a:ea typeface="Times New Roman"/>
                          <a:cs typeface="Times New Roman"/>
                        </a:rPr>
                        <a:t>395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latin typeface="Times New Roman"/>
                          <a:ea typeface="Times New Roman"/>
                          <a:cs typeface="Times New Roman"/>
                        </a:rPr>
                        <a:t>257.903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29586" y="5633669"/>
            <a:ext cx="1250926" cy="1219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571481"/>
            <a:ext cx="8229600" cy="4954608"/>
          </a:xfrm>
        </p:spPr>
        <p:txBody>
          <a:bodyPr/>
          <a:lstStyle/>
          <a:p>
            <a:pPr algn="ctr">
              <a:buNone/>
            </a:pPr>
            <a:r>
              <a:rPr lang="pt-BR" sz="3600" dirty="0" smtClean="0"/>
              <a:t>ACS EFETIVADOS EM JULHO DE 2008</a:t>
            </a:r>
          </a:p>
          <a:p>
            <a:pPr>
              <a:buNone/>
            </a:pPr>
            <a:r>
              <a:rPr lang="pt-BR" sz="3600" dirty="0" smtClean="0"/>
              <a:t>CURSO</a:t>
            </a:r>
          </a:p>
          <a:p>
            <a:r>
              <a:rPr lang="pt-BR" dirty="0" smtClean="0"/>
              <a:t>2005  - 1º MÓDULO</a:t>
            </a:r>
          </a:p>
          <a:p>
            <a:r>
              <a:rPr lang="pt-BR" dirty="0" smtClean="0"/>
              <a:t>2006 – 2º MÓDULO</a:t>
            </a:r>
          </a:p>
          <a:p>
            <a:r>
              <a:rPr lang="pt-BR" dirty="0" smtClean="0"/>
              <a:t>2008 – 3º MÓDULO</a:t>
            </a:r>
          </a:p>
          <a:p>
            <a:endParaRPr lang="pt-BR" dirty="0" smtClean="0"/>
          </a:p>
          <a:p>
            <a:pPr algn="ctr">
              <a:buNone/>
            </a:pPr>
            <a:r>
              <a:rPr lang="pt-BR" sz="4400" dirty="0" smtClean="0"/>
              <a:t>377 ACS em 2005</a:t>
            </a:r>
          </a:p>
          <a:p>
            <a:pPr algn="ctr">
              <a:buFont typeface="Wingdings 2" pitchFamily="18" charset="2"/>
              <a:buNone/>
            </a:pPr>
            <a:r>
              <a:rPr lang="pt-BR" sz="4400" b="1" dirty="0" smtClean="0"/>
              <a:t>290  TACS EM PALMAS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29586" y="5633669"/>
            <a:ext cx="1250926" cy="1219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Saber </a:t>
            </a:r>
            <a:r>
              <a:rPr lang="pt-BR" dirty="0" smtClean="0"/>
              <a:t>fazer, saber ser, saber aprender, saber a conviver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Troca de experiências</a:t>
            </a:r>
          </a:p>
          <a:p>
            <a:pPr>
              <a:buFont typeface="Wingdings 3" pitchFamily="18" charset="2"/>
              <a:buNone/>
            </a:pPr>
            <a:endParaRPr lang="pt-BR" dirty="0" smtClean="0"/>
          </a:p>
          <a:p>
            <a:r>
              <a:rPr lang="pt-BR" dirty="0" smtClean="0"/>
              <a:t>Aprofundamento de conhecimentos</a:t>
            </a:r>
          </a:p>
          <a:p>
            <a:pPr>
              <a:buFont typeface="Wingdings 3" pitchFamily="18" charset="2"/>
              <a:buNone/>
            </a:pPr>
            <a:endParaRPr lang="pt-BR" dirty="0" smtClean="0"/>
          </a:p>
          <a:p>
            <a:r>
              <a:rPr lang="en-US" dirty="0" err="1" smtClean="0"/>
              <a:t>Utilização</a:t>
            </a:r>
            <a:r>
              <a:rPr lang="en-US" dirty="0" smtClean="0"/>
              <a:t> de </a:t>
            </a:r>
            <a:r>
              <a:rPr lang="en-US" dirty="0" err="1" smtClean="0"/>
              <a:t>metodologias</a:t>
            </a:r>
            <a:r>
              <a:rPr lang="en-US" dirty="0" smtClean="0"/>
              <a:t> </a:t>
            </a:r>
            <a:r>
              <a:rPr lang="en-US" dirty="0" err="1" smtClean="0"/>
              <a:t>ativas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Supre</a:t>
            </a:r>
            <a:r>
              <a:rPr lang="en-US" dirty="0" smtClean="0"/>
              <a:t> as </a:t>
            </a:r>
            <a:r>
              <a:rPr lang="en-US" dirty="0" err="1" smtClean="0"/>
              <a:t>falhas</a:t>
            </a:r>
            <a:r>
              <a:rPr lang="en-US" dirty="0" smtClean="0"/>
              <a:t> de </a:t>
            </a:r>
            <a:r>
              <a:rPr lang="en-US" dirty="0" err="1" smtClean="0"/>
              <a:t>educação</a:t>
            </a:r>
            <a:r>
              <a:rPr lang="en-US" dirty="0" smtClean="0"/>
              <a:t> </a:t>
            </a:r>
            <a:r>
              <a:rPr lang="en-US" dirty="0" err="1" smtClean="0"/>
              <a:t>permanente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equipe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dirty="0" smtClean="0">
                <a:solidFill>
                  <a:schemeClr val="tx1"/>
                </a:solidFill>
              </a:rPr>
              <a:t> IMPORTÂNCIA DA FORMAÇÃO TÉCNICA </a:t>
            </a:r>
            <a: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t-BR" sz="3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29586" y="5633669"/>
            <a:ext cx="1250926" cy="1219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Levou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TACS a </a:t>
            </a:r>
            <a:r>
              <a:rPr lang="en-US" dirty="0" err="1" smtClean="0"/>
              <a:t>repensarem</a:t>
            </a:r>
            <a:r>
              <a:rPr lang="en-US" dirty="0" smtClean="0"/>
              <a:t>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práticas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Melhoria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auto-</a:t>
            </a:r>
            <a:r>
              <a:rPr lang="en-US" dirty="0" err="1" smtClean="0"/>
              <a:t>estima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Melhoria</a:t>
            </a:r>
            <a:r>
              <a:rPr lang="en-US" dirty="0" smtClean="0"/>
              <a:t> de </a:t>
            </a:r>
            <a:r>
              <a:rPr lang="en-US" dirty="0" err="1" smtClean="0"/>
              <a:t>indicadores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projetos</a:t>
            </a:r>
            <a:r>
              <a:rPr lang="en-US" dirty="0" smtClean="0"/>
              <a:t> </a:t>
            </a:r>
            <a:r>
              <a:rPr lang="en-US" dirty="0" err="1" smtClean="0"/>
              <a:t>comunitários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Aumento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remuneração</a:t>
            </a:r>
            <a:r>
              <a:rPr lang="en-US" dirty="0" smtClean="0"/>
              <a:t> </a:t>
            </a:r>
            <a:r>
              <a:rPr lang="en-US" dirty="0" err="1" smtClean="0"/>
              <a:t>após</a:t>
            </a:r>
            <a:r>
              <a:rPr lang="en-US" dirty="0" smtClean="0"/>
              <a:t> o </a:t>
            </a:r>
            <a:r>
              <a:rPr lang="en-US" dirty="0" err="1" smtClean="0"/>
              <a:t>curso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Mudança</a:t>
            </a:r>
            <a:r>
              <a:rPr lang="en-US" dirty="0" smtClean="0"/>
              <a:t> </a:t>
            </a:r>
            <a:r>
              <a:rPr lang="en-US" dirty="0" err="1" smtClean="0"/>
              <a:t>noTrabalho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equipe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Fechamento</a:t>
            </a:r>
            <a:r>
              <a:rPr lang="en-US" dirty="0" smtClean="0"/>
              <a:t> de dados</a:t>
            </a:r>
          </a:p>
          <a:p>
            <a:endParaRPr lang="en-US" dirty="0" smtClean="0"/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7143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REPERCUSSÕES DA FORMAÇÃO TÉCNICA</a:t>
            </a:r>
            <a:endParaRPr lang="pt-BR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29586" y="5633669"/>
            <a:ext cx="1250926" cy="1219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532</TotalTime>
  <Words>535</Words>
  <Application>Microsoft Office PowerPoint</Application>
  <PresentationFormat>Apresentação na tela (4:3)</PresentationFormat>
  <Paragraphs>136</Paragraphs>
  <Slides>29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Concurso</vt:lpstr>
      <vt:lpstr>A FORMAÇÃO TÉCNICA COMO INSTRUMENTO DE REORIENTAÇÃO DOS PROCESSOS DE SAÚDE </vt:lpstr>
      <vt:lpstr>Slide 2</vt:lpstr>
      <vt:lpstr>Slide 3</vt:lpstr>
      <vt:lpstr>PALMAS-TO</vt:lpstr>
      <vt:lpstr>Slide 5</vt:lpstr>
      <vt:lpstr>Slide 6</vt:lpstr>
      <vt:lpstr>Slide 7</vt:lpstr>
      <vt:lpstr>    IMPORTÂNCIA DA FORMAÇÃO TÉCNICA    </vt:lpstr>
      <vt:lpstr>REPERCUSSÕES DA FORMAÇÃO TÉCNICA</vt:lpstr>
      <vt:lpstr>A FORMAÇÃO TÉCNICA COMO FERRAMENTA DE TRANSFORMAÇÃO NA EQUIPE </vt:lpstr>
      <vt:lpstr>EXPERIÊNCIA EXITOSA 1</vt:lpstr>
      <vt:lpstr>Slide 12</vt:lpstr>
      <vt:lpstr>Slide 13</vt:lpstr>
      <vt:lpstr>Slide 14</vt:lpstr>
      <vt:lpstr>Slide 15</vt:lpstr>
      <vt:lpstr>Slide 16</vt:lpstr>
      <vt:lpstr>Slide 17</vt:lpstr>
      <vt:lpstr>EQUIPE USF LIBERDADE</vt:lpstr>
      <vt:lpstr>EXPERIÊNCIA EXITOSA 2</vt:lpstr>
      <vt:lpstr>Slide 20</vt:lpstr>
      <vt:lpstr>Slide 21</vt:lpstr>
      <vt:lpstr>OUTRAS EXERIÊNCIAS</vt:lpstr>
      <vt:lpstr>UNIDADE DE SAÚDE DA FAMÍLIA</vt:lpstr>
      <vt:lpstr>Slide 24</vt:lpstr>
      <vt:lpstr>Slide 25</vt:lpstr>
      <vt:lpstr>DIFICULDADES</vt:lpstr>
      <vt:lpstr>Slide 27</vt:lpstr>
      <vt:lpstr>Slide 28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Veruska Azevedo Veras</dc:creator>
  <cp:lastModifiedBy>Amazonagro</cp:lastModifiedBy>
  <cp:revision>73</cp:revision>
  <dcterms:created xsi:type="dcterms:W3CDTF">2013-11-19T19:30:10Z</dcterms:created>
  <dcterms:modified xsi:type="dcterms:W3CDTF">2013-11-27T09:30:32Z</dcterms:modified>
</cp:coreProperties>
</file>