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4" r:id="rId2"/>
    <p:sldMasterId id="2147483756" r:id="rId3"/>
    <p:sldMasterId id="2147483768" r:id="rId4"/>
    <p:sldMasterId id="2147483780" r:id="rId5"/>
    <p:sldMasterId id="2147483792" r:id="rId6"/>
    <p:sldMasterId id="2147483804" r:id="rId7"/>
    <p:sldMasterId id="2147483816" r:id="rId8"/>
    <p:sldMasterId id="2147483864" r:id="rId9"/>
  </p:sldMasterIdLst>
  <p:notesMasterIdLst>
    <p:notesMasterId r:id="rId46"/>
  </p:notesMasterIdLst>
  <p:sldIdLst>
    <p:sldId id="275" r:id="rId10"/>
    <p:sldId id="317" r:id="rId11"/>
    <p:sldId id="318" r:id="rId12"/>
    <p:sldId id="297" r:id="rId13"/>
    <p:sldId id="319" r:id="rId14"/>
    <p:sldId id="320" r:id="rId15"/>
    <p:sldId id="321" r:id="rId16"/>
    <p:sldId id="334" r:id="rId17"/>
    <p:sldId id="322" r:id="rId18"/>
    <p:sldId id="323" r:id="rId19"/>
    <p:sldId id="327" r:id="rId20"/>
    <p:sldId id="325" r:id="rId21"/>
    <p:sldId id="330" r:id="rId22"/>
    <p:sldId id="335" r:id="rId23"/>
    <p:sldId id="347" r:id="rId24"/>
    <p:sldId id="336" r:id="rId25"/>
    <p:sldId id="279" r:id="rId26"/>
    <p:sldId id="277" r:id="rId27"/>
    <p:sldId id="328" r:id="rId28"/>
    <p:sldId id="311" r:id="rId29"/>
    <p:sldId id="305" r:id="rId30"/>
    <p:sldId id="296" r:id="rId31"/>
    <p:sldId id="301" r:id="rId32"/>
    <p:sldId id="337" r:id="rId33"/>
    <p:sldId id="338" r:id="rId34"/>
    <p:sldId id="309" r:id="rId35"/>
    <p:sldId id="303" r:id="rId36"/>
    <p:sldId id="310" r:id="rId37"/>
    <p:sldId id="345" r:id="rId38"/>
    <p:sldId id="288" r:id="rId39"/>
    <p:sldId id="344" r:id="rId40"/>
    <p:sldId id="291" r:id="rId41"/>
    <p:sldId id="316" r:id="rId42"/>
    <p:sldId id="348" r:id="rId43"/>
    <p:sldId id="349" r:id="rId44"/>
    <p:sldId id="350" r:id="rId45"/>
  </p:sldIdLst>
  <p:sldSz cx="9144000" cy="6858000" type="screen4x3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74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2" autoAdjust="0"/>
    <p:restoredTop sz="94872" autoAdjust="0"/>
  </p:normalViewPr>
  <p:slideViewPr>
    <p:cSldViewPr>
      <p:cViewPr>
        <p:scale>
          <a:sx n="80" d="100"/>
          <a:sy n="80" d="100"/>
        </p:scale>
        <p:origin x="-318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3F40B-62CB-45D1-BDEF-17DF398B87F5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C3107-6BAF-4890-AA54-0C884BE440D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2391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CB419-DE1A-40B8-86B4-60289961DD65}" type="slidenum">
              <a:rPr lang="es-SV" smtClean="0">
                <a:solidFill>
                  <a:prstClr val="black"/>
                </a:solidFill>
              </a:rPr>
              <a:pPr/>
              <a:t>10</a:t>
            </a:fld>
            <a:endParaRPr lang="es-SV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C3107-6BAF-4890-AA54-0C884BE440D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97F4-52FD-4762-8A3A-B0450C4F3BFA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F299-79F7-4927-959E-299F4905D42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97F4-52FD-4762-8A3A-B0450C4F3BFA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F299-79F7-4927-959E-299F4905D42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97F4-52FD-4762-8A3A-B0450C4F3BFA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F299-79F7-4927-959E-299F4905D42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97F4-52FD-4762-8A3A-B0450C4F3BFA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F299-79F7-4927-959E-299F4905D42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DACC3-BF32-409E-AF9B-FE1DD17310C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D4BDD-A4CF-40B9-9345-42EB7A53E49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3B2B9-276C-4120-974F-04F04815E72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2B334-F746-4FF2-8FD1-00F18AB4006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EFE80-5692-48A2-98C6-BC82E3707F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1D8E3-E80A-49A2-85EF-EFC4347A9D9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83279-AF73-48DF-B358-067371C4D75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97F4-52FD-4762-8A3A-B0450C4F3BFA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F299-79F7-4927-959E-299F4905D42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FEEB7-D76E-43F6-BEA1-D0267FEB775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6B78E-5355-4817-BCC9-28A8CA3BC72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37867-281F-48FA-9042-A94BF3F76E7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EC918-8B63-4979-A3A2-17A79C7BA96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BO" sz="2400">
              <a:solidFill>
                <a:srgbClr val="0000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pitchFamily="34" charset="0"/>
              </a:defRPr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fld id="{0515747B-F258-4CCF-91C2-AA4688FE324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4825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BO" sz="2400">
                <a:solidFill>
                  <a:srgbClr val="000000"/>
                </a:solidFill>
              </a:endParaRPr>
            </a:p>
          </p:txBody>
        </p:sp>
        <p:sp>
          <p:nvSpPr>
            <p:cNvPr id="34826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BO" sz="2400">
                <a:solidFill>
                  <a:srgbClr val="000000"/>
                </a:solidFill>
              </a:endParaRPr>
            </a:p>
          </p:txBody>
        </p:sp>
        <p:sp>
          <p:nvSpPr>
            <p:cNvPr id="34827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BO" sz="2400">
                <a:solidFill>
                  <a:srgbClr val="000000"/>
                </a:solidFill>
              </a:endParaRPr>
            </a:p>
          </p:txBody>
        </p:sp>
        <p:sp>
          <p:nvSpPr>
            <p:cNvPr id="34828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BO" sz="2400">
                <a:solidFill>
                  <a:srgbClr val="000000"/>
                </a:solidFill>
              </a:endParaRPr>
            </a:p>
          </p:txBody>
        </p:sp>
        <p:sp>
          <p:nvSpPr>
            <p:cNvPr id="34829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BO" sz="6600">
                <a:solidFill>
                  <a:srgbClr val="000000"/>
                </a:solidFill>
              </a:endParaRPr>
            </a:p>
          </p:txBody>
        </p:sp>
        <p:sp>
          <p:nvSpPr>
            <p:cNvPr id="34830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BO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187278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F52C3-67F4-449F-B0A2-C8D47E6A5B7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54686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E6A8F-753C-45D6-B5D8-096DB00094C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03677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D0078-FD05-41DA-B65D-B41F94C9CAA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78257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12FDB-A9E6-48CC-AA1B-39104D9C29C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51257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E9E19-C614-41CA-9F42-6371AB1AE63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50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97F4-52FD-4762-8A3A-B0450C4F3BFA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F299-79F7-4927-959E-299F4905D42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77A63-6D6A-450A-8D1B-2334FE9F867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60943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A1C93-38FA-4183-A194-C5FC99611EC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27902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6BBAB-5C2C-450D-8859-5BE931BE083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528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49CAF-3E67-466E-B033-D54229846F5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16346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B0F9F-8C5C-4A0F-ADF5-3E610A0EC75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72403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A560-F701-4F76-BA32-D9EE4473E848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26/08/2014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49A0-B33C-4EA5-80D1-35ACBE1B1AAB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74429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A560-F701-4F76-BA32-D9EE4473E848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26/08/2014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49A0-B33C-4EA5-80D1-35ACBE1B1AAB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2636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A560-F701-4F76-BA32-D9EE4473E848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26/08/2014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49A0-B33C-4EA5-80D1-35ACBE1B1AAB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8098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A560-F701-4F76-BA32-D9EE4473E848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26/08/2014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49A0-B33C-4EA5-80D1-35ACBE1B1AAB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26586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A560-F701-4F76-BA32-D9EE4473E848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26/08/2014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49A0-B33C-4EA5-80D1-35ACBE1B1AAB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5563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97F4-52FD-4762-8A3A-B0450C4F3BFA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F299-79F7-4927-959E-299F4905D42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A560-F701-4F76-BA32-D9EE4473E848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26/08/2014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49A0-B33C-4EA5-80D1-35ACBE1B1AAB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80246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A560-F701-4F76-BA32-D9EE4473E848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26/08/2014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49A0-B33C-4EA5-80D1-35ACBE1B1AAB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02367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A560-F701-4F76-BA32-D9EE4473E848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26/08/2014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49A0-B33C-4EA5-80D1-35ACBE1B1AAB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69346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A560-F701-4F76-BA32-D9EE4473E848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26/08/2014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49A0-B33C-4EA5-80D1-35ACBE1B1AAB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46066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A560-F701-4F76-BA32-D9EE4473E848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26/08/2014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49A0-B33C-4EA5-80D1-35ACBE1B1AAB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22026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A560-F701-4F76-BA32-D9EE4473E848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26/08/2014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749A0-B33C-4EA5-80D1-35ACBE1B1AAB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70373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86EFD-6330-4E4D-B97D-C105142F1BD8}" type="datetimeFigureOut">
              <a:rPr lang="es-PE"/>
              <a:pPr>
                <a:defRPr/>
              </a:pPr>
              <a:t>26/08/2014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87F1C-48E0-49D1-A694-03ABBA5DF877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96053-55D8-4C50-AC25-3465FE01E04A}" type="datetimeFigureOut">
              <a:rPr lang="es-PE"/>
              <a:pPr>
                <a:defRPr/>
              </a:pPr>
              <a:t>26/08/2014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DDDC8-A408-4BEC-9454-16B3FE63C1E7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68315-B568-4369-ACBB-6CB0CD8754CA}" type="datetimeFigureOut">
              <a:rPr lang="es-PE"/>
              <a:pPr>
                <a:defRPr/>
              </a:pPr>
              <a:t>26/08/2014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57F7B-0238-4775-90EE-7E71BCA15EFA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10BC5-053A-485A-A09A-D17E7AFE203C}" type="datetimeFigureOut">
              <a:rPr lang="es-PE"/>
              <a:pPr>
                <a:defRPr/>
              </a:pPr>
              <a:t>26/08/2014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48FB8-F757-40F3-83B0-D6F967DD39CA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97F4-52FD-4762-8A3A-B0450C4F3BFA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F299-79F7-4927-959E-299F4905D42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91683-B18D-4C9F-B28F-52764BD5AC07}" type="datetimeFigureOut">
              <a:rPr lang="es-PE"/>
              <a:pPr>
                <a:defRPr/>
              </a:pPr>
              <a:t>26/08/2014</a:t>
            </a:fld>
            <a:endParaRPr lang="es-PE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7E2F1-317D-4442-90DB-AD2BDDE5D78B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B2843-D574-4687-90A5-4643E32043DA}" type="datetimeFigureOut">
              <a:rPr lang="es-PE"/>
              <a:pPr>
                <a:defRPr/>
              </a:pPr>
              <a:t>26/08/2014</a:t>
            </a:fld>
            <a:endParaRPr lang="es-PE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41EA6-EB73-4256-B566-78FF0EF16F0C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E2633-1454-43CA-81C7-FDC1ADA6F124}" type="datetimeFigureOut">
              <a:rPr lang="es-PE"/>
              <a:pPr>
                <a:defRPr/>
              </a:pPr>
              <a:t>26/08/2014</a:t>
            </a:fld>
            <a:endParaRPr lang="es-PE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D65EB-1F2A-40F6-9877-A6CF3E10991D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E0D69-F487-48AC-A351-7C9C18292585}" type="datetimeFigureOut">
              <a:rPr lang="es-PE"/>
              <a:pPr>
                <a:defRPr/>
              </a:pPr>
              <a:t>26/08/2014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ACBA0-A22B-4202-B8AB-01B72711A28F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31C14-3F64-4B6E-B6F0-278FF6EFDB42}" type="datetimeFigureOut">
              <a:rPr lang="es-PE"/>
              <a:pPr>
                <a:defRPr/>
              </a:pPr>
              <a:t>26/08/2014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6890E-20CB-452A-99FD-F99A1E892F25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459CA-7A4E-4270-AD88-DA18C2CFD3D7}" type="datetimeFigureOut">
              <a:rPr lang="es-PE"/>
              <a:pPr>
                <a:defRPr/>
              </a:pPr>
              <a:t>26/08/2014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EF33B-6225-4A6F-B817-71AB0F04FF0F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73FD3-9537-4DD6-A2EE-2C52C1E1A936}" type="datetimeFigureOut">
              <a:rPr lang="es-PE"/>
              <a:pPr>
                <a:defRPr/>
              </a:pPr>
              <a:t>26/08/2014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B94DE-4101-476D-950E-256419F1599A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DACC3-BF32-409E-AF9B-FE1DD17310C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D4BDD-A4CF-40B9-9345-42EB7A53E49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3B2B9-276C-4120-974F-04F04815E72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97F4-52FD-4762-8A3A-B0450C4F3BFA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F299-79F7-4927-959E-299F4905D42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2B334-F746-4FF2-8FD1-00F18AB4006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EFE80-5692-48A2-98C6-BC82E3707F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1D8E3-E80A-49A2-85EF-EFC4347A9D9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83279-AF73-48DF-B358-067371C4D75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FEEB7-D76E-43F6-BEA1-D0267FEB775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6B78E-5355-4817-BCC9-28A8CA3BC72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37867-281F-48FA-9042-A94BF3F76E7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EC918-8B63-4979-A3A2-17A79C7BA96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7E22B8F7-7A9C-487B-B39A-D0535FABFBF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DDEC7847-D74E-4466-9D11-DD44C2740FF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97F4-52FD-4762-8A3A-B0450C4F3BFA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F299-79F7-4927-959E-299F4905D42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41F5DFDB-6E50-453F-A998-AB1585A98A1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3E99C89F-B96E-4C2A-A873-A1408E1A7C3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9C873439-C395-4BC9-9C7C-34274F8E78D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498DFCE6-F4C9-4A3A-AFD8-7D300FE0F73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1E82AF59-EFC6-497D-B720-69186BCAA72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9AAFFE11-6315-4550-A22B-B8E5DAAD557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B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905F463B-865D-4DC4-ADAB-740E4FEB8E6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11C656A0-D660-4E57-AA0D-CD30B54299D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FDABD4F2-62CA-4504-8A00-F91545C2E0B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B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97F4-52FD-4762-8A3A-B0450C4F3BFA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F299-79F7-4927-959E-299F4905D42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B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197F4-52FD-4762-8A3A-B0450C4F3BFA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0F299-79F7-4927-959E-299F4905D42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8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8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Text Box 6"/>
          <p:cNvSpPr txBox="1">
            <a:spLocks noChangeArrowheads="1"/>
          </p:cNvSpPr>
          <p:nvPr userDrawn="1"/>
        </p:nvSpPr>
        <p:spPr bwMode="auto">
          <a:xfrm>
            <a:off x="6400800" y="6248400"/>
            <a:ext cx="2286000" cy="336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kumimoji="1" sz="3200" b="1">
                <a:solidFill>
                  <a:srgbClr val="FF3300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3200" b="1">
                <a:solidFill>
                  <a:srgbClr val="FF3300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3200" b="1">
                <a:solidFill>
                  <a:srgbClr val="FF3300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3200" b="1">
                <a:solidFill>
                  <a:srgbClr val="FF3300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3200" b="1">
                <a:solidFill>
                  <a:srgbClr val="FF33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F33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F33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F33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F3300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kumimoji="0" lang="es-ES_tradnl" sz="1600" b="0" smtClean="0">
              <a:solidFill>
                <a:srgbClr val="0000CC"/>
              </a:solidFill>
              <a:latin typeface="Arial Black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VE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VE" smtClean="0"/>
              <a:t>Haga clic para modificar el estilo de texto del patrón</a:t>
            </a:r>
          </a:p>
          <a:p>
            <a:pPr lvl="1"/>
            <a:r>
              <a:rPr lang="es-ES" altLang="es-VE" smtClean="0"/>
              <a:t>Segundo nivel</a:t>
            </a:r>
          </a:p>
          <a:p>
            <a:pPr lvl="2"/>
            <a:r>
              <a:rPr lang="es-ES" altLang="es-VE" smtClean="0"/>
              <a:t>Tercer nivel</a:t>
            </a:r>
          </a:p>
          <a:p>
            <a:pPr lvl="3"/>
            <a:r>
              <a:rPr lang="es-ES" altLang="es-VE" smtClean="0"/>
              <a:t>Cuarto nivel</a:t>
            </a:r>
          </a:p>
          <a:p>
            <a:pPr lvl="4"/>
            <a:r>
              <a:rPr lang="es-ES" altLang="es-VE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8D02F3-B12F-4F08-BB39-23A66F5DDB3B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0945D2-055E-4DF8-8A9D-1066E9764E92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33800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BO" sz="6600">
                <a:solidFill>
                  <a:srgbClr val="000000"/>
                </a:solidFill>
              </a:endParaRPr>
            </a:p>
          </p:txBody>
        </p:sp>
        <p:sp>
          <p:nvSpPr>
            <p:cNvPr id="33801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BO" sz="2400">
                <a:solidFill>
                  <a:srgbClr val="000000"/>
                </a:solidFill>
              </a:endParaRPr>
            </a:p>
          </p:txBody>
        </p:sp>
        <p:sp>
          <p:nvSpPr>
            <p:cNvPr id="33802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BO" sz="2400">
                <a:solidFill>
                  <a:srgbClr val="000000"/>
                </a:solidFill>
              </a:endParaRPr>
            </a:p>
          </p:txBody>
        </p:sp>
        <p:sp>
          <p:nvSpPr>
            <p:cNvPr id="33803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BO" sz="2400">
                <a:solidFill>
                  <a:srgbClr val="000000"/>
                </a:solidFill>
              </a:endParaRPr>
            </a:p>
          </p:txBody>
        </p:sp>
        <p:sp>
          <p:nvSpPr>
            <p:cNvPr id="33804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BO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1145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2A560-F701-4F76-BA32-D9EE4473E848}" type="datetimeFigureOut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26/08/2014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749A0-B33C-4EA5-80D1-35ACBE1B1AAB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661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VE" smtClean="0"/>
              <a:t>Haga clic para modificar el estilo de título del patrón</a:t>
            </a:r>
            <a:endParaRPr lang="es-PE" altLang="es-VE" smtClean="0"/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VE" smtClean="0"/>
              <a:t>Haga clic para modificar el estilo de texto del patrón</a:t>
            </a:r>
          </a:p>
          <a:p>
            <a:pPr lvl="1"/>
            <a:r>
              <a:rPr lang="es-ES" altLang="es-VE" smtClean="0"/>
              <a:t>Segundo nivel</a:t>
            </a:r>
          </a:p>
          <a:p>
            <a:pPr lvl="2"/>
            <a:r>
              <a:rPr lang="es-ES" altLang="es-VE" smtClean="0"/>
              <a:t>Tercer nivel</a:t>
            </a:r>
          </a:p>
          <a:p>
            <a:pPr lvl="3"/>
            <a:r>
              <a:rPr lang="es-ES" altLang="es-VE" smtClean="0"/>
              <a:t>Cuarto nivel</a:t>
            </a:r>
          </a:p>
          <a:p>
            <a:pPr lvl="4"/>
            <a:r>
              <a:rPr lang="es-ES" altLang="es-VE" smtClean="0"/>
              <a:t>Quinto nivel</a:t>
            </a:r>
            <a:endParaRPr lang="es-PE" altLang="es-V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4DF680-2F95-483B-B7FD-AE3FEB77E7C2}" type="datetimeFigureOut">
              <a:rPr lang="es-PE"/>
              <a:pPr>
                <a:defRPr/>
              </a:pPr>
              <a:t>26/08/2014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E4CB1D-B01C-4BA5-9009-BD1760568980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VE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VE" smtClean="0"/>
              <a:t>Haga clic para modificar el estilo de texto del patrón</a:t>
            </a:r>
          </a:p>
          <a:p>
            <a:pPr lvl="1"/>
            <a:r>
              <a:rPr lang="es-ES" altLang="es-VE" smtClean="0"/>
              <a:t>Segundo nivel</a:t>
            </a:r>
          </a:p>
          <a:p>
            <a:pPr lvl="2"/>
            <a:r>
              <a:rPr lang="es-ES" altLang="es-VE" smtClean="0"/>
              <a:t>Tercer nivel</a:t>
            </a:r>
          </a:p>
          <a:p>
            <a:pPr lvl="3"/>
            <a:r>
              <a:rPr lang="es-ES" altLang="es-VE" smtClean="0"/>
              <a:t>Cuarto nivel</a:t>
            </a:r>
          </a:p>
          <a:p>
            <a:pPr lvl="4"/>
            <a:r>
              <a:rPr lang="es-ES" altLang="es-VE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8D02F3-B12F-4F08-BB39-23A66F5DDB3B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VE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VE" smtClean="0"/>
              <a:t>Click to edit Master text styles</a:t>
            </a:r>
          </a:p>
          <a:p>
            <a:pPr lvl="1"/>
            <a:r>
              <a:rPr lang="es-ES_tradnl" altLang="es-VE" smtClean="0"/>
              <a:t>Second level</a:t>
            </a:r>
          </a:p>
          <a:p>
            <a:pPr lvl="2"/>
            <a:r>
              <a:rPr lang="es-ES_tradnl" altLang="es-VE" smtClean="0"/>
              <a:t>Third level</a:t>
            </a:r>
          </a:p>
          <a:p>
            <a:pPr lvl="3"/>
            <a:r>
              <a:rPr lang="es-ES_tradnl" altLang="es-VE" smtClean="0"/>
              <a:t>Fourth level</a:t>
            </a:r>
          </a:p>
          <a:p>
            <a:pPr lvl="4"/>
            <a:r>
              <a:rPr lang="es-ES_tradnl" altLang="es-V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81D915-55FC-46D4-9032-40FE045A5C6E}" type="slidenum">
              <a:rPr lang="es-ES_trad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money.cnn.com/magazines/fortune/fortune500/2009/industries/24/index.html" TargetMode="External"/><Relationship Id="rId13" Type="http://schemas.openxmlformats.org/officeDocument/2006/relationships/hyperlink" Target="http://money.cnn.com/magazines/fortune/fortune500/2009/industries/195/index.html" TargetMode="External"/><Relationship Id="rId3" Type="http://schemas.openxmlformats.org/officeDocument/2006/relationships/hyperlink" Target="http://money.cnn.com/magazines/fortune/fortune500/2009/industries/154/index.html" TargetMode="External"/><Relationship Id="rId7" Type="http://schemas.openxmlformats.org/officeDocument/2006/relationships/hyperlink" Target="http://money.cnn.com/magazines/fortune/fortune500/2009/industries/218/index.html" TargetMode="External"/><Relationship Id="rId12" Type="http://schemas.openxmlformats.org/officeDocument/2006/relationships/hyperlink" Target="http://money.cnn.com/magazines/fortune/fortune500/2009/industries/21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money.cnn.com/magazines/fortune/fortune500/2009/industries/187/index.html" TargetMode="External"/><Relationship Id="rId11" Type="http://schemas.openxmlformats.org/officeDocument/2006/relationships/hyperlink" Target="http://money.cnn.com/magazines/fortune/fortune500/2009/industries/225/index.html" TargetMode="External"/><Relationship Id="rId5" Type="http://schemas.openxmlformats.org/officeDocument/2006/relationships/hyperlink" Target="http://money.cnn.com/magazines/fortune/fortune500/2009/industries/18/index.html" TargetMode="External"/><Relationship Id="rId10" Type="http://schemas.openxmlformats.org/officeDocument/2006/relationships/hyperlink" Target="http://money.cnn.com/magazines/fortune/fortune500/2009/industries/209/index.html" TargetMode="External"/><Relationship Id="rId4" Type="http://schemas.openxmlformats.org/officeDocument/2006/relationships/hyperlink" Target="http://money.cnn.com/magazines/fortune/fortune500/2009/industries/227/index.html" TargetMode="External"/><Relationship Id="rId9" Type="http://schemas.openxmlformats.org/officeDocument/2006/relationships/hyperlink" Target="http://money.cnn.com/magazines/fortune/fortune500/2010/full_list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gif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www.paho.org/hq/index.php?option=com_content&amp;view=article&amp;id=9311:pahhowho-expert-group-meets-at-harvard-to-advise-on-path-toward-universal-health-coverage-in-the-americas-howho-expert-group-meets-at-harvard-to-advise-on-path-toward-universal-health-coverage-in-the-americas&amp;catid=1443:news-front-page-items&amp;Itemid=1926&amp;lang=es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9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hyperlink" Target="http://images03.olx.com.pe/ui/5/25/77/1268620255_40041877_2-VENDO-MAMOGRAFOS-EQUIPOS-DE-RAYOS-X-TOMOGRAFOS-DENSITOMETROS-Lima-1268620255.jpg" TargetMode="Externa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pijamasurf.com/wp-content/uploads/2011/02/Picture-759.png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6" y="0"/>
            <a:ext cx="9146516" cy="67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547664" y="3140968"/>
            <a:ext cx="6693499" cy="1754326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s-VE" sz="5400" b="1" dirty="0" smtClean="0">
                <a:solidFill>
                  <a:schemeClr val="bg1"/>
                </a:solidFill>
              </a:rPr>
              <a:t>“POLÍTICAS DE SAÚDE </a:t>
            </a:r>
          </a:p>
          <a:p>
            <a:r>
              <a:rPr lang="es-VE" sz="5400" b="1" dirty="0" smtClean="0">
                <a:solidFill>
                  <a:schemeClr val="bg1"/>
                </a:solidFill>
              </a:rPr>
              <a:t>NA AMÉRICA LATINA”</a:t>
            </a:r>
            <a:endParaRPr lang="es-VE" sz="5400" b="1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198523" y="4839543"/>
            <a:ext cx="39099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2400" b="1" dirty="0" smtClean="0"/>
              <a:t>Oscar Feo</a:t>
            </a:r>
          </a:p>
          <a:p>
            <a:pPr algn="ctr"/>
            <a:r>
              <a:rPr lang="es-VE" sz="2400" b="1" dirty="0" smtClean="0"/>
              <a:t>Universidad de la Salud ALBA</a:t>
            </a:r>
            <a:endParaRPr lang="es-VE" sz="2400" b="1" dirty="0"/>
          </a:p>
        </p:txBody>
      </p:sp>
    </p:spTree>
    <p:extLst>
      <p:ext uri="{BB962C8B-B14F-4D97-AF65-F5344CB8AC3E}">
        <p14:creationId xmlns="" xmlns:p14="http://schemas.microsoft.com/office/powerpoint/2010/main" val="35546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05061049"/>
              </p:ext>
            </p:extLst>
          </p:nvPr>
        </p:nvGraphicFramePr>
        <p:xfrm>
          <a:off x="1331640" y="3140966"/>
          <a:ext cx="6336701" cy="144016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48072"/>
                <a:gridCol w="4104453"/>
                <a:gridCol w="1584176"/>
              </a:tblGrid>
              <a:tr h="240027">
                <a:tc>
                  <a:txBody>
                    <a:bodyPr/>
                    <a:lstStyle/>
                    <a:p>
                      <a:pPr algn="ctr"/>
                      <a:r>
                        <a:rPr lang="es-SV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s-SV" sz="1400" u="sng" dirty="0" err="1">
                          <a:solidFill>
                            <a:schemeClr val="tx1"/>
                          </a:solidFill>
                          <a:hlinkClick r:id="rId3" action="ppaction://hlinkfile"/>
                        </a:rPr>
                        <a:t>Railroads</a:t>
                      </a:r>
                      <a:endParaRPr lang="es-SV" sz="1400" u="sng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/>
                        <a:t>12.6</a:t>
                      </a:r>
                    </a:p>
                  </a:txBody>
                  <a:tcPr marL="0" marR="0" marT="0" marB="0" anchor="ctr"/>
                </a:tc>
              </a:tr>
              <a:tr h="240027">
                <a:tc>
                  <a:txBody>
                    <a:bodyPr/>
                    <a:lstStyle/>
                    <a:p>
                      <a:pPr algn="ctr"/>
                      <a:r>
                        <a:rPr lang="es-SV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s-SV" sz="1400" u="sng" dirty="0" err="1">
                          <a:solidFill>
                            <a:schemeClr val="tx1"/>
                          </a:solidFill>
                          <a:hlinkClick r:id="rId4" action="ppaction://hlinkfile"/>
                        </a:rPr>
                        <a:t>Financial</a:t>
                      </a:r>
                      <a:r>
                        <a:rPr lang="es-SV" sz="1400" u="sng" dirty="0">
                          <a:solidFill>
                            <a:schemeClr val="tx1"/>
                          </a:solidFill>
                          <a:hlinkClick r:id="rId4" action="ppaction://hlinkfile"/>
                        </a:rPr>
                        <a:t> Data </a:t>
                      </a:r>
                      <a:r>
                        <a:rPr lang="es-SV" sz="1400" u="sng" dirty="0" err="1">
                          <a:solidFill>
                            <a:schemeClr val="tx1"/>
                          </a:solidFill>
                          <a:hlinkClick r:id="rId4" action="ppaction://hlinkfile"/>
                        </a:rPr>
                        <a:t>Services</a:t>
                      </a:r>
                      <a:endParaRPr lang="es-SV" sz="1400" u="sng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/>
                        <a:t>11.7</a:t>
                      </a:r>
                    </a:p>
                  </a:txBody>
                  <a:tcPr marL="0" marR="0" marT="0" marB="0" anchor="ctr"/>
                </a:tc>
              </a:tr>
              <a:tr h="240027">
                <a:tc>
                  <a:txBody>
                    <a:bodyPr/>
                    <a:lstStyle/>
                    <a:p>
                      <a:pPr algn="ctr"/>
                      <a:r>
                        <a:rPr lang="es-SV" sz="1400" dirty="0"/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s-SV" sz="1400" u="sng" dirty="0" err="1">
                          <a:solidFill>
                            <a:schemeClr val="tx1"/>
                          </a:solidFill>
                          <a:hlinkClick r:id="rId5" action="ppaction://hlinkfile"/>
                        </a:rPr>
                        <a:t>Mining</a:t>
                      </a:r>
                      <a:r>
                        <a:rPr lang="es-SV" sz="1400" u="sng" dirty="0">
                          <a:solidFill>
                            <a:schemeClr val="tx1"/>
                          </a:solidFill>
                          <a:hlinkClick r:id="rId5" action="ppaction://hlinkfile"/>
                        </a:rPr>
                        <a:t>, </a:t>
                      </a:r>
                      <a:r>
                        <a:rPr lang="es-SV" sz="1400" u="sng" dirty="0" err="1">
                          <a:solidFill>
                            <a:schemeClr val="tx1"/>
                          </a:solidFill>
                          <a:hlinkClick r:id="rId5" action="ppaction://hlinkfile"/>
                        </a:rPr>
                        <a:t>Crude-Oil</a:t>
                      </a:r>
                      <a:r>
                        <a:rPr lang="es-SV" sz="1400" u="sng" dirty="0">
                          <a:solidFill>
                            <a:schemeClr val="tx1"/>
                          </a:solidFill>
                          <a:hlinkClick r:id="rId5" action="ppaction://hlinkfile"/>
                        </a:rPr>
                        <a:t> </a:t>
                      </a:r>
                      <a:r>
                        <a:rPr lang="es-SV" sz="1400" u="sng" dirty="0" err="1">
                          <a:solidFill>
                            <a:schemeClr val="tx1"/>
                          </a:solidFill>
                          <a:hlinkClick r:id="rId5" action="ppaction://hlinkfile"/>
                        </a:rPr>
                        <a:t>production</a:t>
                      </a:r>
                      <a:endParaRPr lang="es-SV" sz="1400" u="sng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/>
                        <a:t>11.5</a:t>
                      </a:r>
                    </a:p>
                  </a:txBody>
                  <a:tcPr marL="0" marR="0" marT="0" marB="0" anchor="ctr"/>
                </a:tc>
              </a:tr>
              <a:tr h="240027">
                <a:tc>
                  <a:txBody>
                    <a:bodyPr/>
                    <a:lstStyle/>
                    <a:p>
                      <a:pPr algn="ctr"/>
                      <a:r>
                        <a:rPr lang="es-SV" sz="1400" dirty="0"/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s-SV" sz="1400" u="sng" dirty="0" err="1">
                          <a:solidFill>
                            <a:schemeClr val="tx1"/>
                          </a:solidFill>
                          <a:hlinkClick r:id="rId6" action="ppaction://hlinkfile"/>
                        </a:rPr>
                        <a:t>Securities</a:t>
                      </a:r>
                      <a:endParaRPr lang="es-SV" sz="1400" u="sng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/>
                        <a:t>10.7</a:t>
                      </a:r>
                    </a:p>
                  </a:txBody>
                  <a:tcPr marL="0" marR="0" marT="0" marB="0" anchor="ctr"/>
                </a:tc>
              </a:tr>
              <a:tr h="240027">
                <a:tc>
                  <a:txBody>
                    <a:bodyPr/>
                    <a:lstStyle/>
                    <a:p>
                      <a:pPr algn="ctr"/>
                      <a:r>
                        <a:rPr lang="es-SV" sz="1400" dirty="0"/>
                        <a:t>9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sng" dirty="0">
                          <a:solidFill>
                            <a:schemeClr val="tx1"/>
                          </a:solidFill>
                          <a:hlinkClick r:id="rId7" action="ppaction://hlinkfile"/>
                        </a:rPr>
                        <a:t>Oil and Gas Equipment, Services</a:t>
                      </a:r>
                      <a:endParaRPr lang="en-US" sz="1400" u="sng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/>
                        <a:t>10.2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ctr"/>
                      <a:r>
                        <a:rPr lang="es-SV" sz="1400" dirty="0"/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u="sng" dirty="0">
                          <a:solidFill>
                            <a:schemeClr val="tx1"/>
                          </a:solidFill>
                          <a:hlinkClick r:id="rId8" action="ppaction://hlinkfile"/>
                        </a:rPr>
                        <a:t>Scientific, Photographic, and Control Equipment</a:t>
                      </a:r>
                      <a:endParaRPr lang="en-US" sz="1400" u="sng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/>
                        <a:t>9.9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226210" y="4653136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200" b="1" dirty="0">
                <a:solidFill>
                  <a:prstClr val="black"/>
                </a:solidFill>
              </a:rPr>
              <a:t>Fuente: </a:t>
            </a:r>
            <a:r>
              <a:rPr lang="es-SV" sz="1200" b="1" dirty="0" err="1">
                <a:solidFill>
                  <a:prstClr val="black"/>
                </a:solidFill>
              </a:rPr>
              <a:t>Fortune</a:t>
            </a:r>
            <a:r>
              <a:rPr lang="es-SV" sz="1200" b="1" dirty="0">
                <a:solidFill>
                  <a:prstClr val="black"/>
                </a:solidFill>
              </a:rPr>
              <a:t>  h</a:t>
            </a:r>
            <a:r>
              <a:rPr lang="es-SV" sz="1200" b="1" dirty="0">
                <a:solidFill>
                  <a:prstClr val="black"/>
                </a:solidFill>
                <a:hlinkClick r:id="rId9"/>
              </a:rPr>
              <a:t>ttp://money.cnn.com/magazines/fortune/fortune500/2010/full_list/</a:t>
            </a:r>
            <a:r>
              <a:rPr lang="es-SV" sz="12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0" y="23750"/>
            <a:ext cx="9144000" cy="908720"/>
          </a:xfrm>
          <a:solidFill>
            <a:srgbClr val="663300"/>
          </a:solidFill>
          <a:ln>
            <a:solidFill>
              <a:srgbClr val="800000"/>
            </a:solidFill>
          </a:ln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TAXAS DE LUCRO DAS INDÚSTRIAS MAIS RENTÁVEIS DO MUNDO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9" name="8 Flecha a la derecha con bandas"/>
          <p:cNvSpPr/>
          <p:nvPr/>
        </p:nvSpPr>
        <p:spPr>
          <a:xfrm>
            <a:off x="170134" y="2708920"/>
            <a:ext cx="1080120" cy="360040"/>
          </a:xfrm>
          <a:prstGeom prst="stripedRightArrow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94132688"/>
              </p:ext>
            </p:extLst>
          </p:nvPr>
        </p:nvGraphicFramePr>
        <p:xfrm>
          <a:off x="1331640" y="1036356"/>
          <a:ext cx="6336701" cy="210461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48072"/>
                <a:gridCol w="4104453"/>
                <a:gridCol w="1584176"/>
              </a:tblGrid>
              <a:tr h="969144"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err="1" smtClean="0"/>
                        <a:t>Industry</a:t>
                      </a:r>
                      <a:r>
                        <a:rPr lang="es-SV" sz="1400" dirty="0" smtClean="0"/>
                        <a:t> Rank</a:t>
                      </a:r>
                      <a:endParaRPr lang="es-SV" sz="1400" dirty="0"/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err="1" smtClean="0"/>
                        <a:t>Industry</a:t>
                      </a:r>
                      <a:endParaRPr lang="es-SV" sz="1400" dirty="0">
                        <a:solidFill>
                          <a:srgbClr val="FF0000"/>
                        </a:solidFill>
                      </a:endParaRPr>
                    </a:p>
                  </a:txBody>
                  <a:tcPr marL="88348" marR="88348" marT="44174" marB="4417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2008 Profits as % of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Revenues</a:t>
                      </a:r>
                      <a:endParaRPr lang="es-SV" sz="1400" dirty="0">
                        <a:solidFill>
                          <a:srgbClr val="FF0000"/>
                        </a:solidFill>
                      </a:endParaRPr>
                    </a:p>
                  </a:txBody>
                  <a:tcPr marL="88348" marR="88348" marT="44174" marB="4417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3867">
                <a:tc>
                  <a:txBody>
                    <a:bodyPr/>
                    <a:lstStyle/>
                    <a:p>
                      <a:pPr algn="ctr"/>
                      <a:r>
                        <a:rPr lang="es-SV" sz="14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u="sng" dirty="0">
                          <a:solidFill>
                            <a:schemeClr val="tx1"/>
                          </a:solidFill>
                          <a:hlinkClick r:id="rId10" action="ppaction://hlinkfile"/>
                        </a:rPr>
                        <a:t>Network and Other Communications Equipment</a:t>
                      </a:r>
                      <a:endParaRPr lang="en-US" sz="1400" u="sng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/>
                        <a:t>20.4</a:t>
                      </a:r>
                    </a:p>
                  </a:txBody>
                  <a:tcPr marL="0" marR="0" marT="0" marB="0" anchor="ctr"/>
                </a:tc>
              </a:tr>
              <a:tr h="283867">
                <a:tc>
                  <a:txBody>
                    <a:bodyPr/>
                    <a:lstStyle/>
                    <a:p>
                      <a:pPr algn="ctr"/>
                      <a:r>
                        <a:rPr lang="es-SV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s-SV" sz="1400" u="sng" dirty="0">
                          <a:solidFill>
                            <a:schemeClr val="tx1"/>
                          </a:solidFill>
                          <a:hlinkClick r:id="rId11" action="ppaction://hlinkfile"/>
                        </a:rPr>
                        <a:t>Internet </a:t>
                      </a:r>
                      <a:r>
                        <a:rPr lang="es-SV" sz="1400" u="sng" dirty="0" err="1">
                          <a:solidFill>
                            <a:schemeClr val="tx1"/>
                          </a:solidFill>
                          <a:hlinkClick r:id="rId11" action="ppaction://hlinkfile"/>
                        </a:rPr>
                        <a:t>Services</a:t>
                      </a:r>
                      <a:r>
                        <a:rPr lang="es-SV" sz="1400" u="sng" dirty="0">
                          <a:solidFill>
                            <a:schemeClr val="tx1"/>
                          </a:solidFill>
                          <a:hlinkClick r:id="rId11" action="ppaction://hlinkfile"/>
                        </a:rPr>
                        <a:t> and </a:t>
                      </a:r>
                      <a:r>
                        <a:rPr lang="es-SV" sz="1400" u="sng" dirty="0" err="1">
                          <a:solidFill>
                            <a:schemeClr val="tx1"/>
                          </a:solidFill>
                          <a:hlinkClick r:id="rId11" action="ppaction://hlinkfile"/>
                        </a:rPr>
                        <a:t>Retailing</a:t>
                      </a:r>
                      <a:endParaRPr lang="es-SV" sz="1400" u="sng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/>
                        <a:t>19.4</a:t>
                      </a:r>
                    </a:p>
                  </a:txBody>
                  <a:tcPr marL="0" marR="0" marT="0" marB="0" anchor="ctr"/>
                </a:tc>
              </a:tr>
              <a:tr h="283867">
                <a:tc>
                  <a:txBody>
                    <a:bodyPr/>
                    <a:lstStyle/>
                    <a:p>
                      <a:pPr algn="ctr"/>
                      <a:r>
                        <a:rPr lang="es-SV" sz="1400" dirty="0"/>
                        <a:t>3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SV" sz="1400" u="sng" dirty="0" err="1">
                          <a:solidFill>
                            <a:schemeClr val="tx1"/>
                          </a:solidFill>
                          <a:hlinkClick r:id="rId12" action="ppaction://hlinkfile"/>
                        </a:rPr>
                        <a:t>Pharmaceuticals</a:t>
                      </a:r>
                      <a:endParaRPr lang="es-SV" sz="1400" u="sng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/>
                        <a:t>19.3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</a:tr>
              <a:tr h="283867">
                <a:tc>
                  <a:txBody>
                    <a:bodyPr/>
                    <a:lstStyle/>
                    <a:p>
                      <a:pPr algn="ctr"/>
                      <a:r>
                        <a:rPr lang="es-SV" sz="1400" dirty="0"/>
                        <a:t>4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SV" sz="1400" u="sng" dirty="0" err="1">
                          <a:solidFill>
                            <a:schemeClr val="tx1"/>
                          </a:solidFill>
                          <a:hlinkClick r:id="rId13" action="ppaction://hlinkfile"/>
                        </a:rPr>
                        <a:t>Medical</a:t>
                      </a:r>
                      <a:r>
                        <a:rPr lang="es-SV" sz="1400" u="sng" dirty="0">
                          <a:solidFill>
                            <a:schemeClr val="tx1"/>
                          </a:solidFill>
                          <a:hlinkClick r:id="rId13" action="ppaction://hlinkfile"/>
                        </a:rPr>
                        <a:t> </a:t>
                      </a:r>
                      <a:r>
                        <a:rPr lang="es-SV" sz="1400" u="sng" dirty="0" err="1">
                          <a:solidFill>
                            <a:schemeClr val="tx1"/>
                          </a:solidFill>
                          <a:hlinkClick r:id="rId13" action="ppaction://hlinkfile"/>
                        </a:rPr>
                        <a:t>Products</a:t>
                      </a:r>
                      <a:r>
                        <a:rPr lang="es-SV" sz="1400" u="sng" dirty="0">
                          <a:solidFill>
                            <a:schemeClr val="tx1"/>
                          </a:solidFill>
                          <a:hlinkClick r:id="rId13" action="ppaction://hlinkfile"/>
                        </a:rPr>
                        <a:t> and </a:t>
                      </a:r>
                      <a:r>
                        <a:rPr lang="es-SV" sz="1400" u="sng" dirty="0" err="1">
                          <a:solidFill>
                            <a:schemeClr val="tx1"/>
                          </a:solidFill>
                          <a:hlinkClick r:id="rId13" action="ppaction://hlinkfile"/>
                        </a:rPr>
                        <a:t>Equipment</a:t>
                      </a:r>
                      <a:endParaRPr lang="es-SV" sz="1400" u="sng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/>
                        <a:t>16.3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07504" y="5151383"/>
            <a:ext cx="8965694" cy="1661993"/>
          </a:xfrm>
          <a:prstGeom prst="rect">
            <a:avLst/>
          </a:prstGeom>
          <a:solidFill>
            <a:srgbClr val="663300"/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pt-BR" sz="3600" b="1" dirty="0" smtClean="0">
                <a:solidFill>
                  <a:prstClr val="white"/>
                </a:solidFill>
              </a:rPr>
              <a:t>É difícil garantir a saúde do povo</a:t>
            </a:r>
          </a:p>
          <a:p>
            <a:pPr algn="ctr"/>
            <a:r>
              <a:rPr lang="pt-BR" sz="3600" b="1" dirty="0" smtClean="0">
                <a:solidFill>
                  <a:prstClr val="white"/>
                </a:solidFill>
              </a:rPr>
              <a:t>quando o lucro é um dos motores fundamentais das políticas públicas</a:t>
            </a:r>
            <a:endParaRPr lang="pt-BR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1347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07950" y="59140"/>
            <a:ext cx="8928546" cy="156966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 smtClean="0">
                <a:solidFill>
                  <a:srgbClr val="FFFFFF"/>
                </a:solidFill>
              </a:rPr>
              <a:t>A </a:t>
            </a:r>
            <a:r>
              <a:rPr lang="pt-BR" sz="3200" b="1" dirty="0" smtClean="0">
                <a:solidFill>
                  <a:srgbClr val="FFFFFF"/>
                </a:solidFill>
              </a:rPr>
              <a:t>vinculação</a:t>
            </a:r>
            <a:r>
              <a:rPr lang="es-ES" sz="3200" b="1" dirty="0" smtClean="0">
                <a:solidFill>
                  <a:srgbClr val="FFFFFF"/>
                </a:solidFill>
              </a:rPr>
              <a:t> </a:t>
            </a:r>
            <a:r>
              <a:rPr lang="es-ES" sz="3200" b="1" dirty="0">
                <a:solidFill>
                  <a:srgbClr val="FFFFFF"/>
                </a:solidFill>
              </a:rPr>
              <a:t>entre </a:t>
            </a:r>
            <a:r>
              <a:rPr lang="es-ES" sz="3200" b="1" dirty="0" smtClean="0">
                <a:solidFill>
                  <a:srgbClr val="FFFFFF"/>
                </a:solidFill>
              </a:rPr>
              <a:t>complexo </a:t>
            </a:r>
            <a:r>
              <a:rPr lang="es-ES" sz="3200" b="1" dirty="0">
                <a:solidFill>
                  <a:srgbClr val="FFFFFF"/>
                </a:solidFill>
              </a:rPr>
              <a:t>médico </a:t>
            </a:r>
            <a:r>
              <a:rPr lang="pt-BR" sz="3200" b="1" dirty="0" smtClean="0">
                <a:solidFill>
                  <a:srgbClr val="FFFFFF"/>
                </a:solidFill>
              </a:rPr>
              <a:t>industrial, complexo militar industrial </a:t>
            </a:r>
            <a:r>
              <a:rPr lang="es-ES" sz="3200" b="1" dirty="0" smtClean="0">
                <a:solidFill>
                  <a:srgbClr val="FFFFFF"/>
                </a:solidFill>
              </a:rPr>
              <a:t>e </a:t>
            </a:r>
            <a:r>
              <a:rPr lang="pt-BR" sz="3200" b="1" dirty="0" smtClean="0">
                <a:solidFill>
                  <a:srgbClr val="FFFFFF"/>
                </a:solidFill>
              </a:rPr>
              <a:t>meios de comunicação</a:t>
            </a:r>
            <a:endParaRPr lang="pt-BR" sz="3200" b="1" dirty="0">
              <a:solidFill>
                <a:srgbClr val="FFFFFF"/>
              </a:solidFill>
            </a:endParaRPr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>
            <a:off x="3851920" y="2061195"/>
            <a:ext cx="2592388" cy="2447925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BO" sz="6600">
              <a:solidFill>
                <a:srgbClr val="000000"/>
              </a:solidFill>
            </a:endParaRP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4283968" y="2420888"/>
            <a:ext cx="2232248" cy="138499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rgbClr val="000099"/>
                </a:solidFill>
              </a:rPr>
              <a:t>Complexo</a:t>
            </a:r>
            <a:endParaRPr lang="es-ES" sz="2800" b="1" dirty="0">
              <a:solidFill>
                <a:srgbClr val="000099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rgbClr val="000099"/>
                </a:solidFill>
              </a:rPr>
              <a:t>Médico Industrial</a:t>
            </a:r>
            <a:endParaRPr lang="es-ES" sz="2800" b="1" dirty="0">
              <a:solidFill>
                <a:srgbClr val="000099"/>
              </a:solidFill>
            </a:endParaRPr>
          </a:p>
        </p:txBody>
      </p:sp>
      <p:grpSp>
        <p:nvGrpSpPr>
          <p:cNvPr id="2" name="11 Grupo"/>
          <p:cNvGrpSpPr/>
          <p:nvPr/>
        </p:nvGrpSpPr>
        <p:grpSpPr>
          <a:xfrm>
            <a:off x="1979712" y="2132236"/>
            <a:ext cx="3527426" cy="3529012"/>
            <a:chOff x="1043608" y="1989138"/>
            <a:chExt cx="3527426" cy="3529012"/>
          </a:xfrm>
        </p:grpSpPr>
        <p:sp>
          <p:nvSpPr>
            <p:cNvPr id="39941" name="Oval 5"/>
            <p:cNvSpPr>
              <a:spLocks noChangeArrowheads="1"/>
            </p:cNvSpPr>
            <p:nvPr/>
          </p:nvSpPr>
          <p:spPr bwMode="auto">
            <a:xfrm>
              <a:off x="1043608" y="1989138"/>
              <a:ext cx="2592388" cy="2447925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BO" sz="2800">
                <a:solidFill>
                  <a:srgbClr val="000000"/>
                </a:solidFill>
              </a:endParaRPr>
            </a:p>
          </p:txBody>
        </p:sp>
        <p:sp>
          <p:nvSpPr>
            <p:cNvPr id="39944" name="Oval 8"/>
            <p:cNvSpPr>
              <a:spLocks noChangeArrowheads="1"/>
            </p:cNvSpPr>
            <p:nvPr/>
          </p:nvSpPr>
          <p:spPr bwMode="auto">
            <a:xfrm>
              <a:off x="1978646" y="3070225"/>
              <a:ext cx="2592388" cy="2447925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BO" sz="6600">
                <a:solidFill>
                  <a:srgbClr val="000000"/>
                </a:solidFill>
              </a:endParaRPr>
            </a:p>
          </p:txBody>
        </p:sp>
        <p:sp>
          <p:nvSpPr>
            <p:cNvPr id="39946" name="Text Box 10"/>
            <p:cNvSpPr txBox="1">
              <a:spLocks noChangeArrowheads="1"/>
            </p:cNvSpPr>
            <p:nvPr/>
          </p:nvSpPr>
          <p:spPr bwMode="auto">
            <a:xfrm>
              <a:off x="1321421" y="2349500"/>
              <a:ext cx="1922321" cy="95410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800" b="1" dirty="0" smtClean="0">
                  <a:solidFill>
                    <a:srgbClr val="000099"/>
                  </a:solidFill>
                </a:rPr>
                <a:t>Complexo</a:t>
              </a:r>
              <a:endParaRPr lang="es-ES" sz="2800" b="1" dirty="0">
                <a:solidFill>
                  <a:srgbClr val="000099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800" b="1" dirty="0">
                  <a:solidFill>
                    <a:srgbClr val="000099"/>
                  </a:solidFill>
                </a:rPr>
                <a:t>Militar</a:t>
              </a:r>
            </a:p>
          </p:txBody>
        </p:sp>
        <p:sp>
          <p:nvSpPr>
            <p:cNvPr id="39948" name="Text Box 12"/>
            <p:cNvSpPr txBox="1">
              <a:spLocks noChangeArrowheads="1"/>
            </p:cNvSpPr>
            <p:nvPr/>
          </p:nvSpPr>
          <p:spPr bwMode="auto">
            <a:xfrm>
              <a:off x="2554908" y="4510088"/>
              <a:ext cx="1204176" cy="5232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800" b="1" dirty="0" err="1" smtClean="0">
                  <a:solidFill>
                    <a:srgbClr val="000099"/>
                  </a:solidFill>
                </a:rPr>
                <a:t>Meios</a:t>
              </a:r>
              <a:endParaRPr lang="es-ES" sz="2800" b="1" dirty="0">
                <a:solidFill>
                  <a:srgbClr val="000099"/>
                </a:solidFill>
              </a:endParaRPr>
            </a:p>
          </p:txBody>
        </p:sp>
      </p:grp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62090" y="5643578"/>
            <a:ext cx="908191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 smtClean="0">
                <a:solidFill>
                  <a:srgbClr val="993300"/>
                </a:solidFill>
              </a:rPr>
              <a:t>Exemplos: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 smtClean="0">
                <a:solidFill>
                  <a:srgbClr val="993300"/>
                </a:solidFill>
              </a:rPr>
              <a:t>General </a:t>
            </a:r>
            <a:r>
              <a:rPr lang="pt-BR" sz="3200" b="1" dirty="0" err="1" smtClean="0">
                <a:solidFill>
                  <a:srgbClr val="993300"/>
                </a:solidFill>
              </a:rPr>
              <a:t>Electric</a:t>
            </a:r>
            <a:r>
              <a:rPr lang="pt-BR" sz="3200" b="1" dirty="0" smtClean="0">
                <a:solidFill>
                  <a:srgbClr val="993300"/>
                </a:solidFill>
              </a:rPr>
              <a:t> (NBC) e </a:t>
            </a:r>
            <a:r>
              <a:rPr lang="pt-BR" sz="3200" b="1" dirty="0" err="1" smtClean="0">
                <a:solidFill>
                  <a:srgbClr val="993300"/>
                </a:solidFill>
              </a:rPr>
              <a:t>Westinghouse</a:t>
            </a:r>
            <a:r>
              <a:rPr lang="pt-BR" sz="3200" b="1" dirty="0" smtClean="0">
                <a:solidFill>
                  <a:srgbClr val="993300"/>
                </a:solidFill>
              </a:rPr>
              <a:t> </a:t>
            </a:r>
            <a:r>
              <a:rPr lang="es-ES" sz="3200" b="1" dirty="0" smtClean="0">
                <a:solidFill>
                  <a:srgbClr val="993300"/>
                </a:solidFill>
              </a:rPr>
              <a:t>(</a:t>
            </a:r>
            <a:r>
              <a:rPr lang="es-ES" sz="3200" b="1" dirty="0">
                <a:solidFill>
                  <a:srgbClr val="993300"/>
                </a:solidFill>
              </a:rPr>
              <a:t>CBS)</a:t>
            </a:r>
          </a:p>
        </p:txBody>
      </p:sp>
      <p:pic>
        <p:nvPicPr>
          <p:cNvPr id="11" name="12 Imagen" descr="Prescription%20Drugs.jpg"/>
          <p:cNvPicPr>
            <a:picLocks noChangeAspect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6516216" y="1988840"/>
            <a:ext cx="2558009" cy="331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www.cristianismeijusticia.net/sites/www.cristianismeijusticia.net/files/imagecache/foto_quadern_gran/cj141es.jpg"/>
          <p:cNvPicPr>
            <a:picLocks noChangeAspect="1" noChangeArrowheads="1"/>
          </p:cNvPicPr>
          <p:nvPr/>
        </p:nvPicPr>
        <p:blipFill>
          <a:blip r:embed="rId3" cstate="print"/>
          <a:srcRect r="6453"/>
          <a:stretch>
            <a:fillRect/>
          </a:stretch>
        </p:blipFill>
        <p:spPr bwMode="auto">
          <a:xfrm>
            <a:off x="53751" y="2348880"/>
            <a:ext cx="1738791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647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detenganlavacuna.files.wordpress.com/2010/05/pandemia-de-lucro.jpg?w=5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776864" cy="5832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www.migueljara.com/wp-content/uploads/2014/05/Gardasil-logo-180x1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932041"/>
            <a:ext cx="2808312" cy="18722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08332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9"/>
          <p:cNvGrpSpPr>
            <a:grpSpLocks/>
          </p:cNvGrpSpPr>
          <p:nvPr/>
        </p:nvGrpSpPr>
        <p:grpSpPr bwMode="auto">
          <a:xfrm>
            <a:off x="4283968" y="1611810"/>
            <a:ext cx="4788024" cy="4000926"/>
            <a:chOff x="4283397" y="1297803"/>
            <a:chExt cx="4788023" cy="4001057"/>
          </a:xfrm>
        </p:grpSpPr>
        <p:sp>
          <p:nvSpPr>
            <p:cNvPr id="65544" name="3 CuadroTexto"/>
            <p:cNvSpPr txBox="1">
              <a:spLocks noChangeArrowheads="1"/>
            </p:cNvSpPr>
            <p:nvPr/>
          </p:nvSpPr>
          <p:spPr bwMode="auto">
            <a:xfrm>
              <a:off x="4499992" y="1297803"/>
              <a:ext cx="4552949" cy="2246674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1" lang="pt-BR" altLang="es-VE" sz="2800" b="1" dirty="0" smtClean="0">
                  <a:solidFill>
                    <a:srgbClr val="FFFFFF"/>
                  </a:solidFill>
                  <a:cs typeface="Arial" charset="0"/>
                </a:rPr>
                <a:t>A SAUDE COMO MERCADORIA, SUJEITA A OFERTA E DEMANDA.</a:t>
              </a:r>
            </a:p>
            <a:p>
              <a:pPr algn="ctr"/>
              <a:r>
                <a:rPr kumimoji="1" lang="pt-BR" altLang="es-VE" sz="2800" b="1" dirty="0" smtClean="0">
                  <a:solidFill>
                    <a:srgbClr val="FFFFFF"/>
                  </a:solidFill>
                  <a:cs typeface="Arial" charset="0"/>
                </a:rPr>
                <a:t>Espaço </a:t>
              </a:r>
            </a:p>
            <a:p>
              <a:pPr algn="ctr"/>
              <a:r>
                <a:rPr kumimoji="1" lang="pt-BR" altLang="es-VE" sz="2800" b="1" dirty="0" smtClean="0">
                  <a:solidFill>
                    <a:srgbClr val="FFFFFF"/>
                  </a:solidFill>
                  <a:cs typeface="Arial" charset="0"/>
                </a:rPr>
                <a:t>Para fazer negócios</a:t>
              </a:r>
              <a:endParaRPr kumimoji="1" lang="pt-BR" altLang="es-VE" sz="28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5545" name="5 CuadroTexto"/>
            <p:cNvSpPr txBox="1">
              <a:spLocks noChangeArrowheads="1"/>
            </p:cNvSpPr>
            <p:nvPr/>
          </p:nvSpPr>
          <p:spPr bwMode="auto">
            <a:xfrm>
              <a:off x="4283397" y="3544477"/>
              <a:ext cx="4788023" cy="1754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1" lang="pt-BR" altLang="es-VE" sz="3600" b="1" dirty="0" smtClean="0">
                  <a:solidFill>
                    <a:srgbClr val="FF3300"/>
                  </a:solidFill>
                  <a:cs typeface="Arial" charset="0"/>
                </a:rPr>
                <a:t>Políticas públicas que favorecem a privatização.</a:t>
              </a:r>
              <a:endParaRPr kumimoji="1" lang="pt-BR" altLang="es-VE" sz="3600" b="1" dirty="0">
                <a:solidFill>
                  <a:srgbClr val="FF3300"/>
                </a:solidFill>
                <a:cs typeface="Arial" charset="0"/>
              </a:endParaRPr>
            </a:p>
          </p:txBody>
        </p:sp>
      </p:grpSp>
      <p:grpSp>
        <p:nvGrpSpPr>
          <p:cNvPr id="3" name="Grupo 10"/>
          <p:cNvGrpSpPr>
            <a:grpSpLocks/>
          </p:cNvGrpSpPr>
          <p:nvPr/>
        </p:nvGrpSpPr>
        <p:grpSpPr bwMode="auto">
          <a:xfrm>
            <a:off x="142844" y="1571612"/>
            <a:ext cx="4279776" cy="4162323"/>
            <a:chOff x="107504" y="1684535"/>
            <a:chExt cx="4279776" cy="3748982"/>
          </a:xfrm>
        </p:grpSpPr>
        <p:sp>
          <p:nvSpPr>
            <p:cNvPr id="65542" name="2 CuadroTexto"/>
            <p:cNvSpPr txBox="1">
              <a:spLocks noChangeArrowheads="1"/>
            </p:cNvSpPr>
            <p:nvPr/>
          </p:nvSpPr>
          <p:spPr bwMode="auto">
            <a:xfrm>
              <a:off x="178942" y="1684535"/>
              <a:ext cx="4133850" cy="2245423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1" lang="pt-BR" altLang="es-VE" sz="2600" b="1" dirty="0" smtClean="0">
                  <a:solidFill>
                    <a:srgbClr val="FFFFFF"/>
                  </a:solidFill>
                  <a:cs typeface="Arial" charset="0"/>
                </a:rPr>
                <a:t>A SAUDE</a:t>
              </a:r>
            </a:p>
            <a:p>
              <a:pPr algn="ctr"/>
              <a:r>
                <a:rPr kumimoji="1" lang="pt-BR" altLang="es-VE" sz="2600" b="1" dirty="0" smtClean="0">
                  <a:solidFill>
                    <a:srgbClr val="FFFFFF"/>
                  </a:solidFill>
                  <a:cs typeface="Arial" charset="0"/>
                </a:rPr>
                <a:t> DEREITO HUMANO E SOCIAL </a:t>
              </a:r>
            </a:p>
            <a:p>
              <a:pPr algn="ctr"/>
              <a:r>
                <a:rPr kumimoji="1" lang="pt-BR" altLang="es-VE" sz="2600" b="1" dirty="0" smtClean="0">
                  <a:solidFill>
                    <a:srgbClr val="FFFFFF"/>
                  </a:solidFill>
                  <a:cs typeface="Arial" charset="0"/>
                </a:rPr>
                <a:t>QUE DEVE SER GARANTIDO</a:t>
              </a:r>
            </a:p>
            <a:p>
              <a:pPr algn="ctr"/>
              <a:r>
                <a:rPr kumimoji="1" lang="pt-BR" altLang="es-VE" sz="2600" b="1" dirty="0" smtClean="0">
                  <a:solidFill>
                    <a:srgbClr val="FFFFFF"/>
                  </a:solidFill>
                  <a:cs typeface="Arial" charset="0"/>
                </a:rPr>
                <a:t>PELO ESTADO</a:t>
              </a:r>
              <a:endParaRPr kumimoji="1" lang="pt-BR" altLang="es-VE" sz="26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5543" name="6 CuadroTexto"/>
            <p:cNvSpPr txBox="1">
              <a:spLocks noChangeArrowheads="1"/>
            </p:cNvSpPr>
            <p:nvPr/>
          </p:nvSpPr>
          <p:spPr bwMode="auto">
            <a:xfrm>
              <a:off x="107504" y="3936569"/>
              <a:ext cx="4279776" cy="1496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1" lang="pt-BR" altLang="es-VE" sz="3400" b="1" dirty="0" smtClean="0">
                  <a:solidFill>
                    <a:srgbClr val="FF3300"/>
                  </a:solidFill>
                  <a:cs typeface="Arial" charset="0"/>
                </a:rPr>
                <a:t>Políticas Públicas que defendem o Direito à saúde.</a:t>
              </a:r>
              <a:endParaRPr kumimoji="1" lang="pt-BR" altLang="es-VE" sz="3400" b="1" dirty="0">
                <a:solidFill>
                  <a:srgbClr val="FF3300"/>
                </a:solidFill>
                <a:cs typeface="Arial" charset="0"/>
              </a:endParaRPr>
            </a:p>
          </p:txBody>
        </p:sp>
      </p:grpSp>
      <p:sp>
        <p:nvSpPr>
          <p:cNvPr id="4" name="3 Rectángulo"/>
          <p:cNvSpPr/>
          <p:nvPr/>
        </p:nvSpPr>
        <p:spPr>
          <a:xfrm>
            <a:off x="0" y="17329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pt-BR" altLang="es-VE" sz="4000" b="1" dirty="0" smtClean="0">
                <a:solidFill>
                  <a:srgbClr val="C00000"/>
                </a:solidFill>
                <a:cs typeface="Arial" charset="0"/>
              </a:rPr>
              <a:t>Qual é a principal contradição em Saúde?</a:t>
            </a:r>
            <a:endParaRPr lang="pt-BR" sz="4000" dirty="0">
              <a:solidFill>
                <a:srgbClr val="C0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5496" y="5736158"/>
            <a:ext cx="9036496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BO" sz="3200" b="1" dirty="0" smtClean="0">
                <a:solidFill>
                  <a:schemeClr val="bg1"/>
                </a:solidFill>
              </a:rPr>
              <a:t>CONTRADIÇÃO “OCULTA” NO MEIO DE UMA GRANDE DISPUTA PELO DISCURSO</a:t>
            </a:r>
            <a:endParaRPr lang="es-BO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" y="0"/>
            <a:ext cx="9144000" cy="1219200"/>
          </a:xfrm>
          <a:solidFill>
            <a:schemeClr val="accent2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es-VE" b="1" dirty="0" smtClean="0">
                <a:solidFill>
                  <a:schemeClr val="bg1"/>
                </a:solidFill>
              </a:rPr>
              <a:t>Proposta da Saúde Pública neoliberal 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371600" y="1143000"/>
            <a:ext cx="75438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lvl="1" indent="79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kumimoji="1" lang="es-ES" altLang="es-VE" sz="2800" b="1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kumimoji="1" lang="pt-BR" altLang="es-VE" sz="2800" b="1" dirty="0" smtClean="0">
                <a:solidFill>
                  <a:srgbClr val="333399"/>
                </a:solidFill>
                <a:latin typeface="Times New Roman" pitchFamily="18" charset="0"/>
              </a:rPr>
              <a:t>A Saúde é uma responsabilidade individual que pertence ao âmbito do privado, e deve-se resolver no marco da relação </a:t>
            </a:r>
            <a:r>
              <a:rPr kumimoji="1" lang="pt-BR" altLang="es-VE" sz="2800" b="1" dirty="0" err="1" smtClean="0">
                <a:solidFill>
                  <a:srgbClr val="333399"/>
                </a:solidFill>
                <a:latin typeface="Times New Roman" pitchFamily="18" charset="0"/>
              </a:rPr>
              <a:t>individuo-família</a:t>
            </a:r>
            <a:r>
              <a:rPr kumimoji="1" lang="pt-BR" altLang="es-VE" sz="2800" b="1" dirty="0" smtClean="0">
                <a:solidFill>
                  <a:srgbClr val="333399"/>
                </a:solidFill>
                <a:latin typeface="Times New Roman" pitchFamily="18" charset="0"/>
              </a:rPr>
              <a:t>- iniciativa </a:t>
            </a:r>
            <a:r>
              <a:rPr kumimoji="1" lang="es-ES" altLang="es-VE" sz="2800" b="1" dirty="0" smtClean="0">
                <a:solidFill>
                  <a:srgbClr val="333399"/>
                </a:solidFill>
                <a:latin typeface="Times New Roman" pitchFamily="18" charset="0"/>
              </a:rPr>
              <a:t>privada</a:t>
            </a:r>
            <a:r>
              <a:rPr kumimoji="1" lang="es-ES" altLang="es-VE" sz="2800" b="1" dirty="0">
                <a:solidFill>
                  <a:srgbClr val="333399"/>
                </a:solidFill>
                <a:latin typeface="Times New Roman" pitchFamily="18" charset="0"/>
              </a:rPr>
              <a:t>.</a:t>
            </a:r>
          </a:p>
          <a:p>
            <a:pPr marL="533400" lvl="1" indent="7938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kumimoji="1" lang="es-ES" altLang="es-VE" sz="2800" b="1" dirty="0">
              <a:solidFill>
                <a:srgbClr val="333399"/>
              </a:solidFill>
              <a:latin typeface="Times New Roman" pitchFamily="18" charset="0"/>
            </a:endParaRPr>
          </a:p>
          <a:p>
            <a:pPr marL="533400" lvl="1" indent="7938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kumimoji="1" lang="pt-BR" altLang="es-VE" sz="2800" b="1" dirty="0" smtClean="0">
                <a:solidFill>
                  <a:srgbClr val="FF0000"/>
                </a:solidFill>
                <a:latin typeface="Times New Roman" pitchFamily="18" charset="0"/>
              </a:rPr>
              <a:t>O estado só deve garantir assistência mínima a aqueles que fracassam em satisfazer suas necessidades básicas </a:t>
            </a:r>
            <a:r>
              <a:rPr kumimoji="1" lang="es-ES" altLang="es-VE" sz="2800" b="1" dirty="0" smtClean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kumimoji="1" lang="pt-BR" altLang="es-VE" sz="2800" b="1" dirty="0" smtClean="0">
                <a:solidFill>
                  <a:srgbClr val="FF0000"/>
                </a:solidFill>
                <a:latin typeface="Times New Roman" pitchFamily="18" charset="0"/>
              </a:rPr>
              <a:t>pobres)</a:t>
            </a:r>
            <a:endParaRPr lang="pt-BR" altLang="es-VE" sz="28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auto">
          <a:xfrm>
            <a:off x="609600" y="1219200"/>
            <a:ext cx="838200" cy="914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BO">
              <a:solidFill>
                <a:srgbClr val="000000"/>
              </a:solidFill>
            </a:endParaRPr>
          </a:p>
        </p:txBody>
      </p:sp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14800"/>
            <a:ext cx="1905000" cy="2743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2865438" y="5943600"/>
            <a:ext cx="5294206" cy="584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es-VE" sz="3200" b="1" dirty="0" smtClean="0">
                <a:solidFill>
                  <a:srgbClr val="333399"/>
                </a:solidFill>
              </a:rPr>
              <a:t>A saúde como </a:t>
            </a:r>
            <a:r>
              <a:rPr lang="pt-BR" altLang="es-VE" sz="3200" b="1" dirty="0" err="1" smtClean="0">
                <a:solidFill>
                  <a:srgbClr val="333399"/>
                </a:solidFill>
              </a:rPr>
              <a:t>mercadoría</a:t>
            </a:r>
            <a:endParaRPr lang="pt-BR" altLang="es-VE" sz="3200" b="1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76200" y="76200"/>
            <a:ext cx="8729663" cy="592022"/>
          </a:xfrm>
          <a:prstGeom prst="rect">
            <a:avLst/>
          </a:prstGeom>
          <a:solidFill>
            <a:srgbClr val="A9F0F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altLang="en-US" sz="3200" b="1" dirty="0" smtClean="0">
                <a:solidFill>
                  <a:srgbClr val="FF0000"/>
                </a:solidFill>
              </a:rPr>
              <a:t>Propostas das políticas neoliberais</a:t>
            </a:r>
            <a:r>
              <a:rPr lang="es-ES_tradnl" altLang="en-US" sz="3200" b="1" dirty="0" smtClean="0">
                <a:solidFill>
                  <a:srgbClr val="FF0000"/>
                </a:solidFill>
              </a:rPr>
              <a:t>:</a:t>
            </a:r>
            <a:endParaRPr lang="es-ES_tradnl" altLang="en-US" sz="3200" b="1" dirty="0">
              <a:solidFill>
                <a:srgbClr val="FF0000"/>
              </a:solidFill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57150" y="685800"/>
            <a:ext cx="6858000" cy="459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0838" indent="-350838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rgbClr val="003399"/>
                </a:solidFill>
              </a:rPr>
              <a:t>1. </a:t>
            </a:r>
            <a:r>
              <a:rPr lang="es-ES" sz="2800" b="1" dirty="0" err="1" smtClean="0">
                <a:solidFill>
                  <a:srgbClr val="003399"/>
                </a:solidFill>
              </a:rPr>
              <a:t>Focalização</a:t>
            </a:r>
            <a:r>
              <a:rPr lang="es-ES" sz="2800" b="1" dirty="0" smtClean="0">
                <a:solidFill>
                  <a:srgbClr val="003399"/>
                </a:solidFill>
              </a:rPr>
              <a:t>. </a:t>
            </a:r>
            <a:r>
              <a:rPr lang="es-ES" sz="2800" b="1" dirty="0">
                <a:solidFill>
                  <a:srgbClr val="003399"/>
                </a:solidFill>
              </a:rPr>
              <a:t>Atender </a:t>
            </a:r>
            <a:r>
              <a:rPr lang="es-ES" sz="2800" b="1" dirty="0" err="1" smtClean="0">
                <a:solidFill>
                  <a:srgbClr val="003399"/>
                </a:solidFill>
              </a:rPr>
              <a:t>somente</a:t>
            </a:r>
            <a:r>
              <a:rPr lang="es-ES" sz="2800" b="1" dirty="0" smtClean="0">
                <a:solidFill>
                  <a:srgbClr val="003399"/>
                </a:solidFill>
              </a:rPr>
              <a:t> </a:t>
            </a:r>
            <a:r>
              <a:rPr lang="es-ES" sz="2800" b="1" dirty="0" err="1" smtClean="0">
                <a:solidFill>
                  <a:srgbClr val="003399"/>
                </a:solidFill>
              </a:rPr>
              <a:t>aos</a:t>
            </a:r>
            <a:r>
              <a:rPr lang="es-ES" sz="2800" b="1" dirty="0" smtClean="0">
                <a:solidFill>
                  <a:srgbClr val="003399"/>
                </a:solidFill>
              </a:rPr>
              <a:t> </a:t>
            </a:r>
            <a:r>
              <a:rPr lang="es-ES" sz="2800" b="1" dirty="0" err="1" smtClean="0">
                <a:solidFill>
                  <a:srgbClr val="003399"/>
                </a:solidFill>
              </a:rPr>
              <a:t>mais</a:t>
            </a:r>
            <a:r>
              <a:rPr lang="es-ES" sz="2800" b="1" dirty="0" smtClean="0">
                <a:solidFill>
                  <a:srgbClr val="003399"/>
                </a:solidFill>
              </a:rPr>
              <a:t> </a:t>
            </a:r>
            <a:r>
              <a:rPr lang="es-ES" sz="2800" b="1" dirty="0">
                <a:solidFill>
                  <a:srgbClr val="003399"/>
                </a:solidFill>
              </a:rPr>
              <a:t>pobres.</a:t>
            </a:r>
          </a:p>
          <a:p>
            <a:pPr marL="350838" indent="-350838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es-ES" sz="1600" b="1" dirty="0">
              <a:solidFill>
                <a:srgbClr val="003399"/>
              </a:solidFill>
            </a:endParaRPr>
          </a:p>
          <a:p>
            <a:pPr marL="350838" indent="-350838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rgbClr val="003399"/>
                </a:solidFill>
              </a:rPr>
              <a:t>2. </a:t>
            </a:r>
            <a:r>
              <a:rPr lang="es-ES" sz="2800" b="1" dirty="0" err="1" smtClean="0">
                <a:solidFill>
                  <a:srgbClr val="003399"/>
                </a:solidFill>
              </a:rPr>
              <a:t>Descentralização</a:t>
            </a:r>
            <a:r>
              <a:rPr lang="es-ES" sz="2800" b="1" dirty="0" smtClean="0">
                <a:solidFill>
                  <a:srgbClr val="003399"/>
                </a:solidFill>
              </a:rPr>
              <a:t> </a:t>
            </a:r>
            <a:r>
              <a:rPr lang="es-ES" sz="2800" b="1" dirty="0">
                <a:solidFill>
                  <a:srgbClr val="003399"/>
                </a:solidFill>
              </a:rPr>
              <a:t>(para </a:t>
            </a:r>
            <a:r>
              <a:rPr lang="es-ES" sz="2800" b="1" dirty="0" err="1" smtClean="0">
                <a:solidFill>
                  <a:srgbClr val="003399"/>
                </a:solidFill>
              </a:rPr>
              <a:t>diminuir</a:t>
            </a:r>
            <a:r>
              <a:rPr lang="es-ES" sz="2800" b="1" dirty="0" smtClean="0">
                <a:solidFill>
                  <a:srgbClr val="003399"/>
                </a:solidFill>
              </a:rPr>
              <a:t> as </a:t>
            </a:r>
            <a:r>
              <a:rPr lang="es-ES" sz="2800" b="1" dirty="0">
                <a:solidFill>
                  <a:srgbClr val="003399"/>
                </a:solidFill>
              </a:rPr>
              <a:t>responsabilidades </a:t>
            </a:r>
            <a:r>
              <a:rPr lang="es-ES" sz="2800" b="1" dirty="0" smtClean="0">
                <a:solidFill>
                  <a:srgbClr val="003399"/>
                </a:solidFill>
              </a:rPr>
              <a:t>do </a:t>
            </a:r>
            <a:r>
              <a:rPr lang="es-ES" sz="2800" b="1" dirty="0">
                <a:solidFill>
                  <a:srgbClr val="003399"/>
                </a:solidFill>
              </a:rPr>
              <a:t>Estado)</a:t>
            </a:r>
          </a:p>
          <a:p>
            <a:pPr marL="350838" indent="-350838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s-VE" sz="1600" b="1" dirty="0">
              <a:solidFill>
                <a:srgbClr val="003399"/>
              </a:solidFill>
            </a:endParaRPr>
          </a:p>
          <a:p>
            <a:pPr marL="350838" indent="-350838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s-VE" sz="2800" b="1" dirty="0">
                <a:solidFill>
                  <a:srgbClr val="003399"/>
                </a:solidFill>
              </a:rPr>
              <a:t>3. </a:t>
            </a:r>
            <a:r>
              <a:rPr lang="es-VE" sz="2800" b="1" dirty="0" err="1" smtClean="0">
                <a:solidFill>
                  <a:srgbClr val="003399"/>
                </a:solidFill>
              </a:rPr>
              <a:t>Separação</a:t>
            </a:r>
            <a:r>
              <a:rPr lang="es-VE" sz="2800" b="1" dirty="0" smtClean="0">
                <a:solidFill>
                  <a:srgbClr val="003399"/>
                </a:solidFill>
              </a:rPr>
              <a:t> </a:t>
            </a:r>
            <a:r>
              <a:rPr lang="es-VE" sz="2800" b="1" dirty="0">
                <a:solidFill>
                  <a:srgbClr val="003399"/>
                </a:solidFill>
              </a:rPr>
              <a:t>de </a:t>
            </a:r>
            <a:r>
              <a:rPr lang="es-VE" sz="2800" b="1" dirty="0" err="1" smtClean="0">
                <a:solidFill>
                  <a:srgbClr val="003399"/>
                </a:solidFill>
              </a:rPr>
              <a:t>Funções</a:t>
            </a:r>
            <a:r>
              <a:rPr lang="es-VE" sz="2800" b="1" dirty="0" smtClean="0">
                <a:solidFill>
                  <a:srgbClr val="003399"/>
                </a:solidFill>
              </a:rPr>
              <a:t>, </a:t>
            </a:r>
            <a:r>
              <a:rPr lang="es-VE" sz="2800" b="1" dirty="0" err="1" smtClean="0">
                <a:solidFill>
                  <a:srgbClr val="003399"/>
                </a:solidFill>
              </a:rPr>
              <a:t>deixando</a:t>
            </a:r>
            <a:r>
              <a:rPr lang="es-VE" sz="2800" b="1" dirty="0" smtClean="0">
                <a:solidFill>
                  <a:srgbClr val="003399"/>
                </a:solidFill>
              </a:rPr>
              <a:t> o </a:t>
            </a:r>
            <a:r>
              <a:rPr lang="es-VE" sz="2800" b="1" dirty="0">
                <a:solidFill>
                  <a:srgbClr val="003399"/>
                </a:solidFill>
              </a:rPr>
              <a:t>Estado </a:t>
            </a:r>
            <a:r>
              <a:rPr lang="es-VE" sz="2800" b="1" dirty="0" err="1" smtClean="0">
                <a:solidFill>
                  <a:srgbClr val="003399"/>
                </a:solidFill>
              </a:rPr>
              <a:t>sozinho</a:t>
            </a:r>
            <a:r>
              <a:rPr lang="es-VE" sz="2800" b="1" dirty="0" smtClean="0">
                <a:solidFill>
                  <a:srgbClr val="003399"/>
                </a:solidFill>
              </a:rPr>
              <a:t> a </a:t>
            </a:r>
            <a:r>
              <a:rPr lang="es-VE" sz="2800" b="1" dirty="0" err="1" smtClean="0">
                <a:solidFill>
                  <a:srgbClr val="003399"/>
                </a:solidFill>
              </a:rPr>
              <a:t>Reitoria</a:t>
            </a:r>
            <a:endParaRPr lang="es-VE" sz="2800" b="1" dirty="0">
              <a:solidFill>
                <a:srgbClr val="003399"/>
              </a:solidFill>
            </a:endParaRPr>
          </a:p>
          <a:p>
            <a:pPr marL="350838" indent="-350838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s-VE" sz="1600" b="1" dirty="0">
              <a:solidFill>
                <a:srgbClr val="003399"/>
              </a:solidFill>
            </a:endParaRPr>
          </a:p>
          <a:p>
            <a:pPr marL="350838" indent="-350838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s-VE" sz="2800" b="1" dirty="0">
                <a:solidFill>
                  <a:srgbClr val="003399"/>
                </a:solidFill>
              </a:rPr>
              <a:t>4. </a:t>
            </a:r>
            <a:r>
              <a:rPr lang="es-VE" sz="2800" b="1" dirty="0" err="1" smtClean="0">
                <a:solidFill>
                  <a:srgbClr val="003399"/>
                </a:solidFill>
              </a:rPr>
              <a:t>Recuperação</a:t>
            </a:r>
            <a:r>
              <a:rPr lang="es-VE" sz="2800" b="1" dirty="0" smtClean="0">
                <a:solidFill>
                  <a:srgbClr val="003399"/>
                </a:solidFill>
              </a:rPr>
              <a:t> </a:t>
            </a:r>
            <a:r>
              <a:rPr lang="es-VE" sz="2800" b="1" dirty="0">
                <a:solidFill>
                  <a:srgbClr val="003399"/>
                </a:solidFill>
              </a:rPr>
              <a:t>de </a:t>
            </a:r>
            <a:r>
              <a:rPr lang="es-VE" sz="2800" b="1" dirty="0" err="1" smtClean="0">
                <a:solidFill>
                  <a:srgbClr val="003399"/>
                </a:solidFill>
              </a:rPr>
              <a:t>Custos</a:t>
            </a:r>
            <a:r>
              <a:rPr lang="es-VE" sz="2800" b="1" dirty="0">
                <a:solidFill>
                  <a:srgbClr val="003399"/>
                </a:solidFill>
              </a:rPr>
              <a:t>. </a:t>
            </a:r>
            <a:r>
              <a:rPr lang="es-VE" sz="2800" b="1" dirty="0" err="1" smtClean="0">
                <a:solidFill>
                  <a:srgbClr val="003399"/>
                </a:solidFill>
              </a:rPr>
              <a:t>Cobrança</a:t>
            </a:r>
            <a:r>
              <a:rPr lang="es-VE" sz="2800" b="1" dirty="0" smtClean="0">
                <a:solidFill>
                  <a:srgbClr val="003399"/>
                </a:solidFill>
              </a:rPr>
              <a:t> pelos </a:t>
            </a:r>
            <a:r>
              <a:rPr lang="es-VE" sz="2800" b="1" dirty="0" err="1" smtClean="0">
                <a:solidFill>
                  <a:srgbClr val="003399"/>
                </a:solidFill>
              </a:rPr>
              <a:t>serviços</a:t>
            </a:r>
            <a:r>
              <a:rPr lang="es-VE" sz="2800" b="1" dirty="0">
                <a:solidFill>
                  <a:srgbClr val="003399"/>
                </a:solidFill>
              </a:rPr>
              <a:t>. Copagos.</a:t>
            </a:r>
          </a:p>
        </p:txBody>
      </p:sp>
      <p:sp>
        <p:nvSpPr>
          <p:cNvPr id="54276" name="1 Rectángulo"/>
          <p:cNvSpPr>
            <a:spLocks noChangeArrowheads="1"/>
          </p:cNvSpPr>
          <p:nvPr/>
        </p:nvSpPr>
        <p:spPr bwMode="auto">
          <a:xfrm>
            <a:off x="76200" y="5334000"/>
            <a:ext cx="6310313" cy="56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s-VE" sz="2800" b="1" dirty="0" smtClean="0">
                <a:solidFill>
                  <a:srgbClr val="FF3300"/>
                </a:solidFill>
              </a:rPr>
              <a:t>criar </a:t>
            </a:r>
            <a:r>
              <a:rPr kumimoji="1" lang="es-VE" sz="2800" b="1" dirty="0" err="1" smtClean="0">
                <a:solidFill>
                  <a:srgbClr val="FF3300"/>
                </a:solidFill>
              </a:rPr>
              <a:t>condições</a:t>
            </a:r>
            <a:r>
              <a:rPr kumimoji="1" lang="es-VE" sz="2800" b="1" dirty="0" smtClean="0">
                <a:solidFill>
                  <a:srgbClr val="FF3300"/>
                </a:solidFill>
              </a:rPr>
              <a:t> </a:t>
            </a:r>
            <a:r>
              <a:rPr kumimoji="1" lang="es-VE" sz="2800" b="1" dirty="0">
                <a:solidFill>
                  <a:srgbClr val="FF3300"/>
                </a:solidFill>
              </a:rPr>
              <a:t>para </a:t>
            </a:r>
            <a:r>
              <a:rPr kumimoji="1" lang="es-VE" sz="2800" b="1" dirty="0" smtClean="0">
                <a:solidFill>
                  <a:srgbClr val="FF3300"/>
                </a:solidFill>
              </a:rPr>
              <a:t>o </a:t>
            </a:r>
            <a:r>
              <a:rPr kumimoji="1" lang="es-VE" sz="2800" b="1" dirty="0">
                <a:solidFill>
                  <a:srgbClr val="FF3300"/>
                </a:solidFill>
              </a:rPr>
              <a:t>mercado</a:t>
            </a:r>
          </a:p>
        </p:txBody>
      </p:sp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7388" y="762000"/>
            <a:ext cx="2068512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  <p:pic>
        <p:nvPicPr>
          <p:cNvPr id="54278" name="Picture 10" descr="http://www.casmadrid.org/images/silencio_se_privatiza.JPG"/>
          <p:cNvPicPr>
            <a:picLocks noChangeAspect="1" noChangeArrowheads="1"/>
          </p:cNvPicPr>
          <p:nvPr/>
        </p:nvPicPr>
        <p:blipFill>
          <a:blip r:embed="rId3" cstate="print"/>
          <a:srcRect b="15739"/>
          <a:stretch>
            <a:fillRect/>
          </a:stretch>
        </p:blipFill>
        <p:spPr bwMode="auto">
          <a:xfrm>
            <a:off x="6858000" y="3048000"/>
            <a:ext cx="22193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357158" y="6096000"/>
            <a:ext cx="7735917" cy="634020"/>
          </a:xfrm>
          <a:prstGeom prst="rect">
            <a:avLst/>
          </a:prstGeom>
          <a:solidFill>
            <a:srgbClr val="A9F0F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sz="3200" b="1" dirty="0">
                <a:solidFill>
                  <a:srgbClr val="FF0000"/>
                </a:solidFill>
              </a:rPr>
              <a:t>Subsídios públicos </a:t>
            </a:r>
            <a:r>
              <a:rPr lang="pt-BR" sz="3200" b="1" dirty="0" smtClean="0">
                <a:solidFill>
                  <a:srgbClr val="FF0000"/>
                </a:solidFill>
              </a:rPr>
              <a:t>ao setor </a:t>
            </a:r>
            <a:r>
              <a:rPr lang="pt-BR" sz="3200" b="1" dirty="0">
                <a:solidFill>
                  <a:srgbClr val="FF0000"/>
                </a:solidFill>
              </a:rPr>
              <a:t>privado</a:t>
            </a:r>
          </a:p>
        </p:txBody>
      </p:sp>
      <p:sp>
        <p:nvSpPr>
          <p:cNvPr id="3" name="2 Flecha derecha"/>
          <p:cNvSpPr/>
          <p:nvPr/>
        </p:nvSpPr>
        <p:spPr>
          <a:xfrm>
            <a:off x="6324600" y="5410200"/>
            <a:ext cx="762000" cy="501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s-BO" sz="3200" b="1" dirty="0">
              <a:solidFill>
                <a:srgbClr val="FFFFFF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 rot="20102799">
            <a:off x="286612" y="1836681"/>
            <a:ext cx="8047204" cy="313932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s-ES" sz="6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5614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SEGUROS E COBERTURA</a:t>
            </a:r>
            <a:endParaRPr kumimoji="1" lang="es-ES" sz="66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F5614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s-ES" sz="6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5614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UNIVERSAL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" y="0"/>
            <a:ext cx="9144000" cy="990600"/>
          </a:xfrm>
          <a:solidFill>
            <a:schemeClr val="accent2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altLang="es-VE" b="1" dirty="0" err="1" smtClean="0">
                <a:solidFill>
                  <a:schemeClr val="bg1"/>
                </a:solidFill>
              </a:rPr>
              <a:t>Proposta</a:t>
            </a:r>
            <a:r>
              <a:rPr lang="es-ES" altLang="es-VE" b="1" dirty="0" smtClean="0">
                <a:solidFill>
                  <a:schemeClr val="bg1"/>
                </a:solidFill>
              </a:rPr>
              <a:t> da MS - SC 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565275" y="1268413"/>
            <a:ext cx="75438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lvl="1" indent="7938" eaLnBrk="0" hangingPunct="0">
              <a:lnSpc>
                <a:spcPct val="140000"/>
              </a:lnSpc>
              <a:buFont typeface="Wingdings" pitchFamily="2" charset="2"/>
              <a:buNone/>
            </a:pPr>
            <a:r>
              <a:rPr kumimoji="1" lang="pt-BR" altLang="es-VE" sz="2800" b="1" dirty="0" smtClean="0">
                <a:solidFill>
                  <a:srgbClr val="333399"/>
                </a:solidFill>
                <a:latin typeface="Times New Roman" pitchFamily="18" charset="0"/>
              </a:rPr>
              <a:t> A Saúde é um Direito Humano e Social fundamental, responsabilidade do Estado, que deve ser garantido a todos/todas sem distinção de nenhum tipo.</a:t>
            </a:r>
          </a:p>
          <a:p>
            <a:pPr marL="533400" lvl="1" indent="7938" eaLnBrk="0" hangingPunct="0">
              <a:lnSpc>
                <a:spcPct val="60000"/>
              </a:lnSpc>
              <a:buFont typeface="Wingdings" pitchFamily="2" charset="2"/>
              <a:buNone/>
            </a:pPr>
            <a:endParaRPr kumimoji="1" lang="es-ES" altLang="es-VE" sz="2800" b="1" dirty="0">
              <a:solidFill>
                <a:srgbClr val="333399"/>
              </a:solidFill>
              <a:latin typeface="Times New Roman" pitchFamily="18" charset="0"/>
            </a:endParaRPr>
          </a:p>
          <a:p>
            <a:pPr marL="533400" lvl="1" indent="7938" eaLnBrk="0" hangingPunct="0">
              <a:lnSpc>
                <a:spcPct val="140000"/>
              </a:lnSpc>
              <a:buFont typeface="Wingdings" pitchFamily="2" charset="2"/>
              <a:buNone/>
            </a:pPr>
            <a:r>
              <a:rPr kumimoji="1" lang="pt-BR" altLang="es-VE" sz="2800" b="1" dirty="0" smtClean="0">
                <a:solidFill>
                  <a:srgbClr val="FF0000"/>
                </a:solidFill>
                <a:latin typeface="Times New Roman" pitchFamily="18" charset="0"/>
              </a:rPr>
              <a:t>Os Sistemas Públicos, Universais, Únicos e Integrados são o melhor mecanismo para garantir esse Direito</a:t>
            </a:r>
            <a:endParaRPr lang="pt-BR" altLang="es-VE" sz="28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auto">
          <a:xfrm>
            <a:off x="609600" y="1219200"/>
            <a:ext cx="838200" cy="914400"/>
          </a:xfrm>
          <a:custGeom>
            <a:avLst/>
            <a:gdLst>
              <a:gd name="T0" fmla="*/ 24395113 w 21600"/>
              <a:gd name="T1" fmla="*/ 0 h 21600"/>
              <a:gd name="T2" fmla="*/ 0 w 21600"/>
              <a:gd name="T3" fmla="*/ 19354800 h 21600"/>
              <a:gd name="T4" fmla="*/ 24395113 w 21600"/>
              <a:gd name="T5" fmla="*/ 38709600 h 21600"/>
              <a:gd name="T6" fmla="*/ 32526817 w 21600"/>
              <a:gd name="T7" fmla="*/ 19354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es-BO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1979712" y="5736158"/>
            <a:ext cx="4248471" cy="107721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VE" sz="3200" b="1" dirty="0" smtClean="0">
                <a:solidFill>
                  <a:srgbClr val="333399"/>
                </a:solidFill>
              </a:rPr>
              <a:t>A </a:t>
            </a:r>
            <a:r>
              <a:rPr lang="es-ES" altLang="es-VE" sz="3200" b="1" dirty="0" err="1" smtClean="0">
                <a:solidFill>
                  <a:srgbClr val="333399"/>
                </a:solidFill>
              </a:rPr>
              <a:t>Saúde</a:t>
            </a:r>
            <a:r>
              <a:rPr lang="es-ES" altLang="es-VE" sz="3200" b="1" dirty="0" smtClean="0">
                <a:solidFill>
                  <a:srgbClr val="333399"/>
                </a:solidFill>
              </a:rPr>
              <a:t> </a:t>
            </a:r>
            <a:r>
              <a:rPr lang="es-ES" altLang="es-VE" sz="3200" b="1" dirty="0">
                <a:solidFill>
                  <a:srgbClr val="333399"/>
                </a:solidFill>
              </a:rPr>
              <a:t>como </a:t>
            </a:r>
            <a:r>
              <a:rPr lang="es-ES" altLang="es-VE" sz="3200" b="1" dirty="0" err="1" smtClean="0">
                <a:solidFill>
                  <a:srgbClr val="333399"/>
                </a:solidFill>
              </a:rPr>
              <a:t>Direito</a:t>
            </a:r>
            <a:endParaRPr lang="es-ES" altLang="es-VE" sz="3200" b="1" dirty="0">
              <a:solidFill>
                <a:srgbClr val="333399"/>
              </a:solidFill>
            </a:endParaRPr>
          </a:p>
        </p:txBody>
      </p:sp>
      <p:pic>
        <p:nvPicPr>
          <p:cNvPr id="69638" name="Picture 6" descr="sowccover"/>
          <p:cNvPicPr>
            <a:picLocks noChangeAspect="1" noChangeArrowheads="1"/>
          </p:cNvPicPr>
          <p:nvPr/>
        </p:nvPicPr>
        <p:blipFill>
          <a:blip r:embed="rId2" cstate="print"/>
          <a:srcRect t="8928"/>
          <a:stretch>
            <a:fillRect/>
          </a:stretch>
        </p:blipFill>
        <p:spPr bwMode="auto">
          <a:xfrm>
            <a:off x="0" y="2565400"/>
            <a:ext cx="188595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http://igormadeira.files.wordpress.com/2010/03/s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199" y="5629678"/>
            <a:ext cx="2736875" cy="118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0" y="19050"/>
            <a:ext cx="9144000" cy="70788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s-ES" sz="4000" b="1" dirty="0" smtClean="0">
                <a:solidFill>
                  <a:schemeClr val="bg1"/>
                </a:solidFill>
                <a:latin typeface="Verdana" pitchFamily="34" charset="0"/>
              </a:rPr>
              <a:t>DISPUTA P</a:t>
            </a:r>
            <a:r>
              <a:rPr lang="es-ES" sz="4000" b="1" dirty="0" smtClean="0">
                <a:solidFill>
                  <a:schemeClr val="bg1"/>
                </a:solidFill>
                <a:latin typeface="Verdana" pitchFamily="34" charset="0"/>
              </a:rPr>
              <a:t>E</a:t>
            </a:r>
            <a:r>
              <a:rPr kumimoji="0" lang="es-ES" sz="4000" b="1" dirty="0" smtClean="0">
                <a:solidFill>
                  <a:schemeClr val="bg1"/>
                </a:solidFill>
                <a:latin typeface="Verdana" pitchFamily="34" charset="0"/>
              </a:rPr>
              <a:t>LO DISCURSO</a:t>
            </a:r>
            <a:endParaRPr kumimoji="0" lang="pt-BR" sz="4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923928" y="772830"/>
            <a:ext cx="5115355" cy="32624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b="1" dirty="0" smtClean="0">
                <a:solidFill>
                  <a:srgbClr val="C00000"/>
                </a:solidFill>
              </a:rPr>
              <a:t>DIREITO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b="1" dirty="0" smtClean="0">
                <a:solidFill>
                  <a:srgbClr val="C00000"/>
                </a:solidFill>
              </a:rPr>
              <a:t>DETERMINANTES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b="1" dirty="0" smtClean="0">
                <a:solidFill>
                  <a:srgbClr val="C00000"/>
                </a:solidFill>
              </a:rPr>
              <a:t>PARTICIPAÇÃO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200" b="1" dirty="0" smtClean="0">
                <a:solidFill>
                  <a:srgbClr val="C00000"/>
                </a:solidFill>
              </a:rPr>
              <a:t>UNIVERSALIDADE</a:t>
            </a:r>
            <a:endParaRPr lang="en-US" sz="4200" b="1" dirty="0">
              <a:solidFill>
                <a:srgbClr val="C00000"/>
              </a:solidFill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35496" y="853088"/>
            <a:ext cx="8892480" cy="6100199"/>
            <a:chOff x="35496" y="853088"/>
            <a:chExt cx="8892480" cy="6100199"/>
          </a:xfrm>
        </p:grpSpPr>
        <p:sp>
          <p:nvSpPr>
            <p:cNvPr id="45062" name="Text Box 9"/>
            <p:cNvSpPr txBox="1">
              <a:spLocks noChangeArrowheads="1"/>
            </p:cNvSpPr>
            <p:nvPr/>
          </p:nvSpPr>
          <p:spPr bwMode="auto">
            <a:xfrm>
              <a:off x="251520" y="3906299"/>
              <a:ext cx="8676456" cy="304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s-ES_tradnl" sz="4000" b="1" dirty="0" smtClean="0">
                  <a:solidFill>
                    <a:srgbClr val="002060"/>
                  </a:solidFill>
                </a:rPr>
                <a:t>O CMIF S</a:t>
              </a:r>
              <a:r>
                <a:rPr kumimoji="0" lang="es-ES_tradnl" sz="4000" b="1" dirty="0" smtClean="0">
                  <a:solidFill>
                    <a:srgbClr val="002060"/>
                  </a:solidFill>
                </a:rPr>
                <a:t>E APROPIOU DAS BANDEIRAS HISTÓRICAS DA MEDICINA SOCIAL </a:t>
              </a:r>
              <a:r>
                <a:rPr lang="es-ES_tradnl" sz="4000" b="1" dirty="0" smtClean="0">
                  <a:solidFill>
                    <a:srgbClr val="002060"/>
                  </a:solidFill>
                </a:rPr>
                <a:t>E D</a:t>
              </a:r>
              <a:r>
                <a:rPr kumimoji="0" lang="es-ES_tradnl" sz="4000" b="1" dirty="0" smtClean="0">
                  <a:solidFill>
                    <a:srgbClr val="002060"/>
                  </a:solidFill>
                </a:rPr>
                <a:t>A SAÚDE COLETIVA</a:t>
              </a:r>
              <a:endParaRPr kumimoji="0" lang="es-ES_tradnl" sz="4000" b="1" dirty="0">
                <a:solidFill>
                  <a:srgbClr val="002060"/>
                </a:solidFill>
              </a:endParaRPr>
            </a:p>
          </p:txBody>
        </p:sp>
        <p:pic>
          <p:nvPicPr>
            <p:cNvPr id="9" name="8 Imagen" descr="Rockefeller-foundation[1]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504" y="853088"/>
              <a:ext cx="3744416" cy="1495792"/>
            </a:xfrm>
            <a:prstGeom prst="rect">
              <a:avLst/>
            </a:prstGeom>
          </p:spPr>
        </p:pic>
        <p:pic>
          <p:nvPicPr>
            <p:cNvPr id="21508" name="Picture 4" descr="https://encrypted-tbn1.gstatic.com/images?q=tbn:ANd9GcSl3dhIrhKXpgbcfqMAg_wk1mJRp9F9kRpIk3vBSBTZ9LVby4E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496" y="2492897"/>
              <a:ext cx="3816424" cy="129614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ecx.images-amazon.com/images/I/51xTT3IGRfL._BO2,204,203,200_PIsitb-sticker-arrow-click,TopRight,35,-76_AA278_PIkin4,BottomRight,-52,22_AA300_SH20_OU01_.jpg"/>
          <p:cNvPicPr>
            <a:picLocks noChangeAspect="1" noChangeArrowheads="1"/>
          </p:cNvPicPr>
          <p:nvPr/>
        </p:nvPicPr>
        <p:blipFill>
          <a:blip r:embed="rId2" cstate="print"/>
          <a:srcRect l="17640" t="10080" r="23538" b="6761"/>
          <a:stretch>
            <a:fillRect/>
          </a:stretch>
        </p:blipFill>
        <p:spPr bwMode="auto">
          <a:xfrm>
            <a:off x="122942" y="1700808"/>
            <a:ext cx="2504842" cy="4104456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/>
        </p:nvSpPr>
        <p:spPr bwMode="auto">
          <a:xfrm>
            <a:off x="26988" y="22322"/>
            <a:ext cx="9067800" cy="1754326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 smtClean="0">
                <a:solidFill>
                  <a:schemeClr val="bg1"/>
                </a:solidFill>
              </a:rPr>
              <a:t>É PRECISO ESTAR ALERTA </a:t>
            </a:r>
          </a:p>
          <a:p>
            <a:pPr algn="ctr">
              <a:defRPr/>
            </a:pPr>
            <a:r>
              <a:rPr lang="pt-BR" sz="3600" b="1" dirty="0" smtClean="0">
                <a:solidFill>
                  <a:schemeClr val="bg1"/>
                </a:solidFill>
              </a:rPr>
              <a:t>E DENUNCIAR A MANEIRA </a:t>
            </a:r>
            <a:r>
              <a:rPr lang="pt-BR" sz="3600" b="1" dirty="0">
                <a:solidFill>
                  <a:schemeClr val="bg1"/>
                </a:solidFill>
              </a:rPr>
              <a:t>COMO SE </a:t>
            </a:r>
            <a:r>
              <a:rPr lang="pt-BR" sz="3600" b="1" dirty="0" smtClean="0">
                <a:solidFill>
                  <a:schemeClr val="bg1"/>
                </a:solidFill>
              </a:rPr>
              <a:t>CAMUFLUAM AS POLÍTICAS NEOLIBERAIS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339752" y="3857628"/>
            <a:ext cx="6804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C00000"/>
                </a:solidFill>
              </a:rPr>
              <a:t>Nos foram tirados conceitos chaves: Direito,  Universalidade, despojando-os de conteúdo,</a:t>
            </a:r>
          </a:p>
          <a:p>
            <a:pPr algn="ctr"/>
            <a:r>
              <a:rPr lang="pt-BR" sz="3600" b="1" dirty="0" smtClean="0">
                <a:solidFill>
                  <a:srgbClr val="C00000"/>
                </a:solidFill>
              </a:rPr>
              <a:t>nos transferiram suas propostas</a:t>
            </a:r>
            <a:r>
              <a:rPr lang="en-US" sz="3600" b="1" dirty="0" smtClean="0">
                <a:solidFill>
                  <a:srgbClr val="C00000"/>
                </a:solidFill>
              </a:rPr>
              <a:t>: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7" name="Picture 9" descr="http://www.minsalud.gov.co/salud/PublishingImages/Regimen%20Subsidiado.jpg"/>
          <p:cNvPicPr>
            <a:picLocks noChangeAspect="1" noChangeArrowheads="1"/>
          </p:cNvPicPr>
          <p:nvPr/>
        </p:nvPicPr>
        <p:blipFill>
          <a:blip r:embed="rId3" cstate="print"/>
          <a:srcRect b="14250"/>
          <a:stretch>
            <a:fillRect/>
          </a:stretch>
        </p:blipFill>
        <p:spPr bwMode="auto">
          <a:xfrm>
            <a:off x="5292080" y="1844824"/>
            <a:ext cx="1863412" cy="207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http://www.vocesdelimanorte.com/noticias/Red_de_Salud_Tupac_Amaru_Lima_Norte_inicia_afiliacion_al_Aseguramiento_Universal_en_Salud_clip_image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916832"/>
            <a:ext cx="1901825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://www.msh.org/sites/msh.org/files/Copy-of-H4A-logo_sq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916832"/>
            <a:ext cx="2000250" cy="2000251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-36512" y="6093296"/>
            <a:ext cx="931158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 err="1" smtClean="0">
                <a:solidFill>
                  <a:srgbClr val="C00000"/>
                </a:solidFill>
              </a:rPr>
              <a:t>Criação</a:t>
            </a:r>
            <a:r>
              <a:rPr lang="en-US" sz="3400" b="1" dirty="0" smtClean="0">
                <a:solidFill>
                  <a:srgbClr val="C00000"/>
                </a:solidFill>
              </a:rPr>
              <a:t> de </a:t>
            </a:r>
            <a:r>
              <a:rPr lang="pt-BR" sz="3400" b="1" dirty="0" smtClean="0">
                <a:solidFill>
                  <a:srgbClr val="C00000"/>
                </a:solidFill>
              </a:rPr>
              <a:t>seguros, programas focalizados</a:t>
            </a:r>
            <a:r>
              <a:rPr lang="en-US" sz="3400" b="1" dirty="0" smtClean="0">
                <a:solidFill>
                  <a:srgbClr val="C00000"/>
                </a:solidFill>
              </a:rPr>
              <a:t>, TDBE...</a:t>
            </a:r>
            <a:endParaRPr lang="es-BO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3 CuadroTexto"/>
          <p:cNvSpPr txBox="1">
            <a:spLocks noChangeArrowheads="1"/>
          </p:cNvSpPr>
          <p:nvPr/>
        </p:nvSpPr>
        <p:spPr bwMode="auto">
          <a:xfrm>
            <a:off x="0" y="20638"/>
            <a:ext cx="7451725" cy="12001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es-VE" sz="3600" b="1" dirty="0" smtClean="0">
                <a:solidFill>
                  <a:srgbClr val="FFFFFF"/>
                </a:solidFill>
              </a:rPr>
              <a:t>O que está acontecendo nos organismos internacionais</a:t>
            </a:r>
            <a:r>
              <a:rPr lang="es-BO" altLang="es-VE" sz="3600" b="1" dirty="0" smtClean="0">
                <a:solidFill>
                  <a:srgbClr val="FFFFFF"/>
                </a:solidFill>
              </a:rPr>
              <a:t>?</a:t>
            </a:r>
            <a:endParaRPr lang="es-BO" altLang="es-VE" sz="3600" b="1" dirty="0">
              <a:solidFill>
                <a:srgbClr val="FFFFFF"/>
              </a:solidFill>
            </a:endParaRPr>
          </a:p>
        </p:txBody>
      </p:sp>
      <p:pic>
        <p:nvPicPr>
          <p:cNvPr id="71683" name="6 Imagen" descr="http://www.observatoriorh.org/sites/default/files/webfiles/images/dra_chan_feb2014.jpg"/>
          <p:cNvPicPr>
            <a:picLocks noChangeAspect="1" noChangeArrowheads="1"/>
          </p:cNvPicPr>
          <p:nvPr/>
        </p:nvPicPr>
        <p:blipFill>
          <a:blip r:embed="rId2" cstate="print"/>
          <a:srcRect l="7855" r="4532"/>
          <a:stretch>
            <a:fillRect/>
          </a:stretch>
        </p:blipFill>
        <p:spPr bwMode="auto">
          <a:xfrm>
            <a:off x="6084888" y="4438650"/>
            <a:ext cx="302418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7 Rectángulo"/>
          <p:cNvSpPr>
            <a:spLocks noChangeArrowheads="1"/>
          </p:cNvSpPr>
          <p:nvPr/>
        </p:nvSpPr>
        <p:spPr bwMode="auto">
          <a:xfrm>
            <a:off x="34925" y="1268413"/>
            <a:ext cx="907415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s-VE" altLang="es-VE" sz="3800" b="1" dirty="0" smtClean="0">
                <a:solidFill>
                  <a:srgbClr val="002060"/>
                </a:solidFill>
              </a:rPr>
              <a:t>As OPS/OMS</a:t>
            </a:r>
            <a:r>
              <a:rPr kumimoji="1" lang="pt-BR" altLang="es-VE" sz="3800" b="1" dirty="0" smtClean="0">
                <a:solidFill>
                  <a:srgbClr val="002060"/>
                </a:solidFill>
              </a:rPr>
              <a:t> têm assumido as propostas funcionais ao mercado e ao capital. Tendo sido cooptadas pelos interesses do complexo </a:t>
            </a:r>
            <a:r>
              <a:rPr kumimoji="1" lang="es-VE" altLang="es-VE" sz="3800" b="1" dirty="0" smtClean="0">
                <a:solidFill>
                  <a:srgbClr val="002060"/>
                </a:solidFill>
              </a:rPr>
              <a:t>médico </a:t>
            </a:r>
            <a:r>
              <a:rPr kumimoji="1" lang="es-VE" altLang="es-VE" sz="3800" b="1" dirty="0">
                <a:solidFill>
                  <a:srgbClr val="002060"/>
                </a:solidFill>
              </a:rPr>
              <a:t>industrial, Gates, </a:t>
            </a:r>
            <a:r>
              <a:rPr kumimoji="1" lang="es-VE" altLang="es-VE" sz="3800" b="1" dirty="0" smtClean="0">
                <a:solidFill>
                  <a:srgbClr val="002060"/>
                </a:solidFill>
              </a:rPr>
              <a:t>Rockefeller e BM.</a:t>
            </a:r>
            <a:endParaRPr kumimoji="1" lang="es-VE" altLang="es-VE" sz="4000" b="1" dirty="0">
              <a:solidFill>
                <a:srgbClr val="002060"/>
              </a:solidFill>
            </a:endParaRPr>
          </a:p>
        </p:txBody>
      </p:sp>
      <p:pic>
        <p:nvPicPr>
          <p:cNvPr id="71685" name="Picture 2" descr="http://www.ahuizote.com/wp-content/uploads/2013/10/O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44450"/>
            <a:ext cx="1331912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2" descr="http://estaticos03.elmundo.es/elmundosalud/imagenes/2011/05/17/noticias/1305631860_0.jpg"/>
          <p:cNvPicPr>
            <a:picLocks noChangeAspect="1" noChangeArrowheads="1"/>
          </p:cNvPicPr>
          <p:nvPr/>
        </p:nvPicPr>
        <p:blipFill>
          <a:blip r:embed="rId4" cstate="print"/>
          <a:srcRect l="7199"/>
          <a:stretch>
            <a:fillRect/>
          </a:stretch>
        </p:blipFill>
        <p:spPr bwMode="auto">
          <a:xfrm>
            <a:off x="34925" y="4438650"/>
            <a:ext cx="36766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4" descr="PAHO PAHEF Awards Ceremony  Julio Frenk (17)"/>
          <p:cNvPicPr>
            <a:picLocks noChangeAspect="1" noChangeArrowheads="1"/>
          </p:cNvPicPr>
          <p:nvPr/>
        </p:nvPicPr>
        <p:blipFill>
          <a:blip r:embed="rId5" cstate="print"/>
          <a:srcRect l="48068" t="12410" r="8295" b="22758"/>
          <a:stretch>
            <a:fillRect/>
          </a:stretch>
        </p:blipFill>
        <p:spPr bwMode="auto">
          <a:xfrm>
            <a:off x="3495675" y="4438650"/>
            <a:ext cx="26606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title"/>
          </p:nvPr>
        </p:nvSpPr>
        <p:spPr>
          <a:xfrm>
            <a:off x="85328" y="44624"/>
            <a:ext cx="5638800" cy="685800"/>
          </a:xfrm>
        </p:spPr>
        <p:txBody>
          <a:bodyPr/>
          <a:lstStyle/>
          <a:p>
            <a:pPr algn="l" eaLnBrk="1" hangingPunct="1">
              <a:lnSpc>
                <a:spcPct val="70000"/>
              </a:lnSpc>
            </a:pPr>
            <a:r>
              <a:rPr lang="es-VE" altLang="es-VE" sz="3600" b="1" u="sng" dirty="0" smtClean="0">
                <a:solidFill>
                  <a:srgbClr val="FF3300"/>
                </a:solidFill>
              </a:rPr>
              <a:t>TEMAS  A  TRATAR:</a:t>
            </a:r>
            <a:endParaRPr lang="es-ES" altLang="es-VE" sz="3600" b="1" u="sng" dirty="0" smtClean="0">
              <a:solidFill>
                <a:srgbClr val="FF3300"/>
              </a:solidFill>
            </a:endParaRPr>
          </a:p>
        </p:txBody>
      </p:sp>
      <p:sp>
        <p:nvSpPr>
          <p:cNvPr id="51203" name="Text Box 56"/>
          <p:cNvSpPr txBox="1">
            <a:spLocks noChangeArrowheads="1"/>
          </p:cNvSpPr>
          <p:nvPr/>
        </p:nvSpPr>
        <p:spPr bwMode="auto">
          <a:xfrm>
            <a:off x="0" y="785794"/>
            <a:ext cx="8964488" cy="571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kumimoji="1" lang="es-ES" altLang="es-VE" sz="3600" b="1" dirty="0" smtClean="0">
                <a:solidFill>
                  <a:srgbClr val="000066"/>
                </a:solidFill>
                <a:cs typeface="Arial" charset="0"/>
              </a:rPr>
              <a:t>O que m</a:t>
            </a:r>
            <a:r>
              <a:rPr kumimoji="1" lang="pt-BR" altLang="es-VE" sz="3600" b="1" dirty="0" err="1" smtClean="0">
                <a:solidFill>
                  <a:srgbClr val="000066"/>
                </a:solidFill>
                <a:cs typeface="Arial" charset="0"/>
              </a:rPr>
              <a:t>udou</a:t>
            </a:r>
            <a:r>
              <a:rPr kumimoji="1" lang="es-ES" altLang="es-VE" sz="3600" b="1" dirty="0" smtClean="0">
                <a:solidFill>
                  <a:srgbClr val="000066"/>
                </a:solidFill>
                <a:cs typeface="Arial" charset="0"/>
              </a:rPr>
              <a:t> </a:t>
            </a:r>
            <a:r>
              <a:rPr kumimoji="1" lang="pt-BR" altLang="es-VE" sz="3600" b="1" dirty="0" smtClean="0">
                <a:solidFill>
                  <a:srgbClr val="000066"/>
                </a:solidFill>
                <a:cs typeface="Arial" charset="0"/>
              </a:rPr>
              <a:t>na</a:t>
            </a:r>
            <a:r>
              <a:rPr kumimoji="1" lang="es-ES" altLang="es-VE" sz="3600" b="1" dirty="0" smtClean="0">
                <a:solidFill>
                  <a:srgbClr val="000066"/>
                </a:solidFill>
                <a:cs typeface="Arial" charset="0"/>
              </a:rPr>
              <a:t> </a:t>
            </a:r>
            <a:r>
              <a:rPr kumimoji="1" lang="pt-BR" altLang="es-VE" sz="3600" b="1" dirty="0" smtClean="0">
                <a:solidFill>
                  <a:srgbClr val="000066"/>
                </a:solidFill>
                <a:cs typeface="Arial" charset="0"/>
              </a:rPr>
              <a:t>saúde</a:t>
            </a:r>
            <a:r>
              <a:rPr kumimoji="1" lang="es-ES" altLang="es-VE" sz="3600" b="1" dirty="0" smtClean="0">
                <a:solidFill>
                  <a:srgbClr val="000066"/>
                </a:solidFill>
                <a:cs typeface="Arial" charset="0"/>
              </a:rPr>
              <a:t> </a:t>
            </a:r>
            <a:r>
              <a:rPr kumimoji="1" lang="pt-BR" altLang="es-VE" sz="3600" b="1" dirty="0" smtClean="0">
                <a:solidFill>
                  <a:srgbClr val="000066"/>
                </a:solidFill>
                <a:cs typeface="Arial" charset="0"/>
              </a:rPr>
              <a:t>nas </a:t>
            </a:r>
            <a:r>
              <a:rPr kumimoji="1" lang="es-ES" altLang="es-VE" sz="3600" b="1" dirty="0" smtClean="0">
                <a:solidFill>
                  <a:srgbClr val="000066"/>
                </a:solidFill>
                <a:cs typeface="Arial" charset="0"/>
              </a:rPr>
              <a:t>últimas décadas? </a:t>
            </a:r>
            <a:r>
              <a:rPr kumimoji="1" lang="pt-BR" altLang="es-VE" sz="3600" b="1" dirty="0" smtClean="0">
                <a:solidFill>
                  <a:srgbClr val="000066"/>
                </a:solidFill>
                <a:cs typeface="Arial" charset="0"/>
              </a:rPr>
              <a:t>A saúde na Economia</a:t>
            </a:r>
          </a:p>
          <a:p>
            <a:pPr marL="742950" indent="-74295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kumimoji="1" lang="es-ES" altLang="es-VE" sz="3600" b="1" dirty="0" smtClean="0">
                <a:solidFill>
                  <a:srgbClr val="000066"/>
                </a:solidFill>
                <a:cs typeface="Arial" charset="0"/>
              </a:rPr>
              <a:t>O capitalismo médico: o Complexo </a:t>
            </a:r>
            <a:r>
              <a:rPr kumimoji="1" lang="pt-BR" altLang="es-VE" sz="3600" b="1" dirty="0" err="1" smtClean="0">
                <a:solidFill>
                  <a:srgbClr val="000066"/>
                </a:solidFill>
                <a:cs typeface="Arial" charset="0"/>
              </a:rPr>
              <a:t>Médico-Industrial-Financeiro</a:t>
            </a:r>
            <a:r>
              <a:rPr kumimoji="1" lang="es-ES" altLang="es-VE" sz="3600" b="1" dirty="0" smtClean="0">
                <a:solidFill>
                  <a:srgbClr val="000066"/>
                </a:solidFill>
                <a:cs typeface="Arial" charset="0"/>
              </a:rPr>
              <a:t> e a </a:t>
            </a:r>
            <a:r>
              <a:rPr kumimoji="1" lang="pt-BR" altLang="es-VE" sz="3600" b="1" dirty="0" smtClean="0">
                <a:solidFill>
                  <a:srgbClr val="000066"/>
                </a:solidFill>
                <a:cs typeface="Arial" charset="0"/>
              </a:rPr>
              <a:t>Indústria Farmacêutica</a:t>
            </a:r>
            <a:r>
              <a:rPr kumimoji="1" lang="es-ES" altLang="es-VE" sz="3600" b="1" dirty="0" smtClean="0">
                <a:solidFill>
                  <a:srgbClr val="000066"/>
                </a:solidFill>
                <a:cs typeface="Arial" charset="0"/>
              </a:rPr>
              <a:t>.</a:t>
            </a:r>
          </a:p>
          <a:p>
            <a:pPr marL="742950" indent="-742950" fontAlgn="base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kumimoji="1" lang="pt-BR" altLang="es-VE" sz="3600" b="1" dirty="0" smtClean="0">
                <a:solidFill>
                  <a:srgbClr val="000066"/>
                </a:solidFill>
                <a:cs typeface="Arial" charset="0"/>
              </a:rPr>
              <a:t>Qual é a contradição principal na Saúde? A saúde como espaço de confrontação político-econômica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uelahman.files.wordpress.com/2011/06/ranking-healthcare-system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6632"/>
            <a:ext cx="9108505" cy="576064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8092" y="4628162"/>
            <a:ext cx="9108504" cy="218521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400" b="1" u="sng" dirty="0" smtClean="0">
                <a:solidFill>
                  <a:schemeClr val="bg1"/>
                </a:solidFill>
              </a:rPr>
              <a:t>Conclusão:</a:t>
            </a:r>
            <a:r>
              <a:rPr lang="pt-BR" sz="3400" b="1" dirty="0" smtClean="0">
                <a:solidFill>
                  <a:schemeClr val="bg1"/>
                </a:solidFill>
              </a:rPr>
              <a:t> a maioria dos organismos internacionais legitimam o pensamento hegemônico, funcional ao mercado e ao capital</a:t>
            </a:r>
            <a:endParaRPr lang="pt-BR" sz="3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paho.org/hq/images/stories/2013/universal-c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698029"/>
            <a:ext cx="3096344" cy="3024336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3059832" y="698029"/>
            <a:ext cx="60841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latin typeface="+mj-lt"/>
                <a:cs typeface="Arial" charset="0"/>
              </a:rPr>
              <a:t>Nova York, 24 setembro 2013 </a:t>
            </a:r>
          </a:p>
          <a:p>
            <a:pPr algn="ctr"/>
            <a:r>
              <a:rPr lang="pt-BR" sz="3200" b="1" dirty="0" smtClean="0">
                <a:latin typeface="+mj-lt"/>
                <a:cs typeface="Arial" charset="0"/>
              </a:rPr>
              <a:t>Durante a Assembléia Geral da NU  a </a:t>
            </a:r>
            <a:r>
              <a:rPr lang="es-ES" sz="3200" b="1" dirty="0" smtClean="0">
                <a:latin typeface="+mj-lt"/>
              </a:rPr>
              <a:t>OMS se une </a:t>
            </a:r>
            <a:r>
              <a:rPr lang="pt-BR" sz="3200" b="1" dirty="0" smtClean="0">
                <a:latin typeface="+mj-lt"/>
              </a:rPr>
              <a:t>a Fundação </a:t>
            </a:r>
            <a:r>
              <a:rPr lang="es-ES" sz="3200" b="1" dirty="0" smtClean="0">
                <a:latin typeface="+mj-lt"/>
              </a:rPr>
              <a:t>Rockefeller para </a:t>
            </a:r>
            <a:r>
              <a:rPr lang="pt-BR" sz="3200" b="1" dirty="0" smtClean="0">
                <a:latin typeface="+mj-lt"/>
              </a:rPr>
              <a:t>lançar relatório</a:t>
            </a:r>
            <a:r>
              <a:rPr lang="es-ES" sz="3200" b="1" dirty="0" smtClean="0">
                <a:latin typeface="+mj-lt"/>
              </a:rPr>
              <a:t> sobre a cobertura universal da </a:t>
            </a:r>
            <a:r>
              <a:rPr lang="pt-BR" sz="3200" b="1" dirty="0" smtClean="0">
                <a:latin typeface="+mj-lt"/>
              </a:rPr>
              <a:t>saúde</a:t>
            </a:r>
            <a:r>
              <a:rPr lang="es-ES" sz="3200" b="1" dirty="0" smtClean="0">
                <a:latin typeface="+mj-lt"/>
              </a:rPr>
              <a:t>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4365" y="23060"/>
            <a:ext cx="9108504" cy="584775"/>
          </a:xfrm>
          <a:prstGeom prst="rect">
            <a:avLst/>
          </a:prstGeom>
          <a:solidFill>
            <a:srgbClr val="00174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BO" sz="3200" b="1" dirty="0" smtClean="0">
                <a:solidFill>
                  <a:schemeClr val="bg1"/>
                </a:solidFill>
              </a:rPr>
              <a:t>A MODA DE HOJE:  A  COBERTURA   UNIVERSAL </a:t>
            </a:r>
            <a:endParaRPr lang="es-BO" sz="3200" b="1" dirty="0">
              <a:solidFill>
                <a:schemeClr val="bg1"/>
              </a:solidFill>
            </a:endParaRPr>
          </a:p>
        </p:txBody>
      </p:sp>
      <p:pic>
        <p:nvPicPr>
          <p:cNvPr id="8" name="7 Imagen" descr="http://www.observatoriorh.org/sites/default/files/webfiles/images/dra_chan_feb201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92"/>
          <a:stretch/>
        </p:blipFill>
        <p:spPr bwMode="auto">
          <a:xfrm>
            <a:off x="5075036" y="3722365"/>
            <a:ext cx="4033468" cy="30594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35496" y="3827943"/>
            <a:ext cx="503954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3200" b="1" dirty="0" smtClean="0">
                <a:solidFill>
                  <a:srgbClr val="002060"/>
                </a:solidFill>
              </a:rPr>
              <a:t>A OMS </a:t>
            </a:r>
            <a:r>
              <a:rPr lang="es-VE" sz="3200" b="1" dirty="0">
                <a:solidFill>
                  <a:srgbClr val="002060"/>
                </a:solidFill>
              </a:rPr>
              <a:t>está comprometida </a:t>
            </a:r>
            <a:r>
              <a:rPr lang="pt-BR" sz="3200" b="1" dirty="0" smtClean="0">
                <a:solidFill>
                  <a:srgbClr val="002060"/>
                </a:solidFill>
              </a:rPr>
              <a:t>com a Cobertura Universal e conta com sócios de grande apoio</a:t>
            </a:r>
            <a:r>
              <a:rPr lang="es-VE" sz="3200" b="1" dirty="0" smtClean="0">
                <a:solidFill>
                  <a:srgbClr val="002060"/>
                </a:solidFill>
              </a:rPr>
              <a:t>: o </a:t>
            </a:r>
            <a:r>
              <a:rPr lang="es-VE" sz="3200" b="1" dirty="0">
                <a:solidFill>
                  <a:srgbClr val="002060"/>
                </a:solidFill>
              </a:rPr>
              <a:t>Banco </a:t>
            </a:r>
            <a:r>
              <a:rPr lang="es-VE" sz="3200" b="1" dirty="0" smtClean="0">
                <a:solidFill>
                  <a:srgbClr val="002060"/>
                </a:solidFill>
              </a:rPr>
              <a:t>Mundial e a </a:t>
            </a:r>
            <a:r>
              <a:rPr lang="pt-BR" sz="3200" b="1" dirty="0" smtClean="0">
                <a:solidFill>
                  <a:srgbClr val="002060"/>
                </a:solidFill>
              </a:rPr>
              <a:t>Fundação</a:t>
            </a:r>
            <a:r>
              <a:rPr lang="es-VE" sz="3200" b="1" dirty="0" smtClean="0">
                <a:solidFill>
                  <a:srgbClr val="002060"/>
                </a:solidFill>
              </a:rPr>
              <a:t> Rockefeller  </a:t>
            </a:r>
          </a:p>
          <a:p>
            <a:r>
              <a:rPr lang="es-VE" sz="2800" b="1" dirty="0" smtClean="0">
                <a:solidFill>
                  <a:srgbClr val="002060"/>
                </a:solidFill>
              </a:rPr>
              <a:t>(Lima, Perú, 20 de febrero 2014)</a:t>
            </a:r>
            <a:endParaRPr lang="es-VE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 Grupo"/>
          <p:cNvGrpSpPr/>
          <p:nvPr/>
        </p:nvGrpSpPr>
        <p:grpSpPr>
          <a:xfrm>
            <a:off x="206916" y="620688"/>
            <a:ext cx="8937084" cy="3024336"/>
            <a:chOff x="206916" y="1052736"/>
            <a:chExt cx="8937084" cy="2088232"/>
          </a:xfrm>
        </p:grpSpPr>
        <p:grpSp>
          <p:nvGrpSpPr>
            <p:cNvPr id="8" name="7 Grupo"/>
            <p:cNvGrpSpPr/>
            <p:nvPr/>
          </p:nvGrpSpPr>
          <p:grpSpPr>
            <a:xfrm>
              <a:off x="206916" y="1052736"/>
              <a:ext cx="4176464" cy="2088232"/>
              <a:chOff x="535037" y="1052736"/>
              <a:chExt cx="5693146" cy="2088232"/>
            </a:xfrm>
          </p:grpSpPr>
          <p:pic>
            <p:nvPicPr>
              <p:cNvPr id="16387" name="Picture 3" descr="http://healthsystemsresearch.org/hsr2012/images/stories/fruit/a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6249"/>
              <a:stretch>
                <a:fillRect/>
              </a:stretch>
            </p:blipFill>
            <p:spPr bwMode="auto">
              <a:xfrm>
                <a:off x="535037" y="1052736"/>
                <a:ext cx="5693146" cy="2088232"/>
              </a:xfrm>
              <a:prstGeom prst="rect">
                <a:avLst/>
              </a:prstGeom>
              <a:noFill/>
            </p:spPr>
          </p:pic>
          <p:pic>
            <p:nvPicPr>
              <p:cNvPr id="16389" name="Picture 5" descr="http://www.healthsystemsglobal.org/Portals/0/health_global_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05560" y="1412776"/>
                <a:ext cx="3971925" cy="733426"/>
              </a:xfrm>
              <a:prstGeom prst="rect">
                <a:avLst/>
              </a:prstGeom>
              <a:noFill/>
            </p:spPr>
          </p:pic>
        </p:grpSp>
        <p:sp>
          <p:nvSpPr>
            <p:cNvPr id="16385" name="Rectangle 1"/>
            <p:cNvSpPr>
              <a:spLocks noChangeArrowheads="1"/>
            </p:cNvSpPr>
            <p:nvPr/>
          </p:nvSpPr>
          <p:spPr bwMode="auto">
            <a:xfrm>
              <a:off x="4427984" y="1413369"/>
              <a:ext cx="4716016" cy="1168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600" dirty="0" smtClean="0">
                  <a:latin typeface="Arial" pitchFamily="34" charset="0"/>
                  <a:ea typeface="Calibri" pitchFamily="34" charset="0"/>
                  <a:cs typeface="Arial" pitchFamily="34" charset="0"/>
                </a:rPr>
                <a:t>Tema: </a:t>
              </a:r>
              <a:r>
                <a:rPr kumimoji="0" lang="es-ES" sz="2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Cobertura Universal da </a:t>
              </a:r>
              <a:r>
                <a:rPr kumimoji="0" lang="pt-BR" sz="2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Saúde</a:t>
              </a:r>
              <a:r>
                <a:rPr lang="es-ES" sz="2600" dirty="0" smtClean="0">
                  <a:latin typeface="Arial" pitchFamily="34" charset="0"/>
                  <a:ea typeface="Calibri" pitchFamily="34" charset="0"/>
                  <a:cs typeface="Arial" pitchFamily="34" charset="0"/>
                </a:rPr>
                <a:t>. BM </a:t>
              </a:r>
              <a:r>
                <a:rPr lang="pt-BR" sz="2600" dirty="0" smtClean="0">
                  <a:latin typeface="Arial" pitchFamily="34" charset="0"/>
                  <a:ea typeface="Calibri" pitchFamily="34" charset="0"/>
                  <a:cs typeface="Arial" pitchFamily="34" charset="0"/>
                </a:rPr>
                <a:t>apresentou</a:t>
              </a:r>
              <a:r>
                <a:rPr kumimoji="0" lang="pt-BR" sz="2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</a:t>
              </a:r>
              <a:r>
                <a:rPr kumimoji="0" lang="es-ES" sz="2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a experiencia</a:t>
              </a:r>
              <a:r>
                <a:rPr kumimoji="0" lang="es-ES" sz="2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de </a:t>
              </a:r>
              <a:r>
                <a:rPr kumimoji="0" lang="es-ES" sz="2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seguros privados </a:t>
              </a:r>
              <a:r>
                <a:rPr lang="es-ES" sz="2600" dirty="0" err="1" smtClean="0">
                  <a:latin typeface="Arial" pitchFamily="34" charset="0"/>
                  <a:ea typeface="Calibri" pitchFamily="34" charset="0"/>
                  <a:cs typeface="Arial" pitchFamily="34" charset="0"/>
                </a:rPr>
                <a:t>n</a:t>
              </a:r>
              <a:r>
                <a:rPr kumimoji="0" lang="es-ES" sz="2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a</a:t>
              </a:r>
              <a:r>
                <a:rPr kumimoji="0" lang="es-ES" sz="2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China!!!</a:t>
              </a:r>
              <a:endParaRPr kumimoji="0" lang="es-E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35496" y="13092"/>
            <a:ext cx="9001000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 smtClean="0">
                <a:solidFill>
                  <a:prstClr val="white"/>
                </a:solidFill>
              </a:rPr>
              <a:t>REUNIÕES INTERNACIONAIS DEDICADAS AO TEMA DE  UHC - CUS</a:t>
            </a:r>
            <a:endParaRPr lang="en-US" sz="3200" b="1" dirty="0">
              <a:solidFill>
                <a:prstClr val="white"/>
              </a:solidFill>
            </a:endParaRPr>
          </a:p>
        </p:txBody>
      </p:sp>
      <p:grpSp>
        <p:nvGrpSpPr>
          <p:cNvPr id="12" name="11 Grupo"/>
          <p:cNvGrpSpPr/>
          <p:nvPr/>
        </p:nvGrpSpPr>
        <p:grpSpPr>
          <a:xfrm>
            <a:off x="288032" y="4500570"/>
            <a:ext cx="8735257" cy="2246769"/>
            <a:chOff x="35496" y="1130715"/>
            <a:chExt cx="9027668" cy="2246769"/>
          </a:xfrm>
        </p:grpSpPr>
        <p:sp>
          <p:nvSpPr>
            <p:cNvPr id="13" name="Rectangle 1"/>
            <p:cNvSpPr>
              <a:spLocks noChangeArrowheads="1"/>
            </p:cNvSpPr>
            <p:nvPr/>
          </p:nvSpPr>
          <p:spPr bwMode="auto">
            <a:xfrm>
              <a:off x="2690964" y="1130715"/>
              <a:ext cx="6372200" cy="2246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Um de seus temas centrais: Sistemas de Saúde, a conclusão, promover Cobertura Universal. </a:t>
              </a:r>
              <a:endParaRPr lang="pt-BR" sz="2800" b="1" dirty="0" smtClean="0">
                <a:latin typeface="Arial" pitchFamily="34" charset="0"/>
                <a:ea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O informe foi liderado por </a:t>
              </a:r>
              <a:r>
                <a:rPr kumimoji="0" lang="pt-BR" sz="28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McKinsey&amp;Company</a:t>
              </a:r>
              <a:r>
                <a:rPr kumimoji="0" lang="pt-BR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.</a:t>
              </a:r>
              <a:endPara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" name="Picture 3" descr="http://www.weforum.org/sites/all/themes/wef-960/images/new/weforum-logo.db90160d8175c5a08cdf6c621e387d18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496" y="1196752"/>
              <a:ext cx="2780995" cy="1728192"/>
            </a:xfrm>
            <a:prstGeom prst="rect">
              <a:avLst/>
            </a:prstGeom>
            <a:noFill/>
          </p:spPr>
        </p:pic>
        <p:sp>
          <p:nvSpPr>
            <p:cNvPr id="17" name="16 CuadroTexto"/>
            <p:cNvSpPr txBox="1"/>
            <p:nvPr/>
          </p:nvSpPr>
          <p:spPr>
            <a:xfrm>
              <a:off x="545163" y="2420888"/>
              <a:ext cx="22070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BO" sz="2400" b="1" dirty="0" smtClean="0">
                  <a:solidFill>
                    <a:srgbClr val="C00000"/>
                  </a:solidFill>
                </a:rPr>
                <a:t>Davos, </a:t>
              </a:r>
              <a:r>
                <a:rPr lang="es-BO" sz="2400" b="1" dirty="0" err="1" smtClean="0">
                  <a:solidFill>
                    <a:srgbClr val="C00000"/>
                  </a:solidFill>
                </a:rPr>
                <a:t>Suíça</a:t>
              </a:r>
              <a:endParaRPr lang="es-BO" sz="2400" b="1" dirty="0" smtClean="0">
                <a:solidFill>
                  <a:srgbClr val="C00000"/>
                </a:solidFill>
              </a:endParaRPr>
            </a:p>
            <a:p>
              <a:r>
                <a:rPr lang="es-BO" sz="2400" b="1" dirty="0" smtClean="0">
                  <a:solidFill>
                    <a:srgbClr val="C00000"/>
                  </a:solidFill>
                </a:rPr>
                <a:t> Janeiro 2013</a:t>
              </a:r>
              <a:endParaRPr lang="es-BO" sz="24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6" name="Picture 11" descr="2012-pmac-bann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336" y="2996952"/>
            <a:ext cx="6156176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http://www.ch-ghana.org/images/pahcb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96952"/>
            <a:ext cx="3633192" cy="14532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image.slidesharecdn.com/webinar2-slideset-130307100431-phpapp01/95/slide-1-638.jpg?1362672469"/>
          <p:cNvPicPr>
            <a:picLocks noChangeAspect="1" noChangeArrowheads="1"/>
          </p:cNvPicPr>
          <p:nvPr/>
        </p:nvPicPr>
        <p:blipFill>
          <a:blip r:embed="rId2" cstate="print"/>
          <a:srcRect t="27360"/>
          <a:stretch>
            <a:fillRect/>
          </a:stretch>
        </p:blipFill>
        <p:spPr bwMode="auto">
          <a:xfrm>
            <a:off x="151234" y="116632"/>
            <a:ext cx="8813254" cy="42484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07504" y="4322951"/>
            <a:ext cx="8964488" cy="2382191"/>
          </a:xfrm>
          <a:prstGeom prst="rect">
            <a:avLst/>
          </a:prstGeom>
          <a:solidFill>
            <a:srgbClr val="00174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pt-BR" sz="3100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Arial" pitchFamily="34" charset="0"/>
              </a:rPr>
              <a:t>Dez</a:t>
            </a:r>
            <a:r>
              <a:rPr kumimoji="0" lang="pt-BR" sz="3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embro</a:t>
            </a:r>
            <a:r>
              <a:rPr kumimoji="0" lang="es-ES" sz="3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2012 </a:t>
            </a:r>
            <a:r>
              <a:rPr kumimoji="0" lang="pt-BR" sz="3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reunião de especialistas sobre “O futuro do mercado da saúde”</a:t>
            </a:r>
            <a:r>
              <a:rPr lang="pt-BR" sz="3100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Arial" pitchFamily="34" charset="0"/>
              </a:rPr>
              <a:t> ressalta</a:t>
            </a:r>
            <a:r>
              <a:rPr kumimoji="0" lang="pt-BR" sz="3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a importância dos “planos de seguro” e da “cobertura universal” para o mercado.</a:t>
            </a:r>
            <a:endParaRPr kumimoji="0" lang="pt-BR" sz="3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79388" y="620713"/>
          <a:ext cx="6696075" cy="2543175"/>
        </p:xfrm>
        <a:graphic>
          <a:graphicData uri="http://schemas.openxmlformats.org/drawingml/2006/table">
            <a:tbl>
              <a:tblPr/>
              <a:tblGrid>
                <a:gridCol w="6696075"/>
              </a:tblGrid>
              <a:tr h="2543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600" b="1" u="sng" noProof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Grupo de especialistas se reúne em Harvard para assessorar sobre o caminho a seguir para alcançar a cobertura universal </a:t>
                      </a:r>
                      <a:endParaRPr lang="pt-BR" sz="3600" b="1" u="sng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4" marR="9524" marT="9526" marB="95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3732" name="Rectangle 2"/>
          <p:cNvSpPr>
            <a:spLocks noChangeArrowheads="1"/>
          </p:cNvSpPr>
          <p:nvPr/>
        </p:nvSpPr>
        <p:spPr bwMode="auto">
          <a:xfrm>
            <a:off x="107950" y="3125788"/>
            <a:ext cx="87852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altLang="es-VE" sz="2800" b="1" i="1" dirty="0" smtClean="0">
                <a:solidFill>
                  <a:srgbClr val="000000"/>
                </a:solidFill>
                <a:cs typeface="Times New Roman" pitchFamily="18" charset="0"/>
              </a:rPr>
              <a:t>O integram especialistas de Harvard e organizações do Brasil, Canadá, Jamaica, México e Europa. Também do Banco Mundial, da Fundação </a:t>
            </a:r>
            <a:r>
              <a:rPr lang="es-ES" altLang="es-VE" sz="2800" b="1" i="1" dirty="0" smtClean="0">
                <a:solidFill>
                  <a:srgbClr val="000000"/>
                </a:solidFill>
                <a:cs typeface="Times New Roman" pitchFamily="18" charset="0"/>
              </a:rPr>
              <a:t>Rockefeller</a:t>
            </a:r>
            <a:r>
              <a:rPr lang="es-ES" altLang="es-VE" sz="2800" b="1" i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s-ES" altLang="es-VE" sz="2800" b="1" i="1" dirty="0" smtClean="0">
                <a:solidFill>
                  <a:srgbClr val="000000"/>
                </a:solidFill>
                <a:cs typeface="Times New Roman" pitchFamily="18" charset="0"/>
              </a:rPr>
              <a:t>da </a:t>
            </a:r>
            <a:r>
              <a:rPr lang="es-ES" altLang="es-VE" sz="2800" b="1" i="1" dirty="0">
                <a:solidFill>
                  <a:srgbClr val="000000"/>
                </a:solidFill>
                <a:cs typeface="Times New Roman" pitchFamily="18" charset="0"/>
              </a:rPr>
              <a:t>ONU </a:t>
            </a:r>
            <a:r>
              <a:rPr lang="es-ES" altLang="es-VE" sz="2800" b="1" i="1" dirty="0" smtClean="0">
                <a:solidFill>
                  <a:srgbClr val="000000"/>
                </a:solidFill>
                <a:cs typeface="Times New Roman" pitchFamily="18" charset="0"/>
              </a:rPr>
              <a:t>e da </a:t>
            </a:r>
            <a:r>
              <a:rPr lang="es-ES" altLang="es-VE" sz="2800" b="1" i="1" dirty="0">
                <a:solidFill>
                  <a:srgbClr val="000000"/>
                </a:solidFill>
                <a:cs typeface="Times New Roman" pitchFamily="18" charset="0"/>
              </a:rPr>
              <a:t>OPS/OMS. </a:t>
            </a:r>
            <a:endParaRPr lang="es-BO" altLang="es-VE" sz="2800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73733" name="Picture 5" descr="http://upload.wikimedia.org/wikipedia/en/thumb/3/3a/Harvard_Wreath_Logo_1.svg/220px-Harvard_Wreath_Logo_1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0550" y="765175"/>
            <a:ext cx="20955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4" name="6 Rectángulo"/>
          <p:cNvSpPr>
            <a:spLocks noChangeArrowheads="1"/>
          </p:cNvSpPr>
          <p:nvPr/>
        </p:nvSpPr>
        <p:spPr bwMode="auto">
          <a:xfrm>
            <a:off x="144463" y="44450"/>
            <a:ext cx="8027987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s-ES" altLang="es-VE" sz="2400" b="1" dirty="0">
                <a:solidFill>
                  <a:srgbClr val="000000"/>
                </a:solidFill>
                <a:cs typeface="Times New Roman" pitchFamily="18" charset="0"/>
              </a:rPr>
              <a:t>Washington, DC, 10 de </a:t>
            </a:r>
            <a:r>
              <a:rPr lang="es-ES" altLang="es-VE" sz="2400" b="1" dirty="0" err="1" smtClean="0">
                <a:solidFill>
                  <a:srgbClr val="000000"/>
                </a:solidFill>
                <a:cs typeface="Times New Roman" pitchFamily="18" charset="0"/>
              </a:rPr>
              <a:t>fevereiro</a:t>
            </a:r>
            <a:r>
              <a:rPr lang="es-ES" altLang="es-VE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s-ES" altLang="es-VE" sz="2400" b="1" dirty="0">
                <a:solidFill>
                  <a:srgbClr val="000000"/>
                </a:solidFill>
                <a:cs typeface="Times New Roman" pitchFamily="18" charset="0"/>
              </a:rPr>
              <a:t>de 2014 (OPS/OMS)</a:t>
            </a:r>
            <a:endParaRPr lang="es-BO" altLang="es-VE" sz="24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73735" name="Picture 7" descr="http://www.hhrjournal.org/wp-content/uploads/sites/13/2013/05/HSPH-logo_stk_RGB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5264150"/>
            <a:ext cx="4776788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6" name="Picture 11" descr="https://encrypted-tbn2.gstatic.com/images?q=tbn:ANd9GcSbQLFU55Ei29UaXB-RXB-1yJHGlbBYOEnUIIeWUx-cdNklMlkZNho0fHP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5084763"/>
            <a:ext cx="38655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34925" y="4724400"/>
            <a:ext cx="9037638" cy="191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es-VE" sz="3200" b="1" dirty="0" smtClean="0">
                <a:solidFill>
                  <a:srgbClr val="003399"/>
                </a:solidFill>
              </a:rPr>
              <a:t>Mudam as palavras, apropriam-se de nossas categorias e cooptam algumas de nossas pessoas,  mas a essência é a mesma:  </a:t>
            </a:r>
            <a:r>
              <a:rPr lang="pt-BR" altLang="es-VE" sz="3200" b="1" dirty="0" smtClean="0">
                <a:solidFill>
                  <a:srgbClr val="C00000"/>
                </a:solidFill>
              </a:rPr>
              <a:t>a saúde no mercado</a:t>
            </a:r>
            <a:endParaRPr lang="pt-BR" altLang="es-VE" sz="3200" b="1" dirty="0">
              <a:solidFill>
                <a:srgbClr val="C00000"/>
              </a:solidFill>
            </a:endParaRPr>
          </a:p>
        </p:txBody>
      </p:sp>
      <p:sp>
        <p:nvSpPr>
          <p:cNvPr id="51205" name="Rectangle 8"/>
          <p:cNvSpPr>
            <a:spLocks noChangeArrowheads="1"/>
          </p:cNvSpPr>
          <p:nvPr/>
        </p:nvSpPr>
        <p:spPr bwMode="auto">
          <a:xfrm>
            <a:off x="215900" y="47625"/>
            <a:ext cx="8532813" cy="693738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n-US" sz="3200" b="1" dirty="0" smtClean="0">
                <a:solidFill>
                  <a:srgbClr val="FFFFFF"/>
                </a:solidFill>
                <a:latin typeface="Arial Black" pitchFamily="34" charset="0"/>
              </a:rPr>
              <a:t>DO </a:t>
            </a:r>
            <a:r>
              <a:rPr lang="pt-BR" altLang="en-US" sz="3200" b="1" dirty="0" smtClean="0">
                <a:solidFill>
                  <a:srgbClr val="FFFFFF"/>
                </a:solidFill>
                <a:latin typeface="Arial Black" pitchFamily="34" charset="0"/>
              </a:rPr>
              <a:t>CONSENSO</a:t>
            </a:r>
            <a:r>
              <a:rPr lang="es-ES" altLang="en-US" sz="3200" b="1" dirty="0" smtClean="0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Arial Black" pitchFamily="34" charset="0"/>
              </a:rPr>
              <a:t>DE WASHINGTON </a:t>
            </a:r>
            <a:endParaRPr lang="es-ES_tradnl" sz="3200" b="1" dirty="0">
              <a:solidFill>
                <a:srgbClr val="FFFFFF"/>
              </a:solidFill>
              <a:latin typeface="Arial Black" pitchFamily="34" charset="0"/>
            </a:endParaRPr>
          </a:p>
        </p:txBody>
      </p:sp>
      <p:pic>
        <p:nvPicPr>
          <p:cNvPr id="76804" name="Picture 18" descr="investment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113" y="1736725"/>
            <a:ext cx="10096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250825" y="3621088"/>
            <a:ext cx="8642350" cy="112395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n-US" sz="3200" b="1" dirty="0" smtClean="0">
                <a:solidFill>
                  <a:srgbClr val="FFFFFF"/>
                </a:solidFill>
                <a:latin typeface="Arial Black" pitchFamily="34" charset="0"/>
              </a:rPr>
              <a:t>O </a:t>
            </a:r>
            <a:r>
              <a:rPr lang="es-ES" altLang="en-US" sz="3200" b="1" dirty="0">
                <a:solidFill>
                  <a:srgbClr val="FFFFFF"/>
                </a:solidFill>
                <a:latin typeface="Arial Black" pitchFamily="34" charset="0"/>
              </a:rPr>
              <a:t>CONSENSO </a:t>
            </a:r>
            <a:r>
              <a:rPr lang="en-US" sz="3200" b="1" dirty="0">
                <a:solidFill>
                  <a:srgbClr val="FFFFFF"/>
                </a:solidFill>
                <a:latin typeface="Arial Black" pitchFamily="34" charset="0"/>
              </a:rPr>
              <a:t>DE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FF"/>
                </a:solidFill>
                <a:latin typeface="Arial Black" pitchFamily="34" charset="0"/>
              </a:rPr>
              <a:t>HARVARD - ROCKEFELLER</a:t>
            </a:r>
            <a:endParaRPr lang="es-ES_tradnl" sz="3200" b="1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76806" name="Text Box 3"/>
          <p:cNvSpPr txBox="1">
            <a:spLocks noChangeArrowheads="1"/>
          </p:cNvSpPr>
          <p:nvPr/>
        </p:nvSpPr>
        <p:spPr bwMode="auto">
          <a:xfrm>
            <a:off x="34925" y="620713"/>
            <a:ext cx="8767763" cy="3168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es-VE" sz="3200" b="1" dirty="0" smtClean="0">
                <a:solidFill>
                  <a:srgbClr val="003399"/>
                </a:solidFill>
              </a:rPr>
              <a:t>Políticas para orientar os governos às economias de mercado, diminuir o gasto público, abrir-se ao sector privado, desregular, privatizar,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es-VE" sz="3200" b="1" dirty="0" smtClean="0">
                <a:solidFill>
                  <a:srgbClr val="003399"/>
                </a:solidFill>
              </a:rPr>
              <a:t>REFORMAS PRIVATIZADORAS DA SEGURANÇA SOCIAL E DA SAÚDE</a:t>
            </a:r>
            <a:endParaRPr lang="pt-BR" altLang="es-VE" sz="3200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"/>
          <p:cNvGrpSpPr>
            <a:grpSpLocks/>
          </p:cNvGrpSpPr>
          <p:nvPr/>
        </p:nvGrpSpPr>
        <p:grpSpPr bwMode="auto">
          <a:xfrm>
            <a:off x="381000" y="1196752"/>
            <a:ext cx="5624513" cy="2446248"/>
            <a:chOff x="381000" y="1744827"/>
            <a:chExt cx="5625161" cy="2446556"/>
          </a:xfrm>
        </p:grpSpPr>
        <p:pic>
          <p:nvPicPr>
            <p:cNvPr id="45064" name="Picture 4" descr="Ghost 0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1768253"/>
              <a:ext cx="3051520" cy="232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5" name="Picture 5" descr="Grim Reap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744827"/>
              <a:ext cx="1163018" cy="141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6" name="Picture 6" descr="Witch 0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1976198"/>
              <a:ext cx="1129361" cy="1687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7" name="Picture 7" descr="Bat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200400"/>
              <a:ext cx="1045220" cy="990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061" name="Picture 12" descr="http://t3.gstatic.com/images?q=tbn:ANd9GcTrBNRg3D9djEButvjA3JDgIaKNNjl9rI49ucbX7z8QI20ahJb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2441575" cy="322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76200" y="19050"/>
            <a:ext cx="807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 b="1">
                <a:solidFill>
                  <a:srgbClr val="FF3300"/>
                </a:solidFill>
                <a:latin typeface="Arial" charset="0"/>
              </a:defRPr>
            </a:lvl1pPr>
            <a:lvl2pPr marL="742950" indent="-285750" eaLnBrk="0" hangingPunct="0">
              <a:defRPr kumimoji="1" sz="3200" b="1">
                <a:solidFill>
                  <a:srgbClr val="FF3300"/>
                </a:solidFill>
                <a:latin typeface="Arial" charset="0"/>
              </a:defRPr>
            </a:lvl2pPr>
            <a:lvl3pPr marL="1143000" indent="-228600" eaLnBrk="0" hangingPunct="0">
              <a:defRPr kumimoji="1" sz="3200" b="1">
                <a:solidFill>
                  <a:srgbClr val="FF3300"/>
                </a:solidFill>
                <a:latin typeface="Arial" charset="0"/>
              </a:defRPr>
            </a:lvl3pPr>
            <a:lvl4pPr marL="1600200" indent="-228600" eaLnBrk="0" hangingPunct="0">
              <a:defRPr kumimoji="1" sz="3200" b="1">
                <a:solidFill>
                  <a:srgbClr val="FF3300"/>
                </a:solidFill>
                <a:latin typeface="Arial" charset="0"/>
              </a:defRPr>
            </a:lvl4pPr>
            <a:lvl5pPr marL="2057400" indent="-228600" eaLnBrk="0" hangingPunct="0">
              <a:defRPr kumimoji="1" sz="3200" b="1">
                <a:solidFill>
                  <a:srgbClr val="FF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F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F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F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F3300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0" lang="es-ES" altLang="es-VE" sz="3600" dirty="0" smtClean="0">
                <a:solidFill>
                  <a:srgbClr val="FF0000"/>
                </a:solidFill>
                <a:latin typeface="Verdana" pitchFamily="34" charset="0"/>
              </a:rPr>
              <a:t>UM FANTASMA PERCORRE  A SAÚDE NO MUNDO….</a:t>
            </a:r>
            <a:endParaRPr kumimoji="0" lang="pt-BR" altLang="es-VE" sz="3600" dirty="0" smtClean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5062" name="Text Box 9"/>
          <p:cNvSpPr txBox="1">
            <a:spLocks noChangeArrowheads="1"/>
          </p:cNvSpPr>
          <p:nvPr/>
        </p:nvSpPr>
        <p:spPr bwMode="auto">
          <a:xfrm>
            <a:off x="66174" y="3645024"/>
            <a:ext cx="8970322" cy="174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200" b="1">
                <a:solidFill>
                  <a:srgbClr val="FF3300"/>
                </a:solidFill>
                <a:latin typeface="Arial" charset="0"/>
              </a:defRPr>
            </a:lvl1pPr>
            <a:lvl2pPr marL="742950" indent="-285750" eaLnBrk="0" hangingPunct="0">
              <a:defRPr kumimoji="1" sz="3200" b="1">
                <a:solidFill>
                  <a:srgbClr val="FF3300"/>
                </a:solidFill>
                <a:latin typeface="Arial" charset="0"/>
              </a:defRPr>
            </a:lvl2pPr>
            <a:lvl3pPr marL="1143000" indent="-228600" eaLnBrk="0" hangingPunct="0">
              <a:defRPr kumimoji="1" sz="3200" b="1">
                <a:solidFill>
                  <a:srgbClr val="FF3300"/>
                </a:solidFill>
                <a:latin typeface="Arial" charset="0"/>
              </a:defRPr>
            </a:lvl3pPr>
            <a:lvl4pPr marL="1600200" indent="-228600" eaLnBrk="0" hangingPunct="0">
              <a:defRPr kumimoji="1" sz="3200" b="1">
                <a:solidFill>
                  <a:srgbClr val="FF3300"/>
                </a:solidFill>
                <a:latin typeface="Arial" charset="0"/>
              </a:defRPr>
            </a:lvl4pPr>
            <a:lvl5pPr marL="2057400" indent="-228600" eaLnBrk="0" hangingPunct="0">
              <a:defRPr kumimoji="1" sz="3200" b="1">
                <a:solidFill>
                  <a:srgbClr val="FF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F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F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F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F3300"/>
                </a:solidFill>
                <a:latin typeface="Arial" charset="0"/>
              </a:defRPr>
            </a:lvl9pPr>
          </a:lstStyle>
          <a:p>
            <a:pPr algn="r" fontAlgn="base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0" lang="es-ES_tradnl" altLang="es-VE" dirty="0" smtClean="0">
                <a:solidFill>
                  <a:srgbClr val="0000FF"/>
                </a:solidFill>
              </a:rPr>
              <a:t>AS POLITICAS NEOLIBERAIS </a:t>
            </a:r>
          </a:p>
          <a:p>
            <a:pPr algn="r" fontAlgn="base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0" lang="es-ES_tradnl" altLang="es-VE" dirty="0" smtClean="0"/>
              <a:t>OS SISTEMAS DE MERCADO</a:t>
            </a:r>
          </a:p>
          <a:p>
            <a:pPr algn="r" fontAlgn="base">
              <a:lnSpc>
                <a:spcPct val="70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0" lang="es-ES_tradnl" altLang="es-VE" dirty="0" smtClean="0">
                <a:solidFill>
                  <a:srgbClr val="0000FF"/>
                </a:solidFill>
              </a:rPr>
              <a:t>A CRIAÇÃODE SEGUROS</a:t>
            </a:r>
          </a:p>
        </p:txBody>
      </p:sp>
      <p:pic>
        <p:nvPicPr>
          <p:cNvPr id="12" name="Picture 4" descr="http://argentina.campusvirtualsp.org/sites/default/files/webfiles/contenido/2013/dic/cobertura-univeral-de-salud_cus-op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9601"/>
          <a:stretch>
            <a:fillRect/>
          </a:stretch>
        </p:blipFill>
        <p:spPr bwMode="auto">
          <a:xfrm>
            <a:off x="0" y="5373216"/>
            <a:ext cx="9144000" cy="14847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9548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ro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21165"/>
            <a:ext cx="8496945" cy="6148196"/>
          </a:xfrm>
          <a:prstGeom prst="rect">
            <a:avLst/>
          </a:prstGeom>
          <a:noFill/>
        </p:spPr>
      </p:pic>
      <p:grpSp>
        <p:nvGrpSpPr>
          <p:cNvPr id="9" name="8 Grupo"/>
          <p:cNvGrpSpPr/>
          <p:nvPr/>
        </p:nvGrpSpPr>
        <p:grpSpPr>
          <a:xfrm>
            <a:off x="144015" y="125980"/>
            <a:ext cx="8892481" cy="6687395"/>
            <a:chOff x="144015" y="125980"/>
            <a:chExt cx="8892481" cy="6687395"/>
          </a:xfrm>
        </p:grpSpPr>
        <p:pic>
          <p:nvPicPr>
            <p:cNvPr id="1028" name="Picture 4" descr="http://www.codigosecretos.com.ar/wp-content/uploads/caballo-de-troy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031" y="181944"/>
              <a:ext cx="8532441" cy="6631431"/>
            </a:xfrm>
            <a:prstGeom prst="rect">
              <a:avLst/>
            </a:prstGeom>
            <a:noFill/>
          </p:spPr>
        </p:pic>
        <p:sp>
          <p:nvSpPr>
            <p:cNvPr id="6" name="5 CuadroTexto"/>
            <p:cNvSpPr txBox="1"/>
            <p:nvPr/>
          </p:nvSpPr>
          <p:spPr>
            <a:xfrm>
              <a:off x="144015" y="125980"/>
              <a:ext cx="2654894" cy="120032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600" b="1" dirty="0" smtClean="0">
                  <a:solidFill>
                    <a:schemeClr val="bg1"/>
                  </a:solidFill>
                  <a:latin typeface="Castellar" pitchFamily="18" charset="0"/>
                  <a:cs typeface="Aharoni" pitchFamily="2" charset="-79"/>
                </a:rPr>
                <a:t>Cavalo</a:t>
              </a:r>
            </a:p>
            <a:p>
              <a:pPr algn="ctr"/>
              <a:r>
                <a:rPr lang="es-BO" sz="3600" b="1" dirty="0" smtClean="0">
                  <a:solidFill>
                    <a:schemeClr val="bg1"/>
                  </a:solidFill>
                  <a:latin typeface="Castellar" pitchFamily="18" charset="0"/>
                  <a:cs typeface="Aharoni" pitchFamily="2" charset="-79"/>
                </a:rPr>
                <a:t>DE </a:t>
              </a:r>
              <a:r>
                <a:rPr lang="pt-BR" sz="3600" b="1" dirty="0" smtClean="0">
                  <a:solidFill>
                    <a:schemeClr val="bg1"/>
                  </a:solidFill>
                  <a:latin typeface="Castellar" pitchFamily="18" charset="0"/>
                  <a:cs typeface="Aharoni" pitchFamily="2" charset="-79"/>
                </a:rPr>
                <a:t>TRÓIA</a:t>
              </a:r>
              <a:endParaRPr lang="pt-BR" sz="3600" b="1" dirty="0">
                <a:solidFill>
                  <a:schemeClr val="bg1"/>
                </a:solidFill>
                <a:latin typeface="Castellar" pitchFamily="18" charset="0"/>
                <a:cs typeface="Aharoni" pitchFamily="2" charset="-79"/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5436096" y="5013176"/>
              <a:ext cx="3600400" cy="1754326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BO" sz="3600" b="1" dirty="0" smtClean="0">
                  <a:solidFill>
                    <a:schemeClr val="bg1"/>
                  </a:solidFill>
                  <a:latin typeface="Castellar" pitchFamily="18" charset="0"/>
                  <a:cs typeface="Aharoni" pitchFamily="2" charset="-79"/>
                </a:rPr>
                <a:t>INTERESSES do CAPITAL FINANCEIRO</a:t>
              </a:r>
              <a:endParaRPr lang="es-BO" sz="3600" b="1" dirty="0">
                <a:solidFill>
                  <a:schemeClr val="bg1"/>
                </a:solidFill>
                <a:latin typeface="Castellar" pitchFamily="18" charset="0"/>
                <a:cs typeface="Aharoni" pitchFamily="2" charset="-79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79512" y="5013176"/>
            <a:ext cx="88924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3400" b="1" dirty="0" smtClean="0">
                <a:solidFill>
                  <a:srgbClr val="002060"/>
                </a:solidFill>
              </a:rPr>
              <a:t>O </a:t>
            </a:r>
            <a:r>
              <a:rPr lang="pt-BR" sz="3400" b="1" dirty="0" smtClean="0">
                <a:solidFill>
                  <a:srgbClr val="002060"/>
                </a:solidFill>
              </a:rPr>
              <a:t>mais comum é que exista uma grande confusão, e que o CMIF se aproveite dessas contradições e incoerências</a:t>
            </a:r>
            <a:r>
              <a:rPr lang="es-BO" sz="3400" b="1" dirty="0" smtClean="0">
                <a:solidFill>
                  <a:srgbClr val="002060"/>
                </a:solidFill>
              </a:rPr>
              <a:t>…</a:t>
            </a:r>
            <a:endParaRPr lang="es-BO" sz="3400" b="1" dirty="0">
              <a:solidFill>
                <a:srgbClr val="00206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5496" y="25574"/>
            <a:ext cx="9036496" cy="1323439"/>
          </a:xfrm>
          <a:prstGeom prst="rect">
            <a:avLst/>
          </a:prstGeom>
          <a:solidFill>
            <a:srgbClr val="00174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Num mundo globalizado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Quem decide em saúde</a:t>
            </a:r>
            <a:r>
              <a:rPr lang="es-BO" sz="4000" b="1" dirty="0" smtClean="0">
                <a:solidFill>
                  <a:schemeClr val="bg1"/>
                </a:solidFill>
              </a:rPr>
              <a:t>?</a:t>
            </a:r>
            <a:endParaRPr lang="es-BO" sz="4000" b="1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4457" y="1406967"/>
            <a:ext cx="8999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 smtClean="0">
                <a:solidFill>
                  <a:srgbClr val="002060"/>
                </a:solidFill>
              </a:rPr>
              <a:t>Ha países onde o CMIF entra pela porta grande: o Estado assume suas políticas: Colômbia, México, Peru</a:t>
            </a:r>
            <a:r>
              <a:rPr lang="es-BO" sz="3400" b="1" dirty="0" smtClean="0">
                <a:solidFill>
                  <a:srgbClr val="002060"/>
                </a:solidFill>
              </a:rPr>
              <a:t>….. </a:t>
            </a:r>
            <a:endParaRPr lang="es-BO" sz="3400" b="1" dirty="0">
              <a:solidFill>
                <a:srgbClr val="00206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4016" y="3207167"/>
            <a:ext cx="88924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 smtClean="0">
                <a:solidFill>
                  <a:srgbClr val="C00000"/>
                </a:solidFill>
              </a:rPr>
              <a:t>Ha países onde o CMIF entra pelas rachaduras, se infiltra pelos interstícios das políticas: Brasil, Venezuela, Bolívia   </a:t>
            </a:r>
            <a:endParaRPr lang="pt-BR" sz="3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438400"/>
            <a:ext cx="8839200" cy="685800"/>
          </a:xfrm>
          <a:solidFill>
            <a:srgbClr val="66FF33"/>
          </a:solidFill>
        </p:spPr>
        <p:txBody>
          <a:bodyPr/>
          <a:lstStyle/>
          <a:p>
            <a:r>
              <a:rPr lang="pt-BR" sz="3400" dirty="0" smtClean="0"/>
              <a:t>Brasil. Políticas Públicas Privatizadoras  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01613" y="3295650"/>
            <a:ext cx="8839200" cy="3354388"/>
          </a:xfrm>
          <a:prstGeom prst="rect">
            <a:avLst/>
          </a:prstGeom>
          <a:solidFill>
            <a:srgbClr val="A4ECFA"/>
          </a:solidFill>
          <a:ln w="9525">
            <a:solidFill>
              <a:srgbClr val="66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ts val="600"/>
              </a:spcBef>
              <a:buClr>
                <a:srgbClr val="FF3300"/>
              </a:buClr>
              <a:buFont typeface="Wingdings" pitchFamily="2" charset="2"/>
              <a:buChar char="ü"/>
            </a:pPr>
            <a:r>
              <a:rPr lang="pt-BR" sz="2400" dirty="0" smtClean="0"/>
              <a:t>Extinções e deduções de impostos a empresas de saúde privada </a:t>
            </a:r>
          </a:p>
          <a:p>
            <a:pPr marL="355600" indent="-355600" algn="just">
              <a:spcBef>
                <a:spcPts val="600"/>
              </a:spcBef>
              <a:buClr>
                <a:srgbClr val="FF3300"/>
              </a:buClr>
              <a:buFont typeface="Wingdings" pitchFamily="2" charset="2"/>
              <a:buChar char="ü"/>
            </a:pPr>
            <a:r>
              <a:rPr lang="pt-BR" sz="2400" dirty="0" smtClean="0"/>
              <a:t>Créditos e Empréstimos Públicos a agentes privados</a:t>
            </a:r>
          </a:p>
          <a:p>
            <a:pPr marL="355600" indent="-355600" algn="just">
              <a:spcBef>
                <a:spcPts val="600"/>
              </a:spcBef>
              <a:buClr>
                <a:srgbClr val="FF3300"/>
              </a:buClr>
              <a:buFont typeface="Wingdings" pitchFamily="2" charset="2"/>
              <a:buChar char="ü"/>
            </a:pPr>
            <a:r>
              <a:rPr lang="pt-BR" sz="2400" dirty="0" smtClean="0"/>
              <a:t>Associação de Bancos Estaduais com inversões privadas para o mercado de Assistência Complementária </a:t>
            </a:r>
          </a:p>
          <a:p>
            <a:pPr marL="355600" indent="-355600" algn="just">
              <a:spcBef>
                <a:spcPts val="600"/>
              </a:spcBef>
              <a:buClr>
                <a:srgbClr val="FF3300"/>
              </a:buClr>
              <a:buFont typeface="Wingdings" pitchFamily="2" charset="2"/>
              <a:buChar char="ü"/>
            </a:pPr>
            <a:r>
              <a:rPr lang="pt-BR" sz="2400" dirty="0" smtClean="0"/>
              <a:t>Gastos Diretos do Estado para financiar Planos Privados de Saúde para Servidores Públicos</a:t>
            </a:r>
          </a:p>
          <a:p>
            <a:pPr marL="355600" indent="-355600" algn="just">
              <a:spcBef>
                <a:spcPts val="600"/>
              </a:spcBef>
              <a:buClr>
                <a:srgbClr val="FF3300"/>
              </a:buClr>
              <a:buFont typeface="Wingdings" pitchFamily="2" charset="2"/>
              <a:buChar char="ü"/>
            </a:pPr>
            <a:r>
              <a:rPr lang="pt-BR" sz="2400" dirty="0" smtClean="0"/>
              <a:t>Apoio na obtenção de Empréstimos Internacionais </a:t>
            </a:r>
            <a:endParaRPr lang="pt-BR" sz="2400" dirty="0"/>
          </a:p>
        </p:txBody>
      </p:sp>
      <p:pic>
        <p:nvPicPr>
          <p:cNvPr id="49156" name="Picture 13" descr="http://igormadeira.files.wordpress.com/2010/03/s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333375"/>
            <a:ext cx="4193555" cy="192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CaixaDeTexto 1"/>
          <p:cNvSpPr txBox="1">
            <a:spLocks noChangeArrowheads="1"/>
          </p:cNvSpPr>
          <p:nvPr/>
        </p:nvSpPr>
        <p:spPr bwMode="auto">
          <a:xfrm>
            <a:off x="4644008" y="163666"/>
            <a:ext cx="432048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400" b="1" dirty="0" smtClean="0">
                <a:solidFill>
                  <a:srgbClr val="C00000"/>
                </a:solidFill>
              </a:rPr>
              <a:t>Notável deterioração do </a:t>
            </a:r>
            <a:r>
              <a:rPr lang="pt-BR" sz="3400" b="1" dirty="0">
                <a:solidFill>
                  <a:srgbClr val="C00000"/>
                </a:solidFill>
              </a:rPr>
              <a:t>SUS </a:t>
            </a:r>
            <a:r>
              <a:rPr lang="pt-BR" sz="3400" b="1" dirty="0" smtClean="0">
                <a:solidFill>
                  <a:srgbClr val="C00000"/>
                </a:solidFill>
              </a:rPr>
              <a:t>e crescimento do setor </a:t>
            </a:r>
            <a:r>
              <a:rPr lang="pt-BR" sz="3400" b="1" dirty="0">
                <a:solidFill>
                  <a:srgbClr val="C00000"/>
                </a:solidFill>
              </a:rPr>
              <a:t>privado</a:t>
            </a:r>
          </a:p>
        </p:txBody>
      </p:sp>
      <p:sp>
        <p:nvSpPr>
          <p:cNvPr id="49159" name="CaixaDeTexto 1"/>
          <p:cNvSpPr txBox="1">
            <a:spLocks noChangeArrowheads="1"/>
          </p:cNvSpPr>
          <p:nvPr/>
        </p:nvSpPr>
        <p:spPr bwMode="auto">
          <a:xfrm>
            <a:off x="5678488" y="6569075"/>
            <a:ext cx="33401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 b="0" i="1">
                <a:solidFill>
                  <a:schemeClr val="tx1"/>
                </a:solidFill>
              </a:rPr>
              <a:t>Tomado de presentación de Ligia Bahía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nimBg="1"/>
      <p:bldP spid="49155" grpId="0" animBg="1"/>
      <p:bldP spid="491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8" descr="http://redistribucionderiqueza.com/wp-content/uploads/2013/06/QU%C3%89-ES-EL-DINERO.jpg"/>
          <p:cNvPicPr>
            <a:picLocks noChangeAspect="1" noChangeArrowheads="1"/>
          </p:cNvPicPr>
          <p:nvPr/>
        </p:nvPicPr>
        <p:blipFill>
          <a:blip r:embed="rId2" cstate="print"/>
          <a:srcRect t="11130" b="15202"/>
          <a:stretch>
            <a:fillRect/>
          </a:stretch>
        </p:blipFill>
        <p:spPr bwMode="auto">
          <a:xfrm>
            <a:off x="611560" y="5337889"/>
            <a:ext cx="7920880" cy="147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1 CuadroTexto"/>
          <p:cNvSpPr txBox="1">
            <a:spLocks noChangeArrowheads="1"/>
          </p:cNvSpPr>
          <p:nvPr/>
        </p:nvSpPr>
        <p:spPr bwMode="auto">
          <a:xfrm>
            <a:off x="517092" y="20336"/>
            <a:ext cx="8182841" cy="1200329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s-ES" altLang="es-VE" sz="3600" b="1" dirty="0" smtClean="0">
                <a:solidFill>
                  <a:srgbClr val="FFFFFF"/>
                </a:solidFill>
                <a:cs typeface="Arial" charset="0"/>
              </a:rPr>
              <a:t>O QUE MUDOU NA SAÚDE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s-ES" altLang="es-VE" sz="3600" b="1" dirty="0" smtClean="0">
                <a:solidFill>
                  <a:srgbClr val="FFFFFF"/>
                </a:solidFill>
                <a:cs typeface="Arial" charset="0"/>
              </a:rPr>
              <a:t>NAS ÚLTIMAS DÉCADAS?</a:t>
            </a:r>
            <a:endParaRPr kumimoji="1" lang="es-ES" altLang="es-VE" sz="3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15008" y="1571612"/>
            <a:ext cx="892899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800" b="1" kern="0" dirty="0" smtClean="0">
                <a:solidFill>
                  <a:srgbClr val="FF0000"/>
                </a:solidFill>
                <a:latin typeface="Arial Black" pitchFamily="34" charset="0"/>
              </a:rPr>
              <a:t>A entrada da saúde e da medicina na economia, nos circuitos de produção e acumulação de capital</a:t>
            </a:r>
            <a:r>
              <a:rPr lang="es-ES" sz="4800" b="1" kern="0" dirty="0" smtClean="0">
                <a:solidFill>
                  <a:srgbClr val="FF0000"/>
                </a:solidFill>
                <a:latin typeface="Arial Black" pitchFamily="34" charset="0"/>
              </a:rPr>
              <a:t>. </a:t>
            </a:r>
            <a:endParaRPr lang="es-ES" sz="4800" b="1" kern="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8800" y="5264605"/>
            <a:ext cx="8675688" cy="1570037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es-VE" sz="3400" b="1" dirty="0" smtClean="0">
                <a:solidFill>
                  <a:srgbClr val="FFFFFF"/>
                </a:solidFill>
              </a:rPr>
              <a:t>O COMPLEXO MÉDICO INDUSTRIAL FINANCEIRO (CMIF) COMO ATOR FUNDAMENTAL  NAS  POLÍTICAS…</a:t>
            </a:r>
            <a:endParaRPr lang="pt-BR" altLang="es-VE" sz="3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0" y="7938"/>
            <a:ext cx="9144000" cy="107721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2570163" algn="l"/>
                <a:tab pos="5335588" algn="l"/>
                <a:tab pos="5427663" algn="l"/>
                <a:tab pos="5576888" algn="l"/>
                <a:tab pos="8661400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tabLst>
                <a:tab pos="2570163" algn="l"/>
                <a:tab pos="5335588" algn="l"/>
                <a:tab pos="5427663" algn="l"/>
                <a:tab pos="5576888" algn="l"/>
                <a:tab pos="8661400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tabLst>
                <a:tab pos="2570163" algn="l"/>
                <a:tab pos="5335588" algn="l"/>
                <a:tab pos="5427663" algn="l"/>
                <a:tab pos="5576888" algn="l"/>
                <a:tab pos="8661400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tabLst>
                <a:tab pos="2570163" algn="l"/>
                <a:tab pos="5335588" algn="l"/>
                <a:tab pos="5427663" algn="l"/>
                <a:tab pos="5576888" algn="l"/>
                <a:tab pos="8661400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tabLst>
                <a:tab pos="2570163" algn="l"/>
                <a:tab pos="5335588" algn="l"/>
                <a:tab pos="5427663" algn="l"/>
                <a:tab pos="5576888" algn="l"/>
                <a:tab pos="8661400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570163" algn="l"/>
                <a:tab pos="5335588" algn="l"/>
                <a:tab pos="5427663" algn="l"/>
                <a:tab pos="5576888" algn="l"/>
                <a:tab pos="8661400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570163" algn="l"/>
                <a:tab pos="5335588" algn="l"/>
                <a:tab pos="5427663" algn="l"/>
                <a:tab pos="5576888" algn="l"/>
                <a:tab pos="8661400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570163" algn="l"/>
                <a:tab pos="5335588" algn="l"/>
                <a:tab pos="5427663" algn="l"/>
                <a:tab pos="5576888" algn="l"/>
                <a:tab pos="8661400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570163" algn="l"/>
                <a:tab pos="5335588" algn="l"/>
                <a:tab pos="5427663" algn="l"/>
                <a:tab pos="5576888" algn="l"/>
                <a:tab pos="8661400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O que fazer ? Desafios para a Medicina Social </a:t>
            </a:r>
          </a:p>
          <a:p>
            <a:pPr algn="ctr">
              <a:spcBef>
                <a:spcPts val="0"/>
              </a:spcBef>
              <a:defRPr/>
            </a:pPr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 a Saúde Coletiva latino-americana</a:t>
            </a:r>
          </a:p>
        </p:txBody>
      </p:sp>
      <p:sp>
        <p:nvSpPr>
          <p:cNvPr id="67587" name="CaixaDeTexto 2"/>
          <p:cNvSpPr txBox="1">
            <a:spLocks noChangeArrowheads="1"/>
          </p:cNvSpPr>
          <p:nvPr/>
        </p:nvSpPr>
        <p:spPr bwMode="auto">
          <a:xfrm>
            <a:off x="72008" y="1124744"/>
            <a:ext cx="889248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pt-BR" sz="2800" b="1" dirty="0" smtClean="0">
                <a:solidFill>
                  <a:srgbClr val="C00000"/>
                </a:solidFill>
              </a:rPr>
              <a:t>Renovar e fortalecer o pensamento “MS-SC”.  </a:t>
            </a:r>
            <a:r>
              <a:rPr lang="pt-BR" sz="2800" b="1" dirty="0" err="1" smtClean="0">
                <a:solidFill>
                  <a:srgbClr val="C00000"/>
                </a:solidFill>
              </a:rPr>
              <a:t>Sacudí-lo</a:t>
            </a:r>
            <a:r>
              <a:rPr lang="pt-BR" sz="2800" b="1" dirty="0" smtClean="0">
                <a:solidFill>
                  <a:srgbClr val="C00000"/>
                </a:solidFill>
              </a:rPr>
              <a:t> do positivismo e do cientificismo. Romper a hegemonia planetária do capital.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s-ES" sz="2800" b="1" dirty="0" smtClean="0">
                <a:solidFill>
                  <a:srgbClr val="002060"/>
                </a:solidFill>
              </a:rPr>
              <a:t>Denunciar e confrontar as </a:t>
            </a:r>
            <a:r>
              <a:rPr lang="pt-BR" sz="2800" b="1" dirty="0" smtClean="0">
                <a:solidFill>
                  <a:srgbClr val="002060"/>
                </a:solidFill>
              </a:rPr>
              <a:t>propostas que vem </a:t>
            </a:r>
            <a:r>
              <a:rPr lang="es-ES" sz="2800" b="1" dirty="0" smtClean="0">
                <a:solidFill>
                  <a:srgbClr val="002060"/>
                </a:solidFill>
              </a:rPr>
              <a:t>do mundo do capital e do mercado.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s-ES" sz="2800" b="1" dirty="0" smtClean="0">
                <a:solidFill>
                  <a:srgbClr val="C00000"/>
                </a:solidFill>
              </a:rPr>
              <a:t>Fortalecer </a:t>
            </a:r>
            <a:r>
              <a:rPr lang="pt-BR" sz="2800" b="1" dirty="0" smtClean="0">
                <a:solidFill>
                  <a:srgbClr val="C00000"/>
                </a:solidFill>
              </a:rPr>
              <a:t>os Sistemas Públicos e Universais.</a:t>
            </a:r>
            <a:r>
              <a:rPr lang="pt-BR" sz="2800" b="1" dirty="0" smtClean="0">
                <a:solidFill>
                  <a:srgbClr val="002060"/>
                </a:solidFill>
              </a:rPr>
              <a:t>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pt-BR" sz="2800" b="1" dirty="0" smtClean="0">
                <a:solidFill>
                  <a:srgbClr val="002060"/>
                </a:solidFill>
              </a:rPr>
              <a:t>Investigação </a:t>
            </a:r>
            <a:r>
              <a:rPr lang="es-ES" sz="2800" b="1" dirty="0" smtClean="0">
                <a:solidFill>
                  <a:srgbClr val="002060"/>
                </a:solidFill>
              </a:rPr>
              <a:t>e docencia para a </a:t>
            </a:r>
            <a:r>
              <a:rPr lang="pt-BR" sz="2800" b="1" dirty="0" smtClean="0">
                <a:solidFill>
                  <a:srgbClr val="002060"/>
                </a:solidFill>
              </a:rPr>
              <a:t>transformação </a:t>
            </a:r>
            <a:r>
              <a:rPr lang="es-ES" sz="2800" b="1" dirty="0" smtClean="0">
                <a:solidFill>
                  <a:srgbClr val="002060"/>
                </a:solidFill>
              </a:rPr>
              <a:t>social. </a:t>
            </a:r>
            <a:r>
              <a:rPr lang="pt-BR" sz="2800" b="1" dirty="0" smtClean="0">
                <a:solidFill>
                  <a:srgbClr val="002060"/>
                </a:solidFill>
              </a:rPr>
              <a:t>Formação </a:t>
            </a:r>
            <a:r>
              <a:rPr lang="es-ES" sz="2800" b="1" dirty="0" smtClean="0">
                <a:solidFill>
                  <a:srgbClr val="002060"/>
                </a:solidFill>
              </a:rPr>
              <a:t>de líderes.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pt-BR" sz="2800" b="1" dirty="0" smtClean="0">
                <a:solidFill>
                  <a:srgbClr val="C00000"/>
                </a:solidFill>
              </a:rPr>
              <a:t>Acompanhar as lutas dos movimentos sociais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pt-BR" sz="2800" b="1" dirty="0" smtClean="0">
                <a:solidFill>
                  <a:srgbClr val="002060"/>
                </a:solidFill>
              </a:rPr>
              <a:t>Aumentar a influencia do pensamento da MS-SC nos governos progressistas.</a:t>
            </a:r>
            <a:endParaRPr lang="pt-BR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362200" y="1243013"/>
            <a:ext cx="6553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s-MX" sz="3000" b="1" dirty="0" err="1" smtClean="0">
                <a:solidFill>
                  <a:srgbClr val="333399"/>
                </a:solidFill>
              </a:rPr>
              <a:t>Declaração</a:t>
            </a:r>
            <a:r>
              <a:rPr lang="es-MX" sz="3000" b="1" dirty="0" smtClean="0">
                <a:solidFill>
                  <a:srgbClr val="333399"/>
                </a:solidFill>
              </a:rPr>
              <a:t> </a:t>
            </a:r>
            <a:r>
              <a:rPr lang="es-MX" sz="3000" b="1" dirty="0">
                <a:solidFill>
                  <a:srgbClr val="333399"/>
                </a:solidFill>
              </a:rPr>
              <a:t>de Brasilia, </a:t>
            </a:r>
            <a:r>
              <a:rPr lang="es-MX" sz="3000" b="1" dirty="0" err="1" smtClean="0">
                <a:solidFill>
                  <a:srgbClr val="333399"/>
                </a:solidFill>
              </a:rPr>
              <a:t>Maio</a:t>
            </a:r>
            <a:r>
              <a:rPr lang="es-MX" sz="3000" b="1" dirty="0" smtClean="0">
                <a:solidFill>
                  <a:srgbClr val="333399"/>
                </a:solidFill>
              </a:rPr>
              <a:t> </a:t>
            </a:r>
            <a:r>
              <a:rPr lang="es-MX" sz="3000" b="1" dirty="0">
                <a:solidFill>
                  <a:srgbClr val="333399"/>
                </a:solidFill>
              </a:rPr>
              <a:t>2008</a:t>
            </a:r>
            <a:endParaRPr lang="es-ES" sz="3000" b="1" dirty="0">
              <a:solidFill>
                <a:srgbClr val="333399"/>
              </a:solidFill>
            </a:endParaRPr>
          </a:p>
        </p:txBody>
      </p:sp>
      <p:sp>
        <p:nvSpPr>
          <p:cNvPr id="47107" name="Rectangle 11"/>
          <p:cNvSpPr>
            <a:spLocks noChangeArrowheads="1"/>
          </p:cNvSpPr>
          <p:nvPr/>
        </p:nvSpPr>
        <p:spPr bwMode="auto">
          <a:xfrm>
            <a:off x="251520" y="4149080"/>
            <a:ext cx="8458200" cy="2529923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7063" lvl="1" indent="-449263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BR" sz="2400" b="1" dirty="0" smtClean="0">
                <a:solidFill>
                  <a:srgbClr val="C00000"/>
                </a:solidFill>
              </a:rPr>
              <a:t>Desenvolvimento de sistemas universais de saúde</a:t>
            </a:r>
          </a:p>
          <a:p>
            <a:pPr marL="627063" lvl="1" indent="-449263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BR" sz="2400" b="1" dirty="0" smtClean="0">
                <a:solidFill>
                  <a:srgbClr val="C00000"/>
                </a:solidFill>
              </a:rPr>
              <a:t>Aceso universal a medicamentos,</a:t>
            </a:r>
          </a:p>
          <a:p>
            <a:pPr marL="627063" lvl="1" indent="-449263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Ø"/>
            </a:pPr>
            <a:r>
              <a:rPr lang="pt-BR" sz="2400" b="1" dirty="0" smtClean="0">
                <a:solidFill>
                  <a:srgbClr val="C00000"/>
                </a:solidFill>
              </a:rPr>
              <a:t>Determinantes Sociais e Promoção da Saúde </a:t>
            </a:r>
          </a:p>
          <a:p>
            <a:pPr marL="627063" lvl="1" indent="-449263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Ø"/>
            </a:pPr>
            <a:r>
              <a:rPr lang="pt-BR" sz="2400" b="1" dirty="0" smtClean="0">
                <a:solidFill>
                  <a:srgbClr val="C00000"/>
                </a:solidFill>
              </a:rPr>
              <a:t>Coordenação da Vigilância e resposta. Escudo epidemiológico sul- americano</a:t>
            </a:r>
          </a:p>
          <a:p>
            <a:pPr marL="627063" lvl="1" indent="-449263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Ø"/>
            </a:pPr>
            <a:r>
              <a:rPr lang="pt-BR" sz="2400" b="1" dirty="0" smtClean="0">
                <a:solidFill>
                  <a:srgbClr val="C00000"/>
                </a:solidFill>
              </a:rPr>
              <a:t>Desenvolvimento e Gestão de Recursos Humanos</a:t>
            </a:r>
            <a:endParaRPr lang="pt-BR" sz="2400" b="1" dirty="0">
              <a:solidFill>
                <a:srgbClr val="C00000"/>
              </a:solidFill>
            </a:endParaRPr>
          </a:p>
        </p:txBody>
      </p:sp>
      <p:pic>
        <p:nvPicPr>
          <p:cNvPr id="47108" name="Picture 44" descr="23-5-08unasur"/>
          <p:cNvPicPr>
            <a:picLocks noChangeAspect="1" noChangeArrowheads="1"/>
          </p:cNvPicPr>
          <p:nvPr/>
        </p:nvPicPr>
        <p:blipFill>
          <a:blip r:embed="rId2" cstate="print"/>
          <a:srcRect r="36394" b="8025"/>
          <a:stretch>
            <a:fillRect/>
          </a:stretch>
        </p:blipFill>
        <p:spPr bwMode="auto">
          <a:xfrm>
            <a:off x="31750" y="2020888"/>
            <a:ext cx="3244850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Imagem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" y="1123950"/>
            <a:ext cx="210502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Retângulo 2"/>
          <p:cNvSpPr>
            <a:spLocks noChangeArrowheads="1"/>
          </p:cNvSpPr>
          <p:nvPr/>
        </p:nvSpPr>
        <p:spPr bwMode="auto">
          <a:xfrm>
            <a:off x="3200400" y="1752600"/>
            <a:ext cx="5867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</a:pPr>
            <a:r>
              <a:rPr lang="pt-BR" sz="3000" dirty="0" smtClean="0">
                <a:solidFill>
                  <a:srgbClr val="000000"/>
                </a:solidFill>
              </a:rPr>
              <a:t>Cria-se o Conselho de Saúde </a:t>
            </a:r>
            <a:r>
              <a:rPr lang="pt-BR" sz="3000" dirty="0" err="1" smtClean="0">
                <a:solidFill>
                  <a:srgbClr val="000000"/>
                </a:solidFill>
              </a:rPr>
              <a:t>Sul-americano</a:t>
            </a:r>
            <a:r>
              <a:rPr lang="pt-BR" sz="3000" dirty="0" smtClean="0">
                <a:solidFill>
                  <a:srgbClr val="000000"/>
                </a:solidFill>
              </a:rPr>
              <a:t> (CSS) e se aprova uma </a:t>
            </a:r>
            <a:r>
              <a:rPr lang="pt-BR" sz="3000" b="1" dirty="0" smtClean="0">
                <a:solidFill>
                  <a:srgbClr val="FF3300"/>
                </a:solidFill>
              </a:rPr>
              <a:t>política em saúde,</a:t>
            </a:r>
            <a:r>
              <a:rPr lang="pt-BR" sz="3000" dirty="0" smtClean="0">
                <a:solidFill>
                  <a:srgbClr val="000000"/>
                </a:solidFill>
              </a:rPr>
              <a:t> com as seguintes áreas:</a:t>
            </a:r>
            <a:endParaRPr kumimoji="1" lang="pt-BR" sz="3000" b="1" dirty="0">
              <a:solidFill>
                <a:srgbClr val="FF33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6200" y="22225"/>
            <a:ext cx="8991600" cy="984885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pt-BR" sz="2900" b="1" dirty="0" smtClean="0">
                <a:solidFill>
                  <a:srgbClr val="FFFFFF"/>
                </a:solidFill>
              </a:rPr>
              <a:t>Uma tentativa de confrontação ao pensamento hegemônico em saúde = a agenda sul-americana</a:t>
            </a:r>
            <a:endParaRPr kumimoji="1" lang="pt-BR" sz="29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animBg="1"/>
      <p:bldP spid="471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496" y="13092"/>
            <a:ext cx="9001000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</a:rPr>
              <a:t>O QUE FAZER??  O QUE PRESISAMOS??</a:t>
            </a:r>
            <a:endParaRPr lang="pt-BR" sz="3200" b="1" dirty="0">
              <a:solidFill>
                <a:prstClr val="white"/>
              </a:solidFill>
            </a:endParaRPr>
          </a:p>
        </p:txBody>
      </p:sp>
      <p:sp>
        <p:nvSpPr>
          <p:cNvPr id="3" name="Triângulo isósceles 2"/>
          <p:cNvSpPr/>
          <p:nvPr/>
        </p:nvSpPr>
        <p:spPr>
          <a:xfrm>
            <a:off x="827584" y="1196752"/>
            <a:ext cx="7668344" cy="4104456"/>
          </a:xfrm>
          <a:prstGeom prst="triangle">
            <a:avLst>
              <a:gd name="adj" fmla="val 493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prstClr val="white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2195736" y="2852936"/>
            <a:ext cx="4752528" cy="2376264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POLITICAS DE SALUD QUE CONTRIBUYAN A LA TRANSFORMACION  DE LA SOCIEDAD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796136" y="5661248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prstClr val="black"/>
                </a:solidFill>
              </a:rPr>
              <a:t>MOVIMENTOS </a:t>
            </a:r>
          </a:p>
          <a:p>
            <a:pPr algn="ctr"/>
            <a:r>
              <a:rPr lang="es-ES" sz="2800" b="1" dirty="0" smtClean="0">
                <a:solidFill>
                  <a:prstClr val="black"/>
                </a:solidFill>
              </a:rPr>
              <a:t>SOCIAIS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7504" y="5473005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prstClr val="black"/>
                </a:solidFill>
              </a:rPr>
              <a:t>CIÊNCIA E CONHECIMENTO COMPROMETIDOS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44016" y="673532"/>
            <a:ext cx="8748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</a:rPr>
              <a:t>UM PROJETO POLÍTICO TRANSFORMADOR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92142" y="1196752"/>
            <a:ext cx="8748464" cy="432426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5500" b="1" dirty="0" smtClean="0">
                <a:solidFill>
                  <a:schemeClr val="bg1"/>
                </a:solidFill>
              </a:rPr>
              <a:t>Fortalecer MS – SC Defesa e fortalecimento do público</a:t>
            </a:r>
          </a:p>
          <a:p>
            <a:pPr algn="ctr"/>
            <a:r>
              <a:rPr lang="pt-BR" sz="5500" b="1" dirty="0" smtClean="0">
                <a:solidFill>
                  <a:schemeClr val="bg1"/>
                </a:solidFill>
              </a:rPr>
              <a:t>Universalizar a luta pelo direito a saúde </a:t>
            </a:r>
          </a:p>
        </p:txBody>
      </p:sp>
    </p:spTree>
    <p:extLst>
      <p:ext uri="{BB962C8B-B14F-4D97-AF65-F5344CB8AC3E}">
        <p14:creationId xmlns="" xmlns:p14="http://schemas.microsoft.com/office/powerpoint/2010/main" val="297599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16024" y="44624"/>
            <a:ext cx="8748464" cy="4553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pt-BR" sz="3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Brasil: obrigado por seu exemplo de resistência e luta. Por impulsionar uma reforma que garante o direito a saúde, porém, ALERTA com as políticas privatizadoras encobertas e subliminares…..</a:t>
            </a:r>
            <a:endParaRPr lang="pt-BR" sz="37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1028" name="Picture 4" descr="http://4.bp.blogspot.com/-52s48c70Dpg/Tv3n7XaezyI/AAAAAAAAADA/eO6lmQ0i-8I/s1600/defender_sus_contra_fed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742"/>
          <a:stretch>
            <a:fillRect/>
          </a:stretch>
        </p:blipFill>
        <p:spPr bwMode="auto">
          <a:xfrm>
            <a:off x="204192" y="4617694"/>
            <a:ext cx="8832304" cy="2195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elesurtv.net/articulos/2014/02/20/el-golpe-suave-en-venezuela-en-cinco-pasos-7713.html/golpe-suav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06" y="1214422"/>
            <a:ext cx="9072594" cy="5572164"/>
          </a:xfrm>
          <a:prstGeom prst="rect">
            <a:avLst/>
          </a:prstGeom>
          <a:noFill/>
        </p:spPr>
      </p:pic>
      <p:sp>
        <p:nvSpPr>
          <p:cNvPr id="4" name="Text Box 1043"/>
          <p:cNvSpPr txBox="1">
            <a:spLocks noChangeArrowheads="1"/>
          </p:cNvSpPr>
          <p:nvPr/>
        </p:nvSpPr>
        <p:spPr bwMode="auto">
          <a:xfrm>
            <a:off x="-36513" y="65766"/>
            <a:ext cx="9180513" cy="1077218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es-VE" sz="32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O PAPEL DA SAÚDE NOS PLANOS DE DESESTABILIZAÇÃO</a:t>
            </a:r>
            <a:endParaRPr lang="pt-BR" altLang="es-VE" sz="32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8736839" cy="582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1043"/>
          <p:cNvSpPr txBox="1">
            <a:spLocks noChangeArrowheads="1"/>
          </p:cNvSpPr>
          <p:nvPr/>
        </p:nvSpPr>
        <p:spPr bwMode="auto">
          <a:xfrm>
            <a:off x="-36513" y="0"/>
            <a:ext cx="9180513" cy="1077218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VE" sz="32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ESTRATÉGIAS  DA DIREITA  NAS  POLÍTICAS </a:t>
            </a:r>
          </a:p>
          <a:p>
            <a:pPr algn="ctr"/>
            <a:r>
              <a:rPr lang="es-ES" altLang="es-VE" sz="3200" b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DESESTABILIZADORAS  CONTRA A VENEZUELA </a:t>
            </a:r>
            <a:endParaRPr lang="es-ES" altLang="es-VE" sz="3200" b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14282" y="1000108"/>
            <a:ext cx="875134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700" b="1" dirty="0" smtClean="0">
                <a:solidFill>
                  <a:srgbClr val="C00000"/>
                </a:solidFill>
              </a:rPr>
              <a:t>Construir matrizes de opinião contra o Sistema Público Nacional de Saúde: O público não serve. Ha que se ter seguros privados de saúde.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700" b="1" dirty="0" smtClean="0">
                <a:solidFill>
                  <a:srgbClr val="C00000"/>
                </a:solidFill>
              </a:rPr>
              <a:t>Produzir desabastecimento intencional de medicamentos / Acumulando e escondendo  produtos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700" b="1" dirty="0" smtClean="0">
                <a:solidFill>
                  <a:srgbClr val="C00000"/>
                </a:solidFill>
              </a:rPr>
              <a:t>Aumento de preços / Especulação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700" b="1" dirty="0" smtClean="0">
                <a:solidFill>
                  <a:srgbClr val="C00000"/>
                </a:solidFill>
              </a:rPr>
              <a:t>Sabotagem de equipamentos para favorecer provedores privados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700" b="1" dirty="0" smtClean="0">
                <a:solidFill>
                  <a:srgbClr val="C00000"/>
                </a:solidFill>
              </a:rPr>
              <a:t>Aumento da </a:t>
            </a:r>
            <a:r>
              <a:rPr lang="pt-BR" sz="2700" b="1" dirty="0" err="1" smtClean="0">
                <a:solidFill>
                  <a:srgbClr val="C00000"/>
                </a:solidFill>
              </a:rPr>
              <a:t>conflitividade</a:t>
            </a:r>
            <a:r>
              <a:rPr lang="pt-BR" sz="2700" b="1" dirty="0" smtClean="0">
                <a:solidFill>
                  <a:srgbClr val="C00000"/>
                </a:solidFill>
              </a:rPr>
              <a:t> social. Protestos. </a:t>
            </a:r>
            <a:r>
              <a:rPr lang="es-ES" sz="2700" b="1" dirty="0" err="1" smtClean="0">
                <a:solidFill>
                  <a:srgbClr val="C00000"/>
                </a:solidFill>
              </a:rPr>
              <a:t>Mobilizações</a:t>
            </a:r>
            <a:r>
              <a:rPr lang="es-ES" sz="2700" b="1" dirty="0" smtClean="0">
                <a:solidFill>
                  <a:srgbClr val="C00000"/>
                </a:solidFill>
              </a:rPr>
              <a:t>. “</a:t>
            </a:r>
            <a:r>
              <a:rPr lang="es-ES" sz="2700" b="1" smtClean="0">
                <a:solidFill>
                  <a:srgbClr val="C00000"/>
                </a:solidFill>
              </a:rPr>
              <a:t>Esquentamento </a:t>
            </a:r>
            <a:r>
              <a:rPr lang="es-ES" sz="2700" b="1" dirty="0" smtClean="0">
                <a:solidFill>
                  <a:srgbClr val="C00000"/>
                </a:solidFill>
              </a:rPr>
              <a:t>da </a:t>
            </a:r>
            <a:r>
              <a:rPr lang="es-ES" sz="2700" b="1" dirty="0" err="1" smtClean="0">
                <a:solidFill>
                  <a:srgbClr val="C00000"/>
                </a:solidFill>
              </a:rPr>
              <a:t>rua</a:t>
            </a:r>
            <a:r>
              <a:rPr lang="es-ES" sz="2700" b="1" dirty="0" smtClean="0">
                <a:solidFill>
                  <a:srgbClr val="C00000"/>
                </a:solidFill>
              </a:rPr>
              <a:t>”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5496" y="6237312"/>
            <a:ext cx="9000999" cy="55399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pt-BR" sz="3000" dirty="0" smtClean="0">
                <a:solidFill>
                  <a:schemeClr val="bg1"/>
                </a:solidFill>
              </a:rPr>
              <a:t>OS ESTAMOS DERROTANDO… NÃO VOLTARÃO </a:t>
            </a:r>
            <a:endParaRPr lang="pt-BR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redistribucionderiqueza.com/wp-content/uploads/2013/06/QU%C3%89-ES-EL-DINERO.jpg"/>
          <p:cNvPicPr>
            <a:picLocks noChangeAspect="1" noChangeArrowheads="1"/>
          </p:cNvPicPr>
          <p:nvPr/>
        </p:nvPicPr>
        <p:blipFill>
          <a:blip r:embed="rId2" cstate="print"/>
          <a:srcRect t="11129" b="15202"/>
          <a:stretch>
            <a:fillRect/>
          </a:stretch>
        </p:blipFill>
        <p:spPr bwMode="auto">
          <a:xfrm>
            <a:off x="2195736" y="5013176"/>
            <a:ext cx="4752528" cy="1754874"/>
          </a:xfrm>
          <a:prstGeom prst="rect">
            <a:avLst/>
          </a:prstGeom>
          <a:noFill/>
        </p:spPr>
      </p:pic>
      <p:pic>
        <p:nvPicPr>
          <p:cNvPr id="1030" name="Picture 6" descr="http://hechizosparaenamorar.co/wp-content/uploads/2012/05/Magia-Blanca-Para-El-Dine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160612"/>
            <a:ext cx="1748054" cy="1584175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107504" y="35395"/>
            <a:ext cx="9001000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3600" b="1" dirty="0" smtClean="0">
                <a:solidFill>
                  <a:prstClr val="white"/>
                </a:solidFill>
              </a:rPr>
              <a:t> IMPACTO DESSA  MUDANÇA NAS POLÍTICAS DE  SAÚDE ?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16024" y="1484784"/>
            <a:ext cx="8820472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s-ES" sz="4800" b="1" dirty="0" smtClean="0">
                <a:solidFill>
                  <a:srgbClr val="002060"/>
                </a:solidFill>
                <a:latin typeface="Raavi" pitchFamily="34" charset="0"/>
                <a:cs typeface="Raavi" pitchFamily="34" charset="0"/>
              </a:rPr>
              <a:t>Que difícil é construir políticas </a:t>
            </a:r>
            <a:r>
              <a:rPr lang="pt-BR" sz="4800" b="1" dirty="0" smtClean="0">
                <a:solidFill>
                  <a:srgbClr val="002060"/>
                </a:solidFill>
                <a:latin typeface="Raavi" pitchFamily="34" charset="0"/>
                <a:cs typeface="Raavi" pitchFamily="34" charset="0"/>
              </a:rPr>
              <a:t>públicas para garantir o direito à  saúde, quando</a:t>
            </a:r>
            <a:r>
              <a:rPr lang="es-ES" sz="4800" b="1" dirty="0" smtClean="0">
                <a:solidFill>
                  <a:srgbClr val="002060"/>
                </a:solidFill>
                <a:latin typeface="Raavi" pitchFamily="34" charset="0"/>
                <a:cs typeface="Raavi" pitchFamily="34" charset="0"/>
              </a:rPr>
              <a:t> o lucro é </a:t>
            </a:r>
            <a:r>
              <a:rPr lang="es-ES" sz="4800" b="1" dirty="0" err="1" smtClean="0">
                <a:solidFill>
                  <a:srgbClr val="002060"/>
                </a:solidFill>
                <a:latin typeface="Raavi" pitchFamily="34" charset="0"/>
                <a:cs typeface="Raavi" pitchFamily="34" charset="0"/>
              </a:rPr>
              <a:t>um</a:t>
            </a:r>
            <a:r>
              <a:rPr lang="es-ES" sz="4800" b="1" dirty="0" smtClean="0">
                <a:solidFill>
                  <a:srgbClr val="002060"/>
                </a:solidFill>
                <a:latin typeface="Raavi" pitchFamily="34" charset="0"/>
                <a:cs typeface="Raavi" pitchFamily="34" charset="0"/>
              </a:rPr>
              <a:t> dos motores </a:t>
            </a:r>
            <a:r>
              <a:rPr lang="pt-BR" sz="4800" b="1" dirty="0" smtClean="0">
                <a:solidFill>
                  <a:srgbClr val="002060"/>
                </a:solidFill>
                <a:latin typeface="Raavi" pitchFamily="34" charset="0"/>
                <a:cs typeface="Raavi" pitchFamily="34" charset="0"/>
              </a:rPr>
              <a:t>dessas</a:t>
            </a:r>
            <a:r>
              <a:rPr lang="es-ES" sz="4800" b="1" dirty="0" smtClean="0">
                <a:solidFill>
                  <a:srgbClr val="002060"/>
                </a:solidFill>
                <a:latin typeface="Raavi" pitchFamily="34" charset="0"/>
                <a:cs typeface="Raavi" pitchFamily="34" charset="0"/>
              </a:rPr>
              <a:t> políticas…</a:t>
            </a:r>
            <a:endParaRPr lang="es-ES" sz="4800" dirty="0">
              <a:solidFill>
                <a:srgbClr val="002060"/>
              </a:solidFill>
              <a:latin typeface="Raavi" pitchFamily="34" charset="0"/>
              <a:cs typeface="Raavi" pitchFamily="34" charset="0"/>
            </a:endParaRPr>
          </a:p>
        </p:txBody>
      </p:sp>
      <p:pic>
        <p:nvPicPr>
          <p:cNvPr id="9" name="Picture 2" descr="http://www.robinbook.com/archivos/imagenes/libros/1e100a1e7694767da1e48c6e81a6cf84b8e91bf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221088"/>
            <a:ext cx="2088232" cy="25710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5496" y="20935"/>
            <a:ext cx="9073008" cy="830997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bg1"/>
                </a:solidFill>
                <a:latin typeface="Times New Roman"/>
              </a:rPr>
              <a:t>Evolução da Medicina</a:t>
            </a:r>
            <a:endParaRPr lang="pt-BR" sz="4800" b="1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5496" y="861680"/>
            <a:ext cx="413125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4400" dirty="0" smtClean="0">
                <a:solidFill>
                  <a:srgbClr val="000000"/>
                </a:solidFill>
                <a:latin typeface="Times New Roman"/>
              </a:rPr>
              <a:t>da clínica médica</a:t>
            </a:r>
            <a:endParaRPr lang="es-ES" sz="4400" dirty="0">
              <a:solidFill>
                <a:srgbClr val="000000"/>
              </a:solidFill>
              <a:latin typeface="Times New Roman"/>
            </a:endParaRPr>
          </a:p>
          <a:p>
            <a:r>
              <a:rPr lang="pt-BR" sz="2800" dirty="0" smtClean="0">
                <a:solidFill>
                  <a:srgbClr val="000000"/>
                </a:solidFill>
                <a:latin typeface="Times New Roman"/>
              </a:rPr>
              <a:t>com tecnologias </a:t>
            </a:r>
          </a:p>
          <a:p>
            <a:r>
              <a:rPr lang="pt-BR" sz="2800" dirty="0" smtClean="0">
                <a:solidFill>
                  <a:srgbClr val="000000"/>
                </a:solidFill>
                <a:latin typeface="Times New Roman"/>
              </a:rPr>
              <a:t>de baixa complexidade</a:t>
            </a:r>
            <a:endParaRPr lang="pt-BR" sz="2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5004048" y="908720"/>
            <a:ext cx="4104456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3800" dirty="0" smtClean="0">
                <a:solidFill>
                  <a:srgbClr val="000000"/>
                </a:solidFill>
                <a:latin typeface="Times New Roman"/>
              </a:rPr>
              <a:t>à medicina de alta </a:t>
            </a:r>
            <a:r>
              <a:rPr lang="pt-BR" sz="3800" dirty="0" smtClean="0">
                <a:solidFill>
                  <a:srgbClr val="000000"/>
                </a:solidFill>
                <a:latin typeface="Times New Roman"/>
              </a:rPr>
              <a:t>densidade </a:t>
            </a:r>
            <a:r>
              <a:rPr lang="es-ES" sz="3800" dirty="0" smtClean="0">
                <a:solidFill>
                  <a:srgbClr val="000000"/>
                </a:solidFill>
                <a:latin typeface="Times New Roman"/>
              </a:rPr>
              <a:t>tecnológica</a:t>
            </a:r>
            <a:endParaRPr lang="es-ES" sz="3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4714876" y="1643050"/>
            <a:ext cx="864096" cy="630238"/>
          </a:xfrm>
          <a:prstGeom prst="rightArrow">
            <a:avLst>
              <a:gd name="adj1" fmla="val 50000"/>
              <a:gd name="adj2" fmla="val 47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BO" sz="6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579368" y="2924944"/>
            <a:ext cx="8097088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3600" b="1" dirty="0" err="1" smtClean="0">
                <a:solidFill>
                  <a:srgbClr val="000000"/>
                </a:solidFill>
                <a:latin typeface="Times New Roman"/>
              </a:rPr>
              <a:t>Imagenologia</a:t>
            </a:r>
            <a:r>
              <a:rPr lang="pt-BR" sz="3600" b="1" dirty="0" smtClean="0">
                <a:solidFill>
                  <a:srgbClr val="000000"/>
                </a:solidFill>
                <a:latin typeface="Times New Roman"/>
              </a:rPr>
              <a:t>,</a:t>
            </a:r>
            <a:r>
              <a:rPr lang="es-ES" sz="3600" b="1" dirty="0" smtClean="0">
                <a:solidFill>
                  <a:srgbClr val="000000"/>
                </a:solidFill>
                <a:latin typeface="Times New Roman"/>
              </a:rPr>
              <a:t>  Robótica</a:t>
            </a:r>
            <a:r>
              <a:rPr lang="es-ES" sz="3600" b="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s-ES" sz="36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BR" sz="3600" b="1" dirty="0" smtClean="0">
                <a:solidFill>
                  <a:srgbClr val="000000"/>
                </a:solidFill>
                <a:latin typeface="Times New Roman"/>
              </a:rPr>
              <a:t>Biotecnologia </a:t>
            </a:r>
            <a:endParaRPr lang="pt-BR" sz="36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395536" y="3807038"/>
            <a:ext cx="856895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660000"/>
                </a:solidFill>
                <a:latin typeface="Arial Black" pitchFamily="34" charset="0"/>
              </a:rPr>
              <a:t>A entrada da saúde/medicina na economia a converteu em espaço para grandes negócios e ganâncias, abrindo as portas ao lucro e a corrupção…. </a:t>
            </a:r>
            <a:endParaRPr lang="pt-BR" sz="3600" b="1" dirty="0">
              <a:solidFill>
                <a:srgbClr val="660000"/>
              </a:solidFill>
              <a:latin typeface="Arial Black" pitchFamily="34" charset="0"/>
            </a:endParaRPr>
          </a:p>
        </p:txBody>
      </p:sp>
      <p:pic>
        <p:nvPicPr>
          <p:cNvPr id="2052" name="Picture 4" descr="http://www.medicalcenter.com.mx/content/images/thumbs/0000818_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1500174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4965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  <p:bldP spid="37895" grpId="0" animBg="1"/>
      <p:bldP spid="37896" grpId="0" animBg="1"/>
      <p:bldP spid="378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1433" y="17366"/>
            <a:ext cx="9108504" cy="72327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4100" b="1" dirty="0" smtClean="0">
                <a:solidFill>
                  <a:schemeClr val="bg1"/>
                </a:solidFill>
              </a:rPr>
              <a:t>Complexo Médico Industrial Financeiro</a:t>
            </a:r>
            <a:endParaRPr lang="pt-BR" sz="4100" b="1" dirty="0">
              <a:solidFill>
                <a:schemeClr val="bg1"/>
              </a:solidFill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07504" y="692696"/>
            <a:ext cx="889317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4000" b="1" dirty="0" smtClean="0">
                <a:solidFill>
                  <a:srgbClr val="000000"/>
                </a:solidFill>
              </a:rPr>
              <a:t>Grandes corporações </a:t>
            </a:r>
            <a:r>
              <a:rPr lang="pt-BR" sz="4000" b="1" dirty="0" smtClean="0">
                <a:solidFill>
                  <a:srgbClr val="FF0000"/>
                </a:solidFill>
              </a:rPr>
              <a:t>privadas</a:t>
            </a:r>
            <a:r>
              <a:rPr lang="pt-BR" sz="4000" b="1" dirty="0" smtClean="0">
                <a:solidFill>
                  <a:srgbClr val="000000"/>
                </a:solidFill>
              </a:rPr>
              <a:t> que produzem medicamentos, vacinas, insumos, tecnologia médica,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4000" b="1" dirty="0" smtClean="0">
                <a:solidFill>
                  <a:srgbClr val="000000"/>
                </a:solidFill>
              </a:rPr>
              <a:t>ou vendem seguros e serviços de saúde, cujo interesse não está na saúde da população, mas nos seus interesses econômicos e ganâncias.</a:t>
            </a:r>
            <a:endParaRPr lang="pt-BR" sz="4000" b="1" dirty="0">
              <a:solidFill>
                <a:srgbClr val="000000"/>
              </a:solidFill>
            </a:endParaRPr>
          </a:p>
        </p:txBody>
      </p:sp>
      <p:pic>
        <p:nvPicPr>
          <p:cNvPr id="36874" name="Picture 10" descr="resonad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4340" y="4918856"/>
            <a:ext cx="2446664" cy="1916832"/>
          </a:xfrm>
          <a:prstGeom prst="rect">
            <a:avLst/>
          </a:prstGeom>
          <a:noFill/>
        </p:spPr>
      </p:pic>
      <p:pic>
        <p:nvPicPr>
          <p:cNvPr id="1026" name="Picture 2" descr="http://2.bp.blogspot.com/_wWQKzavr2N4/SdAncnb5MWI/AAAAAAAAACM/iJ6j_JejKA4/S1600-R/VAL%5B1%5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054"/>
          <a:stretch/>
        </p:blipFill>
        <p:spPr bwMode="auto">
          <a:xfrm>
            <a:off x="16446" y="5013176"/>
            <a:ext cx="2592288" cy="18265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nterface-analysis.com/IAA/images/site/P_philipsmedic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211" y="5080222"/>
            <a:ext cx="1228725" cy="581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anorama-consulting.com/wp-content/uploads/2013/05/ge-healthcare_74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237390"/>
            <a:ext cx="1368152" cy="5759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echreleased.techreleased.netdna-cdn.com/wp-content/uploads/2012/08/SetHeight150-Siemens-Healthcare-Diagnostic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198" y="5589240"/>
            <a:ext cx="1273324" cy="6366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3.bp.blogspot.com/-tC3CcQBxfSY/UVyvj6bLghI/AAAAAAAAAQg/yTSYpIBiaJ4/s1600/marcas-farmaceutica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093902"/>
            <a:ext cx="2573214" cy="17154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8410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3029" y="15148"/>
            <a:ext cx="9130971" cy="646331"/>
          </a:xfrm>
          <a:prstGeom prst="rect">
            <a:avLst/>
          </a:prstGeom>
          <a:solidFill>
            <a:srgbClr val="663300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3600" b="1">
                <a:solidFill>
                  <a:srgbClr val="FFFFFF"/>
                </a:solidFill>
                <a:latin typeface="Times New Roman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dirty="0" smtClean="0"/>
              <a:t>Quais</a:t>
            </a:r>
            <a:r>
              <a:rPr lang="es-ES" dirty="0" smtClean="0"/>
              <a:t> </a:t>
            </a:r>
            <a:r>
              <a:rPr lang="pt-BR" dirty="0" smtClean="0"/>
              <a:t>são</a:t>
            </a:r>
            <a:r>
              <a:rPr lang="es-ES" dirty="0" smtClean="0"/>
              <a:t> os </a:t>
            </a:r>
            <a:r>
              <a:rPr lang="pt-BR" dirty="0" smtClean="0"/>
              <a:t>grandes negócios em saúde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42844" y="857232"/>
            <a:ext cx="7109498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20000" indent="-72000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4000" b="1" dirty="0" smtClean="0">
                <a:solidFill>
                  <a:srgbClr val="663300"/>
                </a:solidFill>
              </a:rPr>
              <a:t>A doença</a:t>
            </a:r>
            <a:r>
              <a:rPr lang="pt-BR" sz="3200" b="1" dirty="0" smtClean="0">
                <a:solidFill>
                  <a:srgbClr val="663300"/>
                </a:solidFill>
              </a:rPr>
              <a:t>: adoecer pessoas sadias, inventar doenças, </a:t>
            </a:r>
            <a:r>
              <a:rPr lang="pt-BR" sz="3200" b="1" dirty="0" err="1" smtClean="0">
                <a:solidFill>
                  <a:srgbClr val="663300"/>
                </a:solidFill>
              </a:rPr>
              <a:t>cronificá-las</a:t>
            </a:r>
            <a:r>
              <a:rPr lang="pt-BR" sz="3200" b="1" dirty="0" smtClean="0">
                <a:solidFill>
                  <a:srgbClr val="663300"/>
                </a:solidFill>
              </a:rPr>
              <a:t>, vender medicamentos </a:t>
            </a:r>
          </a:p>
          <a:p>
            <a:pPr marL="720000" indent="-72000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4000" b="1" dirty="0" smtClean="0">
                <a:solidFill>
                  <a:srgbClr val="663300"/>
                </a:solidFill>
              </a:rPr>
              <a:t>Vender tecnologia médica, medicamentos, vacinas…</a:t>
            </a:r>
          </a:p>
          <a:p>
            <a:pPr marL="720000" indent="-72000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4000" b="1" dirty="0" smtClean="0">
                <a:solidFill>
                  <a:srgbClr val="663300"/>
                </a:solidFill>
              </a:rPr>
              <a:t>Venta de serviços clínicos</a:t>
            </a:r>
          </a:p>
          <a:p>
            <a:pPr marL="720000" indent="-72000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4000" b="1" dirty="0" smtClean="0">
                <a:solidFill>
                  <a:srgbClr val="663300"/>
                </a:solidFill>
              </a:rPr>
              <a:t>Seguros: planos de saúde</a:t>
            </a:r>
            <a:endParaRPr lang="pt-BR" sz="4000" b="1" dirty="0">
              <a:solidFill>
                <a:srgbClr val="663300"/>
              </a:solidFill>
            </a:endParaRPr>
          </a:p>
        </p:txBody>
      </p:sp>
      <p:pic>
        <p:nvPicPr>
          <p:cNvPr id="7" name="Picture 2" descr="http://www.sindinero.org/blog/wp-content/uploads/2014/02/Los-inventores-de-enfermedades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39" r="6709"/>
          <a:stretch/>
        </p:blipFill>
        <p:spPr bwMode="auto">
          <a:xfrm>
            <a:off x="7336380" y="714356"/>
            <a:ext cx="1807620" cy="2305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Oscar\Documents\ofi\personal OFI\mis imagenes\solo caratula  libro La Ro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3068960"/>
            <a:ext cx="1728192" cy="248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107504" y="5805264"/>
            <a:ext cx="2286000" cy="954107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es-VE" sz="2800" b="1" dirty="0" smtClean="0">
                <a:solidFill>
                  <a:schemeClr val="bg1"/>
                </a:solidFill>
                <a:cs typeface="Arial" charset="0"/>
              </a:rPr>
              <a:t>Indústria Farmacêutica</a:t>
            </a:r>
            <a:endParaRPr lang="pt-BR" altLang="es-VE" sz="28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429388" y="5786454"/>
            <a:ext cx="2541240" cy="95410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es-VE" sz="2800" b="1" dirty="0" smtClean="0">
                <a:solidFill>
                  <a:schemeClr val="bg1"/>
                </a:solidFill>
                <a:cs typeface="Arial" charset="0"/>
              </a:rPr>
              <a:t>Indústria </a:t>
            </a:r>
            <a:r>
              <a:rPr lang="pt-BR" altLang="es-VE" sz="2800" b="1" dirty="0" err="1" smtClean="0">
                <a:solidFill>
                  <a:schemeClr val="bg1"/>
                </a:solidFill>
                <a:cs typeface="Arial" charset="0"/>
              </a:rPr>
              <a:t>Tecno</a:t>
            </a:r>
            <a:r>
              <a:rPr lang="pt-BR" altLang="es-VE" sz="2800" b="1" dirty="0" smtClean="0">
                <a:solidFill>
                  <a:schemeClr val="bg1"/>
                </a:solidFill>
                <a:cs typeface="Arial" charset="0"/>
              </a:rPr>
              <a:t> Médica</a:t>
            </a:r>
            <a:endParaRPr lang="pt-BR" altLang="es-VE" sz="28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71736" y="5786454"/>
            <a:ext cx="3653501" cy="954107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VE" sz="2800" b="1" dirty="0" smtClean="0">
                <a:solidFill>
                  <a:schemeClr val="bg1"/>
                </a:solidFill>
                <a:cs typeface="Arial" charset="0"/>
              </a:rPr>
              <a:t>Seguros de </a:t>
            </a:r>
            <a:r>
              <a:rPr lang="pt-BR" altLang="es-VE" sz="2800" b="1" dirty="0" smtClean="0">
                <a:solidFill>
                  <a:schemeClr val="bg1"/>
                </a:solidFill>
                <a:cs typeface="Arial" charset="0"/>
              </a:rPr>
              <a:t>Saúde</a:t>
            </a:r>
            <a:r>
              <a:rPr lang="es-ES" altLang="es-VE" sz="2800" b="1" dirty="0" smtClean="0">
                <a:solidFill>
                  <a:schemeClr val="bg1"/>
                </a:solidFill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VE" sz="2800" b="1" dirty="0" smtClean="0">
                <a:solidFill>
                  <a:schemeClr val="bg1"/>
                </a:solidFill>
                <a:cs typeface="Arial" charset="0"/>
              </a:rPr>
              <a:t>e </a:t>
            </a:r>
            <a:r>
              <a:rPr lang="pt-BR" altLang="es-VE" sz="2800" b="1" dirty="0" smtClean="0">
                <a:solidFill>
                  <a:schemeClr val="bg1"/>
                </a:solidFill>
                <a:cs typeface="Arial" charset="0"/>
              </a:rPr>
              <a:t>prestação</a:t>
            </a:r>
            <a:r>
              <a:rPr lang="es-ES" altLang="es-VE" sz="2800" b="1" dirty="0" smtClean="0">
                <a:solidFill>
                  <a:schemeClr val="bg1"/>
                </a:solidFill>
                <a:cs typeface="Arial" charset="0"/>
              </a:rPr>
              <a:t> de </a:t>
            </a:r>
            <a:r>
              <a:rPr lang="pt-BR" altLang="es-VE" sz="2800" b="1" dirty="0" smtClean="0">
                <a:solidFill>
                  <a:schemeClr val="bg1"/>
                </a:solidFill>
                <a:cs typeface="Arial" charset="0"/>
              </a:rPr>
              <a:t>serviços</a:t>
            </a:r>
            <a:endParaRPr lang="pt-BR" altLang="es-VE" sz="2800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5463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1043"/>
          <p:cNvSpPr txBox="1">
            <a:spLocks noChangeArrowheads="1"/>
          </p:cNvSpPr>
          <p:nvPr/>
        </p:nvSpPr>
        <p:spPr bwMode="auto">
          <a:xfrm>
            <a:off x="-36513" y="0"/>
            <a:ext cx="9180513" cy="707886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VE" sz="3200" b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pt-BR" altLang="es-VE" sz="4000" b="1" dirty="0" smtClean="0">
                <a:solidFill>
                  <a:srgbClr val="FFFFFF"/>
                </a:solidFill>
                <a:cs typeface="Arial" charset="0"/>
              </a:rPr>
              <a:t>QUAL É O GRANDE NEGÓCIO </a:t>
            </a:r>
            <a:r>
              <a:rPr lang="es-ES" altLang="es-VE" sz="4000" b="1" dirty="0" smtClean="0">
                <a:solidFill>
                  <a:srgbClr val="FFFFFF"/>
                </a:solidFill>
                <a:cs typeface="Arial" charset="0"/>
              </a:rPr>
              <a:t>?</a:t>
            </a:r>
            <a:endParaRPr lang="es-ES" altLang="es-VE" sz="4000" b="1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64521" name="Picture 8" descr="Ver imagen en tamaño complet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764704"/>
            <a:ext cx="3501131" cy="238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2" name="Picture 12" descr="Curso%2520Laparoscopia%2520Hospital%2520de%2520Navar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12" y="4737372"/>
            <a:ext cx="3023997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Nube"/>
          <p:cNvSpPr/>
          <p:nvPr/>
        </p:nvSpPr>
        <p:spPr>
          <a:xfrm rot="20323880">
            <a:off x="5942010" y="4867700"/>
            <a:ext cx="2857897" cy="173792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000" b="1" dirty="0">
                <a:solidFill>
                  <a:prstClr val="white"/>
                </a:solidFill>
              </a:rPr>
              <a:t>NEGOCIOS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000" b="1" dirty="0">
                <a:solidFill>
                  <a:prstClr val="white"/>
                </a:solidFill>
              </a:rPr>
              <a:t>CORRUPCION</a:t>
            </a:r>
          </a:p>
        </p:txBody>
      </p:sp>
      <p:pic>
        <p:nvPicPr>
          <p:cNvPr id="20" name="Picture 4" descr="http://naxxytta.files.wordpress.com/2010/09/tdah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836712"/>
            <a:ext cx="2494408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22554" y="3212976"/>
            <a:ext cx="9095475" cy="1323439"/>
          </a:xfrm>
          <a:prstGeom prst="rect">
            <a:avLst/>
          </a:prstGeom>
          <a:solidFill>
            <a:srgbClr val="6633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4000" b="1" dirty="0" smtClean="0">
                <a:solidFill>
                  <a:srgbClr val="FFFFFF"/>
                </a:solidFill>
              </a:rPr>
              <a:t>Fazer</a:t>
            </a:r>
            <a:r>
              <a:rPr lang="es-BO" sz="4000" b="1" dirty="0" smtClean="0">
                <a:solidFill>
                  <a:srgbClr val="FFFFFF"/>
                </a:solidFill>
              </a:rPr>
              <a:t> </a:t>
            </a:r>
            <a:r>
              <a:rPr lang="pt-BR" sz="4000" b="1" dirty="0" smtClean="0">
                <a:solidFill>
                  <a:srgbClr val="FFFFFF"/>
                </a:solidFill>
              </a:rPr>
              <a:t>com</a:t>
            </a:r>
            <a:r>
              <a:rPr lang="es-BO" sz="4000" b="1" dirty="0" smtClean="0">
                <a:solidFill>
                  <a:srgbClr val="FFFFFF"/>
                </a:solidFill>
              </a:rPr>
              <a:t> que o </a:t>
            </a:r>
            <a:r>
              <a:rPr lang="pt-BR" sz="4000" b="1" dirty="0" smtClean="0">
                <a:solidFill>
                  <a:srgbClr val="FFFFFF"/>
                </a:solidFill>
              </a:rPr>
              <a:t>estado financie o setor privado: clínicas, farmacêuticas, seguros…</a:t>
            </a:r>
            <a:r>
              <a:rPr lang="es-BO" sz="4000" b="1" dirty="0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076" name="Picture 4" descr="http://www.rcm.icrt.cu/wp-content/uploads/2012/07/vih-medicamento-300x22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77" y="917277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k45.kn3.net/taringa/0/0/8/7/2/2/blitzkrieg82/544.jpg?656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81128"/>
            <a:ext cx="2130624" cy="2130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3 Imagen" descr="http://pijamasurf.com/wp-content/uploads/2011/02/Picture-759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2513" r="5699" b="10719"/>
          <a:stretch>
            <a:fillRect/>
          </a:stretch>
        </p:blipFill>
        <p:spPr bwMode="auto">
          <a:xfrm>
            <a:off x="107504" y="188640"/>
            <a:ext cx="23135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2071670" y="83404"/>
            <a:ext cx="7036834" cy="670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pt-BR" sz="3800" b="1" dirty="0" smtClean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O Prêmio Nobel Richard Roberts denuncia a forma como operam as </a:t>
            </a:r>
            <a:r>
              <a:rPr kumimoji="1" lang="pt-BR" sz="3800" b="1" dirty="0" smtClean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farmacêuticas </a:t>
            </a:r>
            <a:r>
              <a:rPr kumimoji="1" lang="pt-BR" sz="3800" b="1" dirty="0" smtClean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no </a:t>
            </a:r>
            <a:r>
              <a:rPr kumimoji="1" lang="pt-BR" sz="3800" b="1" dirty="0" smtClean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capitalismo</a:t>
            </a:r>
            <a:r>
              <a:rPr kumimoji="1" lang="pt-BR" sz="3800" b="1" dirty="0" smtClean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: </a:t>
            </a:r>
          </a:p>
          <a:p>
            <a:pPr algn="ctr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pt-BR" sz="3800" b="1" dirty="0" smtClean="0">
                <a:solidFill>
                  <a:srgbClr val="00007A"/>
                </a:solidFill>
                <a:ea typeface="Times New Roman" pitchFamily="18" charset="0"/>
                <a:cs typeface="Arial" charset="0"/>
              </a:rPr>
              <a:t>antepõem o lucro à saúde, </a:t>
            </a:r>
          </a:p>
          <a:p>
            <a:pPr algn="ctr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pt-BR" sz="3800" b="1" dirty="0" smtClean="0">
                <a:solidFill>
                  <a:srgbClr val="00007A"/>
                </a:solidFill>
                <a:ea typeface="Times New Roman" pitchFamily="18" charset="0"/>
                <a:cs typeface="Arial" charset="0"/>
              </a:rPr>
              <a:t>detêm os avanços na cura de doenças, </a:t>
            </a:r>
            <a:r>
              <a:rPr kumimoji="1" lang="pt-BR" sz="3800" b="1" dirty="0" smtClean="0">
                <a:solidFill>
                  <a:srgbClr val="00007A"/>
                </a:solidFill>
                <a:ea typeface="Times New Roman" pitchFamily="18" charset="0"/>
                <a:cs typeface="Arial" charset="0"/>
              </a:rPr>
              <a:t>curar </a:t>
            </a:r>
            <a:r>
              <a:rPr kumimoji="1" lang="pt-BR" sz="3800" b="1" dirty="0" smtClean="0">
                <a:solidFill>
                  <a:srgbClr val="00007A"/>
                </a:solidFill>
                <a:ea typeface="Times New Roman" pitchFamily="18" charset="0"/>
                <a:cs typeface="Arial" charset="0"/>
              </a:rPr>
              <a:t>não é rentável, </a:t>
            </a:r>
            <a:r>
              <a:rPr kumimoji="1" lang="pt-BR" sz="3800" b="1" dirty="0" smtClean="0">
                <a:solidFill>
                  <a:srgbClr val="00007A"/>
                </a:solidFill>
                <a:ea typeface="Times New Roman" pitchFamily="18" charset="0"/>
                <a:cs typeface="Arial" charset="0"/>
              </a:rPr>
              <a:t>o </a:t>
            </a:r>
            <a:r>
              <a:rPr kumimoji="1" lang="pt-BR" sz="3800" b="1" dirty="0" smtClean="0">
                <a:solidFill>
                  <a:srgbClr val="00007A"/>
                </a:solidFill>
                <a:ea typeface="Times New Roman" pitchFamily="18" charset="0"/>
                <a:cs typeface="Arial" charset="0"/>
              </a:rPr>
              <a:t>rentável  é a </a:t>
            </a:r>
            <a:r>
              <a:rPr kumimoji="1" lang="pt-BR" sz="3800" b="1" dirty="0" smtClean="0">
                <a:solidFill>
                  <a:srgbClr val="00007A"/>
                </a:solidFill>
                <a:ea typeface="Times New Roman" pitchFamily="18" charset="0"/>
                <a:cs typeface="Arial" charset="0"/>
              </a:rPr>
              <a:t>cronicidade</a:t>
            </a:r>
            <a:endParaRPr kumimoji="1" lang="pt-BR" sz="3800" b="1" dirty="0">
              <a:solidFill>
                <a:srgbClr val="00007A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7170" name="Picture 2" descr="http://4.bp.blogspot.com/-TwDtlGotUIQ/UWKuO5v25jI/AAAAAAAAGGE/TijdWdqZ6fg/s320/la+industria+farmaceutic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2107042" cy="316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8100000" algn="ctr" rotWithShape="0">
            <a:srgbClr val="808080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8100000" algn="ctr" rotWithShape="0">
            <a:srgbClr val="808080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adrante">
  <a:themeElements>
    <a:clrScheme name="Cuadrante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Cuadran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adrante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adrante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adrante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adrante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adrante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adrante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adrante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adrante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adrante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2904</TotalTime>
  <Words>1600</Words>
  <Application>Microsoft Office PowerPoint</Application>
  <PresentationFormat>Apresentação na tela (4:3)</PresentationFormat>
  <Paragraphs>209</Paragraphs>
  <Slides>36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9</vt:i4>
      </vt:variant>
      <vt:variant>
        <vt:lpstr>Títulos de slides</vt:lpstr>
      </vt:variant>
      <vt:variant>
        <vt:i4>36</vt:i4>
      </vt:variant>
    </vt:vector>
  </HeadingPairs>
  <TitlesOfParts>
    <vt:vector size="45" baseType="lpstr">
      <vt:lpstr>Tema de Office</vt:lpstr>
      <vt:lpstr>1_Default Design</vt:lpstr>
      <vt:lpstr>Diseño predeterminado</vt:lpstr>
      <vt:lpstr>Cuadrante</vt:lpstr>
      <vt:lpstr>2_Tema de Office</vt:lpstr>
      <vt:lpstr>1_Tema de Office</vt:lpstr>
      <vt:lpstr>1_Diseño predeterminado</vt:lpstr>
      <vt:lpstr>4_Default Design</vt:lpstr>
      <vt:lpstr>6_Default Design</vt:lpstr>
      <vt:lpstr>Slide 1</vt:lpstr>
      <vt:lpstr>TEMAS  A  TRATAR:</vt:lpstr>
      <vt:lpstr>Slide 3</vt:lpstr>
      <vt:lpstr>Slide 4</vt:lpstr>
      <vt:lpstr>Slide 5</vt:lpstr>
      <vt:lpstr>Slide 6</vt:lpstr>
      <vt:lpstr>Slide 7</vt:lpstr>
      <vt:lpstr>Slide 8</vt:lpstr>
      <vt:lpstr>Slide 9</vt:lpstr>
      <vt:lpstr>TAXAS DE LUCRO DAS INDÚSTRIAS MAIS RENTÁVEIS DO MUNDO</vt:lpstr>
      <vt:lpstr>Slide 11</vt:lpstr>
      <vt:lpstr>Slide 12</vt:lpstr>
      <vt:lpstr>Slide 13</vt:lpstr>
      <vt:lpstr>Proposta da Saúde Pública neoliberal </vt:lpstr>
      <vt:lpstr>Slide 15</vt:lpstr>
      <vt:lpstr>Proposta da MS - SC 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Brasil. Políticas Públicas Privatizadoras  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DELLNBX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Aymara</cp:lastModifiedBy>
  <cp:revision>358</cp:revision>
  <dcterms:created xsi:type="dcterms:W3CDTF">2013-01-13T15:10:53Z</dcterms:created>
  <dcterms:modified xsi:type="dcterms:W3CDTF">2014-08-26T16:36:37Z</dcterms:modified>
</cp:coreProperties>
</file>