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5" r:id="rId1"/>
    <p:sldMasterId id="2147483705" r:id="rId2"/>
  </p:sldMasterIdLst>
  <p:notesMasterIdLst>
    <p:notesMasterId r:id="rId44"/>
  </p:notesMasterIdLst>
  <p:sldIdLst>
    <p:sldId id="326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36" r:id="rId16"/>
    <p:sldId id="339" r:id="rId17"/>
    <p:sldId id="337" r:id="rId18"/>
    <p:sldId id="365" r:id="rId19"/>
    <p:sldId id="313" r:id="rId20"/>
    <p:sldId id="301" r:id="rId21"/>
    <p:sldId id="302" r:id="rId22"/>
    <p:sldId id="303" r:id="rId23"/>
    <p:sldId id="304" r:id="rId24"/>
    <p:sldId id="354" r:id="rId25"/>
    <p:sldId id="355" r:id="rId26"/>
    <p:sldId id="356" r:id="rId27"/>
    <p:sldId id="299" r:id="rId28"/>
    <p:sldId id="366" r:id="rId29"/>
    <p:sldId id="367" r:id="rId30"/>
    <p:sldId id="357" r:id="rId31"/>
    <p:sldId id="358" r:id="rId32"/>
    <p:sldId id="359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2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B409C-EEA2-48E4-A214-328473AC7AF2}" type="datetimeFigureOut">
              <a:rPr lang="pt-BR" smtClean="0"/>
              <a:t>07/11/2013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35F70-D37F-40F4-88FC-361C967C7A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697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06CB3-0344-4D90-B9A0-DCCF43AEAE74}" type="slidenum">
              <a:rPr lang="pt-BR" altLang="pt-BR" smtClean="0"/>
              <a:pPr eaLnBrk="1" hangingPunct="1"/>
              <a:t>14</a:t>
            </a:fld>
            <a:endParaRPr lang="pt-BR" altLang="pt-BR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39EF45-6F80-4402-A6AB-60C56CEF51EB}" type="slidenum">
              <a:rPr lang="en-US" altLang="pt-BR" sz="1200">
                <a:cs typeface="Arial" charset="0"/>
              </a:rPr>
              <a:pPr algn="r" eaLnBrk="1" hangingPunct="1"/>
              <a:t>14</a:t>
            </a:fld>
            <a:endParaRPr lang="en-US" altLang="pt-BR" sz="12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/>
          <a:p>
            <a:pPr eaLnBrk="1" hangingPunct="1"/>
            <a:endParaRPr lang="en-GB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B06CB3-0344-4D90-B9A0-DCCF43AEAE74}" type="slidenum">
              <a:rPr lang="pt-BR" altLang="pt-BR" smtClean="0"/>
              <a:pPr eaLnBrk="1" hangingPunct="1"/>
              <a:t>15</a:t>
            </a:fld>
            <a:endParaRPr lang="pt-BR" altLang="pt-BR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39EF45-6F80-4402-A6AB-60C56CEF51EB}" type="slidenum">
              <a:rPr lang="en-US" altLang="pt-BR" sz="1200">
                <a:cs typeface="Arial" charset="0"/>
              </a:rPr>
              <a:pPr algn="r" eaLnBrk="1" hangingPunct="1"/>
              <a:t>15</a:t>
            </a:fld>
            <a:endParaRPr lang="en-US" altLang="pt-BR" sz="1200">
              <a:cs typeface="Arial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/>
          <a:p>
            <a:pPr eaLnBrk="1" hangingPunct="1"/>
            <a:endParaRPr lang="en-GB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6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887A-BC04-4044-86CE-C5730036670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7611-CDA3-4B02-84DB-B056F4850EB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1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8121-8B9B-4324-8D26-AECBF266001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917A-3D21-41E8-BF90-B567E4F8D4E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6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F6C9-6227-4EDE-A3F2-274090B644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A0B5-3182-4981-A4AE-95F03AC98A4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8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762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887A-BC04-4044-86CE-C5730036670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3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8FB8-07C9-4F3E-AC16-B35899AA96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7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41F0-0164-428D-923B-9D28D09E4B4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F265-6738-4D9F-98E4-0EA7D9F7238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13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9B8F-4BBA-43CB-B7E4-22E947C28B9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8FB8-07C9-4F3E-AC16-B35899AA96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2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867B-24D1-40C7-A573-F86C2EDBF88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9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312D-0DD9-4E03-8F5A-1D0A5DE193A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569C-0D71-4880-A7EC-1B7D25AC72B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0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FBAA-2F69-4B67-98D4-154F4BF90ADC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9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7611-CDA3-4B02-84DB-B056F4850EB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36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8121-8B9B-4324-8D26-AECBF266001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2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917A-3D21-41E8-BF90-B567E4F8D4E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8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F6C9-6227-4EDE-A3F2-274090B644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5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A0B5-3182-4981-A4AE-95F03AC98A4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6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41F0-0164-428D-923B-9D28D09E4B4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F265-6738-4D9F-98E4-0EA7D9F7238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9B8F-4BBA-43CB-B7E4-22E947C28B9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867B-24D1-40C7-A573-F86C2EDBF88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9312D-0DD9-4E03-8F5A-1D0A5DE193A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569C-0D71-4880-A7EC-1B7D25AC72B5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FBAA-2F69-4B67-98D4-154F4BF90ADC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6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66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66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4DBDA-678F-498E-A7D5-242301E186B2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sp>
          <p:nvSpPr>
            <p:cNvPr id="665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dirty="0">
                <a:solidFill>
                  <a:srgbClr val="FFFFFF"/>
                </a:solidFill>
              </a:endParaRPr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6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66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66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666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4DBDA-678F-498E-A7D5-242301E186B2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9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www.worldwewant2015.org/population" TargetMode="Externa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hyperlink" Target="http://www.worldwewant2015.org/" TargetMode="External"/><Relationship Id="rId21" Type="http://schemas.openxmlformats.org/officeDocument/2006/relationships/hyperlink" Target="http://www.worldwewant2015.org/food2015" TargetMode="External"/><Relationship Id="rId7" Type="http://schemas.openxmlformats.org/officeDocument/2006/relationships/hyperlink" Target="http://www.worldwewant2015.org/governance" TargetMode="External"/><Relationship Id="rId12" Type="http://schemas.openxmlformats.org/officeDocument/2006/relationships/image" Target="../media/image27.png"/><Relationship Id="rId17" Type="http://schemas.openxmlformats.org/officeDocument/2006/relationships/hyperlink" Target="http://www.worldwewant2015.org/employment" TargetMode="External"/><Relationship Id="rId25" Type="http://schemas.openxmlformats.org/officeDocument/2006/relationships/hyperlink" Target="http://www.worldwewant2015.org/energy2015" TargetMode="External"/><Relationship Id="rId2" Type="http://schemas.openxmlformats.org/officeDocument/2006/relationships/image" Target="../media/image22.jpe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openxmlformats.org/officeDocument/2006/relationships/hyperlink" Target="http://www.worldwewant2015.org/sustainability" TargetMode="External"/><Relationship Id="rId24" Type="http://schemas.openxmlformats.org/officeDocument/2006/relationships/image" Target="../media/image33.png"/><Relationship Id="rId5" Type="http://schemas.openxmlformats.org/officeDocument/2006/relationships/hyperlink" Target="http://www.worldwewant2015.org/inequalities" TargetMode="External"/><Relationship Id="rId15" Type="http://schemas.openxmlformats.org/officeDocument/2006/relationships/hyperlink" Target="http://www.worldwewant2015.org/water" TargetMode="External"/><Relationship Id="rId23" Type="http://schemas.openxmlformats.org/officeDocument/2006/relationships/hyperlink" Target="http://www.worldwewant2015.org/education2015" TargetMode="External"/><Relationship Id="rId10" Type="http://schemas.openxmlformats.org/officeDocument/2006/relationships/image" Target="../media/image26.png"/><Relationship Id="rId19" Type="http://schemas.openxmlformats.org/officeDocument/2006/relationships/hyperlink" Target="http://www.worldwewant2015.org/conflict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://www.worldwewant2015.org/health" TargetMode="Externa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FFFF00"/>
                </a:solidFill>
              </a:rPr>
              <a:t/>
            </a:r>
            <a:br>
              <a:rPr lang="es-MX" sz="3600" dirty="0" smtClean="0">
                <a:solidFill>
                  <a:srgbClr val="FFFF00"/>
                </a:solidFill>
              </a:rPr>
            </a:br>
            <a:r>
              <a:rPr lang="es-MX" sz="3600" dirty="0">
                <a:solidFill>
                  <a:srgbClr val="FFFF00"/>
                </a:solidFill>
              </a:rPr>
              <a:t/>
            </a:r>
            <a:br>
              <a:rPr lang="es-MX" sz="3600" dirty="0">
                <a:solidFill>
                  <a:srgbClr val="FFFF00"/>
                </a:solidFill>
              </a:rPr>
            </a:br>
            <a:r>
              <a:rPr lang="es-MX" sz="3200" dirty="0" err="1" smtClean="0">
                <a:solidFill>
                  <a:srgbClr val="FFFF00"/>
                </a:solidFill>
              </a:rPr>
              <a:t>Saúde</a:t>
            </a:r>
            <a:r>
              <a:rPr lang="es-MX" sz="3200" dirty="0" smtClean="0">
                <a:solidFill>
                  <a:srgbClr val="FFFF00"/>
                </a:solidFill>
              </a:rPr>
              <a:t> </a:t>
            </a:r>
            <a:r>
              <a:rPr lang="es-MX" sz="3200" dirty="0" err="1" smtClean="0">
                <a:solidFill>
                  <a:srgbClr val="FFFF00"/>
                </a:solidFill>
              </a:rPr>
              <a:t>na</a:t>
            </a:r>
            <a:r>
              <a:rPr lang="es-MX" sz="3200" dirty="0">
                <a:solidFill>
                  <a:srgbClr val="FFFF00"/>
                </a:solidFill>
              </a:rPr>
              <a:t/>
            </a:r>
            <a:br>
              <a:rPr lang="es-MX" sz="3200" dirty="0">
                <a:solidFill>
                  <a:srgbClr val="FFFF00"/>
                </a:solidFill>
              </a:rPr>
            </a:br>
            <a:r>
              <a:rPr lang="es-MX" sz="3200" dirty="0" smtClean="0">
                <a:solidFill>
                  <a:srgbClr val="FFFF00"/>
                </a:solidFill>
              </a:rPr>
              <a:t>Agenda do </a:t>
            </a:r>
            <a:r>
              <a:rPr lang="es-MX" sz="3200" dirty="0" err="1" smtClean="0">
                <a:solidFill>
                  <a:srgbClr val="FFFF00"/>
                </a:solidFill>
              </a:rPr>
              <a:t>Desenvolvimento</a:t>
            </a:r>
            <a:r>
              <a:rPr lang="es-MX" sz="3200" dirty="0" smtClean="0">
                <a:solidFill>
                  <a:srgbClr val="FFFF00"/>
                </a:solidFill>
              </a:rPr>
              <a:t> </a:t>
            </a:r>
            <a:r>
              <a:rPr lang="es-MX" sz="3200" b="0" dirty="0" smtClean="0">
                <a:solidFill>
                  <a:srgbClr val="FFFF00"/>
                </a:solidFill>
              </a:rPr>
              <a:t>pos-2015:</a:t>
            </a:r>
            <a:br>
              <a:rPr lang="es-MX" sz="3200" b="0" dirty="0" smtClean="0">
                <a:solidFill>
                  <a:srgbClr val="FFFF00"/>
                </a:solidFill>
              </a:rPr>
            </a:br>
            <a:r>
              <a:rPr lang="es-MX" sz="3200" dirty="0" smtClean="0">
                <a:solidFill>
                  <a:srgbClr val="FFFF00"/>
                </a:solidFill>
              </a:rPr>
              <a:t>Papel</a:t>
            </a:r>
            <a:r>
              <a:rPr lang="es-MX" sz="3200" b="0" dirty="0" smtClean="0">
                <a:solidFill>
                  <a:srgbClr val="FFFF00"/>
                </a:solidFill>
              </a:rPr>
              <a:t> </a:t>
            </a:r>
            <a:r>
              <a:rPr lang="es-MX" sz="3200" b="0" dirty="0" smtClean="0">
                <a:solidFill>
                  <a:srgbClr val="FFFF00"/>
                </a:solidFill>
              </a:rPr>
              <a:t>dos </a:t>
            </a:r>
            <a:r>
              <a:rPr lang="es-MX" sz="3200" dirty="0" err="1">
                <a:solidFill>
                  <a:srgbClr val="FFFF00"/>
                </a:solidFill>
              </a:rPr>
              <a:t>p</a:t>
            </a:r>
            <a:r>
              <a:rPr lang="es-MX" sz="3200" b="0" dirty="0" err="1" smtClean="0">
                <a:solidFill>
                  <a:srgbClr val="FFFF00"/>
                </a:solidFill>
              </a:rPr>
              <a:t>rofissionais</a:t>
            </a:r>
            <a:r>
              <a:rPr lang="es-MX" sz="3200" b="0" dirty="0" smtClean="0">
                <a:solidFill>
                  <a:srgbClr val="FFFF00"/>
                </a:solidFill>
              </a:rPr>
              <a:t> de </a:t>
            </a:r>
            <a:r>
              <a:rPr lang="es-MX" sz="3200" b="0" dirty="0" err="1" smtClean="0">
                <a:solidFill>
                  <a:srgbClr val="FFFF00"/>
                </a:solidFill>
              </a:rPr>
              <a:t>sa</a:t>
            </a:r>
            <a:r>
              <a:rPr lang="es-MX" sz="3200" dirty="0" err="1" smtClean="0">
                <a:solidFill>
                  <a:srgbClr val="FFFF00"/>
                </a:solidFill>
              </a:rPr>
              <a:t>úde</a:t>
            </a:r>
            <a:r>
              <a:rPr lang="es-MX" sz="3200" b="0" dirty="0" smtClean="0">
                <a:solidFill>
                  <a:srgbClr val="FFFF00"/>
                </a:solidFill>
              </a:rPr>
              <a:t/>
            </a:r>
            <a:br>
              <a:rPr lang="es-MX" sz="3200" b="0" dirty="0" smtClean="0">
                <a:solidFill>
                  <a:srgbClr val="FFFF00"/>
                </a:solidFill>
              </a:rPr>
            </a:br>
            <a:r>
              <a:rPr lang="es-MX" sz="3600" dirty="0">
                <a:solidFill>
                  <a:srgbClr val="FFFF00"/>
                </a:solidFill>
              </a:rPr>
              <a:t/>
            </a:r>
            <a:br>
              <a:rPr lang="es-MX" sz="3600" dirty="0">
                <a:solidFill>
                  <a:srgbClr val="FFFF00"/>
                </a:solidFill>
              </a:rPr>
            </a:br>
            <a:endParaRPr lang="es-MX" sz="3600" b="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496944" cy="338437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Prof. Paulo M. </a:t>
            </a:r>
            <a:r>
              <a:rPr lang="pt-B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Buss</a:t>
            </a: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Director, Centro de Relaciones Internacionales en Salud</a:t>
            </a: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Profesor, Escuela Nacional de Salud Pública</a:t>
            </a:r>
          </a:p>
          <a:p>
            <a:pPr algn="ctr"/>
            <a:r>
              <a:rPr lang="es-MX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FUNDACIÓN OSWALDO CRUZ, Brasil</a:t>
            </a: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Miembro Titular, Academia Nacional de Medicina</a:t>
            </a:r>
          </a:p>
          <a:p>
            <a:pPr algn="ctr"/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Recife, Noviembre de 2013</a:t>
            </a:r>
          </a:p>
          <a:p>
            <a:pPr algn="ctr"/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4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Transformações políticas no Sul </a:t>
            </a:r>
            <a:r>
              <a:rPr lang="pt-BR" sz="2000" dirty="0" smtClean="0">
                <a:solidFill>
                  <a:srgbClr val="FFFF00"/>
                </a:solidFill>
              </a:rPr>
              <a:t>(1/2)</a:t>
            </a:r>
            <a:endParaRPr lang="pt-BR" sz="3600" dirty="0" smtClean="0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0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Renovação democrática</a:t>
            </a:r>
            <a:r>
              <a:rPr lang="pt-BR" sz="2400" dirty="0"/>
              <a:t>. Exemplos: América do Sul; Brasil; e algumas democracias africanas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Emergem posições políticas de ‘</a:t>
            </a:r>
            <a:r>
              <a:rPr lang="pt-BR" sz="2400" dirty="0" smtClean="0">
                <a:solidFill>
                  <a:srgbClr val="FFFF00"/>
                </a:solidFill>
              </a:rPr>
              <a:t>nacionalismos progressistas</a:t>
            </a:r>
            <a:r>
              <a:rPr lang="pt-BR" sz="2400" dirty="0" smtClean="0"/>
              <a:t>’, combinados com ‘</a:t>
            </a:r>
            <a:r>
              <a:rPr lang="pt-BR" sz="2400" dirty="0" err="1" smtClean="0">
                <a:solidFill>
                  <a:srgbClr val="FFFF00"/>
                </a:solidFill>
              </a:rPr>
              <a:t>integracionismo</a:t>
            </a:r>
            <a:r>
              <a:rPr lang="pt-BR" sz="2400" dirty="0" smtClean="0"/>
              <a:t>’ para o fortalecimento das soberanias nacionais, o combate às desigualdades sociais e a democratização do Estado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Confiança em </a:t>
            </a:r>
            <a:r>
              <a:rPr lang="pt-BR" sz="2400" dirty="0">
                <a:solidFill>
                  <a:srgbClr val="FFFF00"/>
                </a:solidFill>
              </a:rPr>
              <a:t>valores e </a:t>
            </a:r>
            <a:r>
              <a:rPr lang="pt-BR" sz="2400" dirty="0" smtClean="0">
                <a:solidFill>
                  <a:srgbClr val="FFFF00"/>
                </a:solidFill>
              </a:rPr>
              <a:t>autodeterminação </a:t>
            </a:r>
            <a:r>
              <a:rPr lang="pt-BR" sz="2400" dirty="0">
                <a:solidFill>
                  <a:srgbClr val="FFFF00"/>
                </a:solidFill>
              </a:rPr>
              <a:t>nacionais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Crescente consciência e reconhecimento social dos </a:t>
            </a:r>
            <a:r>
              <a:rPr lang="pt-BR" sz="2400" dirty="0">
                <a:solidFill>
                  <a:srgbClr val="FFFF00"/>
                </a:solidFill>
              </a:rPr>
              <a:t>povos originários e das diversidades </a:t>
            </a:r>
            <a:r>
              <a:rPr lang="pt-BR" sz="2400" dirty="0"/>
              <a:t>cultural, étnica, de gênero, de modos de vida, além do impacto de outros macro determinantes sociais da </a:t>
            </a:r>
            <a:r>
              <a:rPr lang="pt-BR" sz="2400" dirty="0" smtClean="0"/>
              <a:t>saúde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22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Transformações políticas do Sul </a:t>
            </a:r>
            <a:r>
              <a:rPr lang="pt-BR" sz="2000" dirty="0" smtClean="0">
                <a:solidFill>
                  <a:srgbClr val="FFFF00"/>
                </a:solidFill>
              </a:rPr>
              <a:t>(2/2)</a:t>
            </a:r>
            <a:endParaRPr lang="pt-BR" sz="3600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022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dirty="0" err="1">
                <a:solidFill>
                  <a:srgbClr val="FFFF00"/>
                </a:solidFill>
              </a:rPr>
              <a:t>Re-invenção</a:t>
            </a:r>
            <a:r>
              <a:rPr lang="pt-BR" sz="2400" dirty="0">
                <a:solidFill>
                  <a:srgbClr val="FFFF00"/>
                </a:solidFill>
              </a:rPr>
              <a:t> do papel do Estado no </a:t>
            </a:r>
            <a:r>
              <a:rPr lang="pt-BR" sz="2400" dirty="0" smtClean="0">
                <a:solidFill>
                  <a:srgbClr val="FFFF00"/>
                </a:solidFill>
              </a:rPr>
              <a:t>desenvolvimento</a:t>
            </a:r>
            <a:endParaRPr lang="pt-BR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dirty="0" smtClean="0"/>
              <a:t>Rechaço </a:t>
            </a:r>
            <a:r>
              <a:rPr lang="pt-BR" sz="2400" dirty="0"/>
              <a:t>às recomendações do FMI. Com isto: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dirty="0"/>
              <a:t>Progressos na redução da pobreza e maior resistência à crise financeira </a:t>
            </a:r>
            <a:r>
              <a:rPr lang="pt-BR" sz="2000" dirty="0" smtClean="0"/>
              <a:t>mundial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dirty="0" smtClean="0"/>
              <a:t>Implementação </a:t>
            </a:r>
            <a:r>
              <a:rPr lang="pt-BR" sz="2000" dirty="0"/>
              <a:t>de políticas laborais e sociais para enfrentar mudanças estruturais e responder às </a:t>
            </a:r>
            <a:r>
              <a:rPr lang="pt-BR" sz="2000" dirty="0" smtClean="0"/>
              <a:t>crises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dirty="0"/>
              <a:t>Exemplos do Brasil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dirty="0">
                <a:solidFill>
                  <a:srgbClr val="FFFF00"/>
                </a:solidFill>
              </a:rPr>
              <a:t>Salário mínimo: </a:t>
            </a:r>
            <a:r>
              <a:rPr lang="pt-BR" sz="2000" dirty="0"/>
              <a:t>aumento real de mais de 130% desde 2004; outros níveis de remuneração cresceram; impacto positivo sobre aposentadorias (benefícios vinculados ao salário mínimo)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dirty="0">
                <a:solidFill>
                  <a:srgbClr val="FFFF00"/>
                </a:solidFill>
              </a:rPr>
              <a:t>Bolsa Família </a:t>
            </a:r>
            <a:r>
              <a:rPr lang="pt-BR" sz="2000" dirty="0"/>
              <a:t>também contribuiu para redução da pobreza e desigualdades no </a:t>
            </a:r>
            <a:r>
              <a:rPr lang="pt-BR" sz="2000" dirty="0" smtClean="0"/>
              <a:t>país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dirty="0" err="1">
                <a:solidFill>
                  <a:srgbClr val="FFFF00"/>
                </a:solidFill>
                <a:latin typeface="Arial (corpo)"/>
              </a:rPr>
              <a:t>Re-emergência</a:t>
            </a:r>
            <a:r>
              <a:rPr lang="pt-BR" sz="2400" dirty="0">
                <a:solidFill>
                  <a:srgbClr val="FFFF00"/>
                </a:solidFill>
                <a:latin typeface="Arial (corpo)"/>
              </a:rPr>
              <a:t> da Cooperação Sul-Sul</a:t>
            </a:r>
            <a:r>
              <a:rPr lang="pt-BR" sz="2400" dirty="0">
                <a:latin typeface="Arial (corpo)"/>
              </a:rPr>
              <a:t>, de notáveis tradições que remontam ao Movimento dos Não-Alinhados da década de 60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89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Determinação social da saúde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30725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Produção social da saúde: gênese da situação sócio- sanitária. </a:t>
            </a:r>
            <a:r>
              <a:rPr lang="pt-BR" sz="2400" dirty="0" smtClean="0"/>
              <a:t>Conexões entre desenvolvimento, ambiente e saúde</a:t>
            </a:r>
            <a:endParaRPr lang="pt-BR" sz="2400" dirty="0" smtClean="0">
              <a:solidFill>
                <a:srgbClr val="FFFF00"/>
              </a:solidFill>
            </a:endParaRPr>
          </a:p>
          <a:p>
            <a:pPr>
              <a:spcBef>
                <a:spcPts val="300"/>
              </a:spcBef>
              <a:defRPr/>
            </a:pPr>
            <a:r>
              <a:rPr lang="pt-BR" sz="2400" dirty="0" smtClean="0">
                <a:solidFill>
                  <a:srgbClr val="FFFF00"/>
                </a:solidFill>
                <a:cs typeface="Times New Roman" pitchFamily="18" charset="0"/>
              </a:rPr>
              <a:t>DSS</a:t>
            </a:r>
            <a:r>
              <a:rPr lang="pt-BR" sz="2400" dirty="0" smtClean="0">
                <a:cs typeface="Times New Roman" pitchFamily="18" charset="0"/>
              </a:rPr>
              <a:t>: fatores sociais, políticos, econômicos, culturais, étnico-raciais, psicológicos </a:t>
            </a:r>
            <a:r>
              <a:rPr lang="pt-BR" sz="2400" dirty="0">
                <a:cs typeface="Times New Roman" pitchFamily="18" charset="0"/>
              </a:rPr>
              <a:t>e</a:t>
            </a:r>
            <a:r>
              <a:rPr lang="pt-BR" sz="2400" dirty="0" smtClean="0">
                <a:cs typeface="Times New Roman" pitchFamily="18" charset="0"/>
              </a:rPr>
              <a:t> de comportamento que, </a:t>
            </a:r>
            <a:r>
              <a:rPr lang="pt-BR" sz="2400" dirty="0" smtClean="0">
                <a:solidFill>
                  <a:srgbClr val="FFFF00"/>
                </a:solidFill>
                <a:cs typeface="Times New Roman" pitchFamily="18" charset="0"/>
              </a:rPr>
              <a:t>distribuídos de forma </a:t>
            </a:r>
            <a:r>
              <a:rPr lang="pt-BR" sz="2400" dirty="0" err="1" smtClean="0">
                <a:solidFill>
                  <a:srgbClr val="FFFF00"/>
                </a:solidFill>
                <a:cs typeface="Times New Roman" pitchFamily="18" charset="0"/>
              </a:rPr>
              <a:t>inequitativa</a:t>
            </a:r>
            <a:r>
              <a:rPr lang="pt-BR" sz="2400" dirty="0" smtClean="0">
                <a:cs typeface="Times New Roman" pitchFamily="18" charset="0"/>
              </a:rPr>
              <a:t>, influenciam a ocorr</a:t>
            </a:r>
            <a:r>
              <a:rPr lang="pt-BR" sz="2400" dirty="0">
                <a:cs typeface="Times New Roman" pitchFamily="18" charset="0"/>
              </a:rPr>
              <a:t>ê</a:t>
            </a:r>
            <a:r>
              <a:rPr lang="pt-BR" sz="2400" dirty="0" smtClean="0">
                <a:cs typeface="Times New Roman" pitchFamily="18" charset="0"/>
              </a:rPr>
              <a:t>ncia de problemas de saúde e seus fatores de risco na população</a:t>
            </a:r>
          </a:p>
          <a:p>
            <a:pPr>
              <a:spcBef>
                <a:spcPts val="300"/>
              </a:spcBef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reduções significativas nas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desigualdades 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iniquidades econômicas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sociais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será impossível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diminuir inequidades sanitárias e melhorar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Abordagem dos DSS depende fundamentalmente de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 e ações </a:t>
            </a:r>
            <a:r>
              <a:rPr lang="pt-B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intersetoriais</a:t>
            </a:r>
            <a:endParaRPr lang="pt-B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300"/>
              </a:spcBef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Dimensiones globais da determinação</a:t>
            </a:r>
          </a:p>
          <a:p>
            <a:pPr>
              <a:defRPr/>
            </a:pPr>
            <a:endParaRPr lang="pt-BR" sz="2400" dirty="0">
              <a:cs typeface="Times New Roman" pitchFamily="18" charset="0"/>
            </a:endParaRPr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60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Capitalismo: as inequidades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40312"/>
          </a:xfrm>
        </p:spPr>
        <p:txBody>
          <a:bodyPr/>
          <a:lstStyle/>
          <a:p>
            <a:pPr>
              <a:defRPr/>
            </a:pPr>
            <a:r>
              <a:rPr lang="pt-BR" sz="2400" dirty="0" smtClean="0">
                <a:cs typeface="Arial" pitchFamily="34" charset="0"/>
              </a:rPr>
              <a:t>O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desenvolvimento capitalista (e suas crises periódicas) </a:t>
            </a:r>
            <a:r>
              <a:rPr lang="pt-BR" sz="2400" dirty="0" smtClean="0">
                <a:cs typeface="Arial" pitchFamily="34" charset="0"/>
              </a:rPr>
              <a:t>moldaram historicamente um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mundo</a:t>
            </a:r>
            <a:r>
              <a:rPr lang="pt-BR" sz="2400" dirty="0" smtClean="0">
                <a:cs typeface="Arial" pitchFamily="34" charset="0"/>
              </a:rPr>
              <a:t> profundamente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desigual</a:t>
            </a:r>
            <a:r>
              <a:rPr lang="pt-BR" sz="2400" dirty="0" smtClean="0">
                <a:cs typeface="Arial" pitchFamily="34" charset="0"/>
              </a:rPr>
              <a:t> entre os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países</a:t>
            </a:r>
            <a:r>
              <a:rPr lang="pt-BR" sz="2400" dirty="0" smtClean="0">
                <a:cs typeface="Arial" pitchFamily="34" charset="0"/>
              </a:rPr>
              <a:t> e entre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classes e grupos sociais</a:t>
            </a:r>
            <a:endParaRPr lang="pt-BR" sz="24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cs typeface="Arial" pitchFamily="34" charset="0"/>
              </a:rPr>
              <a:t>A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sociedade de classes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pt-BR" sz="2400" dirty="0">
                <a:cs typeface="Arial" pitchFamily="34" charset="0"/>
              </a:rPr>
              <a:t>e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pt-BR" sz="2400" dirty="0">
                <a:cs typeface="Arial" pitchFamily="34" charset="0"/>
              </a:rPr>
              <a:t>o</a:t>
            </a:r>
            <a:r>
              <a:rPr lang="pt-BR" sz="2400" dirty="0" smtClean="0"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modo de produção </a:t>
            </a:r>
            <a:r>
              <a:rPr lang="pt-BR" sz="2400" dirty="0">
                <a:solidFill>
                  <a:srgbClr val="FFFF00"/>
                </a:solidFill>
                <a:cs typeface="Arial" pitchFamily="34" charset="0"/>
              </a:rPr>
              <a:t>e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consumo vigentes </a:t>
            </a:r>
            <a:r>
              <a:rPr lang="pt-BR" sz="2400" dirty="0" smtClean="0">
                <a:cs typeface="Arial" pitchFamily="34" charset="0"/>
              </a:rPr>
              <a:t>produzem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desigualdades, exclusão </a:t>
            </a:r>
            <a:r>
              <a:rPr lang="pt-BR" sz="2400" dirty="0">
                <a:cs typeface="Arial" pitchFamily="34" charset="0"/>
              </a:rPr>
              <a:t>e</a:t>
            </a:r>
            <a:r>
              <a:rPr lang="pt-BR" sz="2400" dirty="0" smtClean="0">
                <a:cs typeface="Arial" pitchFamily="34" charset="0"/>
              </a:rPr>
              <a:t> são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srgbClr val="FFFF00"/>
                </a:solidFill>
                <a:cs typeface="Arial" pitchFamily="34" charset="0"/>
              </a:rPr>
              <a:t>eco-agressivos</a:t>
            </a:r>
            <a:r>
              <a:rPr lang="pt-BR" sz="2400" dirty="0" smtClean="0">
                <a:solidFill>
                  <a:srgbClr val="FFFF00"/>
                </a:solidFill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pt-BR" sz="2400" i="1" dirty="0" err="1" smtClean="0">
                <a:cs typeface="Arial" pitchFamily="34" charset="0"/>
              </a:rPr>
              <a:t>Circa</a:t>
            </a:r>
            <a:r>
              <a:rPr lang="pt-BR" sz="2400" i="1" dirty="0" smtClean="0">
                <a:cs typeface="Arial" pitchFamily="34" charset="0"/>
              </a:rPr>
              <a:t> </a:t>
            </a:r>
            <a:r>
              <a:rPr lang="pt-BR" sz="2400" dirty="0" smtClean="0">
                <a:cs typeface="Arial" pitchFamily="34" charset="0"/>
              </a:rPr>
              <a:t>2009, países em desenvolvimento (renda baixa ou média), segundo WB e WHO, tinham:</a:t>
            </a:r>
          </a:p>
          <a:p>
            <a:pPr lvl="1">
              <a:defRPr/>
            </a:pPr>
            <a:r>
              <a:rPr lang="pt-BR" sz="2000" dirty="0" smtClean="0">
                <a:cs typeface="Arial" pitchFamily="34" charset="0"/>
              </a:rPr>
              <a:t> 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84% </a:t>
            </a:r>
            <a:r>
              <a:rPr lang="pt-BR" sz="2000" dirty="0" smtClean="0">
                <a:cs typeface="Arial" pitchFamily="34" charset="0"/>
              </a:rPr>
              <a:t>da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 população global</a:t>
            </a:r>
            <a:r>
              <a:rPr lang="pt-BR" sz="2000" dirty="0" smtClean="0">
                <a:cs typeface="Arial" pitchFamily="34" charset="0"/>
              </a:rPr>
              <a:t> e 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92% </a:t>
            </a:r>
            <a:r>
              <a:rPr lang="pt-BR" sz="2000" dirty="0" smtClean="0">
                <a:cs typeface="Arial" pitchFamily="34" charset="0"/>
              </a:rPr>
              <a:t>da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 carga de enfermidade</a:t>
            </a:r>
            <a:endParaRPr lang="pt-BR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29% </a:t>
            </a:r>
            <a:r>
              <a:rPr lang="pt-BR" sz="2000" dirty="0" smtClean="0">
                <a:cs typeface="Arial" pitchFamily="34" charset="0"/>
              </a:rPr>
              <a:t>do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 PIB</a:t>
            </a:r>
            <a:r>
              <a:rPr lang="pt-BR" sz="2000" dirty="0" smtClean="0">
                <a:cs typeface="Arial" pitchFamily="34" charset="0"/>
              </a:rPr>
              <a:t> e 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16% </a:t>
            </a:r>
            <a:r>
              <a:rPr lang="pt-BR" sz="2000" dirty="0" smtClean="0">
                <a:cs typeface="Arial" pitchFamily="34" charset="0"/>
              </a:rPr>
              <a:t>dos</a:t>
            </a: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 gastos em saúde</a:t>
            </a:r>
            <a:endParaRPr lang="pt-BR" sz="1600" dirty="0" smtClean="0">
              <a:cs typeface="Arial" pitchFamily="34" charset="0"/>
            </a:endParaRPr>
          </a:p>
          <a:p>
            <a:pPr lvl="1">
              <a:defRPr/>
            </a:pPr>
            <a:r>
              <a:rPr lang="pt-BR" sz="2000" dirty="0" smtClean="0">
                <a:solidFill>
                  <a:srgbClr val="FFFF00"/>
                </a:solidFill>
                <a:cs typeface="Arial" pitchFamily="34" charset="0"/>
              </a:rPr>
              <a:t>80% dos pobres</a:t>
            </a:r>
            <a:r>
              <a:rPr lang="pt-BR" sz="2000" dirty="0" smtClean="0">
                <a:cs typeface="Arial" pitchFamily="34" charset="0"/>
              </a:rPr>
              <a:t> (renta abaixo de USD2/dia)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638" y="333375"/>
            <a:ext cx="9144000" cy="1143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s-MX" sz="3000" dirty="0" smtClean="0">
                <a:solidFill>
                  <a:srgbClr val="FFFF00"/>
                </a:solidFill>
              </a:rPr>
              <a:t>Comisión Mundial sobre Determinantes Sociales</a:t>
            </a:r>
            <a:br>
              <a:rPr lang="es-MX" sz="3000" dirty="0" smtClean="0">
                <a:solidFill>
                  <a:srgbClr val="FFFF00"/>
                </a:solidFill>
              </a:rPr>
            </a:br>
            <a:r>
              <a:rPr lang="es-MX" sz="3000" dirty="0" smtClean="0">
                <a:solidFill>
                  <a:srgbClr val="FFFF00"/>
                </a:solidFill>
              </a:rPr>
              <a:t>de la Salud – OMS, 2005-2008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0005">
            <a:off x="671513" y="1695450"/>
            <a:ext cx="2713037" cy="3835400"/>
          </a:xfrm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1752600"/>
            <a:ext cx="5024438" cy="5205382"/>
          </a:xfrm>
          <a:prstGeom prst="rect">
            <a:avLst/>
          </a:prstGeom>
          <a:noFill/>
          <a:ln>
            <a:noFill/>
          </a:ln>
          <a:extLst/>
        </p:spPr>
        <p:txBody>
          <a:bodyPr lIns="80119" tIns="40060" rIns="80119" bIns="40060">
            <a:spAutoFit/>
          </a:bodyPr>
          <a:lstStyle>
            <a:lvl1pPr marL="300038" indent="-300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600" dirty="0" smtClean="0"/>
              <a:t>Las condiciones en que la gente vive y muere están determinadas por fuerzas políticas, sociales y económicas</a:t>
            </a:r>
          </a:p>
          <a:p>
            <a:endParaRPr lang="es-ES" sz="2600" dirty="0" smtClean="0"/>
          </a:p>
          <a:p>
            <a:r>
              <a:rPr lang="es-ES" sz="2600" dirty="0" smtClean="0"/>
              <a:t>Combinación tóxica de políticas y programas sociales deficientes, arreglos económicos injustos y una mala gestión política</a:t>
            </a:r>
            <a:endParaRPr lang="es-ES" sz="26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marL="360000" eaLnBrk="1" hangingPunct="1">
              <a:spcAft>
                <a:spcPts val="600"/>
              </a:spcAft>
              <a:buFontTx/>
              <a:buAutoNum type="arabicPeriod"/>
              <a:defRPr/>
            </a:pPr>
            <a:endParaRPr lang="pt-BR" sz="2100" dirty="0">
              <a:solidFill>
                <a:srgbClr val="000066"/>
              </a:solidFill>
              <a:latin typeface="Arial Narrow" pitchFamily="34" charset="0"/>
              <a:cs typeface="Arial" charset="0"/>
            </a:endParaRPr>
          </a:p>
          <a:p>
            <a:pPr marL="59962" indent="0" eaLnBrk="1" hangingPunct="1">
              <a:spcAft>
                <a:spcPts val="600"/>
              </a:spcAft>
              <a:defRPr/>
            </a:pPr>
            <a:endParaRPr lang="pt-BR" sz="2100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638" y="333375"/>
            <a:ext cx="9144000" cy="1143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s-MX" sz="3000" dirty="0" smtClean="0">
                <a:solidFill>
                  <a:srgbClr val="FFFF00"/>
                </a:solidFill>
              </a:rPr>
              <a:t>Comisión Mundial sobre Determinantes Sociales</a:t>
            </a:r>
            <a:br>
              <a:rPr lang="es-MX" sz="3000" dirty="0" smtClean="0">
                <a:solidFill>
                  <a:srgbClr val="FFFF00"/>
                </a:solidFill>
              </a:rPr>
            </a:br>
            <a:r>
              <a:rPr lang="es-MX" sz="3000" dirty="0" smtClean="0">
                <a:solidFill>
                  <a:srgbClr val="FFFF00"/>
                </a:solidFill>
              </a:rPr>
              <a:t>de la Salud – OMS, 2005-2008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20005">
            <a:off x="671513" y="1695450"/>
            <a:ext cx="2713037" cy="3835400"/>
          </a:xfrm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1752600"/>
            <a:ext cx="5024438" cy="5113049"/>
          </a:xfrm>
          <a:prstGeom prst="rect">
            <a:avLst/>
          </a:prstGeom>
          <a:noFill/>
          <a:ln>
            <a:noFill/>
          </a:ln>
          <a:extLst/>
        </p:spPr>
        <p:txBody>
          <a:bodyPr lIns="80119" tIns="40060" rIns="80119" bIns="40060">
            <a:spAutoFit/>
          </a:bodyPr>
          <a:lstStyle>
            <a:lvl1pPr marL="300038" indent="-300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Mejorar las condiciones de la vida diaria</a:t>
            </a:r>
          </a:p>
          <a:p>
            <a:pPr marL="360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Luchar contra la distribución desigual del poder, el dinero y los recursos</a:t>
            </a:r>
          </a:p>
          <a:p>
            <a:pPr marL="360000" eaLnBrk="1" hangingPunct="1">
              <a:spcAft>
                <a:spcPts val="600"/>
              </a:spcAft>
              <a:buFontTx/>
              <a:buAutoNum type="arabicPeriod"/>
              <a:defRPr/>
            </a:pP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Medir y comprender el problema,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y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evaluar el impacto de las acciones</a:t>
            </a:r>
            <a:endParaRPr lang="pt-BR" sz="2400" dirty="0">
              <a:solidFill>
                <a:srgbClr val="FFFF00"/>
              </a:solidFill>
              <a:latin typeface="+mj-lt"/>
              <a:cs typeface="Arial" charset="0"/>
            </a:endParaRPr>
          </a:p>
          <a:p>
            <a:pPr marL="59962" indent="0" algn="ctr" eaLnBrk="1" hangingPunct="1">
              <a:spcAft>
                <a:spcPts val="600"/>
              </a:spcAft>
              <a:defRPr/>
            </a:pP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http://dssbr.org</a:t>
            </a:r>
            <a:r>
              <a:rPr lang="pt-BR" sz="3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   </a:t>
            </a:r>
          </a:p>
          <a:p>
            <a:pPr marL="360000" eaLnBrk="1" hangingPunct="1">
              <a:spcAft>
                <a:spcPts val="600"/>
              </a:spcAft>
              <a:buFontTx/>
              <a:buAutoNum type="arabicPeriod"/>
              <a:defRPr/>
            </a:pPr>
            <a:endParaRPr lang="pt-BR" sz="2100" dirty="0">
              <a:solidFill>
                <a:srgbClr val="000066"/>
              </a:solidFill>
              <a:latin typeface="Arial Narrow" pitchFamily="34" charset="0"/>
              <a:cs typeface="Arial" charset="0"/>
            </a:endParaRPr>
          </a:p>
          <a:p>
            <a:pPr marL="59962" indent="0" eaLnBrk="1" hangingPunct="1">
              <a:spcAft>
                <a:spcPts val="600"/>
              </a:spcAft>
              <a:defRPr/>
            </a:pPr>
            <a:endParaRPr lang="pt-BR" sz="2100" dirty="0">
              <a:latin typeface="Arial Narrow" pitchFamily="34" charset="0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http://www.who.int/sdhconference/discussion_paper/Discussion-Paper-SP.pdf</a:t>
            </a:r>
          </a:p>
        </p:txBody>
      </p:sp>
    </p:spTree>
    <p:extLst>
      <p:ext uri="{BB962C8B-B14F-4D97-AF65-F5344CB8AC3E}">
        <p14:creationId xmlns:p14="http://schemas.microsoft.com/office/powerpoint/2010/main" val="8295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3200" dirty="0" smtClean="0">
                <a:solidFill>
                  <a:srgbClr val="FFFF00"/>
                </a:solidFill>
              </a:rPr>
              <a:t>Comisión Nacional DSS</a:t>
            </a:r>
            <a:br>
              <a:rPr lang="es-ES" sz="3200" dirty="0" smtClean="0">
                <a:solidFill>
                  <a:srgbClr val="FFFF00"/>
                </a:solidFill>
              </a:rPr>
            </a:br>
            <a:r>
              <a:rPr lang="es-ES" sz="3200" dirty="0" smtClean="0">
                <a:solidFill>
                  <a:srgbClr val="FFFF00"/>
                </a:solidFill>
              </a:rPr>
              <a:t>Agosto de 2008, Rio de Janeiro</a:t>
            </a:r>
          </a:p>
        </p:txBody>
      </p:sp>
      <p:pic>
        <p:nvPicPr>
          <p:cNvPr id="3076" name="Picture 3" descr="DSC_24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96975"/>
            <a:ext cx="4248150" cy="2808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 descr="DSC_24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005263"/>
            <a:ext cx="3889375" cy="2592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" descr="DSC_25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076700"/>
            <a:ext cx="3816350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227763" y="1196975"/>
          <a:ext cx="201612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m de bitmap" r:id="rId6" imgW="15771429" imgH="22076190" progId="Paint.Picture">
                  <p:embed/>
                </p:oleObj>
              </mc:Choice>
              <mc:Fallback>
                <p:oleObj name="Imagem de bitmap" r:id="rId6" imgW="15771429" imgH="22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196975"/>
                        <a:ext cx="2016125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3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576262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rgbClr val="FFCC00"/>
                </a:solidFill>
              </a:rPr>
              <a:t>Declaração política do Rio sobre DSS</a:t>
            </a:r>
            <a:endParaRPr lang="pt-BR" sz="3600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223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09550" y="3068638"/>
            <a:ext cx="8856663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Adotar uma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melhor governança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no campo da saúde e do desenvolvimento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Promover a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participação social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 formulação e na implementação de políticas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Reorientar o próprio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setor saúde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para a redução das iniquidades em saúde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Fortalecer a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governança e a colaboração globais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Monitorar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os avanços e ampliar a responsabilização / prestação de contas</a:t>
            </a:r>
          </a:p>
          <a:p>
            <a:pPr algn="r">
              <a:defRPr/>
            </a:pPr>
            <a:r>
              <a:rPr lang="pt-B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http://cmdss2011.org/site/wp-content/uploads/2011/12/Decl-Rio-versao-final_12-12-20112.pdf</a:t>
            </a:r>
          </a:p>
        </p:txBody>
      </p:sp>
      <p:sp>
        <p:nvSpPr>
          <p:cNvPr id="14341" name="Retângulo 5"/>
          <p:cNvSpPr>
            <a:spLocks noChangeArrowheads="1"/>
          </p:cNvSpPr>
          <p:nvPr/>
        </p:nvSpPr>
        <p:spPr bwMode="auto">
          <a:xfrm>
            <a:off x="6443663" y="765175"/>
            <a:ext cx="2563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FF0000"/>
                </a:solidFill>
              </a:rPr>
              <a:t>http://dssbr.org</a:t>
            </a:r>
          </a:p>
        </p:txBody>
      </p:sp>
    </p:spTree>
    <p:extLst>
      <p:ext uri="{BB962C8B-B14F-4D97-AF65-F5344CB8AC3E}">
        <p14:creationId xmlns:p14="http://schemas.microsoft.com/office/powerpoint/2010/main" val="38958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457200" y="908050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es-ES_tradnl" sz="4000" dirty="0" smtClean="0">
                <a:solidFill>
                  <a:srgbClr val="FFC000"/>
                </a:solidFill>
              </a:rPr>
              <a:t/>
            </a:r>
            <a:br>
              <a:rPr lang="es-ES_tradnl" sz="4000" dirty="0" smtClean="0">
                <a:solidFill>
                  <a:srgbClr val="FFC000"/>
                </a:solidFill>
              </a:rPr>
            </a:br>
            <a:r>
              <a:rPr lang="es-ES_tradnl" sz="4000" dirty="0">
                <a:solidFill>
                  <a:srgbClr val="FFC000"/>
                </a:solidFill>
              </a:rPr>
              <a:t/>
            </a:r>
            <a:br>
              <a:rPr lang="es-ES_tradnl" sz="4000" dirty="0">
                <a:solidFill>
                  <a:srgbClr val="FFC000"/>
                </a:solidFill>
              </a:rPr>
            </a:br>
            <a:r>
              <a:rPr lang="es-ES_tradnl" sz="3200" dirty="0" smtClean="0">
                <a:solidFill>
                  <a:srgbClr val="FFFF00"/>
                </a:solidFill>
              </a:rPr>
              <a:t>La Agenda del Desarrollo pos-2015:</a:t>
            </a:r>
            <a:br>
              <a:rPr lang="es-ES_tradnl" sz="3200" dirty="0" smtClean="0">
                <a:solidFill>
                  <a:srgbClr val="FFFF00"/>
                </a:solidFill>
              </a:rPr>
            </a:br>
            <a:r>
              <a:rPr lang="es-ES_tradnl" sz="3200" dirty="0" smtClean="0">
                <a:solidFill>
                  <a:srgbClr val="FFFF00"/>
                </a:solidFill>
              </a:rPr>
              <a:t>Respuesta global de las Naciones Unidas y sus Estados-miembros</a:t>
            </a:r>
            <a:endParaRPr lang="es-ES_tradnl" sz="3200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700088" y="3500438"/>
            <a:ext cx="7743825" cy="175260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/>
              <a:t>La salud en la Agenda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1510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FFC000"/>
                </a:solidFill>
              </a:rPr>
              <a:t>Agenda global para el desarrollo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052513"/>
            <a:ext cx="4681538" cy="48148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Cúpulas y conferencias de las Naciones Unidas</a:t>
            </a:r>
            <a:r>
              <a:rPr lang="es-ES" sz="2000" dirty="0" smtClean="0"/>
              <a:t>, celebradas en los últimos 20 anos: relativo consenso inter-gubernamental sobre políticas e actividades para erradicación de la pobreza y fomento al desarrollo sostenible, proporcionando un marco básico para alcanzarlos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s-ES" sz="2000" dirty="0" smtClean="0">
                <a:solidFill>
                  <a:srgbClr val="FFFF00"/>
                </a:solidFill>
              </a:rPr>
              <a:t>Cúpula del Milenio:</a:t>
            </a:r>
            <a:r>
              <a:rPr lang="es-ES" sz="2000" dirty="0" smtClean="0"/>
              <a:t> basada en decisiones adoptadas en estos eventos. Tales decisiones y la </a:t>
            </a:r>
            <a:r>
              <a:rPr lang="es-ES" sz="2000" dirty="0" smtClean="0">
                <a:solidFill>
                  <a:srgbClr val="FFFF00"/>
                </a:solidFill>
              </a:rPr>
              <a:t>Declaración del Milenio</a:t>
            </a:r>
            <a:r>
              <a:rPr lang="es-ES" sz="2000" dirty="0" smtClean="0"/>
              <a:t>, constituyen el </a:t>
            </a:r>
            <a:r>
              <a:rPr lang="es-ES" sz="2000" dirty="0">
                <a:solidFill>
                  <a:srgbClr val="FFFF00"/>
                </a:solidFill>
              </a:rPr>
              <a:t>P</a:t>
            </a:r>
            <a:r>
              <a:rPr lang="es-ES" sz="2000" dirty="0" smtClean="0">
                <a:solidFill>
                  <a:srgbClr val="FFFF00"/>
                </a:solidFill>
              </a:rPr>
              <a:t>rograma de Desarrollo de las Naciones Unidas, </a:t>
            </a:r>
            <a:r>
              <a:rPr lang="es-ES" sz="2000" dirty="0" smtClean="0"/>
              <a:t>conducido por la SG y el PNUD</a:t>
            </a:r>
            <a:endParaRPr lang="es-ES" sz="20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400" dirty="0" smtClean="0">
                <a:solidFill>
                  <a:srgbClr val="FFFF00"/>
                </a:solidFill>
              </a:rPr>
              <a:t>http://www.un.org/esa/devagenda/index.html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038" y="1196975"/>
            <a:ext cx="3549650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36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Conteúdo da apresentação para o debate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sz="2800" dirty="0" smtClean="0"/>
              <a:t>Situação social, política e econômica global: pano de fundo para uma agenda do desenvolvimento</a:t>
            </a:r>
          </a:p>
          <a:p>
            <a:pPr>
              <a:defRPr/>
            </a:pPr>
            <a:r>
              <a:rPr lang="pt-BR" sz="2800" dirty="0" smtClean="0"/>
              <a:t>Determinação social da saúde</a:t>
            </a:r>
          </a:p>
          <a:p>
            <a:pPr>
              <a:defRPr/>
            </a:pPr>
            <a:r>
              <a:rPr lang="pt-BR" sz="2800" dirty="0" smtClean="0"/>
              <a:t>Agenda do Desenvolvimento pos-2015</a:t>
            </a:r>
          </a:p>
          <a:p>
            <a:pPr>
              <a:defRPr/>
            </a:pPr>
            <a:r>
              <a:rPr lang="pt-BR" sz="2800" dirty="0" smtClean="0"/>
              <a:t>Saúde na Agenda</a:t>
            </a:r>
          </a:p>
          <a:p>
            <a:pPr>
              <a:defRPr/>
            </a:pPr>
            <a:r>
              <a:rPr lang="pt-BR" sz="2800" dirty="0" smtClean="0"/>
              <a:t>Papel dos </a:t>
            </a:r>
            <a:r>
              <a:rPr lang="pt-BR" sz="2800" dirty="0" smtClean="0"/>
              <a:t>profissionais </a:t>
            </a:r>
            <a:r>
              <a:rPr lang="pt-BR" sz="2800" dirty="0" smtClean="0"/>
              <a:t>de Saúde</a:t>
            </a:r>
          </a:p>
          <a:p>
            <a:pPr>
              <a:defRPr/>
            </a:pPr>
            <a:r>
              <a:rPr lang="pt-BR" sz="2800" dirty="0" smtClean="0"/>
              <a:t>Desafios globais, nacionais e locais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9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>
                <a:solidFill>
                  <a:srgbClr val="FFC000"/>
                </a:solidFill>
              </a:rPr>
              <a:t>Conferencias de las Naciones Unidas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1990 –</a:t>
            </a:r>
            <a:r>
              <a:rPr lang="pt-BR" sz="2000" dirty="0" smtClean="0"/>
              <a:t> Cúpula Mundial das Nações Unidas sobre a Criança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1992 –</a:t>
            </a:r>
            <a:r>
              <a:rPr lang="pt-BR" sz="2000" dirty="0" smtClean="0">
                <a:solidFill>
                  <a:srgbClr val="FFFF00"/>
                </a:solidFill>
              </a:rPr>
              <a:t> Conferência da Nações Unidas sobre Ambiente e 	Desenvolvimento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1993</a:t>
            </a:r>
            <a:r>
              <a:rPr lang="pt-BR" sz="2000" dirty="0" smtClean="0"/>
              <a:t> – Conferência das Nações Unidas sobre os Direitos 	Humanos</a:t>
            </a:r>
            <a:endParaRPr lang="pt-B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1994 </a:t>
            </a:r>
            <a:r>
              <a:rPr lang="pt-BR" sz="2000" dirty="0" smtClean="0">
                <a:solidFill>
                  <a:srgbClr val="FFFF00"/>
                </a:solidFill>
              </a:rPr>
              <a:t>– Conferência das Nações Unidas sobre Populações e 	Desenvolvimento</a:t>
            </a:r>
            <a:endParaRPr lang="pt-BR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1995 </a:t>
            </a:r>
            <a:r>
              <a:rPr lang="pt-BR" sz="2000" dirty="0" smtClean="0"/>
              <a:t>– Conferência das Nações Unidas sobre a Mulher</a:t>
            </a:r>
            <a:endParaRPr lang="pt-B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1995 </a:t>
            </a:r>
            <a:r>
              <a:rPr lang="pt-BR" sz="2000" dirty="0" smtClean="0">
                <a:solidFill>
                  <a:srgbClr val="FFFF00"/>
                </a:solidFill>
              </a:rPr>
              <a:t>– Conferência das Nações Unidas sobre o 	  		Desenvolvimento Social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1996 </a:t>
            </a:r>
            <a:r>
              <a:rPr lang="pt-BR" sz="2000" dirty="0" smtClean="0"/>
              <a:t>– Conferência das Nações Unidas sobre Assentamentos 	Humanos (Habitat II)</a:t>
            </a:r>
            <a:endParaRPr lang="pt-BR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1996 </a:t>
            </a:r>
            <a:r>
              <a:rPr lang="pt-BR" sz="2000" dirty="0" smtClean="0">
                <a:solidFill>
                  <a:srgbClr val="FFFF00"/>
                </a:solidFill>
              </a:rPr>
              <a:t>– Cúpula Mundial das Nações Unidas sobre Alimentação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2000 </a:t>
            </a:r>
            <a:r>
              <a:rPr lang="pt-BR" sz="2000" dirty="0" smtClean="0"/>
              <a:t>– Cúpula do Milênio: Declaração e Objetivos do Milênio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2002 </a:t>
            </a:r>
            <a:r>
              <a:rPr lang="pt-BR" sz="2000" dirty="0" smtClean="0">
                <a:solidFill>
                  <a:srgbClr val="FFFF00"/>
                </a:solidFill>
              </a:rPr>
              <a:t>– Conferência Internacional sobre Financiamento do 	Desenvolvimento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/>
              <a:t>2002</a:t>
            </a:r>
            <a:r>
              <a:rPr lang="pt-BR" sz="2000" dirty="0" smtClean="0"/>
              <a:t> – Cúpula Mundial sobre Desenvolvimento Sustentável Rio + 10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b="1" dirty="0" smtClean="0">
                <a:solidFill>
                  <a:srgbClr val="FFFF00"/>
                </a:solidFill>
              </a:rPr>
              <a:t>2005</a:t>
            </a:r>
            <a:r>
              <a:rPr lang="pt-BR" sz="2000" dirty="0" smtClean="0">
                <a:solidFill>
                  <a:srgbClr val="FFFF00"/>
                </a:solidFill>
              </a:rPr>
              <a:t> – Cúpula do Milênio II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 smtClean="0"/>
              <a:t>2010 – Cúpula do Milênio III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000" dirty="0" smtClean="0">
                <a:solidFill>
                  <a:srgbClr val="FFFF00"/>
                </a:solidFill>
              </a:rPr>
              <a:t>2012 – Rio + 20</a:t>
            </a:r>
          </a:p>
        </p:txBody>
      </p:sp>
    </p:spTree>
    <p:extLst>
      <p:ext uri="{BB962C8B-B14F-4D97-AF65-F5344CB8AC3E}">
        <p14:creationId xmlns:p14="http://schemas.microsoft.com/office/powerpoint/2010/main" val="40668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3" y="277813"/>
            <a:ext cx="7481887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s-ES" sz="3200" dirty="0" smtClean="0">
                <a:solidFill>
                  <a:srgbClr val="FFC000"/>
                </a:solidFill>
              </a:rPr>
              <a:t>Declaración y Objetivos de Desarrollo del Milenio (ODM)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2357"/>
            <a:ext cx="7481887" cy="485298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Erradicar la </a:t>
            </a:r>
            <a:r>
              <a:rPr lang="es-ES" sz="2400" dirty="0" smtClean="0">
                <a:solidFill>
                  <a:srgbClr val="FFFF66"/>
                </a:solidFill>
              </a:rPr>
              <a:t>pobreza</a:t>
            </a:r>
            <a:r>
              <a:rPr lang="es-ES" sz="2400" dirty="0" smtClean="0"/>
              <a:t> extrema y la </a:t>
            </a:r>
            <a:r>
              <a:rPr lang="es-ES" sz="2400" dirty="0" smtClean="0">
                <a:solidFill>
                  <a:srgbClr val="FFFF66"/>
                </a:solidFill>
              </a:rPr>
              <a:t>hambre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Garantir la universalización de la </a:t>
            </a:r>
            <a:r>
              <a:rPr lang="es-ES" sz="2400" dirty="0" smtClean="0">
                <a:solidFill>
                  <a:srgbClr val="FFFF66"/>
                </a:solidFill>
              </a:rPr>
              <a:t>educación</a:t>
            </a:r>
            <a:r>
              <a:rPr lang="es-ES" sz="2400" dirty="0" smtClean="0">
                <a:solidFill>
                  <a:srgbClr val="FFFF00"/>
                </a:solidFill>
              </a:rPr>
              <a:t> primaria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>
                <a:solidFill>
                  <a:srgbClr val="FFFF66"/>
                </a:solidFill>
              </a:rPr>
              <a:t>Igualdad entre géneros</a:t>
            </a:r>
            <a:r>
              <a:rPr lang="es-ES" sz="2400" dirty="0" smtClean="0"/>
              <a:t> y </a:t>
            </a:r>
            <a:r>
              <a:rPr lang="es-ES" sz="2400" dirty="0" err="1" smtClean="0"/>
              <a:t>autonomia</a:t>
            </a:r>
            <a:r>
              <a:rPr lang="es-ES" sz="2400" dirty="0" smtClean="0"/>
              <a:t> de la mujer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Reducir la</a:t>
            </a:r>
            <a:r>
              <a:rPr lang="es-ES" sz="2400" dirty="0" smtClean="0">
                <a:solidFill>
                  <a:srgbClr val="FFFF66"/>
                </a:solidFill>
              </a:rPr>
              <a:t> mortalidad infantil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Mejorar la </a:t>
            </a:r>
            <a:r>
              <a:rPr lang="es-ES" sz="2400" dirty="0" smtClean="0">
                <a:solidFill>
                  <a:srgbClr val="FFFF66"/>
                </a:solidFill>
              </a:rPr>
              <a:t>salud materna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Combatir el</a:t>
            </a:r>
            <a:r>
              <a:rPr lang="es-ES" sz="2400" dirty="0" smtClean="0">
                <a:solidFill>
                  <a:srgbClr val="FFFF66"/>
                </a:solidFill>
              </a:rPr>
              <a:t> HIV/AIDS, la malaria </a:t>
            </a:r>
            <a:r>
              <a:rPr lang="es-ES" sz="2400" dirty="0">
                <a:solidFill>
                  <a:srgbClr val="FFFF66"/>
                </a:solidFill>
              </a:rPr>
              <a:t>y</a:t>
            </a:r>
            <a:r>
              <a:rPr lang="es-ES" sz="2400" dirty="0" smtClean="0">
                <a:solidFill>
                  <a:srgbClr val="FFFF66"/>
                </a:solidFill>
              </a:rPr>
              <a:t> otras enfermedades olvidadas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Garantir la </a:t>
            </a:r>
            <a:r>
              <a:rPr lang="es-ES" sz="2400" dirty="0" smtClean="0">
                <a:solidFill>
                  <a:srgbClr val="FFFF66"/>
                </a:solidFill>
              </a:rPr>
              <a:t>sostenibilidad ambiental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defRPr/>
            </a:pPr>
            <a:r>
              <a:rPr lang="es-ES" sz="2400" dirty="0" smtClean="0"/>
              <a:t>Fomentar una </a:t>
            </a:r>
            <a:r>
              <a:rPr lang="es-ES" sz="2400" dirty="0" smtClean="0">
                <a:solidFill>
                  <a:srgbClr val="FFFF66"/>
                </a:solidFill>
              </a:rPr>
              <a:t>asociación mundial para el desarrollo</a:t>
            </a:r>
          </a:p>
        </p:txBody>
      </p:sp>
      <p:pic>
        <p:nvPicPr>
          <p:cNvPr id="6148" name="Picture 2" descr="C:\Users\Fast\AppData\Local\Temp\Rar$DIa0.989\Oito Jeitos de Mudar o Mundo rÚ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4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323850" y="1989138"/>
            <a:ext cx="7127875" cy="1828800"/>
          </a:xfrm>
        </p:spPr>
        <p:txBody>
          <a:bodyPr/>
          <a:lstStyle/>
          <a:p>
            <a:pPr>
              <a:defRPr/>
            </a:pPr>
            <a:r>
              <a:rPr lang="pt-BR" sz="3600" smtClean="0">
                <a:effectLst/>
              </a:rPr>
              <a:t/>
            </a:r>
            <a:br>
              <a:rPr lang="pt-BR" sz="3600" smtClean="0">
                <a:effectLst/>
              </a:rPr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539750" y="3644900"/>
            <a:ext cx="6400800" cy="1752600"/>
          </a:xfrm>
        </p:spPr>
        <p:txBody>
          <a:bodyPr/>
          <a:lstStyle/>
          <a:p>
            <a:pPr>
              <a:defRPr/>
            </a:pPr>
            <a:endParaRPr lang="pt-BR" sz="2800" dirty="0">
              <a:effectLst/>
            </a:endParaRPr>
          </a:p>
          <a:p>
            <a:pPr>
              <a:defRPr/>
            </a:pPr>
            <a:endParaRPr lang="pt-BR" sz="2800" dirty="0">
              <a:solidFill>
                <a:srgbClr val="FFFF00"/>
              </a:solidFill>
            </a:endParaRPr>
          </a:p>
        </p:txBody>
      </p:sp>
      <p:pic>
        <p:nvPicPr>
          <p:cNvPr id="7174" name="Picture 2" descr="C:\Users\Fast\AppData\Local\Temp\Rar$DIa0.989\Oito Jeitos de Mudar o Mundo rÚ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://www.worldwewant2015.org/sites/all/themes/www2015/css/imgs/logo_l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" y="414536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http://www.worldwewant2015.org/sites/all/themes/post2015/images/icons/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841750"/>
            <a:ext cx="849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http://www.worldwewant2015.org/sites/all/themes/post2015/images/icons/7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771525"/>
            <a:ext cx="8874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http://www.worldwewant2015.org/sites/all/themes/post2015/images/icons/2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557338"/>
            <a:ext cx="8874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8" descr="http://www.worldwewant2015.org/sites/all/themes/post2015/images/icons/5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276475"/>
            <a:ext cx="88741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0" descr="http://www.worldwewant2015.org/sites/all/themes/post2015/images/icons/9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074988"/>
            <a:ext cx="8874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32" descr="http://www.worldwewant2015.org/sites/all/themes/post2015/images/icons/11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841750"/>
            <a:ext cx="887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4" descr="http://www.worldwewant2015.org/sites/all/themes/post2015/images/icons/4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4646613"/>
            <a:ext cx="889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6" descr="http://www.worldwewant2015.org/sites/all/themes/post2015/images/icons/8.pn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282825"/>
            <a:ext cx="849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8" descr="http://www.worldwewant2015.org/sites/all/themes/post2015/images/icons/6.pn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619625"/>
            <a:ext cx="847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0" descr="http://www.worldwewant2015.org/sites/all/themes/post2015/images/icons/3.png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052763"/>
            <a:ext cx="892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42" descr="http://www.worldwewant2015.org/sites/all/themes/post2015/images/icons/10.png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557338"/>
            <a:ext cx="887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3386683"/>
            <a:ext cx="55054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dirty="0" smtClean="0">
                <a:solidFill>
                  <a:srgbClr val="FFFF00"/>
                </a:solidFill>
              </a:rPr>
              <a:t>Rio + 20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  <a:latin typeface="+mj-lt"/>
              </a:rPr>
              <a:t>Conferência das Nações Unidas sobre o Desenvolvimento Sustentável</a:t>
            </a:r>
            <a:r>
              <a:rPr lang="pt-BR" sz="2400" dirty="0" smtClean="0">
                <a:latin typeface="+mj-lt"/>
              </a:rPr>
              <a:t> – Rio de Janeiro, Junho de 2012</a:t>
            </a:r>
          </a:p>
          <a:p>
            <a:pPr marL="0" indent="0" eaLnBrk="1" hangingPunct="1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Documento final: ‘</a:t>
            </a:r>
            <a:r>
              <a:rPr lang="pt-BR" sz="2400" dirty="0" smtClean="0">
                <a:solidFill>
                  <a:srgbClr val="FFFF00"/>
                </a:solidFill>
                <a:latin typeface="+mj-lt"/>
              </a:rPr>
              <a:t>O futuro que queremos</a:t>
            </a:r>
            <a:r>
              <a:rPr lang="pt-BR" sz="2400" dirty="0" smtClean="0">
                <a:latin typeface="+mj-lt"/>
              </a:rPr>
              <a:t>’ (</a:t>
            </a:r>
            <a:r>
              <a:rPr lang="pt-BR" sz="2400" i="1" dirty="0" smtClean="0">
                <a:latin typeface="+mj-lt"/>
              </a:rPr>
              <a:t>The future </a:t>
            </a:r>
            <a:r>
              <a:rPr lang="pt-BR" sz="2400" i="1" dirty="0" err="1" smtClean="0">
                <a:latin typeface="+mj-lt"/>
              </a:rPr>
              <a:t>we</a:t>
            </a:r>
            <a:r>
              <a:rPr lang="pt-BR" sz="2400" i="1" dirty="0" smtClean="0">
                <a:latin typeface="+mj-lt"/>
              </a:rPr>
              <a:t> </a:t>
            </a:r>
            <a:r>
              <a:rPr lang="pt-BR" sz="2400" i="1" dirty="0" err="1" smtClean="0">
                <a:latin typeface="+mj-lt"/>
              </a:rPr>
              <a:t>want</a:t>
            </a:r>
            <a:r>
              <a:rPr lang="pt-BR" sz="2400" i="1" dirty="0" smtClean="0">
                <a:latin typeface="+mj-lt"/>
              </a:rPr>
              <a:t>) – </a:t>
            </a:r>
            <a:r>
              <a:rPr lang="pt-BR" sz="2400" dirty="0" smtClean="0">
                <a:latin typeface="+mj-lt"/>
              </a:rPr>
              <a:t>Compromissos de todos os Chefes de Estado</a:t>
            </a:r>
            <a:endParaRPr lang="pt-BR" sz="2400" dirty="0">
              <a:latin typeface="+mj-lt"/>
            </a:endParaRPr>
          </a:p>
          <a:p>
            <a:pPr marL="0" indent="0" eaLnBrk="1" hangingPunct="1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  <a:latin typeface="+mj-lt"/>
              </a:rPr>
              <a:t>Três pilares do desenvolvimento sustentável: econômico, ambiental e social</a:t>
            </a:r>
          </a:p>
          <a:p>
            <a:pPr marL="0" indent="0" eaLnBrk="1" hangingPunct="1">
              <a:lnSpc>
                <a:spcPts val="3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  <a:latin typeface="+mj-lt"/>
              </a:rPr>
              <a:t>Definições quanto aos ODS entre 2012 e 2015</a:t>
            </a: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Ações globais, nacionais </a:t>
            </a:r>
            <a:r>
              <a:rPr lang="pt-BR" sz="2400" dirty="0">
                <a:latin typeface="+mj-lt"/>
              </a:rPr>
              <a:t>e</a:t>
            </a:r>
            <a:r>
              <a:rPr lang="pt-BR" sz="2400" dirty="0" smtClean="0">
                <a:latin typeface="+mj-lt"/>
              </a:rPr>
              <a:t> locais</a:t>
            </a: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Economia verde, erradicação da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pobreza e reforma da governança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global do desenvolvimento</a:t>
            </a:r>
          </a:p>
          <a:p>
            <a:pPr marL="0" indent="0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latin typeface="+mj-lt"/>
              </a:rPr>
              <a:t>sustentável e do ambiente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t-BR" dirty="0" smtClean="0">
              <a:latin typeface="+mj-lt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419600"/>
            <a:ext cx="396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503863"/>
            <a:ext cx="34353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395288" y="908050"/>
            <a:ext cx="84978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>
              <a:lnSpc>
                <a:spcPct val="85000"/>
              </a:lnSpc>
              <a:spcAft>
                <a:spcPts val="600"/>
              </a:spcAft>
              <a:defRPr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 parágrafos (138 a 146)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Saúde: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condição prévia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três dimensões do DS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Atuar sobre os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determinantes sociais </a:t>
            </a:r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ambientais da saúde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criar sociedades inclusivas, equitativas, economicamente produtivas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saudáveis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das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enfermidades transmissíveis e não transmissíveis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sistemas de saúde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financiamento; recursos humanos; acesso a medicamentos, vacinas e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 médicas seguras, efetivas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qualidade; e melhor infraestrutura de saúde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Cobertura universal de saúde</a:t>
            </a:r>
          </a:p>
          <a:p>
            <a:pPr indent="0">
              <a:lnSpc>
                <a:spcPct val="90000"/>
              </a:lnSpc>
              <a:defRPr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defRPr/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2250" y="0"/>
            <a:ext cx="8921750" cy="692150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 anchor="ctr"/>
          <a:lstStyle/>
          <a:p>
            <a:pPr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spc="50" dirty="0">
                <a:ln w="11430"/>
                <a:latin typeface="Calibri" pitchFamily="34" charset="0"/>
                <a:cs typeface="Calibri" pitchFamily="34" charset="0"/>
              </a:rPr>
              <a:t>Rio+20</a:t>
            </a:r>
          </a:p>
        </p:txBody>
      </p:sp>
    </p:spTree>
    <p:extLst>
      <p:ext uri="{BB962C8B-B14F-4D97-AF65-F5344CB8AC3E}">
        <p14:creationId xmlns:p14="http://schemas.microsoft.com/office/powerpoint/2010/main" val="2601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503863"/>
            <a:ext cx="34353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2"/>
          <p:cNvSpPr txBox="1">
            <a:spLocks/>
          </p:cNvSpPr>
          <p:nvPr/>
        </p:nvSpPr>
        <p:spPr bwMode="auto">
          <a:xfrm>
            <a:off x="433388" y="692150"/>
            <a:ext cx="84978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Contratação, desenvolvimento, capacitação e retenção de pessoal de saúde</a:t>
            </a:r>
          </a:p>
          <a:p>
            <a:pPr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Direito às disposições do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Acordo TRIPS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proteção da saúde pública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acesso aos medicamentos</a:t>
            </a:r>
          </a:p>
          <a:p>
            <a:pPr>
              <a:lnSpc>
                <a:spcPct val="9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Reduzir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contaminações atmosféricas e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água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 por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produtos químicos</a:t>
            </a:r>
          </a:p>
          <a:p>
            <a:pPr>
              <a:spcAft>
                <a:spcPts val="600"/>
              </a:spcAft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Acesso universal à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saúde reprodutiva, </a:t>
            </a:r>
            <a:r>
              <a:rPr lang="pt-B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incluíndo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informação e serviços,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planificação familiar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saúde sexual</a:t>
            </a:r>
          </a:p>
          <a:p>
            <a:pPr>
              <a:defRPr/>
            </a:pP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OMS: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papel de liderança como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autoridade reitora e de coordenação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 assuntos de</a:t>
            </a:r>
          </a:p>
          <a:p>
            <a:pPr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saúde internacional</a:t>
            </a:r>
          </a:p>
          <a:p>
            <a:pPr>
              <a:spcAft>
                <a:spcPts val="600"/>
              </a:spcAft>
              <a:defRPr/>
            </a:pPr>
            <a:endParaRPr lang="es-E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s-E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2250" y="0"/>
            <a:ext cx="8921750" cy="692150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 bIns="82800" anchor="ctr"/>
          <a:lstStyle/>
          <a:p>
            <a:pPr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spc="50" dirty="0">
                <a:ln w="11430"/>
                <a:latin typeface="Calibri" pitchFamily="34" charset="0"/>
                <a:cs typeface="Calibri" pitchFamily="34" charset="0"/>
              </a:rPr>
              <a:t>Rio+20</a:t>
            </a:r>
          </a:p>
        </p:txBody>
      </p:sp>
    </p:spTree>
    <p:extLst>
      <p:ext uri="{BB962C8B-B14F-4D97-AF65-F5344CB8AC3E}">
        <p14:creationId xmlns:p14="http://schemas.microsoft.com/office/powerpoint/2010/main" val="14101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9" y="750089"/>
            <a:ext cx="70389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21332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C000"/>
                </a:solidFill>
              </a:rPr>
              <a:t>PROCESO Y FORMA PARA LA DEFINICIÓN DE </a:t>
            </a:r>
            <a:r>
              <a:rPr lang="es-ES" b="1" dirty="0" smtClean="0">
                <a:solidFill>
                  <a:srgbClr val="FFC000"/>
                </a:solidFill>
              </a:rPr>
              <a:t>LA</a:t>
            </a:r>
          </a:p>
          <a:p>
            <a:pPr algn="ctr"/>
            <a:r>
              <a:rPr lang="es-ES" b="1" dirty="0" smtClean="0">
                <a:solidFill>
                  <a:srgbClr val="FFC000"/>
                </a:solidFill>
              </a:rPr>
              <a:t>AGENDA </a:t>
            </a:r>
            <a:r>
              <a:rPr lang="es-ES" b="1" dirty="0">
                <a:solidFill>
                  <a:srgbClr val="FFC000"/>
                </a:solidFill>
              </a:rPr>
              <a:t>DE DESARROLLO POS-2015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Mecanismo intergovernamental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Coordenação: AGNU, apoiado pela SG e Grupo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Desenvolvimento das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 (coordenado pelo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PNUD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Grupo </a:t>
            </a:r>
            <a:r>
              <a:rPr lang="pt-BR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interagencial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 ONU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 Agenda pos-2015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mais de 60 agencias e organismos internacionais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‘Diálogo global’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sobre a agenda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pós-2015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Painel de Alto Nível de Pessoas Eminentes: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proposta de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Agenda de Desenvolvimento pos-2015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Tais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processos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prepararam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documentos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entregues ao 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SG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que os consolidou. Documento resultante foi submetido à AGNU 2013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documento aprovado passa a orientar os passos seguintes, entre 2013 e 2015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de Desenvolvimento Pós-2015</a:t>
            </a:r>
            <a:b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Processo pós-Rio+20 em curso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(2/2)</a:t>
            </a:r>
            <a:endParaRPr lang="pt-BR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Reunião Alto Nível – Setembro 2013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30725"/>
          </a:xfrm>
        </p:spPr>
        <p:txBody>
          <a:bodyPr/>
          <a:lstStyle/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Chefes de Estado</a:t>
            </a:r>
          </a:p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Prioridades da Agenda e ODS:</a:t>
            </a:r>
          </a:p>
          <a:p>
            <a:pPr lvl="1">
              <a:lnSpc>
                <a:spcPct val="93000"/>
              </a:lnSpc>
              <a:defRPr/>
            </a:pPr>
            <a:r>
              <a:rPr lang="pt-BR" sz="2000" dirty="0" smtClean="0"/>
              <a:t>Erradicação da pobreza e da fome</a:t>
            </a:r>
          </a:p>
          <a:p>
            <a:pPr lvl="1">
              <a:lnSpc>
                <a:spcPct val="93000"/>
              </a:lnSpc>
              <a:defRPr/>
            </a:pPr>
            <a:r>
              <a:rPr lang="pt-BR" sz="2000" dirty="0" smtClean="0"/>
              <a:t>Desenvolvimento sustentável</a:t>
            </a:r>
            <a:endParaRPr lang="pt-BR" sz="2000" dirty="0"/>
          </a:p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Abordagem coerente das prioridades que integre, de forma equilibrada, as três dimensões do DS</a:t>
            </a:r>
          </a:p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Cumprir agenda inconclusa: MDG. </a:t>
            </a:r>
            <a:r>
              <a:rPr lang="pt-BR" sz="2400" smtClean="0"/>
              <a:t>O,7% PIB.</a:t>
            </a:r>
            <a:endParaRPr lang="pt-BR" sz="2400" dirty="0" smtClean="0"/>
          </a:p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Único framework e conjunto de ODS; universal, todos os países, embora tomando em conta diferentes circunstâncias e respeitando prioridades e políticas nacionais. Paz e segurança, governança democrática, respeito à lei, equidade de gênero, e direitos humanos para todos</a:t>
            </a:r>
          </a:p>
          <a:p>
            <a:pPr>
              <a:lnSpc>
                <a:spcPct val="93000"/>
              </a:lnSpc>
              <a:defRPr/>
            </a:pPr>
            <a:r>
              <a:rPr lang="pt-BR" sz="2400" dirty="0" smtClean="0"/>
              <a:t>Apoio ao OWG-SDG e IGCE-SD </a:t>
            </a:r>
            <a:r>
              <a:rPr lang="pt-BR" sz="2400" dirty="0" err="1" smtClean="0"/>
              <a:t>Financing</a:t>
            </a:r>
            <a:r>
              <a:rPr lang="pt-BR" sz="2400" dirty="0" smtClean="0"/>
              <a:t> (Set/2014)</a:t>
            </a:r>
          </a:p>
          <a:p>
            <a:pPr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80426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684213" y="333375"/>
            <a:ext cx="8208962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1 – Acabar com a </a:t>
            </a:r>
            <a:r>
              <a:rPr lang="pt-BR" altLang="pt-BR" sz="2400">
                <a:solidFill>
                  <a:srgbClr val="FFFF00"/>
                </a:solidFill>
              </a:rPr>
              <a:t>pobreza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2 – Aumentar </a:t>
            </a:r>
            <a:r>
              <a:rPr lang="pt-BR" altLang="pt-BR" sz="2400">
                <a:solidFill>
                  <a:srgbClr val="FFFF00"/>
                </a:solidFill>
              </a:rPr>
              <a:t>autonomia de meninas e mulheres</a:t>
            </a:r>
            <a:r>
              <a:rPr lang="pt-BR" altLang="pt-BR" sz="2400"/>
              <a:t> e 	alcançar </a:t>
            </a:r>
            <a:r>
              <a:rPr lang="pt-BR" altLang="pt-BR" sz="2400">
                <a:solidFill>
                  <a:srgbClr val="FFFF00"/>
                </a:solidFill>
              </a:rPr>
              <a:t>igualdade de gênero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O</a:t>
            </a:r>
            <a:r>
              <a:rPr lang="pt-BR" altLang="pt-BR" sz="2400"/>
              <a:t>DS 3- Prover </a:t>
            </a:r>
            <a:r>
              <a:rPr lang="pt-BR" altLang="pt-BR" sz="2400">
                <a:solidFill>
                  <a:srgbClr val="FFFF00"/>
                </a:solidFill>
              </a:rPr>
              <a:t>educação</a:t>
            </a:r>
            <a:r>
              <a:rPr lang="pt-BR" altLang="pt-BR" sz="2400"/>
              <a:t> de qualidade e de forma 	continuada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ODS 4 – Assegurar vidas saudáveis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5 – Assegurar </a:t>
            </a:r>
            <a:r>
              <a:rPr lang="pt-BR" altLang="pt-BR" sz="2400">
                <a:solidFill>
                  <a:srgbClr val="FFFF00"/>
                </a:solidFill>
              </a:rPr>
              <a:t>segurança alimentar</a:t>
            </a:r>
            <a:r>
              <a:rPr lang="pt-BR" altLang="pt-BR" sz="2400"/>
              <a:t> e boa </a:t>
            </a:r>
            <a:r>
              <a:rPr lang="pt-BR" altLang="pt-BR" sz="2400">
                <a:solidFill>
                  <a:srgbClr val="FFFF00"/>
                </a:solidFill>
              </a:rPr>
              <a:t>nutrição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>
                <a:solidFill>
                  <a:srgbClr val="FFFF00"/>
                </a:solidFill>
              </a:rPr>
              <a:t>O</a:t>
            </a:r>
            <a:r>
              <a:rPr lang="pt-BR" altLang="pt-BR" sz="2400"/>
              <a:t>DS 6 – Universalizar acesso à </a:t>
            </a:r>
            <a:r>
              <a:rPr lang="pt-BR" altLang="pt-BR" sz="2400">
                <a:solidFill>
                  <a:srgbClr val="FFFF00"/>
                </a:solidFill>
              </a:rPr>
              <a:t>água e saneamento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7 – Assegurar </a:t>
            </a:r>
            <a:r>
              <a:rPr lang="pt-BR" altLang="pt-BR" sz="2400">
                <a:solidFill>
                  <a:srgbClr val="FFFF00"/>
                </a:solidFill>
              </a:rPr>
              <a:t>energia sustentável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8 – Gerar </a:t>
            </a:r>
            <a:r>
              <a:rPr lang="pt-BR" altLang="pt-BR" sz="2400">
                <a:solidFill>
                  <a:srgbClr val="FFFF00"/>
                </a:solidFill>
              </a:rPr>
              <a:t>empregos</a:t>
            </a:r>
            <a:r>
              <a:rPr lang="pt-BR" altLang="pt-BR" sz="2400"/>
              <a:t>, </a:t>
            </a:r>
            <a:r>
              <a:rPr lang="pt-BR" altLang="pt-BR" sz="2400">
                <a:solidFill>
                  <a:srgbClr val="FFFF00"/>
                </a:solidFill>
              </a:rPr>
              <a:t>modos de vida</a:t>
            </a:r>
            <a:r>
              <a:rPr lang="pt-BR" altLang="pt-BR" sz="2400"/>
              <a:t> sustentáveis e 	</a:t>
            </a:r>
            <a:r>
              <a:rPr lang="pt-BR" altLang="pt-BR" sz="2400">
                <a:solidFill>
                  <a:srgbClr val="FFFF00"/>
                </a:solidFill>
              </a:rPr>
              <a:t>crescimento equitativo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9 – Gerir </a:t>
            </a:r>
            <a:r>
              <a:rPr lang="pt-BR" altLang="pt-BR" sz="2400">
                <a:solidFill>
                  <a:srgbClr val="FFFF00"/>
                </a:solidFill>
              </a:rPr>
              <a:t>recursos naturais</a:t>
            </a:r>
            <a:r>
              <a:rPr lang="pt-BR" altLang="pt-BR" sz="2400"/>
              <a:t> de forma sustentável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10 – Garantir </a:t>
            </a:r>
            <a:r>
              <a:rPr lang="pt-BR" altLang="pt-BR" sz="2400">
                <a:solidFill>
                  <a:srgbClr val="FFFF00"/>
                </a:solidFill>
              </a:rPr>
              <a:t>boa governança e instituições 	eficazes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11 – Garantir </a:t>
            </a:r>
            <a:r>
              <a:rPr lang="pt-BR" altLang="pt-BR" sz="2400">
                <a:solidFill>
                  <a:srgbClr val="FFFF00"/>
                </a:solidFill>
              </a:rPr>
              <a:t>sociedades estáveis e pacíficas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/>
              <a:t>ODS 12 – Criar </a:t>
            </a:r>
            <a:r>
              <a:rPr lang="pt-BR" altLang="pt-BR" sz="2400">
                <a:solidFill>
                  <a:srgbClr val="FFFF00"/>
                </a:solidFill>
              </a:rPr>
              <a:t>ambiente global favorável</a:t>
            </a:r>
            <a:r>
              <a:rPr lang="pt-BR" altLang="pt-BR" sz="2400"/>
              <a:t> e catalisar 	</a:t>
            </a:r>
            <a:r>
              <a:rPr lang="pt-BR" altLang="pt-BR" sz="2400">
                <a:solidFill>
                  <a:srgbClr val="FFFF00"/>
                </a:solidFill>
              </a:rPr>
              <a:t>recursos financeiros</a:t>
            </a:r>
            <a:r>
              <a:rPr lang="pt-BR" altLang="pt-BR" sz="2400"/>
              <a:t>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41555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wgHBgkIBwgKCgkLDRYPDQwMDRsUFRAWIB0iIiAdHx8kKDQsJCYxJx8fLT0tMTU3Ojo6Iys/RD84QzQ5OjcBCgoKDQwNGg8PGjclHyU3Nzc3Nzc3Nzc3Nzc3Nzc3Nzc3Nzc3Nzc3Nzc3Nzc3Nzc3Nzc3Nzc3Nzc3Nzc3Nzc3N//AABEIAHkAvAMBIgACEQEDEQH/xAAbAAABBQEBAAAAAAAAAAAAAAAEAQIDBQYHAP/EAEUQAAIBAgUCAwQFBwwBBQEAAAECAwQRAAUSITETQSJRYQYUcYEjMkKRsTV0obLB0fAHFSQzNDZScnN1s+HCRWKDw/E3/8QAGQEBAQEBAQEAAAAAAAAAAAAAAQACAwQF/8QAJBEAAgICAgICAgMAAAAAAAAAAAECERIhMUEDIhNRYeFCcaH/2gAMAwEAAhEDEQA/ACguHaTiYR4dox9LI8JDowoTE4jw4R4LEH0YXTgjp4UR4rIg0YUJiYR4XRgsiHRhdOJguF0YrEh049pxPpx7TisCHThQuJdOHBcFkQhMOCYk0nDgmKxoh0YXRibp4Xp4LGiDRjxTBPTx7p3xZFQLox7p3wV0/THuniyKgTp49owUY8J08VhRAIsPEXpgmB6afeGoifts4xOFj069aaf8WoWxz+RG8GAiL0w4RYINRRqgdqymCk6bmRRv5c+mCRDe9rGxtsb4vkQ4AHSx7pYsfdz5Y90DiyLErulj3SxZe7nHvdz5E4syorhFhenixFMf8Jx73Y+WDIqK/p+mGMpDqoidgwPjFrL8bkH7r8YtPdz/AIce92N+MWRUU8RMkrESRvEx+jshDCw3ub+LvwBbjfC+JheHpuoazm5Jt8Fvv6HB2aUsrUTGBgkoZdLW4uwB/R+zBS0nTAVVsF2GDIaK2MLKutA9iT9ZCp+4gHDxEfLFj7ufLDhTnyxZBRXiI4cIsWApz5YUU/8AFsWQ0V3SwvTxY+7/AMWw2SJYo3kkIVEUsxPYDvgyKgDpYQxYhnzzLxQy1VLMk+g2EerSW44v28QxVw+2FGVqWnhYCMXj6R1GTewG4AB74PliOJc9PCdMYAHtTlIkVJWlj28bFDpWy3O/fm2Lbr0mlS1XAtxezOAcK8i+yxOQ+8xROQECgW8btpv6gcW45wDVZhX084UESXa6rH4gR8B93zxYs0TeFwo8t+Pj5YUwkaUhYAgeFGNgPhtccc4+UvKuzq0QLWTU6gTsIkkHgbcFPPnjk4Oy/O5oWf8Amut6TSEFyz7MQRyL7/8AeKOronaV2VpDIVYaCRpBYEXHzwBSaqaTTVxSJK6AxEi3JN98dVG1aZUb6q9p8wmmjaaWVAsisCjWUHbkfG+34Y1EXtbG9MHl0Qsu7MVNjsdu+97Y4nTVMjTmQmRmHKE6tXn+OLdMxVFkilaWTVEdSyNuCb8DsRpxv3j2SR1Kt9rWNPF7kkAkkvqJu1gRt8D8bjANL7YVaB4pQsxPDaQCPkOcYGmqjDTgSrUIWu9xcCx2BPnivizKoeqapk1MoJsNTEE28x/HwxKXkl2To3GZe11Q0BSSViyKpZbeE+tjzfAZ9ppxTNItVMUIKaNX1Rv8vLGXkzCKtjkWOIxy6QSFW+s87+l7fpxBBINJNTr6BS5Cta5vxgxk+WR0PLvauslEharZWOoAbabkEXHwvf4jGvyDPcv90gpKypVZ0jFncEK+9rX8xtjkMWZ0krmn6IEQs0dthccHzxJHmFHHKXleRJUA2LahuNr3Pr2tijKUSOz5tmtBDEqwyJVMWQkQSK1hrXnfvv8Adh9VnuU0rKJZxdluOOfI788Y5BXVI+hmjAiSYBjbnscV82cq8zGSRwqi1lvc/DG/lm+ipHVD7Z0pNQIkZv6QOk1hbpjTqvvzs334tj7U5ItOJzUNpPbpkm/kfI44RTZnoDxyzPpIsNgwO/lf4d8PzLM29yRY38LE+K5sT52ucSlPsKR0qb+UCoeaU0dPSiIsFiWTxMPU2YYim/lCrljkRqWmVwv10Ukr23BbuePj3xymlrUisXj6nN7nY39PP1w5qxZG1tqRkNwqD133PffF7fY6OoVHt/mM1N0kFNDKw8UkY3F9wACefPFPmPtHnFVG1PUTTzB20mMEadIBvfT3I88Y41vQ6bRGSzgAM53sNuQPhiGWomfqhalh3fSWsQPhzg9n2Rd+8TEA0jkqAAVPZbm97/h6YR6j6WxkdlW7JIrFVIA43G2/ligWt0FnNpNVwNSLcbbcg4jkqZNBTU4U+E+LY/LFiRplrvpEIkiUMCNOri3mBcfuw+WSSRyRXhbbeFufXFFTVYpUMsI1xbB738Pz9bH78RtmISwSJGFuXAud8GBBjyz1NMjwEdU/WL2GvbsBucG0r1OqRUjqmk+wkEBa423APkb3xt8k/k5y4wmaOCsqmS+iWWZdC82ICML/ACxeUmTZbl8KIzwAsSgjj26htfSebk+pwPxKjVHPYMtqKiOAimcyK17smhwv/WGS+xarI6yZjG0h1HxG9rk/O+2NrS53QyVUcchp4IYw0aClVpXkdrAbqpUHGcqjUVdfUDo11Pa8gRXEhmueVJAC833va9u2BwnGPp/ppxp0D5XlAyvU0zq31QJzubfsHPO+Cp44p6hImSGdPeF1O6ByObAj7/u3xXrl2YV88qT1nu9LH4lBIvLtezKD+njF3TUkEMc8lMOoZhqkubavPn4cfhjjHwScs5vYqJPWxVucylYpU0S+AJDCGYL/AIRtvbf5XxRp7LxqC8lVJrdfCCoQLY7k7fxbGhqlpkBKVAgKxL40l4a19jYW+t24wVQNk9QBFFJO9QDqk6mnQdgCRY3PYfLHsXBl86RlJPZTKjIZpqucqtriaTuTtc25PlhuZ+y9GTEJaiRS7hEIsbtY2A+Qw+vnky/LDBm9KY5ZZlWNHOkG19wRyLX798afLKuorstpqmnyj3rpNvKAs5VxfbpkgjYjxA3xz+R2OJisy9nPdVpoUad699Sxh5PC4B3AHa1xg+g9mTT0a1Nb1YpyVXWrKwRrW0kc34P3Y1EHtYZKidegl1urJpkC82PgAe3rgym9rKdDLqp6YyE+Nlhlve1t/ovIWxnIsTL5hQU8kQ6iLdSq6tgFXve23F8VcWTwxTRVVPPE4NypeAFRv6/xtjdVGY09cFgjyyWcTTjUPdm8Q38OpiottxbEOaZDlNPlKxyTGgMNmWm60bEk+p3AO2H5EOLZlospnjieOnalMdvGpiG5ubXUnfc9sUmeQTTyR9XLVQKL2p4enGe97KbefHrjWZTTS5gtQanqQpGqhH07SEk7qTyB3thKiCSlk6T2sSTqUeIAg7gfPHWDtWZap0znMtHKrhlpZkX1uRz8MDTR2iDKsi7Wa7A79/hjosjEqhLWeW2m6kgADjYcEm5274UxwSSIrRK0d7NI1gQbdzzxbe37sVjgjnb26KrIWBCDTGwtsRyP0YjgSExyF5XWSxISwsbeZ/Zje1uVzVFC4iNPJB1TIYpCObsLhtVyLcfHGdqchZUbTSxiwBXpy/Wue3Nx6/pwqjOJnkZWYWNjbffCsbm+o2F/Dbe2DnyesRmZadvoyCwFid8OioatVAEJAW7KdDX+O37sOiorZA8amNtXqm/6cEQBBH9LUIrHe12/YMXdTldbXNG9VJEhfixtf47DfjucJPkqRlA9QwJQHxb3wFizpOR5tSUX9Fq6l3laGNSi6isotcm3zHIBuDbAU0lRIrGnp4PcY59cKQUqRup1XIPfsd/TEceYDodUqjxkkhyouLAX3Njb4+WA6aeqjhaarIOizPIG1LYsbbMp4BHHnjz5STcl+jeK4Dp6evaNNcMp+nkl6aq1wdyNVth8cPmyww1Jk94cSFB4SoZgLFTsQNjqPe4sD5Yc0+aRSSMpCnwpcHp6t7Xte3BW9vP0wkQzCqo3rJDUQwIpgknisCtybBrG/Om9sUZTb2jooxEkYwCN40IjuGE0cpUBtXF7d9JsLnv8MP6KFGcRTOF09QySNZGtci5F/snfcbn5QyClctGsizxU8Y2DEK9ibAcEHSb9+/POK5a5VqYrNJHHK6hhIjKrC9z4ja5G/J+/fHSm+C0WXTpoZOiYBuiyjcqCbncj1HftbEsbZTRtHenkDSBv6scWsbDxdjb7tr4bTCWSV1E20ikBenrKSC1xcXFrD1O55wyItN1GjkZo0IluCQwF7BvU8W7gGxwPfJNIdVZk0tRKbsYI49SxTRK3TsQCDtzwf32xHqiqJZTNQQh73jdYQZAu2wsOR6237YilMjinYFambW6BmQLqKmzA8WFu3IscLNURTUywTKSiEXkKawo8tgCTfvc7X44w0FtPQ2loKGJJjTUjwbhHPXfwk3Nub72BPPfBMc8U0jRxzzB9mkIqJNrbn7VjsRvfvgITugJjMjyT7KV+s4FhY77Nft6YSoptTXeJ44yq3ZEIttpW4J8wb79r9sWK7RKTXDJq2envGXleS0ypIryytY6WubX+Hc8dseSo93jVhDTRdPWVSnjBYnbkfxxiCpZo2o26oukjAC4DXCkm5PkGPbj1xCFlMTikkjcCXSolOosA5NifME2+XlzJJdBbfLDZ3r3nkEdRJIVQBJSN3IG62vYjcfpxFAZ60l0iuHfQD1LJumoj7gdztdcCnovA0xp3KQhozJ1LEsPrck7La2wGG1TOmaSyh5FZCjPNK4IF1tse1gRv88K5omuyYVVXRytNGzddFCXVSd7ab/gcFyZ1W1VMTNIJFmUoqkWBtbcknfnywCjyzCURQPWVShmDLYggHsb+LsotySOdzhsUuZRlYpI+oixjVHLTW6YuTpB3XjjvcY0DJ0nqZY5k6ENQUB0iNj1EY+Ii3cD1Nx8sCxZwiq6SMiiFyNJivwebAd/24f7o0NRBUiWWR1kVVdSVkNiBYi/JFxqG3hHxwyqp4WnLRip91kuJY2ks+/2r2tcfC2425xBdnpqlKiYPBROFneNw7I2kfa2076TxsNtvLDpZJWeCVox0lu1nPhf1C3t62v2xEYkaoCwyI5Asokfe4U2Fhsbcb+WJqimh0xREzSzWB8MV7Ky6xpXSTfxdx+jA9DEEStL6pKp7Uw8UYBsoBsLg9gD6nyxW1jVizssaVHTBOi6ji/bywW1TKad2lLdFQA0gj06QOWCi3cnbbbBcQWeJWJVrXAboqdW/Nu3w+ffFZF9RUJFL/SZBbUttMa6dLHwjWQdtj2uLC5GwA5ho6cPVSVTtCojHu3T2t4didyd7G3O3IvbDPd6eniFZPRpJl6FQ6+8bpckdzpIbjYWAYXw4mnioI6mX3UR2FzFLrJY7ByzXA+rxexuT2tjNs2lsm6U1TTSTx1kwsQQjgMiEHTpUHsbcW5HHkPT1EiVEMkDGJIk1HVFqj1ixa4HP1b+fOAFiihlqCkkk0dQ30MqONOq4uVv4iLX29BtY4tWpQKNJDLNo02uulVZCCTbc3bUQQb8872wUOqPS1NRPLCtTDF7zOFV5CBeNm0DxBbeu1rC58sDV+RtQunuomQOurpsV02JPK7r9kEgE2Btbvh9IlNXqVNV9JHEBFrUAMoJIGo8X3sB8eOQqPMYjP0KITaJGEjJNYMgKryRfsb7euw4wwdAyFquqVYzVrI9KFQIRd4tB2FgDqXfjSbbbcYnoHSSSkaiXrvGGE+iw1cbgc303t6/fg6mqojnMztlctVEkzSFEk0PUIeXU+WoE2FvL4w+6RQ5w1VT0zIgkKxxwuW0/a+vazGz29Bz546uSlyjHAyOseOQ/RSGSaWNIGchQwUC2oHy2J2+ztvci3nZqppJI4kWMMrLIjks7NcWI302dR8eRtvgFaOA0MlDMxkCxuTNsokLEaN9gLf8AuuQNW/fDctpKqWeCGKqiEcyNeNXsqm7G1/8AEBqa4+F7458mu7BmrJZ69YRE5kiiVuk8h09QrdgLWNiLHva2Catz0+ryjQkyhFuSXJAG3fdh2tbf1go2kqYlajfpUzuxE7NqcgpcWFwWt4wbDBEsUWTUEa/zhEY3DRu0cZu3UU2YcgAWGwP2je2Im/sDzIdSSCso+tNrikWUTqqtqCkE833B72vb7nSV8Yyww1isIYQOlIC1vpLEbcEat7m4G/Y4Bq8xFUKKCrA6jMI1GkgRm5Nztve4HyHli5mrqebImoIaRCYwFkuQW2NwAdN+CNyTz2wpaB60MpKcNFLXPJd3QvGqqDdwLcAegNuNsSnp09FFS1xEdRHAvgdtFxa9tr3OkL5EHAlbLOUiWGnmSWCyROR4VBAB1FQNR+thJKpqmOCmlpJA8dCSQy+PTqKmQDsLEEceRwWWO6Ia7M4Wl9xo6VnljTQq6vE1hdQAQL8XsSfP4CU2YTSw9LREZSmtHRD4SVBKWbkjSeQe535wZneX0tVI8lMVijkPUcxRhSSlyGO22rYm22/IGA6LNTlUrzwyTNEAuoFACp0gqeOe3/7icqWgWN+zG5tUVcVKksqSwg2COYGQEnvcix2J29OMVzS6xSx0kk1R9CAAjAGMkcBSPUg42cXtzm1aghmnpZKB4GMsVTAJN+3B+G3xxLlefSVuVtHRPFHURRlT0orREgXuouNvMX+e+FTMyjXBk8nzzL8srRFWZKs5ICO/vLpJDYW8Onw2t6bja+NrRV2T1VdR0fu7wBi0gkBN7bAWsSDfa9xjn89CsqaWMEZpkXTIrbutiNLb7Hwn1/DBFJNFRRrUPFaaIGxjKlCOzDTe/G+O+fiS9ls4yU/4stc8oUjq6qKGqadKdvp5JI2ZnYob6rm9gpNjcqbAegr6gGKokAmjjUtqAk6gJv32U9798EHN6mq95aq6zRPABEDIAGudW4HBA3scDPluY1DdSGup1jPAkAB/DHnyR1TvksdFWtIaYZfEzI28IbS7SGx1XB1bqD37juTiWWWlyuOKeqpIxsZkjUjVObgA6GvYXYn7I+XJbnK/5yWGlhhqKiCJvHKGuGVQWJFxc7sACdjfsDinzOOQ5oaOrl1DpIkU0ouNNxe4v4d7gbcb4NWdnJ1RaUuYy/zPPBBVpHLHCkih1cOpNz4dAHc6e3J8hhZqKPrQxzOjppeKZXj0JELp4kXm+32jbf0wyeHL4p6TQI0nOmKajke683Q2BHjFm8+QTsMT0q1OpYah+u0jFA3hXp2IvqsD2PO/fbfGf6GhK16eMqJxFM8cUhDx6WCsupgDex03X1PiFj5DQZhLUpR0yFVmGnQYpAGeA/VYncllYnnc228yUrR12Wy01JTrJWSEdSe+oWbw31WH1t9huSR62EqHo8uqqfr9RamKpBdFBTpu4uJLg3YBohfe1yb98aMMlq8wgyyup6eqojXaaQwPOIyu6uxZrX303Nj6YqayKopKiGXU7U0jXWAMD4+HU7khrXvx227m6yYJW50TNVyNEkmmGeSLwawwMqheLbMFN72NicDVE8USzVUk7BlZ5I1AAREc6l0ADYWI/Rgk8UMpIPrKuproaSlkVTrCSxiLd3KSMVjsQN9zt5bdzgWpk91d6iKklVKiFzMnU1SAk2Kso9G2t2AHfDIKwVtbSSSxkpHbpSRuBcWtsRvcjvj0Mc1TJVxZa5SUlli1whHAIBDaz9UBVve/I5xRlYJ2tEXUqqdJJaulfxCRKVkhP0TadewsLXW53wXHXxxCKKtppC0i9VS8ZZUk/wAVu4O4Nvj2IM+X5hULRUQqKiSAzU8pMhk1PUONQJLlvrMBa+9vjiCirP6Mgq46bqyrqgdFJ06Qzab+gazb8g+mNRdukEvyDgFqdVlkcTvJ4ykrSj+s3QX3OlSO/O/wFp46sSGKd4xpUDqVLjU1+QNz687jFzkjQSZfJmrGKKpkl0u2vSEkZhcLECSy2787euM97aPFTzUJy5FaC5gQMotHITdgNr/WJsT64pb0Ur5LxY6ierpWTXoikMhWIAEnQ1thyLn8PXENTPSLVVk0lHPJVe7gtKI93Ym6rfk7AeYsbnthkNNmH82zGpm6p6oWNV0sxOnUwPkLAfccLkiCtpa7r1TVWtIyXiJhc6VttexXgD0+WMw0gsrsvzAVGaT9LVGWvKyKu0ava4X4XwJTiOGraCpRQ4DxXkJHUjPANuNxf5YE9oHTLq+OtpmlSWobUYnkGoRm1lsDcbadzgLMc7XMWlqjGElF1QW4UBTv63Db84cd2YZdUOX1dJXIs9MY4UcqDJbSTfi/cj1tg7NZki0K6vGKiXS+5ZWdyC3H1drnY25tihy/PqyujWmZ4xcqGdn3O2m/6Bizq36NLUPGVdFTWhkKX1gckfWtuDtgSdjE9m8MmU00RYsadTYhxdZiebH15/DFE2aQRma0GqjmYAU7MT0yeSDz25xo6pI6rJ6WmroZo44mAnmiNxCzEixXgAMy7E+gOMfXRJSVVWIHjmjhl0LIPErjffG6BoMyqvJvA+kxs2zfVAcnZr9ubX/ZizWBxqEogDX3uzD9F9sZummctPNGq6Tyg5tzjQUvtIyIRPBHIb+EsoJ02FhxgkRoqOugy6nRqOKWSlnklMFUgbrOqMAbnbklQRbi48zgGPKYpJaeWvqkqRURMWCEs0JBFjsNrfDYE8Wti1yn+1ZJ/tNR+qcCVn9th/Mf/NcZk90euHjTg5E5czQSM6RKkaCRhKALyFDqIU3KnSLedztthJpzmVbCkrLBVRlQqjQNTCwIS5sSFGw9ATiqzL+8XtH/AJar9uLXJPyfU/7lS/8AGuNI4OTsNzBooJJjr93jlTomZGK7IeQCLWDD697kng7WKycV6JT/AM2z0PvnTDo7MDcSnQCx0kgE3OwP1Se/ij9p/wC2VP8Amj/5GxLl39TN/kX/AI48EPo1IgrKikpbU5pWkmjaaOskdNY17bqTtYbkm1wWOMxVSGIvHWkVUMwCuq2GmwAUqLbH/r1xbxflub41f6zYp6n8mUf+5H/wxzTspRSDYKdKeVpoveIYoINRkXR1WIvtckdh23/HHsrq6habXTNU3ctA8obZU5vq7/a5GwGD81/sNF/ov+DYqfaj8izf68v/ACjF4ndhVIkohFXR0ceXTmk6aJG6VcIbQRPrVrjkgL+IxYK9LW5p1cwqI6daO8LRUxJHAUcgElgLgmxuuM17I/1S/wCrF+scdJ9mf7vz/n0f6zY25YxbRpK2kygSnkywU0siIT0rx0UqayQrF1CqBc8HxXvYAdyMUvtJX0eY5nkRmqNKCrkeoEEI8Iup1WB3bY7E7C2+Lf2x/vFTf6cf/Jih9qPytl35xN+GDxSzSkbnFKJoqatp1y1KaneeoqqmMK8fU0qXBIZlI8PBO5O2mwO+B8nmraOnZKukqpooYUVehGHuCBZl8XiPNyPPv2rsj/ssP5s36wxqqL+qh/No/wAXxrhHFoxftflMMOWUU3SqGqjDGgO5CBRupHIve/HY7+YPsk1KIKyKsiRoXiUK2kFtZ3vv/G2NrnH9ih/PU/WOOff+s1H+t+/DVowwCGCRM5enDFT1Ct4zp54/HG1yVKukr5KTqQiCVTFIHcM4vcDbcHjjnYbYzNN/eCq+WJ5fy8v58v6pwfgYrk1rZeHzFkraxwpjb3nTE6pMzsD2NiRsefTGM9pqOiy3r01JLJUNrS8zU+hbAX8JI58/njS5p+Vcw/yw/wD14t/5Xv7kZV+en/jbG0TMLXZfV5Zl1FNW5RJTpLTfRTM5CuxudR7Db7POPR1dEKanV6cB1js+tLXNzuL324/cMde/lK//AJ3Uf/F+zHI4P6lPhhpMzbP/2Q=="/>
          <p:cNvSpPr>
            <a:spLocks noChangeAspect="1" noChangeArrowheads="1"/>
          </p:cNvSpPr>
          <p:nvPr/>
        </p:nvSpPr>
        <p:spPr bwMode="auto">
          <a:xfrm>
            <a:off x="63500" y="-136525"/>
            <a:ext cx="1790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1036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27313"/>
            <a:ext cx="3960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4375"/>
            <a:ext cx="4248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779838"/>
            <a:ext cx="34925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81525"/>
            <a:ext cx="3375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0"/>
            <a:ext cx="39909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Metas do ODS ‘Assegurar vidas saudáveis’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855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t-BR" sz="2400" dirty="0" smtClean="0"/>
              <a:t>Erradicar as mortes evitáveis de bebês e menores de 5 anos</a:t>
            </a:r>
          </a:p>
          <a:p>
            <a:pPr>
              <a:defRPr/>
            </a:pPr>
            <a:r>
              <a:rPr lang="pt-BR" sz="2400" dirty="0" smtClean="0"/>
              <a:t>Aumentar em x% a proporção de crianças, adolescentes, adultos e idosos em condições de risco com esquema de vacinação em dia</a:t>
            </a:r>
          </a:p>
          <a:p>
            <a:pPr>
              <a:defRPr/>
            </a:pPr>
            <a:r>
              <a:rPr lang="pt-BR" sz="2400" dirty="0" smtClean="0"/>
              <a:t>Reduzir o coeficiente de mortalidade materna a não mais que x para cada 100 mil nascidos vivos</a:t>
            </a:r>
          </a:p>
          <a:p>
            <a:pPr>
              <a:defRPr/>
            </a:pPr>
            <a:r>
              <a:rPr lang="pt-BR" sz="2400" dirty="0" smtClean="0"/>
              <a:t>Assegurar o acesso universal à saúde e os direitos sexuais e reprodutivos</a:t>
            </a:r>
          </a:p>
          <a:p>
            <a:pPr>
              <a:defRPr/>
            </a:pPr>
            <a:r>
              <a:rPr lang="pt-BR" sz="2400" dirty="0" smtClean="0"/>
              <a:t> Reduzir a carga de HIV/AIDS, tuberculose, malária, doenças tropicais negligenciadas e crônicas não-transmissíveis prioritárias</a:t>
            </a:r>
          </a:p>
        </p:txBody>
      </p:sp>
    </p:spTree>
    <p:extLst>
      <p:ext uri="{BB962C8B-B14F-4D97-AF65-F5344CB8AC3E}">
        <p14:creationId xmlns:p14="http://schemas.microsoft.com/office/powerpoint/2010/main" val="24061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435975" cy="5400675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Cobertura universal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em saúde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ou </a:t>
            </a:r>
            <a:r>
              <a:rPr lang="pt-P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idas longas e saudáveis </a:t>
            </a:r>
            <a:r>
              <a:rPr lang="pt-PT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</a:t>
            </a:r>
            <a:r>
              <a:rPr lang="pt-PT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healthy life expectancy</a:t>
            </a:r>
            <a:r>
              <a:rPr lang="pt-PT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‘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Cobertura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’ universal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X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‘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Sistemas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’ universais</a:t>
            </a:r>
            <a:endParaRPr lang="pt-PT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Atenção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: assistência aos enfermos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X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atenção integral</a:t>
            </a:r>
          </a:p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Direito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a saúde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X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asseguramento</a:t>
            </a:r>
          </a:p>
          <a:p>
            <a:pPr>
              <a:lnSpc>
                <a:spcPct val="105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Papel do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Estado X mercado</a:t>
            </a:r>
            <a:endParaRPr lang="pt-PT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Ausência da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saúde pública  e saúde ambiental</a:t>
            </a:r>
          </a:p>
          <a:p>
            <a:pPr>
              <a:lnSpc>
                <a:spcPct val="105000"/>
              </a:lnSpc>
              <a:defRPr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Diálogo da 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saúde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com os temas ‘</a:t>
            </a:r>
            <a:r>
              <a:rPr lang="pt-P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extra-setoriais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’</a:t>
            </a:r>
            <a:endParaRPr lang="pt-B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Ausência da abordagem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saúde e desenvolvimento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 </a:t>
            </a:r>
            <a:r>
              <a:rPr lang="pt-B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</a:t>
            </a:r>
            <a:r>
              <a:rPr lang="pt-B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eterminantes sociais da saúde.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endParaRPr lang="pt-P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pt-P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105000"/>
              </a:lnSpc>
              <a:defRPr/>
            </a:pP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Questões sobre ODS Saúde na Agenda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143000"/>
          </a:xfrm>
        </p:spPr>
        <p:txBody>
          <a:bodyPr/>
          <a:lstStyle/>
          <a:p>
            <a:r>
              <a:rPr lang="es-ES" sz="3200" dirty="0" smtClean="0">
                <a:solidFill>
                  <a:srgbClr val="FFFF00"/>
                </a:solidFill>
              </a:rPr>
              <a:t>Reforma </a:t>
            </a:r>
            <a:r>
              <a:rPr lang="es-ES" sz="3200" dirty="0" smtClean="0">
                <a:solidFill>
                  <a:srgbClr val="FFFF00"/>
                </a:solidFill>
              </a:rPr>
              <a:t>da </a:t>
            </a:r>
            <a:r>
              <a:rPr lang="es-ES" sz="3200" dirty="0" smtClean="0">
                <a:solidFill>
                  <a:srgbClr val="FFFF00"/>
                </a:solidFill>
              </a:rPr>
              <a:t>OMS: Programas </a:t>
            </a:r>
            <a:r>
              <a:rPr lang="es-ES" sz="3200" dirty="0" smtClean="0">
                <a:solidFill>
                  <a:srgbClr val="FFFF00"/>
                </a:solidFill>
              </a:rPr>
              <a:t>e </a:t>
            </a:r>
            <a:r>
              <a:rPr lang="es-ES" sz="3200" dirty="0" smtClean="0">
                <a:solidFill>
                  <a:srgbClr val="FFFF00"/>
                </a:solidFill>
              </a:rPr>
              <a:t>prioridades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Conjunto de ‘categorias de trabalho’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pt-BR" sz="2200" dirty="0" smtClean="0"/>
              <a:t>Enfermidades transmissíveis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pt-BR" sz="2200" dirty="0" smtClean="0"/>
              <a:t>Enfermidades no transmissíveis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pt-BR" sz="2200" dirty="0" smtClean="0"/>
              <a:t>Promoção da saúde ao longo do ciclo de vida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pt-BR" sz="2200" dirty="0" smtClean="0"/>
              <a:t>Sistemas de saúde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r>
              <a:rPr lang="pt-BR" sz="2200" dirty="0" smtClean="0"/>
              <a:t>Preparação, vigilância </a:t>
            </a:r>
            <a:r>
              <a:rPr lang="pt-BR" sz="2200" dirty="0" smtClean="0"/>
              <a:t>e</a:t>
            </a:r>
            <a:r>
              <a:rPr lang="pt-BR" sz="2200" dirty="0" smtClean="0"/>
              <a:t> resposta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Critérios para </a:t>
            </a:r>
            <a:r>
              <a:rPr lang="pt-BR" sz="2400" dirty="0" smtClean="0"/>
              <a:t>o</a:t>
            </a:r>
            <a:r>
              <a:rPr lang="pt-BR" sz="2400" dirty="0" smtClean="0"/>
              <a:t> estabelecimento das prioridades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Tradução no</a:t>
            </a:r>
            <a:r>
              <a:rPr lang="pt-BR" sz="2400" dirty="0" smtClean="0">
                <a:solidFill>
                  <a:srgbClr val="FFFF00"/>
                </a:solidFill>
              </a:rPr>
              <a:t> XII Plano Geral de Trabalho 2014-2019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Agenda convencional (evitando polêmicas)</a:t>
            </a:r>
            <a:r>
              <a:rPr lang="pt-BR" sz="2400" dirty="0" smtClean="0"/>
              <a:t>: ausência de temas-chave como ‘saúde e desenvolvimento’; ‘determinação e determinantes sociais da saúde; saúde e ambiente; globalização e saúde; entre outros</a:t>
            </a:r>
          </a:p>
          <a:p>
            <a:pPr marL="0" indent="0">
              <a:buNone/>
            </a:pPr>
            <a:endParaRPr lang="es-E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797"/>
            <a:ext cx="8229600" cy="77492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Mensagem final: Pressupostos</a:t>
            </a:r>
            <a:endParaRPr lang="pt-BR" sz="3200" dirty="0" smtClean="0">
              <a:solidFill>
                <a:srgbClr val="FFFF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40960" cy="5040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Saúde </a:t>
            </a:r>
            <a:r>
              <a:rPr lang="pt-BR" sz="2400" dirty="0" smtClean="0"/>
              <a:t>e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sistemas ‘saudáveis’ de saúde</a:t>
            </a:r>
            <a:r>
              <a:rPr lang="pt-BR" sz="2400" dirty="0" smtClean="0"/>
              <a:t> exigem </a:t>
            </a:r>
            <a:r>
              <a:rPr lang="pt-BR" sz="2400" dirty="0" smtClean="0">
                <a:solidFill>
                  <a:srgbClr val="FFFF00"/>
                </a:solidFill>
              </a:rPr>
              <a:t>transformações </a:t>
            </a:r>
            <a:r>
              <a:rPr lang="pt-BR" sz="2400" dirty="0" smtClean="0"/>
              <a:t>nas</a:t>
            </a:r>
            <a:r>
              <a:rPr lang="pt-BR" sz="2400" dirty="0" smtClean="0">
                <a:solidFill>
                  <a:srgbClr val="FFFF00"/>
                </a:solidFill>
              </a:rPr>
              <a:t> políticas econômicas, sociais e ambientais </a:t>
            </a:r>
            <a:r>
              <a:rPr lang="pt-BR" sz="2400" dirty="0" smtClean="0"/>
              <a:t>globais </a:t>
            </a:r>
            <a:r>
              <a:rPr lang="pt-BR" sz="2400" dirty="0" smtClean="0"/>
              <a:t>e</a:t>
            </a:r>
            <a:r>
              <a:rPr lang="pt-BR" sz="2400" dirty="0" smtClean="0"/>
              <a:t> nacionais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Setores sociais </a:t>
            </a:r>
            <a:r>
              <a:rPr lang="pt-BR" sz="2400" dirty="0">
                <a:solidFill>
                  <a:srgbClr val="FFFF00"/>
                </a:solidFill>
              </a:rPr>
              <a:t>e</a:t>
            </a:r>
            <a:r>
              <a:rPr lang="pt-BR" sz="2400" dirty="0" smtClean="0">
                <a:solidFill>
                  <a:srgbClr val="FFFF00"/>
                </a:solidFill>
              </a:rPr>
              <a:t> de saúde democráticos, públicos, universais, equitativos e de </a:t>
            </a:r>
            <a:r>
              <a:rPr lang="pt-BR" sz="2400" dirty="0" smtClean="0">
                <a:solidFill>
                  <a:srgbClr val="FFFF00"/>
                </a:solidFill>
              </a:rPr>
              <a:t>qu</a:t>
            </a:r>
            <a:r>
              <a:rPr lang="pt-BR" sz="2400" dirty="0" smtClean="0">
                <a:solidFill>
                  <a:srgbClr val="FFFF00"/>
                </a:solidFill>
              </a:rPr>
              <a:t>alidade</a:t>
            </a:r>
            <a:r>
              <a:rPr lang="pt-BR" sz="2400" dirty="0" smtClean="0"/>
              <a:t> </a:t>
            </a:r>
            <a:r>
              <a:rPr lang="pt-BR" sz="2400" dirty="0" smtClean="0"/>
              <a:t>exigem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sociedade civil politicamente organizada</a:t>
            </a:r>
            <a:endParaRPr lang="pt-BR" sz="2400" dirty="0" smtClean="0"/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pt-BR" sz="2400" dirty="0" smtClean="0"/>
              <a:t>Ampliação da consciência popular quanto aos </a:t>
            </a:r>
            <a:r>
              <a:rPr lang="pt-BR" sz="2400" dirty="0" smtClean="0">
                <a:solidFill>
                  <a:srgbClr val="FFFF00"/>
                </a:solidFill>
              </a:rPr>
              <a:t>direitos sociais fundamentais </a:t>
            </a:r>
            <a:r>
              <a:rPr lang="pt-BR" sz="2400" dirty="0" smtClean="0"/>
              <a:t>y</a:t>
            </a:r>
            <a:r>
              <a:rPr lang="pt-BR" sz="2400" dirty="0" smtClean="0">
                <a:solidFill>
                  <a:srgbClr val="FFFF00"/>
                </a:solidFill>
              </a:rPr>
              <a:t> equidade em todas as políticas: </a:t>
            </a:r>
            <a:r>
              <a:rPr lang="pt-BR" sz="2400" dirty="0" smtClean="0"/>
              <a:t>as ruas da Europa, </a:t>
            </a:r>
            <a:r>
              <a:rPr lang="pt-BR" sz="2400" dirty="0"/>
              <a:t>Á</a:t>
            </a:r>
            <a:r>
              <a:rPr lang="pt-BR" sz="2400" dirty="0" smtClean="0"/>
              <a:t>sia </a:t>
            </a:r>
            <a:r>
              <a:rPr lang="pt-BR" sz="2400" dirty="0"/>
              <a:t>e</a:t>
            </a:r>
            <a:r>
              <a:rPr lang="pt-BR" sz="2400" dirty="0" smtClean="0"/>
              <a:t> AL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pt-BR" sz="2400" dirty="0" smtClean="0">
                <a:solidFill>
                  <a:srgbClr val="EAF41A"/>
                </a:solidFill>
              </a:rPr>
              <a:t>Articulação </a:t>
            </a:r>
            <a:r>
              <a:rPr lang="pt-BR" sz="2400" dirty="0" smtClean="0"/>
              <a:t>entre os</a:t>
            </a:r>
            <a:r>
              <a:rPr lang="pt-BR" sz="2400" dirty="0" smtClean="0">
                <a:solidFill>
                  <a:srgbClr val="EAF41A"/>
                </a:solidFill>
              </a:rPr>
              <a:t> movimentos sociais </a:t>
            </a:r>
            <a:r>
              <a:rPr lang="pt-BR" sz="2400" dirty="0" smtClean="0"/>
              <a:t>dos países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Luta por uma </a:t>
            </a:r>
            <a:r>
              <a:rPr lang="pt-BR" sz="2400" dirty="0" smtClean="0">
                <a:solidFill>
                  <a:srgbClr val="EAF41A"/>
                </a:solidFill>
              </a:rPr>
              <a:t>Agenda de Desenvolvimento</a:t>
            </a:r>
            <a:r>
              <a:rPr lang="pt-BR" sz="2400" dirty="0" smtClean="0"/>
              <a:t> global e nacional com </a:t>
            </a:r>
            <a:r>
              <a:rPr lang="pt-BR" sz="2400" dirty="0" smtClean="0">
                <a:solidFill>
                  <a:srgbClr val="EAF41A"/>
                </a:solidFill>
              </a:rPr>
              <a:t>prioridade </a:t>
            </a:r>
            <a:r>
              <a:rPr lang="pt-BR" sz="2400" dirty="0" smtClean="0"/>
              <a:t>para a </a:t>
            </a:r>
            <a:r>
              <a:rPr lang="pt-BR" sz="2400" dirty="0" smtClean="0">
                <a:solidFill>
                  <a:srgbClr val="FFFF00"/>
                </a:solidFill>
              </a:rPr>
              <a:t>equi</a:t>
            </a:r>
            <a:r>
              <a:rPr lang="pt-BR" sz="2400" dirty="0" smtClean="0">
                <a:solidFill>
                  <a:srgbClr val="EAF41A"/>
                </a:solidFill>
              </a:rPr>
              <a:t>dade </a:t>
            </a:r>
            <a:r>
              <a:rPr lang="pt-BR" sz="2400" dirty="0" smtClean="0"/>
              <a:t>e</a:t>
            </a:r>
            <a:r>
              <a:rPr lang="pt-BR" sz="2400" dirty="0" smtClean="0">
                <a:solidFill>
                  <a:srgbClr val="EAF41A"/>
                </a:solidFill>
              </a:rPr>
              <a:t> inclusão social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FFFF00"/>
                </a:solidFill>
              </a:rPr>
              <a:t>a</a:t>
            </a:r>
            <a:r>
              <a:rPr lang="pt-BR" sz="2400" dirty="0" smtClean="0">
                <a:solidFill>
                  <a:srgbClr val="EAF41A"/>
                </a:solidFill>
              </a:rPr>
              <a:t>mbientalmente sustentável,</a:t>
            </a:r>
            <a:r>
              <a:rPr lang="pt-BR" sz="2400" dirty="0" smtClean="0"/>
              <a:t> com  participação do </a:t>
            </a:r>
            <a:r>
              <a:rPr lang="pt-BR" sz="2400" dirty="0" smtClean="0">
                <a:solidFill>
                  <a:srgbClr val="FFFF00"/>
                </a:solidFill>
              </a:rPr>
              <a:t>setor saúde, suas instituições e seus profissionais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0912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Papel</a:t>
            </a:r>
            <a:r>
              <a:rPr lang="pt-BR" sz="3200" dirty="0" smtClean="0">
                <a:solidFill>
                  <a:srgbClr val="FFFF00"/>
                </a:solidFill>
              </a:rPr>
              <a:t> do Estado democrático</a:t>
            </a:r>
            <a:endParaRPr lang="pt-BR" sz="3200" dirty="0" smtClean="0">
              <a:solidFill>
                <a:srgbClr val="FFFF00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229600" cy="4789488"/>
          </a:xfrm>
        </p:spPr>
        <p:txBody>
          <a:bodyPr/>
          <a:lstStyle/>
          <a:p>
            <a:pPr marL="0" lvl="0" indent="0">
              <a:buNone/>
            </a:pPr>
            <a:r>
              <a:rPr lang="pt-BR" sz="2600" dirty="0" smtClean="0"/>
              <a:t>Estado com papel de</a:t>
            </a:r>
            <a:r>
              <a:rPr lang="pt-BR" sz="2600" dirty="0" smtClean="0">
                <a:solidFill>
                  <a:srgbClr val="FFFF00"/>
                </a:solidFill>
              </a:rPr>
              <a:t> promotor e regulador </a:t>
            </a:r>
            <a:r>
              <a:rPr lang="pt-BR" sz="2600" dirty="0" smtClean="0"/>
              <a:t>no </a:t>
            </a:r>
            <a:r>
              <a:rPr lang="pt-BR" sz="2600" dirty="0" err="1" smtClean="0">
                <a:solidFill>
                  <a:srgbClr val="FFFF00"/>
                </a:solidFill>
              </a:rPr>
              <a:t>asseguramento</a:t>
            </a:r>
            <a:r>
              <a:rPr lang="pt-BR" sz="2600" dirty="0" smtClean="0">
                <a:solidFill>
                  <a:srgbClr val="FFFF00"/>
                </a:solidFill>
              </a:rPr>
              <a:t> de bens e serviços públicos </a:t>
            </a:r>
            <a:r>
              <a:rPr lang="pt-BR" sz="2600" dirty="0" smtClean="0"/>
              <a:t>e</a:t>
            </a:r>
            <a:r>
              <a:rPr lang="pt-BR" sz="2600" dirty="0" smtClean="0"/>
              <a:t> na </a:t>
            </a:r>
            <a:r>
              <a:rPr lang="pt-BR" sz="2600" dirty="0" smtClean="0">
                <a:solidFill>
                  <a:srgbClr val="FFFF00"/>
                </a:solidFill>
              </a:rPr>
              <a:t>proteção social</a:t>
            </a:r>
            <a:r>
              <a:rPr lang="pt-BR" sz="2600" dirty="0" smtClean="0"/>
              <a:t>, além de exercer rígida </a:t>
            </a:r>
            <a:r>
              <a:rPr lang="pt-BR" sz="2600" dirty="0" smtClean="0">
                <a:solidFill>
                  <a:srgbClr val="FFFF00"/>
                </a:solidFill>
              </a:rPr>
              <a:t>regulação dos mercados</a:t>
            </a:r>
            <a:r>
              <a:rPr lang="pt-BR" sz="2600" dirty="0" smtClean="0">
                <a:solidFill>
                  <a:srgbClr val="FF0000"/>
                </a:solidFill>
              </a:rPr>
              <a:t> </a:t>
            </a:r>
            <a:r>
              <a:rPr lang="pt-BR" sz="2600" dirty="0" smtClean="0"/>
              <a:t>nacionais </a:t>
            </a:r>
            <a:r>
              <a:rPr lang="pt-BR" sz="2600" dirty="0" smtClean="0"/>
              <a:t>e</a:t>
            </a:r>
            <a:r>
              <a:rPr lang="pt-BR" sz="2600" dirty="0" smtClean="0"/>
              <a:t> globais, sem submissão às recomendações do FMI: Estado mínimo, recessão, austeridade fiscal etc.</a:t>
            </a:r>
          </a:p>
          <a:p>
            <a:pPr marL="0" lvl="0" indent="0">
              <a:buNone/>
            </a:pPr>
            <a:r>
              <a:rPr lang="pt-BR" sz="2600" dirty="0" smtClean="0">
                <a:solidFill>
                  <a:srgbClr val="FFFF00"/>
                </a:solidFill>
              </a:rPr>
              <a:t>Compromissos políticos</a:t>
            </a:r>
            <a:r>
              <a:rPr lang="pt-BR" sz="2600" dirty="0" smtClean="0"/>
              <a:t> e </a:t>
            </a:r>
            <a:r>
              <a:rPr lang="pt-BR" sz="2600" dirty="0" err="1" smtClean="0"/>
              <a:t>re-invenção</a:t>
            </a:r>
            <a:r>
              <a:rPr lang="pt-BR" sz="2600" dirty="0" smtClean="0"/>
              <a:t> do </a:t>
            </a:r>
            <a:r>
              <a:rPr lang="pt-BR" sz="2600" dirty="0" smtClean="0">
                <a:solidFill>
                  <a:srgbClr val="FFFF00"/>
                </a:solidFill>
              </a:rPr>
              <a:t>planejamento estratégico </a:t>
            </a:r>
            <a:r>
              <a:rPr lang="pt-BR" sz="2600" dirty="0" err="1" smtClean="0">
                <a:solidFill>
                  <a:srgbClr val="FFFF00"/>
                </a:solidFill>
              </a:rPr>
              <a:t>inter-setorial</a:t>
            </a:r>
            <a:endParaRPr lang="pt-BR" sz="2600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pt-BR" sz="2600" dirty="0" smtClean="0"/>
              <a:t>Um</a:t>
            </a:r>
            <a:r>
              <a:rPr lang="pt-BR" sz="2600" dirty="0" smtClean="0"/>
              <a:t>a</a:t>
            </a:r>
            <a:r>
              <a:rPr lang="pt-BR" sz="2600" dirty="0" smtClean="0">
                <a:solidFill>
                  <a:srgbClr val="FFFF00"/>
                </a:solidFill>
              </a:rPr>
              <a:t> OMS mais democrática, alinhada às políticas dos EM </a:t>
            </a:r>
            <a:r>
              <a:rPr lang="pt-BR" sz="2600" dirty="0"/>
              <a:t>e</a:t>
            </a:r>
            <a:r>
              <a:rPr lang="pt-BR" sz="2600" dirty="0" smtClean="0">
                <a:solidFill>
                  <a:srgbClr val="FFFF00"/>
                </a:solidFill>
              </a:rPr>
              <a:t> imune aos interesses comerciais </a:t>
            </a:r>
            <a:r>
              <a:rPr lang="pt-BR" sz="2600" dirty="0" smtClean="0"/>
              <a:t>das grandes empresas farmacêuticas </a:t>
            </a:r>
            <a:r>
              <a:rPr lang="pt-BR" sz="2600" dirty="0"/>
              <a:t>e</a:t>
            </a:r>
            <a:r>
              <a:rPr lang="pt-BR" sz="2600" dirty="0" smtClean="0"/>
              <a:t> outras</a:t>
            </a:r>
            <a:r>
              <a:rPr lang="pt-BR" sz="2600" dirty="0" smtClean="0">
                <a:solidFill>
                  <a:srgbClr val="FFFF00"/>
                </a:solidFill>
              </a:rPr>
              <a:t>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612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3600" dirty="0" smtClean="0">
                <a:solidFill>
                  <a:srgbClr val="FFFF00"/>
                </a:solidFill>
              </a:rPr>
              <a:t>Papel das ETS</a:t>
            </a: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Inteligência: </a:t>
            </a:r>
            <a:r>
              <a:rPr lang="pt-BR" sz="2400" dirty="0" smtClean="0"/>
              <a:t>Geração de evidências e tradução das mesmas às políticas</a:t>
            </a:r>
          </a:p>
          <a:p>
            <a:pPr marL="0" indent="0">
              <a:buNone/>
            </a:pPr>
            <a:r>
              <a:rPr lang="pt-BR" sz="2400" i="1" dirty="0" err="1" smtClean="0">
                <a:solidFill>
                  <a:srgbClr val="FFFF00"/>
                </a:solidFill>
              </a:rPr>
              <a:t>A</a:t>
            </a:r>
            <a:r>
              <a:rPr lang="pt-BR" sz="2400" i="1" dirty="0" err="1" smtClean="0">
                <a:solidFill>
                  <a:srgbClr val="FFFF00"/>
                </a:solidFill>
              </a:rPr>
              <a:t>dvocacy</a:t>
            </a:r>
            <a:r>
              <a:rPr lang="pt-BR" sz="2400" dirty="0" smtClean="0">
                <a:solidFill>
                  <a:srgbClr val="FFFF00"/>
                </a:solidFill>
              </a:rPr>
              <a:t> da saúde </a:t>
            </a:r>
            <a:r>
              <a:rPr lang="pt-BR" sz="2400" dirty="0" smtClean="0">
                <a:solidFill>
                  <a:srgbClr val="FFFF00"/>
                </a:solidFill>
              </a:rPr>
              <a:t>e</a:t>
            </a:r>
            <a:r>
              <a:rPr lang="pt-BR" sz="2400" dirty="0" smtClean="0">
                <a:solidFill>
                  <a:srgbClr val="FFFF00"/>
                </a:solidFill>
              </a:rPr>
              <a:t> </a:t>
            </a:r>
            <a:r>
              <a:rPr lang="pt-BR" sz="2400" dirty="0" smtClean="0">
                <a:solidFill>
                  <a:srgbClr val="FFFF00"/>
                </a:solidFill>
              </a:rPr>
              <a:t>d</a:t>
            </a:r>
            <a:r>
              <a:rPr lang="pt-BR" sz="2400" dirty="0" smtClean="0">
                <a:solidFill>
                  <a:srgbClr val="FFFF00"/>
                </a:solidFill>
              </a:rPr>
              <a:t>a ciência</a:t>
            </a:r>
            <a:r>
              <a:rPr lang="pt-BR" sz="2400" dirty="0" smtClean="0"/>
              <a:t> para a </a:t>
            </a:r>
            <a:r>
              <a:rPr lang="pt-BR" sz="2400" dirty="0" smtClean="0">
                <a:solidFill>
                  <a:srgbClr val="FFFF00"/>
                </a:solidFill>
              </a:rPr>
              <a:t>transformação das políticas sociais e de saúde</a:t>
            </a:r>
            <a:r>
              <a:rPr lang="pt-BR" sz="2400" dirty="0" smtClean="0"/>
              <a:t> em prol da </a:t>
            </a:r>
            <a:r>
              <a:rPr lang="pt-BR" sz="2400" dirty="0" smtClean="0">
                <a:solidFill>
                  <a:srgbClr val="FFFF00"/>
                </a:solidFill>
              </a:rPr>
              <a:t>equidade social </a:t>
            </a:r>
            <a:r>
              <a:rPr lang="pt-BR" sz="2400" dirty="0" smtClean="0">
                <a:solidFill>
                  <a:srgbClr val="FFFF00"/>
                </a:solidFill>
              </a:rPr>
              <a:t>e </a:t>
            </a:r>
            <a:r>
              <a:rPr lang="pt-BR" sz="2400" dirty="0" smtClean="0">
                <a:solidFill>
                  <a:srgbClr val="FFFF00"/>
                </a:solidFill>
              </a:rPr>
              <a:t>sanitária,</a:t>
            </a:r>
            <a:r>
              <a:rPr lang="pt-BR" sz="2400" dirty="0" smtClean="0"/>
              <a:t> nos níveis nacionais </a:t>
            </a:r>
            <a:r>
              <a:rPr lang="pt-BR" sz="2400" dirty="0" smtClean="0"/>
              <a:t>e</a:t>
            </a:r>
            <a:r>
              <a:rPr lang="pt-BR" sz="2400" dirty="0" smtClean="0"/>
              <a:t> global</a:t>
            </a:r>
          </a:p>
          <a:p>
            <a:pPr marL="0" indent="0">
              <a:buNone/>
            </a:pPr>
            <a:r>
              <a:rPr lang="pt-BR" sz="2400" dirty="0" smtClean="0"/>
              <a:t>Formação de </a:t>
            </a:r>
            <a:r>
              <a:rPr lang="pt-BR" sz="2400" dirty="0" smtClean="0">
                <a:solidFill>
                  <a:srgbClr val="FFFF00"/>
                </a:solidFill>
              </a:rPr>
              <a:t>recursos humanos</a:t>
            </a:r>
            <a:r>
              <a:rPr lang="pt-BR" sz="2400" dirty="0" smtClean="0"/>
              <a:t> capazes de intervir técnica e politicamente no processo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Defesa de sistemas de saúde universais, equitativos, integrais </a:t>
            </a:r>
            <a:r>
              <a:rPr lang="pt-BR" sz="2400" dirty="0"/>
              <a:t>e</a:t>
            </a:r>
            <a:r>
              <a:rPr lang="pt-BR" sz="2400" dirty="0" smtClean="0"/>
              <a:t> de </a:t>
            </a:r>
            <a:r>
              <a:rPr lang="pt-BR" sz="2400" dirty="0" smtClean="0"/>
              <a:t>qu</a:t>
            </a:r>
            <a:r>
              <a:rPr lang="pt-BR" sz="2400" dirty="0" smtClean="0"/>
              <a:t>alidade. </a:t>
            </a:r>
            <a:r>
              <a:rPr lang="pt-BR" sz="2400" dirty="0" smtClean="0">
                <a:solidFill>
                  <a:srgbClr val="FFFF00"/>
                </a:solidFill>
              </a:rPr>
              <a:t>Monitoramento político-técnico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Começar em casa</a:t>
            </a:r>
            <a:r>
              <a:rPr lang="pt-BR" sz="2400" dirty="0" smtClean="0"/>
              <a:t>: no País e por meio da Cooperação Sul-Sul, aproximando os países e Institutos da CPLP, UNASUL  e aliados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Trabalho em redes </a:t>
            </a:r>
            <a:r>
              <a:rPr lang="pt-BR" sz="2400" dirty="0" smtClean="0"/>
              <a:t>nacionais, regionais e globais, ampliando as capacidades políticas e técnicas</a:t>
            </a:r>
          </a:p>
        </p:txBody>
      </p:sp>
    </p:spTree>
    <p:extLst>
      <p:ext uri="{BB962C8B-B14F-4D97-AF65-F5344CB8AC3E}">
        <p14:creationId xmlns:p14="http://schemas.microsoft.com/office/powerpoint/2010/main" val="25898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355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Agregar elementos técnico-científicos ‘locais’ ao debate sobre saúde na agenda do desenvolvimento sustentável nas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políticas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estratégias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nacionais e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locais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articulando com Planos já existentes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Realizar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consultas nacionais participativas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envolvendo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gestores e sociedade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civil de diversos setores</a:t>
            </a:r>
            <a:endParaRPr lang="pt-BR" sz="2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Acompanhar os processos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global e nacional sobre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do Desenvolvimento 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Pos-2015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articular segmento nas alianças (UNASUL, Movimento dos Não-alinhados etc.) países; e Rede de Soluções Tecnológicas para o Desenvolvimento Sustentável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Papel político </a:t>
            </a:r>
            <a:r>
              <a:rPr lang="pt-B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protagônico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dos países parceiros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 CPLP na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AGNU 2014</a:t>
            </a:r>
            <a:endParaRPr lang="pt-BR" sz="2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Alguns dos nossos desafios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(1/3)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3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Considerando que a saúde é definitivamente resultante de processo </a:t>
            </a:r>
            <a:r>
              <a:rPr lang="pt-BR" sz="2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inter-setorial</a:t>
            </a:r>
            <a:r>
              <a:rPr lang="pt-BR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devemos proceder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nos nossos países em relação aos </a:t>
            </a:r>
            <a:r>
              <a:rPr lang="pt-B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ODMs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 período 2013-2015?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Que ODS seriam prioritários no pós-2015? E em saúde, qual seria o ODS desejável?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chegar aos Chefes de Estado ou aos </a:t>
            </a:r>
            <a:r>
              <a:rPr lang="pt-BR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MREs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influenciar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as posições nacionais e a articulação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os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países parceiros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 CPLP na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definição da agenda pós-2015?</a:t>
            </a:r>
          </a:p>
          <a:p>
            <a:pPr>
              <a:lnSpc>
                <a:spcPct val="110000"/>
              </a:lnSpc>
              <a:defRPr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Como articular saúde e outros temas entre países parceiros?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Alguns dos nossos desafios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(2/3)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3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Existe uma ‘agenda de desenvolvimento’ nos nossos países? Qual é? É universal? A agenda é ‘estratégica’ ou uma ‘agenda de curto prazo’?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 quem é  responsabilidade pela formulação de uma ‘agenda de desenvolvimento’ nos países, considerando ter ela as dimensões econômica, social e ambiental?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Qual o papel do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arlamento? E de outras instâncias de governo? E da sociedade civil?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Qual o papel de instituições de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C&amp;T como os INS?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entram ‘saúde’ e os DSS - ODS nesta agenda, enquanto ‘valores’, ‘objetivos’, ‘metas’ e ‘indicadores’ etc.?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Como traduzir para o espaço local? E para o sistema de saúde?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Alguns dos nossos desafios </a:t>
            </a:r>
            <a:r>
              <a:rPr 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(3/3)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2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477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Situação </a:t>
            </a:r>
            <a:r>
              <a:rPr lang="pt-BR" sz="3200" dirty="0" err="1" smtClean="0">
                <a:solidFill>
                  <a:srgbClr val="FFFF00"/>
                </a:solidFill>
              </a:rPr>
              <a:t>sócio-econômica</a:t>
            </a:r>
            <a:r>
              <a:rPr lang="pt-BR" sz="3200" dirty="0" smtClean="0">
                <a:solidFill>
                  <a:srgbClr val="FFFF00"/>
                </a:solidFill>
              </a:rPr>
              <a:t> global</a:t>
            </a:r>
            <a:r>
              <a:rPr lang="pt-BR" sz="2000" dirty="0" smtClean="0">
                <a:solidFill>
                  <a:srgbClr val="FFFF00"/>
                </a:solidFill>
              </a:rPr>
              <a:t> (1/3)</a:t>
            </a:r>
            <a:endParaRPr lang="pt-BR" sz="3600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Crise sistêmica y global</a:t>
            </a:r>
            <a:r>
              <a:rPr lang="pt-BR" sz="2400" dirty="0" smtClean="0"/>
              <a:t>, iniciada em 2007-2008 no circuito central da economia globalizada: USA e países da União Europeia. </a:t>
            </a:r>
            <a:r>
              <a:rPr lang="pt-BR" sz="2400" dirty="0" smtClean="0">
                <a:solidFill>
                  <a:srgbClr val="FFFF00"/>
                </a:solidFill>
              </a:rPr>
              <a:t>Aprofundamento da crise</a:t>
            </a:r>
            <a:r>
              <a:rPr lang="pt-BR" sz="2400" dirty="0"/>
              <a:t>.</a:t>
            </a:r>
            <a:endParaRPr lang="pt-BR" sz="24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Crise privada dos bancos </a:t>
            </a:r>
            <a:r>
              <a:rPr lang="pt-BR" sz="2400" dirty="0" smtClean="0">
                <a:cs typeface="Arial" charset="0"/>
              </a:rPr>
              <a:t>→ Dívidas soberanas dos Estados-Nacionais. </a:t>
            </a:r>
            <a:r>
              <a:rPr lang="pt-BR" sz="2400" dirty="0" smtClean="0">
                <a:solidFill>
                  <a:srgbClr val="FFFF00"/>
                </a:solidFill>
                <a:cs typeface="Arial" charset="0"/>
              </a:rPr>
              <a:t>Privatização dos lucros; socialização dos prejuízos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  <a:cs typeface="Arial" charset="0"/>
              </a:rPr>
              <a:t>FMI: Políticas recessivas</a:t>
            </a:r>
            <a:r>
              <a:rPr lang="pt-BR" sz="2400" dirty="0" smtClean="0">
                <a:cs typeface="Arial" charset="0"/>
              </a:rPr>
              <a:t>. Redução nos investimentos públicos </a:t>
            </a:r>
            <a:r>
              <a:rPr lang="pt-BR" sz="2400" dirty="0">
                <a:cs typeface="Arial" charset="0"/>
              </a:rPr>
              <a:t>e</a:t>
            </a:r>
            <a:r>
              <a:rPr lang="pt-BR" sz="2400" dirty="0" smtClean="0">
                <a:cs typeface="Arial" charset="0"/>
              </a:rPr>
              <a:t> de orçamentos sociais, inclusive da saúde. Estado de Bem-Estar: Europa; Portugal e Espanha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cs typeface="Arial" charset="0"/>
              </a:rPr>
              <a:t>Circulação diária e não controlada de capital nos mercados financeiros globais: </a:t>
            </a:r>
            <a:r>
              <a:rPr lang="pt-BR" sz="2400" dirty="0" smtClean="0">
                <a:solidFill>
                  <a:srgbClr val="FFFF00"/>
                </a:solidFill>
                <a:cs typeface="Arial" charset="0"/>
              </a:rPr>
              <a:t>USD 1,8 trilhão</a:t>
            </a:r>
            <a:r>
              <a:rPr lang="pt-BR" sz="2400" dirty="0" smtClean="0">
                <a:cs typeface="Arial" charset="0"/>
              </a:rPr>
              <a:t>. </a:t>
            </a:r>
            <a:r>
              <a:rPr lang="pt-BR" sz="2400" dirty="0" smtClean="0">
                <a:solidFill>
                  <a:srgbClr val="FFFF00"/>
                </a:solidFill>
                <a:cs typeface="Arial" charset="0"/>
              </a:rPr>
              <a:t>Ataques especulativos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Aprofundamentos das desigualdades pré-existentes</a:t>
            </a:r>
            <a:endParaRPr lang="pt-BR" sz="2400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Crise de múltiplas dimensões</a:t>
            </a:r>
            <a:r>
              <a:rPr lang="pt-BR" sz="2400" dirty="0" smtClean="0"/>
              <a:t>. Impactos da crise global sobre todos os países, embora de formas diferentes</a:t>
            </a:r>
          </a:p>
        </p:txBody>
      </p:sp>
    </p:spTree>
    <p:extLst>
      <p:ext uri="{BB962C8B-B14F-4D97-AF65-F5344CB8AC3E}">
        <p14:creationId xmlns:p14="http://schemas.microsoft.com/office/powerpoint/2010/main" val="26648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319088"/>
            <a:ext cx="9318626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871663" y="3573463"/>
            <a:ext cx="57880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/>
              <a:t>Http</a:t>
            </a:r>
            <a:r>
              <a:rPr lang="pt-BR" altLang="pt-BR" sz="4400" b="1">
                <a:solidFill>
                  <a:srgbClr val="FF0000"/>
                </a:solidFill>
                <a:latin typeface="Arial Black" pitchFamily="34" charset="0"/>
              </a:rPr>
              <a:t>http://dssbr.org</a:t>
            </a:r>
          </a:p>
        </p:txBody>
      </p:sp>
    </p:spTree>
    <p:extLst>
      <p:ext uri="{BB962C8B-B14F-4D97-AF65-F5344CB8AC3E}">
        <p14:creationId xmlns:p14="http://schemas.microsoft.com/office/powerpoint/2010/main" val="11044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Muchas gracias!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>
                <a:solidFill>
                  <a:srgbClr val="FFFF00"/>
                </a:solidFill>
              </a:rPr>
              <a:t>buss@fiocruz.br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Situação </a:t>
            </a:r>
            <a:r>
              <a:rPr lang="pt-BR" sz="3200" dirty="0" err="1" smtClean="0">
                <a:solidFill>
                  <a:srgbClr val="FFFF00"/>
                </a:solidFill>
              </a:rPr>
              <a:t>sócio-econômica</a:t>
            </a:r>
            <a:r>
              <a:rPr lang="pt-BR" sz="3200" dirty="0" smtClean="0">
                <a:solidFill>
                  <a:srgbClr val="FFFF00"/>
                </a:solidFill>
              </a:rPr>
              <a:t> global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000" dirty="0" smtClean="0">
                <a:solidFill>
                  <a:srgbClr val="FFFF00"/>
                </a:solidFill>
              </a:rPr>
              <a:t>(2/3)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130300"/>
            <a:ext cx="85693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 smtClean="0"/>
              <a:t>Amplificação da </a:t>
            </a:r>
            <a:r>
              <a:rPr lang="pt-BR" sz="2400" dirty="0" smtClean="0">
                <a:solidFill>
                  <a:srgbClr val="FFFF00"/>
                </a:solidFill>
              </a:rPr>
              <a:t>pobreza</a:t>
            </a:r>
            <a:r>
              <a:rPr lang="pt-BR" sz="2400" dirty="0" smtClean="0"/>
              <a:t> e do </a:t>
            </a:r>
            <a:r>
              <a:rPr lang="pt-BR" sz="2400" dirty="0" smtClean="0">
                <a:solidFill>
                  <a:srgbClr val="FFFF00"/>
                </a:solidFill>
              </a:rPr>
              <a:t>desemprego, </a:t>
            </a:r>
            <a:r>
              <a:rPr lang="pt-BR" sz="2400" dirty="0" smtClean="0"/>
              <a:t>maior entre </a:t>
            </a:r>
            <a:r>
              <a:rPr lang="pt-BR" sz="2400" dirty="0" smtClean="0">
                <a:solidFill>
                  <a:srgbClr val="FFFF00"/>
                </a:solidFill>
              </a:rPr>
              <a:t>jovens</a:t>
            </a:r>
            <a:r>
              <a:rPr lang="pt-BR" sz="2400" dirty="0" smtClean="0"/>
              <a:t>. </a:t>
            </a:r>
            <a:r>
              <a:rPr lang="pt-BR" sz="2400" dirty="0" smtClean="0">
                <a:solidFill>
                  <a:srgbClr val="FFFF00"/>
                </a:solidFill>
              </a:rPr>
              <a:t>200 milhões</a:t>
            </a:r>
            <a:r>
              <a:rPr lang="pt-BR" sz="2400" dirty="0" smtClean="0"/>
              <a:t> </a:t>
            </a:r>
            <a:r>
              <a:rPr lang="pt-BR" sz="2400" dirty="0"/>
              <a:t>sem trabalho </a:t>
            </a:r>
            <a:r>
              <a:rPr lang="pt-BR" sz="2400" dirty="0" smtClean="0"/>
              <a:t>no mundo. </a:t>
            </a:r>
            <a:r>
              <a:rPr lang="pt-BR" sz="2400" dirty="0">
                <a:solidFill>
                  <a:srgbClr val="FFFF00"/>
                </a:solidFill>
              </a:rPr>
              <a:t>Trabalho infantil</a:t>
            </a:r>
            <a:r>
              <a:rPr lang="pt-BR" sz="2400" dirty="0"/>
              <a:t>. </a:t>
            </a:r>
            <a:r>
              <a:rPr lang="pt-BR" sz="2400" dirty="0" smtClean="0"/>
              <a:t>Aumento do </a:t>
            </a:r>
            <a:r>
              <a:rPr lang="pt-BR" sz="2400" dirty="0" smtClean="0">
                <a:solidFill>
                  <a:srgbClr val="FFFF00"/>
                </a:solidFill>
              </a:rPr>
              <a:t>trabalho informal e precário, </a:t>
            </a:r>
            <a:r>
              <a:rPr lang="pt-BR" sz="2400" dirty="0"/>
              <a:t>pior entre os de menor renda</a:t>
            </a:r>
            <a:r>
              <a:rPr lang="pt-BR" sz="2400" dirty="0" smtClean="0"/>
              <a:t>. AL e Caribe: 127 milhões e 47,7</a:t>
            </a:r>
            <a:r>
              <a:rPr lang="pt-BR" sz="2400" dirty="0"/>
              <a:t>% dos trabalhadores </a:t>
            </a:r>
            <a:r>
              <a:rPr lang="pt-BR" sz="2400" dirty="0" smtClean="0"/>
              <a:t>urbanos. </a:t>
            </a:r>
            <a:r>
              <a:rPr lang="pt-BR" sz="2400" dirty="0" smtClean="0">
                <a:solidFill>
                  <a:srgbClr val="FFFF00"/>
                </a:solidFill>
              </a:rPr>
              <a:t>Agenda do Trabalho Decente </a:t>
            </a:r>
            <a:r>
              <a:rPr lang="pt-BR" sz="1800" dirty="0" smtClean="0"/>
              <a:t>(OIT, 2013)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Comprometimento ambienta</a:t>
            </a:r>
            <a:r>
              <a:rPr lang="pt-BR" sz="2400" dirty="0" smtClean="0"/>
              <a:t>l em escala planetária: modo de produção e consumo: poluição e mudanças climáticas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Crise alimentar, energética</a:t>
            </a:r>
            <a:r>
              <a:rPr lang="pt-BR" sz="2400" dirty="0" smtClean="0"/>
              <a:t> e </a:t>
            </a:r>
            <a:r>
              <a:rPr lang="pt-BR" sz="2400" dirty="0" smtClean="0">
                <a:solidFill>
                  <a:srgbClr val="FFC000"/>
                </a:solidFill>
              </a:rPr>
              <a:t>ÉTICA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Consequências</a:t>
            </a:r>
            <a:r>
              <a:rPr lang="pt-BR" sz="2400" dirty="0" smtClean="0"/>
              <a:t> trágicas sobre países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de renda baja y ‘Estados frágeis’: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África, Ásia, AL, alguns insulares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Profundas consequências sobre saúde e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sistemas de saúde</a:t>
            </a:r>
          </a:p>
          <a:p>
            <a:pPr marL="0" indent="0">
              <a:lnSpc>
                <a:spcPct val="95000"/>
              </a:lnSpc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9725"/>
            <a:ext cx="27003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Situação </a:t>
            </a:r>
            <a:r>
              <a:rPr lang="pt-BR" sz="3200" dirty="0" err="1" smtClean="0">
                <a:solidFill>
                  <a:srgbClr val="FFFF00"/>
                </a:solidFill>
              </a:rPr>
              <a:t>sócio-econômica</a:t>
            </a:r>
            <a:r>
              <a:rPr lang="pt-BR" sz="3200" dirty="0" smtClean="0">
                <a:solidFill>
                  <a:srgbClr val="FFFF00"/>
                </a:solidFill>
              </a:rPr>
              <a:t> global </a:t>
            </a:r>
            <a:r>
              <a:rPr lang="pt-BR" sz="2000" dirty="0" smtClean="0">
                <a:solidFill>
                  <a:srgbClr val="FFFF00"/>
                </a:solidFill>
              </a:rPr>
              <a:t>(3/3)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47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EVN</a:t>
            </a:r>
            <a:r>
              <a:rPr lang="pt-BR" sz="2400" dirty="0" smtClean="0"/>
              <a:t> na África </a:t>
            </a:r>
            <a:r>
              <a:rPr lang="pt-BR" sz="2400" dirty="0" err="1" smtClean="0"/>
              <a:t>sub-Sahariana</a:t>
            </a:r>
            <a:r>
              <a:rPr lang="pt-BR" sz="2400" dirty="0" smtClean="0"/>
              <a:t>: 53 anos, 27 anos menos que países de alta renta (OMS)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Cerca de </a:t>
            </a:r>
            <a:r>
              <a:rPr lang="pt-BR" sz="2400" dirty="0" smtClean="0">
                <a:solidFill>
                  <a:srgbClr val="FFFF00"/>
                </a:solidFill>
              </a:rPr>
              <a:t>925 milhões </a:t>
            </a:r>
            <a:r>
              <a:rPr lang="pt-BR" sz="2400" dirty="0" smtClean="0"/>
              <a:t>de pessoas com </a:t>
            </a:r>
            <a:r>
              <a:rPr lang="pt-BR" sz="2400" dirty="0" smtClean="0">
                <a:solidFill>
                  <a:srgbClr val="FFFF00"/>
                </a:solidFill>
              </a:rPr>
              <a:t>fome crônica </a:t>
            </a:r>
            <a:r>
              <a:rPr lang="pt-BR" sz="2000" dirty="0" smtClean="0"/>
              <a:t>(FAO)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600" dirty="0" smtClean="0"/>
              <a:t>Cerca de </a:t>
            </a:r>
            <a:r>
              <a:rPr lang="pt-BR" sz="2600" dirty="0" smtClean="0">
                <a:solidFill>
                  <a:srgbClr val="FFFF00"/>
                </a:solidFill>
              </a:rPr>
              <a:t>885 milhões </a:t>
            </a:r>
            <a:r>
              <a:rPr lang="pt-BR" sz="2600" dirty="0" smtClean="0"/>
              <a:t>sem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600" dirty="0" smtClean="0"/>
              <a:t>	acesso à </a:t>
            </a:r>
            <a:r>
              <a:rPr lang="pt-BR" sz="2600" dirty="0">
                <a:solidFill>
                  <a:srgbClr val="FFFF00"/>
                </a:solidFill>
              </a:rPr>
              <a:t>á</a:t>
            </a:r>
            <a:r>
              <a:rPr lang="pt-BR" sz="2600" dirty="0" smtClean="0">
                <a:solidFill>
                  <a:srgbClr val="FFFF00"/>
                </a:solidFill>
              </a:rPr>
              <a:t>gua potável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600" dirty="0" smtClean="0"/>
              <a:t>Cerca de </a:t>
            </a:r>
            <a:r>
              <a:rPr lang="pt-BR" sz="2600" dirty="0" smtClean="0">
                <a:solidFill>
                  <a:srgbClr val="FFFF00"/>
                </a:solidFill>
              </a:rPr>
              <a:t>2,6 bilhões </a:t>
            </a:r>
            <a:r>
              <a:rPr lang="pt-BR" sz="2600" dirty="0" smtClean="0"/>
              <a:t>sem acesso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600" dirty="0" smtClean="0"/>
              <a:t>	ao </a:t>
            </a:r>
            <a:r>
              <a:rPr lang="pt-BR" sz="2600" dirty="0" smtClean="0">
                <a:solidFill>
                  <a:srgbClr val="FFFF00"/>
                </a:solidFill>
              </a:rPr>
              <a:t>saneamento básico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Transição demográfica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Tripla carga de doenças e</a:t>
            </a:r>
            <a:endParaRPr lang="pt-BR" sz="26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600" dirty="0" smtClean="0"/>
              <a:t>	globalização de </a:t>
            </a:r>
            <a:r>
              <a:rPr lang="pt-BR" sz="2600" dirty="0" smtClean="0">
                <a:solidFill>
                  <a:srgbClr val="FFFF00"/>
                </a:solidFill>
              </a:rPr>
              <a:t>formas de vida insalubres,</a:t>
            </a:r>
            <a:r>
              <a:rPr lang="pt-BR" sz="2600" dirty="0" smtClean="0"/>
              <a:t> muitas vezes condicionadas por interesses comerciais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600" dirty="0" smtClean="0">
                <a:solidFill>
                  <a:srgbClr val="FFFF00"/>
                </a:solidFill>
              </a:rPr>
              <a:t>Desigualdades imensas entre países </a:t>
            </a:r>
            <a:r>
              <a:rPr lang="pt-BR" sz="2600" dirty="0" smtClean="0"/>
              <a:t>e no </a:t>
            </a:r>
            <a:r>
              <a:rPr lang="pt-BR" sz="2600" dirty="0" smtClean="0">
                <a:solidFill>
                  <a:srgbClr val="FFFF00"/>
                </a:solidFill>
              </a:rPr>
              <a:t>interior dos mesmos                     </a:t>
            </a:r>
            <a:r>
              <a:rPr lang="pt-BR" sz="1800" dirty="0" smtClean="0"/>
              <a:t>Fonte: UN/DESA (2011). </a:t>
            </a:r>
            <a:r>
              <a:rPr lang="en-US" sz="1800" i="1" dirty="0" smtClean="0"/>
              <a:t>The global social                			crisis: </a:t>
            </a:r>
            <a:r>
              <a:rPr lang="en-US" sz="1800" dirty="0" smtClean="0"/>
              <a:t>Report on the global social situation 2011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7647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29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27717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tângulo 1"/>
          <p:cNvSpPr>
            <a:spLocks noChangeArrowheads="1"/>
          </p:cNvSpPr>
          <p:nvPr/>
        </p:nvSpPr>
        <p:spPr bwMode="auto">
          <a:xfrm>
            <a:off x="5348288" y="4048125"/>
            <a:ext cx="3544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Joseph Stiglitz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Prêmio Nobel de Economia 2001</a:t>
            </a:r>
          </a:p>
        </p:txBody>
      </p:sp>
      <p:sp>
        <p:nvSpPr>
          <p:cNvPr id="9221" name="Retângulo 2"/>
          <p:cNvSpPr>
            <a:spLocks noChangeArrowheads="1"/>
          </p:cNvSpPr>
          <p:nvPr/>
        </p:nvSpPr>
        <p:spPr bwMode="auto">
          <a:xfrm>
            <a:off x="5453063" y="5300663"/>
            <a:ext cx="3440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/>
              <a:t>The price of inequalities</a:t>
            </a:r>
          </a:p>
        </p:txBody>
      </p:sp>
    </p:spTree>
    <p:extLst>
      <p:ext uri="{BB962C8B-B14F-4D97-AF65-F5344CB8AC3E}">
        <p14:creationId xmlns:p14="http://schemas.microsoft.com/office/powerpoint/2010/main" val="178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Conjuntura política global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2562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Paralelo à dominação dos países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/>
              <a:t>	</a:t>
            </a:r>
            <a:r>
              <a:rPr lang="pt-BR" sz="2400" dirty="0" smtClean="0"/>
              <a:t>hegemônicos, surgimento de </a:t>
            </a:r>
            <a:r>
              <a:rPr lang="pt-BR" sz="2400" dirty="0" smtClean="0">
                <a:solidFill>
                  <a:srgbClr val="FFFF00"/>
                </a:solidFill>
              </a:rPr>
              <a:t>nações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	e economias ‘emergentes’ ou ‘em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	</a:t>
            </a:r>
            <a:r>
              <a:rPr lang="pt-BR" sz="2400" dirty="0" smtClean="0">
                <a:solidFill>
                  <a:srgbClr val="FFFF00"/>
                </a:solidFill>
              </a:rPr>
              <a:t>transição’</a:t>
            </a:r>
            <a:r>
              <a:rPr lang="pt-BR" sz="2400" dirty="0" smtClean="0"/>
              <a:t> (BRICS e outros):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/>
              <a:t>	</a:t>
            </a:r>
            <a:r>
              <a:rPr lang="pt-BR" sz="2400" dirty="0" smtClean="0"/>
              <a:t>dimensões políticas e econômicas.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/>
              <a:t>	</a:t>
            </a:r>
            <a:r>
              <a:rPr lang="pt-BR" sz="2400" dirty="0" smtClean="0"/>
              <a:t>Conselho de Segurança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Convivência do </a:t>
            </a:r>
            <a:r>
              <a:rPr lang="pt-BR" sz="2400" dirty="0" err="1" smtClean="0">
                <a:solidFill>
                  <a:srgbClr val="FFFF00"/>
                </a:solidFill>
              </a:rPr>
              <a:t>multi-lateralismo</a:t>
            </a:r>
            <a:r>
              <a:rPr lang="pt-BR" sz="2400" dirty="0" smtClean="0">
                <a:solidFill>
                  <a:srgbClr val="FFFF00"/>
                </a:solidFill>
              </a:rPr>
              <a:t> das Nações Unidas</a:t>
            </a:r>
            <a:r>
              <a:rPr lang="pt-BR" sz="2400" dirty="0" smtClean="0"/>
              <a:t> com </a:t>
            </a:r>
            <a:r>
              <a:rPr lang="pt-BR" sz="2400" dirty="0" smtClean="0">
                <a:solidFill>
                  <a:srgbClr val="FFFF00"/>
                </a:solidFill>
              </a:rPr>
              <a:t>novos arranjos de governança global</a:t>
            </a:r>
            <a:r>
              <a:rPr lang="pt-BR" sz="2400" dirty="0" smtClean="0"/>
              <a:t> (G8, G20 e outros)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 smtClean="0"/>
              <a:t>Emergência de </a:t>
            </a:r>
            <a:r>
              <a:rPr lang="pt-BR" sz="2400" dirty="0" smtClean="0">
                <a:solidFill>
                  <a:srgbClr val="FFFF00"/>
                </a:solidFill>
              </a:rPr>
              <a:t>novos arranjos de governança regional </a:t>
            </a:r>
            <a:r>
              <a:rPr lang="pt-BR" sz="2400" dirty="0" err="1" smtClean="0">
                <a:solidFill>
                  <a:srgbClr val="FFFF00"/>
                </a:solidFill>
              </a:rPr>
              <a:t>pluri-nacionais</a:t>
            </a:r>
            <a:r>
              <a:rPr lang="pt-BR" sz="2400" dirty="0" smtClean="0"/>
              <a:t>, como: União Europeia, União Africana e, mais recentemente, CELAC, </a:t>
            </a:r>
            <a:r>
              <a:rPr lang="pt-BR" sz="2400" dirty="0" smtClean="0">
                <a:solidFill>
                  <a:srgbClr val="FFFF00"/>
                </a:solidFill>
              </a:rPr>
              <a:t>UNASUL</a:t>
            </a:r>
            <a:r>
              <a:rPr lang="pt-BR" sz="2400" dirty="0" smtClean="0"/>
              <a:t>, ASEAN e outros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Redução do poder político dos Estados-nações</a:t>
            </a:r>
            <a:r>
              <a:rPr lang="pt-BR" sz="2400" dirty="0" smtClean="0"/>
              <a:t>, ‘capturados’ por </a:t>
            </a:r>
            <a:r>
              <a:rPr lang="pt-BR" sz="2400" dirty="0" err="1" smtClean="0"/>
              <a:t>mega-corporações</a:t>
            </a:r>
            <a:r>
              <a:rPr lang="pt-BR" sz="2400" dirty="0" smtClean="0"/>
              <a:t>, principalmente financeiras</a:t>
            </a: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3203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3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dirty="0" smtClean="0">
                <a:solidFill>
                  <a:srgbClr val="FFFF00"/>
                </a:solidFill>
              </a:rPr>
              <a:t>Situação social na 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/>
              <a:t>Região considerada </a:t>
            </a:r>
            <a:r>
              <a:rPr lang="pt-BR" sz="2400" dirty="0" smtClean="0">
                <a:solidFill>
                  <a:srgbClr val="FFFF00"/>
                </a:solidFill>
              </a:rPr>
              <a:t>a mais desigual do mundo</a:t>
            </a:r>
            <a:r>
              <a:rPr lang="pt-BR" sz="2400" dirty="0" smtClean="0"/>
              <a:t>: desigualdades entre os países e no interior dos mesmos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EVN e MI</a:t>
            </a:r>
            <a:r>
              <a:rPr lang="pt-BR" sz="2400" dirty="0" smtClean="0"/>
              <a:t>, p.ex., muito desiguais, acompanham a distribuição desigual da renda e de outros determinantes econômicos e sociais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Acesso </a:t>
            </a:r>
            <a:r>
              <a:rPr lang="pt-BR" sz="2400" dirty="0" err="1" smtClean="0">
                <a:solidFill>
                  <a:srgbClr val="FFFF00"/>
                </a:solidFill>
              </a:rPr>
              <a:t>inequitativo</a:t>
            </a:r>
            <a:r>
              <a:rPr lang="pt-BR" sz="2400" dirty="0" smtClean="0"/>
              <a:t> à água, saneamento, saúde, educação e outros serviços públicos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Problemas ambientais</a:t>
            </a:r>
            <a:r>
              <a:rPr lang="pt-BR" sz="2400" dirty="0" smtClean="0"/>
              <a:t> crescentes, ligados à urbanização e industrialização aceleradas e a ‘modernização incompleta’ da produção no campo </a:t>
            </a:r>
            <a:r>
              <a:rPr lang="pt-BR" sz="1800" dirty="0" smtClean="0"/>
              <a:t>(Milton Santos)</a:t>
            </a:r>
            <a:endParaRPr lang="pt-BR" sz="24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rgbClr val="FFFF00"/>
                </a:solidFill>
              </a:rPr>
              <a:t>Recuperação </a:t>
            </a:r>
            <a:r>
              <a:rPr lang="pt-BR" sz="2400" dirty="0">
                <a:solidFill>
                  <a:srgbClr val="FFFF00"/>
                </a:solidFill>
              </a:rPr>
              <a:t>do emprego </a:t>
            </a:r>
            <a:r>
              <a:rPr lang="pt-BR" sz="2400" dirty="0"/>
              <a:t>a níveis pré-crise. Contudo, ainda </a:t>
            </a:r>
            <a:r>
              <a:rPr lang="pt-BR" sz="2400" dirty="0" smtClean="0"/>
              <a:t>prevalecem: </a:t>
            </a:r>
            <a:r>
              <a:rPr lang="pt-BR" sz="2400" dirty="0"/>
              <a:t>falta de empregos decentes, trabalho informal e acesso limitado à proteção social e à seguridade social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7937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2540</Words>
  <Application>Microsoft Office PowerPoint</Application>
  <PresentationFormat>Apresentação na tela (4:3)</PresentationFormat>
  <Paragraphs>263</Paragraphs>
  <Slides>41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1_Feixe</vt:lpstr>
      <vt:lpstr>3_Feixe</vt:lpstr>
      <vt:lpstr>Imagem de bitmap</vt:lpstr>
      <vt:lpstr>  Saúde na Agenda do Desenvolvimento pos-2015: Papel dos profissionais de saúde  </vt:lpstr>
      <vt:lpstr>Conteúdo da apresentação para o debate</vt:lpstr>
      <vt:lpstr>Apresentação do PowerPoint</vt:lpstr>
      <vt:lpstr>Situação sócio-econômica global (1/3)</vt:lpstr>
      <vt:lpstr>Situação sócio-econômica global (2/3)</vt:lpstr>
      <vt:lpstr>Situação sócio-econômica global (3/3)</vt:lpstr>
      <vt:lpstr>Apresentação do PowerPoint</vt:lpstr>
      <vt:lpstr>Conjuntura política global</vt:lpstr>
      <vt:lpstr>Situação social na AL</vt:lpstr>
      <vt:lpstr>Transformações políticas no Sul (1/2)</vt:lpstr>
      <vt:lpstr>Transformações políticas do Sul (2/2)</vt:lpstr>
      <vt:lpstr>Determinação social da saúde</vt:lpstr>
      <vt:lpstr>Capitalismo: as inequidades</vt:lpstr>
      <vt:lpstr>Comisión Mundial sobre Determinantes Sociales de la Salud – OMS, 2005-2008</vt:lpstr>
      <vt:lpstr>Comisión Mundial sobre Determinantes Sociales de la Salud – OMS, 2005-2008</vt:lpstr>
      <vt:lpstr>Comisión Nacional DSS Agosto de 2008, Rio de Janeiro</vt:lpstr>
      <vt:lpstr>Declaração política do Rio sobre DSS</vt:lpstr>
      <vt:lpstr>  La Agenda del Desarrollo pos-2015: Respuesta global de las Naciones Unidas y sus Estados-miembros</vt:lpstr>
      <vt:lpstr>Agenda global para el desarrollo</vt:lpstr>
      <vt:lpstr>Conferencias de las Naciones Unidas</vt:lpstr>
      <vt:lpstr>Declaración y Objetivos de Desarrollo del Milenio (ODM)</vt:lpstr>
      <vt:lpstr> </vt:lpstr>
      <vt:lpstr>Rio + 20</vt:lpstr>
      <vt:lpstr>Apresentação do PowerPoint</vt:lpstr>
      <vt:lpstr>Apresentação do PowerPoint</vt:lpstr>
      <vt:lpstr>Apresentação do PowerPoint</vt:lpstr>
      <vt:lpstr>Agenda de Desenvolvimento Pós-2015 Processo pós-Rio+20 em curso (2/2)</vt:lpstr>
      <vt:lpstr>Reunião Alto Nível – Setembro 2013</vt:lpstr>
      <vt:lpstr>Apresentação do PowerPoint</vt:lpstr>
      <vt:lpstr>Metas do ODS ‘Assegurar vidas saudáveis’</vt:lpstr>
      <vt:lpstr>Questões sobre ODS Saúde na Agenda</vt:lpstr>
      <vt:lpstr>Reforma da OMS: Programas e prioridades</vt:lpstr>
      <vt:lpstr>Mensagem final: Pressupostos</vt:lpstr>
      <vt:lpstr>Papel do Estado democrático</vt:lpstr>
      <vt:lpstr>Papel das ETS</vt:lpstr>
      <vt:lpstr>Alguns dos nossos desafios (1/3)</vt:lpstr>
      <vt:lpstr>Alguns dos nossos desafios (2/3)</vt:lpstr>
      <vt:lpstr>Alguns dos nossos desafios (3/3)</vt:lpstr>
      <vt:lpstr>Apresentação do PowerPoint</vt:lpstr>
      <vt:lpstr>Apresentação do PowerPoint</vt:lpstr>
      <vt:lpstr>     Muchas gracias!  buss@fiocruz.br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Capitalismo, ambiente y determinación social de la salud</dc:title>
  <dc:creator>Paulo Buss</dc:creator>
  <cp:lastModifiedBy>Paulo</cp:lastModifiedBy>
  <cp:revision>204</cp:revision>
  <dcterms:created xsi:type="dcterms:W3CDTF">2012-11-01T01:08:19Z</dcterms:created>
  <dcterms:modified xsi:type="dcterms:W3CDTF">2013-11-07T11:34:18Z</dcterms:modified>
</cp:coreProperties>
</file>