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2" r:id="rId2"/>
    <p:sldId id="263" r:id="rId3"/>
    <p:sldId id="270" r:id="rId4"/>
    <p:sldId id="327" r:id="rId5"/>
    <p:sldId id="330" r:id="rId6"/>
    <p:sldId id="331" r:id="rId7"/>
    <p:sldId id="333" r:id="rId8"/>
    <p:sldId id="334" r:id="rId9"/>
    <p:sldId id="348" r:id="rId10"/>
    <p:sldId id="335" r:id="rId11"/>
    <p:sldId id="345" r:id="rId12"/>
    <p:sldId id="340" r:id="rId13"/>
    <p:sldId id="341" r:id="rId14"/>
    <p:sldId id="358" r:id="rId15"/>
    <p:sldId id="359" r:id="rId16"/>
    <p:sldId id="346" r:id="rId17"/>
    <p:sldId id="366" r:id="rId18"/>
    <p:sldId id="365" r:id="rId19"/>
    <p:sldId id="352" r:id="rId20"/>
    <p:sldId id="317" r:id="rId21"/>
    <p:sldId id="318" r:id="rId22"/>
    <p:sldId id="364" r:id="rId23"/>
    <p:sldId id="321" r:id="rId24"/>
    <p:sldId id="363" r:id="rId25"/>
    <p:sldId id="357" r:id="rId26"/>
    <p:sldId id="355" r:id="rId27"/>
    <p:sldId id="362" r:id="rId28"/>
    <p:sldId id="360" r:id="rId29"/>
    <p:sldId id="353" r:id="rId30"/>
    <p:sldId id="316"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339966"/>
    <a:srgbClr val="0066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94602" autoAdjust="0"/>
  </p:normalViewPr>
  <p:slideViewPr>
    <p:cSldViewPr>
      <p:cViewPr>
        <p:scale>
          <a:sx n="90" d="100"/>
          <a:sy n="90" d="100"/>
        </p:scale>
        <p:origin x="-2244"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5" name="Date Placeholder 14"/>
          <p:cNvSpPr>
            <a:spLocks noGrp="1"/>
          </p:cNvSpPr>
          <p:nvPr>
            <p:ph type="dt" sz="half" idx="10"/>
          </p:nvPr>
        </p:nvSpPr>
        <p:spPr/>
        <p:txBody>
          <a:bodyPr/>
          <a:lstStyle/>
          <a:p>
            <a:fld id="{FB55A47D-3557-4EAF-BECE-B98CD1294A3A}" type="datetimeFigureOut">
              <a:rPr lang="pt-BR" smtClean="0"/>
              <a:pPr/>
              <a:t>06/05/2015</a:t>
            </a:fld>
            <a:endParaRPr lang="pt-BR"/>
          </a:p>
        </p:txBody>
      </p:sp>
      <p:sp>
        <p:nvSpPr>
          <p:cNvPr id="16" name="Slide Number Placeholder 15"/>
          <p:cNvSpPr>
            <a:spLocks noGrp="1"/>
          </p:cNvSpPr>
          <p:nvPr>
            <p:ph type="sldNum" sz="quarter" idx="11"/>
          </p:nvPr>
        </p:nvSpPr>
        <p:spPr/>
        <p:txBody>
          <a:bodyPr/>
          <a:lstStyle/>
          <a:p>
            <a:fld id="{088EDA58-9B0B-4EF0-A29C-5CC424DAF83A}" type="slidenum">
              <a:rPr lang="pt-BR" smtClean="0"/>
              <a:pPr/>
              <a:t>‹nº›</a:t>
            </a:fld>
            <a:endParaRPr lang="pt-BR"/>
          </a:p>
        </p:txBody>
      </p:sp>
      <p:sp>
        <p:nvSpPr>
          <p:cNvPr id="17" name="Footer Placeholder 16"/>
          <p:cNvSpPr>
            <a:spLocks noGrp="1"/>
          </p:cNvSpPr>
          <p:nvPr>
            <p:ph type="ftr" sz="quarter" idx="12"/>
          </p:nvPr>
        </p:nvSpPr>
        <p:spPr/>
        <p:txBody>
          <a:bodyPr/>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B55A47D-3557-4EAF-BECE-B98CD1294A3A}" type="datetimeFigureOut">
              <a:rPr lang="pt-BR" smtClean="0"/>
              <a:pPr/>
              <a:t>06/05/2015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88EDA58-9B0B-4EF0-A29C-5CC424DAF83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B55A47D-3557-4EAF-BECE-B98CD1294A3A}" type="datetimeFigureOut">
              <a:rPr lang="pt-BR" smtClean="0"/>
              <a:pPr/>
              <a:t>06/05/2015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88EDA58-9B0B-4EF0-A29C-5CC424DAF83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Title 12"/>
          <p:cNvSpPr>
            <a:spLocks noGrp="1"/>
          </p:cNvSpPr>
          <p:nvPr>
            <p:ph type="title"/>
          </p:nvPr>
        </p:nvSpPr>
        <p:spPr/>
        <p:txBody>
          <a:bodyPr/>
          <a:lstStyle/>
          <a:p>
            <a:r>
              <a:rPr lang="pt-BR" smtClean="0"/>
              <a:t>Clique para editar o título mestre</a:t>
            </a:r>
            <a:endParaRPr lang="en-US"/>
          </a:p>
        </p:txBody>
      </p:sp>
      <p:sp>
        <p:nvSpPr>
          <p:cNvPr id="14" name="Date Placeholder 13"/>
          <p:cNvSpPr>
            <a:spLocks noGrp="1"/>
          </p:cNvSpPr>
          <p:nvPr>
            <p:ph type="dt" sz="half" idx="10"/>
          </p:nvPr>
        </p:nvSpPr>
        <p:spPr/>
        <p:txBody>
          <a:bodyPr/>
          <a:lstStyle/>
          <a:p>
            <a:fld id="{FB55A47D-3557-4EAF-BECE-B98CD1294A3A}" type="datetimeFigureOut">
              <a:rPr lang="pt-BR" smtClean="0"/>
              <a:pPr/>
              <a:t>06/05/2015</a:t>
            </a:fld>
            <a:endParaRPr lang="pt-BR"/>
          </a:p>
        </p:txBody>
      </p:sp>
      <p:sp>
        <p:nvSpPr>
          <p:cNvPr id="15" name="Slide Number Placeholder 14"/>
          <p:cNvSpPr>
            <a:spLocks noGrp="1"/>
          </p:cNvSpPr>
          <p:nvPr>
            <p:ph type="sldNum" sz="quarter" idx="11"/>
          </p:nvPr>
        </p:nvSpPr>
        <p:spPr/>
        <p:txBody>
          <a:bodyPr/>
          <a:lstStyle/>
          <a:p>
            <a:fld id="{088EDA58-9B0B-4EF0-A29C-5CC424DAF83A}" type="slidenum">
              <a:rPr lang="pt-BR" smtClean="0"/>
              <a:pPr/>
              <a:t>‹nº›</a:t>
            </a:fld>
            <a:endParaRPr lang="pt-BR"/>
          </a:p>
        </p:txBody>
      </p:sp>
      <p:sp>
        <p:nvSpPr>
          <p:cNvPr id="16" name="Footer Placeholder 15"/>
          <p:cNvSpPr>
            <a:spLocks noGrp="1"/>
          </p:cNvSpPr>
          <p:nvPr>
            <p:ph type="ftr" sz="quarter" idx="12"/>
          </p:nvPr>
        </p:nvSpPr>
        <p:spPr/>
        <p:txBody>
          <a:bodyPr/>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12" name="Date Placeholder 11"/>
          <p:cNvSpPr>
            <a:spLocks noGrp="1"/>
          </p:cNvSpPr>
          <p:nvPr>
            <p:ph type="dt" sz="half" idx="10"/>
          </p:nvPr>
        </p:nvSpPr>
        <p:spPr/>
        <p:txBody>
          <a:bodyPr/>
          <a:lstStyle/>
          <a:p>
            <a:fld id="{FB55A47D-3557-4EAF-BECE-B98CD1294A3A}" type="datetimeFigureOut">
              <a:rPr lang="pt-BR" smtClean="0"/>
              <a:pPr/>
              <a:t>06/05/2015</a:t>
            </a:fld>
            <a:endParaRPr lang="pt-BR"/>
          </a:p>
        </p:txBody>
      </p:sp>
      <p:sp>
        <p:nvSpPr>
          <p:cNvPr id="13" name="Slide Number Placeholder 12"/>
          <p:cNvSpPr>
            <a:spLocks noGrp="1"/>
          </p:cNvSpPr>
          <p:nvPr>
            <p:ph type="sldNum" sz="quarter" idx="11"/>
          </p:nvPr>
        </p:nvSpPr>
        <p:spPr/>
        <p:txBody>
          <a:bodyPr/>
          <a:lstStyle/>
          <a:p>
            <a:fld id="{088EDA58-9B0B-4EF0-A29C-5CC424DAF83A}" type="slidenum">
              <a:rPr lang="pt-BR" smtClean="0"/>
              <a:pPr/>
              <a:t>‹nº›</a:t>
            </a:fld>
            <a:endParaRPr lang="pt-BR"/>
          </a:p>
        </p:txBody>
      </p:sp>
      <p:sp>
        <p:nvSpPr>
          <p:cNvPr id="14" name="Footer Placeholder 13"/>
          <p:cNvSpPr>
            <a:spLocks noGrp="1"/>
          </p:cNvSpPr>
          <p:nvPr>
            <p:ph type="ftr" sz="quarter" idx="12"/>
          </p:nvPr>
        </p:nvSpPr>
        <p:spPr/>
        <p:txBody>
          <a:bodyPr/>
          <a:lstStyle/>
          <a:p>
            <a:endParaRPr lang="pt-B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B55A47D-3557-4EAF-BECE-B98CD1294A3A}" type="datetimeFigureOut">
              <a:rPr lang="pt-BR" smtClean="0"/>
              <a:pPr/>
              <a:t>06/05/2015</a:t>
            </a:fld>
            <a:endParaRPr lang="pt-BR"/>
          </a:p>
        </p:txBody>
      </p:sp>
      <p:sp>
        <p:nvSpPr>
          <p:cNvPr id="9" name="Slide Number Placeholder 8"/>
          <p:cNvSpPr>
            <a:spLocks noGrp="1"/>
          </p:cNvSpPr>
          <p:nvPr>
            <p:ph type="sldNum" sz="quarter" idx="11"/>
          </p:nvPr>
        </p:nvSpPr>
        <p:spPr/>
        <p:txBody>
          <a:bodyPr/>
          <a:lstStyle/>
          <a:p>
            <a:fld id="{088EDA58-9B0B-4EF0-A29C-5CC424DAF83A}" type="slidenum">
              <a:rPr lang="pt-BR" smtClean="0"/>
              <a:pPr/>
              <a:t>‹nº›</a:t>
            </a:fld>
            <a:endParaRPr lang="pt-BR"/>
          </a:p>
        </p:txBody>
      </p:sp>
      <p:sp>
        <p:nvSpPr>
          <p:cNvPr id="10" name="Footer Placeholder 9"/>
          <p:cNvSpPr>
            <a:spLocks noGrp="1"/>
          </p:cNvSpPr>
          <p:nvPr>
            <p:ph type="ftr" sz="quarter" idx="12"/>
          </p:nvPr>
        </p:nvSpPr>
        <p:spPr/>
        <p:txBody>
          <a:bodyPr/>
          <a:lstStyle/>
          <a:p>
            <a:endParaRPr lang="pt-BR"/>
          </a:p>
        </p:txBody>
      </p:sp>
      <p:sp>
        <p:nvSpPr>
          <p:cNvPr id="11" name="Title 10"/>
          <p:cNvSpPr>
            <a:spLocks noGrp="1"/>
          </p:cNvSpPr>
          <p:nvPr>
            <p:ph type="title"/>
          </p:nvPr>
        </p:nvSpPr>
        <p:spPr/>
        <p:txBody>
          <a:bodyPr/>
          <a:lstStyle/>
          <a:p>
            <a:r>
              <a:rPr lang="pt-BR" smtClean="0"/>
              <a:t>Clique para editar o título mestre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pt-BR" smtClean="0"/>
              <a:t>Clique para editar o título mestre</a:t>
            </a:r>
            <a:endParaRPr lang="en-US" dirty="0"/>
          </a:p>
        </p:txBody>
      </p:sp>
      <p:sp>
        <p:nvSpPr>
          <p:cNvPr id="14" name="Date Placeholder 13"/>
          <p:cNvSpPr>
            <a:spLocks noGrp="1"/>
          </p:cNvSpPr>
          <p:nvPr>
            <p:ph type="dt" sz="half" idx="10"/>
          </p:nvPr>
        </p:nvSpPr>
        <p:spPr/>
        <p:txBody>
          <a:bodyPr/>
          <a:lstStyle/>
          <a:p>
            <a:fld id="{FB55A47D-3557-4EAF-BECE-B98CD1294A3A}" type="datetimeFigureOut">
              <a:rPr lang="pt-BR" smtClean="0"/>
              <a:pPr/>
              <a:t>06/05/2015</a:t>
            </a:fld>
            <a:endParaRPr lang="pt-BR"/>
          </a:p>
        </p:txBody>
      </p:sp>
      <p:sp>
        <p:nvSpPr>
          <p:cNvPr id="15" name="Slide Number Placeholder 14"/>
          <p:cNvSpPr>
            <a:spLocks noGrp="1"/>
          </p:cNvSpPr>
          <p:nvPr>
            <p:ph type="sldNum" sz="quarter" idx="11"/>
          </p:nvPr>
        </p:nvSpPr>
        <p:spPr/>
        <p:txBody>
          <a:bodyPr/>
          <a:lstStyle/>
          <a:p>
            <a:fld id="{088EDA58-9B0B-4EF0-A29C-5CC424DAF83A}" type="slidenum">
              <a:rPr lang="pt-BR" smtClean="0"/>
              <a:pPr/>
              <a:t>‹nº›</a:t>
            </a:fld>
            <a:endParaRPr lang="pt-BR"/>
          </a:p>
        </p:txBody>
      </p:sp>
      <p:sp>
        <p:nvSpPr>
          <p:cNvPr id="16" name="Footer Placeholder 15"/>
          <p:cNvSpPr>
            <a:spLocks noGrp="1"/>
          </p:cNvSpPr>
          <p:nvPr>
            <p:ph type="ftr" sz="quarter" idx="12"/>
          </p:nvPr>
        </p:nvSpPr>
        <p:spPr/>
        <p:txBody>
          <a:bodyPr/>
          <a:lstStyle/>
          <a:p>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a:p>
        </p:txBody>
      </p:sp>
      <p:sp>
        <p:nvSpPr>
          <p:cNvPr id="7" name="Date Placeholder 6"/>
          <p:cNvSpPr>
            <a:spLocks noGrp="1"/>
          </p:cNvSpPr>
          <p:nvPr>
            <p:ph type="dt" sz="half" idx="10"/>
          </p:nvPr>
        </p:nvSpPr>
        <p:spPr/>
        <p:txBody>
          <a:bodyPr/>
          <a:lstStyle/>
          <a:p>
            <a:fld id="{FB55A47D-3557-4EAF-BECE-B98CD1294A3A}" type="datetimeFigureOut">
              <a:rPr lang="pt-BR" smtClean="0"/>
              <a:pPr/>
              <a:t>06/05/2015</a:t>
            </a:fld>
            <a:endParaRPr lang="pt-BR"/>
          </a:p>
        </p:txBody>
      </p:sp>
      <p:sp>
        <p:nvSpPr>
          <p:cNvPr id="8" name="Slide Number Placeholder 7"/>
          <p:cNvSpPr>
            <a:spLocks noGrp="1"/>
          </p:cNvSpPr>
          <p:nvPr>
            <p:ph type="sldNum" sz="quarter" idx="11"/>
          </p:nvPr>
        </p:nvSpPr>
        <p:spPr/>
        <p:txBody>
          <a:bodyPr/>
          <a:lstStyle/>
          <a:p>
            <a:fld id="{088EDA58-9B0B-4EF0-A29C-5CC424DAF83A}" type="slidenum">
              <a:rPr lang="pt-BR" smtClean="0"/>
              <a:pPr/>
              <a:t>‹nº›</a:t>
            </a:fld>
            <a:endParaRPr lang="pt-BR"/>
          </a:p>
        </p:txBody>
      </p:sp>
      <p:sp>
        <p:nvSpPr>
          <p:cNvPr id="9" name="Footer Placeholder 8"/>
          <p:cNvSpPr>
            <a:spLocks noGrp="1"/>
          </p:cNvSpPr>
          <p:nvPr>
            <p:ph type="ftr" sz="quarter" idx="12"/>
          </p:nvPr>
        </p:nvSpPr>
        <p:spPr/>
        <p:txBody>
          <a:body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55A47D-3557-4EAF-BECE-B98CD1294A3A}" type="datetimeFigureOut">
              <a:rPr lang="pt-BR" smtClean="0"/>
              <a:pPr/>
              <a:t>06/05/2015</a:t>
            </a:fld>
            <a:endParaRPr lang="pt-BR"/>
          </a:p>
        </p:txBody>
      </p:sp>
      <p:sp>
        <p:nvSpPr>
          <p:cNvPr id="6" name="Slide Number Placeholder 5"/>
          <p:cNvSpPr>
            <a:spLocks noGrp="1"/>
          </p:cNvSpPr>
          <p:nvPr>
            <p:ph type="sldNum" sz="quarter" idx="11"/>
          </p:nvPr>
        </p:nvSpPr>
        <p:spPr/>
        <p:txBody>
          <a:bodyPr/>
          <a:lstStyle/>
          <a:p>
            <a:fld id="{088EDA58-9B0B-4EF0-A29C-5CC424DAF83A}" type="slidenum">
              <a:rPr lang="pt-BR" smtClean="0"/>
              <a:pPr/>
              <a:t>‹nº›</a:t>
            </a:fld>
            <a:endParaRPr lang="pt-BR"/>
          </a:p>
        </p:txBody>
      </p:sp>
      <p:sp>
        <p:nvSpPr>
          <p:cNvPr id="7" name="Footer Placeholder 6"/>
          <p:cNvSpPr>
            <a:spLocks noGrp="1"/>
          </p:cNvSpPr>
          <p:nvPr>
            <p:ph type="ftr" sz="quarter" idx="12"/>
          </p:nvPr>
        </p:nvSpPr>
        <p:spPr/>
        <p:txBody>
          <a:bodyPr/>
          <a:lstStyle/>
          <a:p>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5" name="Date Placeholder 14"/>
          <p:cNvSpPr>
            <a:spLocks noGrp="1"/>
          </p:cNvSpPr>
          <p:nvPr>
            <p:ph type="dt" sz="half" idx="10"/>
          </p:nvPr>
        </p:nvSpPr>
        <p:spPr/>
        <p:txBody>
          <a:bodyPr/>
          <a:lstStyle/>
          <a:p>
            <a:fld id="{FB55A47D-3557-4EAF-BECE-B98CD1294A3A}" type="datetimeFigureOut">
              <a:rPr lang="pt-BR" smtClean="0"/>
              <a:pPr/>
              <a:t>06/05/2015</a:t>
            </a:fld>
            <a:endParaRPr lang="pt-BR"/>
          </a:p>
        </p:txBody>
      </p:sp>
      <p:sp>
        <p:nvSpPr>
          <p:cNvPr id="16" name="Slide Number Placeholder 15"/>
          <p:cNvSpPr>
            <a:spLocks noGrp="1"/>
          </p:cNvSpPr>
          <p:nvPr>
            <p:ph type="sldNum" sz="quarter" idx="11"/>
          </p:nvPr>
        </p:nvSpPr>
        <p:spPr/>
        <p:txBody>
          <a:bodyPr/>
          <a:lstStyle/>
          <a:p>
            <a:fld id="{088EDA58-9B0B-4EF0-A29C-5CC424DAF83A}" type="slidenum">
              <a:rPr lang="pt-BR" smtClean="0"/>
              <a:pPr/>
              <a:t>‹nº›</a:t>
            </a:fld>
            <a:endParaRPr lang="pt-BR"/>
          </a:p>
        </p:txBody>
      </p:sp>
      <p:sp>
        <p:nvSpPr>
          <p:cNvPr id="17" name="Footer Placeholder 16"/>
          <p:cNvSpPr>
            <a:spLocks noGrp="1"/>
          </p:cNvSpPr>
          <p:nvPr>
            <p:ph type="ftr" sz="quarter" idx="12"/>
          </p:nvPr>
        </p:nvSpPr>
        <p:spPr/>
        <p:txBody>
          <a:bodyPr/>
          <a:lstStyle/>
          <a:p>
            <a:endParaRPr lang="pt-BR"/>
          </a:p>
        </p:txBody>
      </p:sp>
      <p:sp>
        <p:nvSpPr>
          <p:cNvPr id="18" name="Title 17"/>
          <p:cNvSpPr>
            <a:spLocks noGrp="1"/>
          </p:cNvSpPr>
          <p:nvPr>
            <p:ph type="title"/>
          </p:nvPr>
        </p:nvSpPr>
        <p:spPr/>
        <p:txBody>
          <a:bodyPr/>
          <a:lstStyle/>
          <a:p>
            <a:r>
              <a:rPr lang="pt-BR" smtClean="0"/>
              <a:t>Clique para editar o título mestre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pt-BR" smtClean="0"/>
              <a:t>Clique para editar o título mestre</a:t>
            </a:r>
            <a:endParaRPr lang="en-US"/>
          </a:p>
        </p:txBody>
      </p:sp>
      <p:sp>
        <p:nvSpPr>
          <p:cNvPr id="13" name="Date Placeholder 12"/>
          <p:cNvSpPr>
            <a:spLocks noGrp="1"/>
          </p:cNvSpPr>
          <p:nvPr>
            <p:ph type="dt" sz="half" idx="10"/>
          </p:nvPr>
        </p:nvSpPr>
        <p:spPr/>
        <p:txBody>
          <a:bodyPr/>
          <a:lstStyle/>
          <a:p>
            <a:fld id="{FB55A47D-3557-4EAF-BECE-B98CD1294A3A}" type="datetimeFigureOut">
              <a:rPr lang="pt-BR" smtClean="0"/>
              <a:pPr/>
              <a:t>06/05/2015</a:t>
            </a:fld>
            <a:endParaRPr lang="pt-BR"/>
          </a:p>
        </p:txBody>
      </p:sp>
      <p:sp>
        <p:nvSpPr>
          <p:cNvPr id="14" name="Slide Number Placeholder 13"/>
          <p:cNvSpPr>
            <a:spLocks noGrp="1"/>
          </p:cNvSpPr>
          <p:nvPr>
            <p:ph type="sldNum" sz="quarter" idx="11"/>
          </p:nvPr>
        </p:nvSpPr>
        <p:spPr/>
        <p:txBody>
          <a:bodyPr/>
          <a:lstStyle/>
          <a:p>
            <a:fld id="{088EDA58-9B0B-4EF0-A29C-5CC424DAF83A}" type="slidenum">
              <a:rPr lang="pt-BR" smtClean="0"/>
              <a:pPr/>
              <a:t>‹nº›</a:t>
            </a:fld>
            <a:endParaRPr lang="pt-BR"/>
          </a:p>
        </p:txBody>
      </p:sp>
      <p:sp>
        <p:nvSpPr>
          <p:cNvPr id="15" name="Footer Placeholder 14"/>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B55A47D-3557-4EAF-BECE-B98CD1294A3A}" type="datetimeFigureOut">
              <a:rPr lang="pt-BR" smtClean="0"/>
              <a:pPr/>
              <a:t>06/05/2015</a:t>
            </a:fld>
            <a:endParaRPr lang="pt-B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pt-B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88EDA58-9B0B-4EF0-A29C-5CC424DAF83A}"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br/url?sa=i&amp;rct=j&amp;q=&amp;esrc=s&amp;frm=1&amp;source=images&amp;cd=&amp;cad=rja&amp;uact=8&amp;ved=0CAcQjRw&amp;url=http://www.ficiencias.org/pt-br/content/governo-federal-0&amp;ei=73Q_VdfsG8OwggSR9ICwDg&amp;bvm=bv.91665533,d.cWc&amp;psig=AFQjCNE7_9tdkQ3RJ1IYpWIDcSyOMJvvbg&amp;ust=1430308439158251"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br/url?sa=i&amp;rct=j&amp;q=&amp;esrc=s&amp;source=images&amp;cd=&amp;cad=rja&amp;uact=8&amp;ved=0CAcQjRw&amp;url=http://www.coisasjudaicas.com/2013/05/brasil-articula-transferencia-de.html&amp;ei=SpZHVL3AE4rLgwTPvoAI&amp;bvm=bv.77880786,d.eXY&amp;psig=AFQjCNHuEn27emTpmP5MNxBwsvKvJJa15A&amp;ust=1414062976929563"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hyperlink" Target="http://www.google.com.br/url?sa=i&amp;rct=j&amp;q=&amp;esrc=s&amp;source=images&amp;cd=&amp;cad=rja&amp;uact=8&amp;ved=0CAcQjRw&amp;url=http://saudeblog.com.br/brasil-articula-transferencia-de-biotecnologia-israelense/&amp;ei=So1HVJLNKcPFggSq7YDICA&amp;bvm=bv.77880786,d.eXY&amp;psig=AFQjCNG6sXS1k5dlKll8BsLUW_uml_VrfQ&amp;ust=1414061704944358"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br/url?sa=i&amp;rct=j&amp;q=&amp;esrc=s&amp;frm=1&amp;source=images&amp;cd=&amp;cad=rja&amp;uact=8&amp;ved=0CAcQjRw&amp;url=http://portal.fiocruz.br/pt-br/content/fiocruz-celebra-114-anos-com-diversas-atividades&amp;ei=lKo_VaL6C47HsQScqIHYDA&amp;bvm=bv.91665533,d.cWc&amp;psig=AFQjCNHV--kzvY4m3_0rd-vSXDb7_TcAUA&amp;ust=143032215117125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1"/>
          <p:cNvSpPr/>
          <p:nvPr/>
        </p:nvSpPr>
        <p:spPr>
          <a:xfrm>
            <a:off x="2485353" y="3429000"/>
            <a:ext cx="6082013" cy="1200329"/>
          </a:xfrm>
          <a:prstGeom prst="rect">
            <a:avLst/>
          </a:prstGeom>
        </p:spPr>
        <p:txBody>
          <a:bodyPr wrap="square">
            <a:spAutoFit/>
          </a:bodyPr>
          <a:lstStyle/>
          <a:p>
            <a:pPr algn="ctr">
              <a:defRPr/>
            </a:pPr>
            <a:r>
              <a:rPr lang="pt-BR" sz="2400" dirty="0" smtClean="0">
                <a:solidFill>
                  <a:schemeClr val="accent2">
                    <a:lumMod val="60000"/>
                    <a:lumOff val="40000"/>
                  </a:schemeClr>
                </a:solidFill>
                <a:latin typeface="Arial" pitchFamily="34" charset="0"/>
                <a:cs typeface="Arial" pitchFamily="34" charset="0"/>
              </a:rPr>
              <a:t>MINISTÉRIO DA SAÚDE </a:t>
            </a:r>
          </a:p>
          <a:p>
            <a:pPr algn="ctr">
              <a:defRPr/>
            </a:pPr>
            <a:r>
              <a:rPr lang="pt-BR" sz="2400" dirty="0" smtClean="0">
                <a:solidFill>
                  <a:schemeClr val="accent2">
                    <a:lumMod val="60000"/>
                    <a:lumOff val="40000"/>
                  </a:schemeClr>
                </a:solidFill>
                <a:latin typeface="Arial" pitchFamily="34" charset="0"/>
                <a:cs typeface="Arial" pitchFamily="34" charset="0"/>
              </a:rPr>
              <a:t>FUNDAÇÃO OSWALDO CRUZ/ FIOCRUZ</a:t>
            </a:r>
          </a:p>
          <a:p>
            <a:pPr algn="ctr">
              <a:defRPr/>
            </a:pPr>
            <a:r>
              <a:rPr lang="pt-BR" sz="2400" dirty="0" smtClean="0">
                <a:solidFill>
                  <a:schemeClr val="accent2">
                    <a:lumMod val="60000"/>
                    <a:lumOff val="40000"/>
                  </a:schemeClr>
                </a:solidFill>
                <a:latin typeface="Arial" pitchFamily="34" charset="0"/>
                <a:cs typeface="Arial" pitchFamily="34" charset="0"/>
              </a:rPr>
              <a:t>INSTITUTO OSWALDO CRUZ/ IOC</a:t>
            </a:r>
            <a:endParaRPr lang="pt-BR" sz="2400" dirty="0">
              <a:solidFill>
                <a:schemeClr val="accent2">
                  <a:lumMod val="60000"/>
                  <a:lumOff val="40000"/>
                </a:schemeClr>
              </a:solidFill>
              <a:latin typeface="Arial" pitchFamily="34" charset="0"/>
              <a:cs typeface="Arial" pitchFamily="34" charset="0"/>
            </a:endParaRPr>
          </a:p>
        </p:txBody>
      </p:sp>
      <p:sp>
        <p:nvSpPr>
          <p:cNvPr id="5" name="CaixaDeTexto 4"/>
          <p:cNvSpPr txBox="1"/>
          <p:nvPr/>
        </p:nvSpPr>
        <p:spPr>
          <a:xfrm>
            <a:off x="2339752" y="1340768"/>
            <a:ext cx="6373216" cy="1477328"/>
          </a:xfrm>
          <a:prstGeom prst="rect">
            <a:avLst/>
          </a:prstGeom>
          <a:noFill/>
        </p:spPr>
        <p:txBody>
          <a:bodyPr wrap="square" rtlCol="0">
            <a:spAutoFit/>
          </a:bodyPr>
          <a:lstStyle/>
          <a:p>
            <a:pPr algn="ctr"/>
            <a:r>
              <a:rPr lang="pt-BR" sz="3000" b="1" dirty="0" smtClean="0">
                <a:latin typeface="Arial" pitchFamily="34" charset="0"/>
                <a:cs typeface="Arial" pitchFamily="34" charset="0"/>
              </a:rPr>
              <a:t>A PERSPECTIVA DO CURSO TÉCNICO EM BIOTECNOLOGIA DO IOC</a:t>
            </a:r>
            <a:endParaRPr lang="pt-BR" sz="3000" b="1" dirty="0">
              <a:latin typeface="Arial" pitchFamily="34" charset="0"/>
              <a:cs typeface="Arial" pitchFamily="34" charset="0"/>
            </a:endParaRPr>
          </a:p>
        </p:txBody>
      </p:sp>
      <p:pic>
        <p:nvPicPr>
          <p:cNvPr id="11266" name="Picture 2" descr="http://www.ficiencias.org/sites/default/files/Governo-Federal-logo_0.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7751" y="5254867"/>
            <a:ext cx="2028008" cy="603740"/>
          </a:xfrm>
          <a:prstGeom prst="rect">
            <a:avLst/>
          </a:prstGeom>
          <a:noFill/>
          <a:effectLst>
            <a:reflection blurRad="6350" stA="50000" endA="275" endPos="40000" dist="101600" dir="5400000" sy="-100000" algn="bl" rotWithShape="0"/>
          </a:effectLst>
          <a:extLst>
            <a:ext uri="{909E8E84-426E-40DD-AFC4-6F175D3DCCD1}">
              <a14:hiddenFill xmlns:a14="http://schemas.microsoft.com/office/drawing/2010/main" xmlns="">
                <a:solidFill>
                  <a:srgbClr val="FFFFFF"/>
                </a:solidFill>
              </a14:hiddenFill>
            </a:ext>
          </a:extLst>
        </p:spPr>
      </p:pic>
      <p:pic>
        <p:nvPicPr>
          <p:cNvPr id="11" name="Picture 11"/>
          <p:cNvPicPr>
            <a:picLocks noChangeAspect="1" noChangeArrowheads="1"/>
          </p:cNvPicPr>
          <p:nvPr/>
        </p:nvPicPr>
        <p:blipFill>
          <a:blip r:embed="rId4" cstate="print">
            <a:lum bright="-6000" contrast="12000"/>
          </a:blip>
          <a:srcRect/>
          <a:stretch>
            <a:fillRect/>
          </a:stretch>
        </p:blipFill>
        <p:spPr bwMode="auto">
          <a:xfrm>
            <a:off x="155822" y="188639"/>
            <a:ext cx="1967905" cy="62593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8153" y="1052736"/>
            <a:ext cx="8229600" cy="5112568"/>
          </a:xfrm>
        </p:spPr>
        <p:txBody>
          <a:bodyPr>
            <a:noAutofit/>
          </a:bodyPr>
          <a:lstStyle/>
          <a:p>
            <a:pPr marL="265113" indent="-265113">
              <a:buClr>
                <a:schemeClr val="tx1"/>
              </a:buClr>
              <a:buFont typeface="Wingdings" pitchFamily="2" charset="2"/>
              <a:buChar char="§"/>
            </a:pPr>
            <a:r>
              <a:rPr lang="pt-BR" sz="1600" dirty="0" smtClean="0">
                <a:solidFill>
                  <a:srgbClr val="FF6600"/>
                </a:solidFill>
                <a:latin typeface="Arial" pitchFamily="34" charset="0"/>
                <a:cs typeface="Arial" pitchFamily="34" charset="0"/>
              </a:rPr>
              <a:t>REQUISITOS DE ACESSO  </a:t>
            </a:r>
            <a:endParaRPr lang="pt-BR" sz="1600" dirty="0" smtClean="0">
              <a:latin typeface="Arial" pitchFamily="34" charset="0"/>
              <a:cs typeface="Arial" pitchFamily="34" charset="0"/>
            </a:endParaRPr>
          </a:p>
          <a:p>
            <a:pPr>
              <a:buClr>
                <a:schemeClr val="accent2">
                  <a:lumMod val="60000"/>
                  <a:lumOff val="40000"/>
                </a:schemeClr>
              </a:buClr>
              <a:buFont typeface="Wingdings" pitchFamily="2" charset="2"/>
              <a:buChar char="ü"/>
            </a:pPr>
            <a:r>
              <a:rPr lang="pt-BR" sz="1600" dirty="0" smtClean="0">
                <a:latin typeface="Arial" pitchFamily="34" charset="0"/>
                <a:cs typeface="Arial" pitchFamily="34" charset="0"/>
              </a:rPr>
              <a:t>Conclusão </a:t>
            </a:r>
            <a:r>
              <a:rPr lang="pt-BR" sz="1600" dirty="0">
                <a:latin typeface="Arial" pitchFamily="34" charset="0"/>
                <a:cs typeface="Arial" pitchFamily="34" charset="0"/>
              </a:rPr>
              <a:t>do Ensino Médio;</a:t>
            </a:r>
          </a:p>
          <a:p>
            <a:pPr lvl="0">
              <a:buClr>
                <a:schemeClr val="accent2">
                  <a:lumMod val="60000"/>
                  <a:lumOff val="40000"/>
                </a:schemeClr>
              </a:buClr>
              <a:buFont typeface="Wingdings" pitchFamily="2" charset="2"/>
              <a:buChar char="ü"/>
            </a:pPr>
            <a:r>
              <a:rPr lang="pt-BR" sz="1600" dirty="0">
                <a:latin typeface="Arial" pitchFamily="34" charset="0"/>
                <a:cs typeface="Arial" pitchFamily="34" charset="0"/>
              </a:rPr>
              <a:t>Aprovação no processo </a:t>
            </a:r>
            <a:r>
              <a:rPr lang="pt-BR" sz="1600" dirty="0" smtClean="0">
                <a:latin typeface="Arial" pitchFamily="34" charset="0"/>
                <a:cs typeface="Arial" pitchFamily="34" charset="0"/>
              </a:rPr>
              <a:t>seletivo (provas objetivas, redação e entrevista)</a:t>
            </a:r>
            <a:endParaRPr lang="pt-BR" sz="1600" dirty="0">
              <a:latin typeface="Arial" pitchFamily="34" charset="0"/>
              <a:cs typeface="Arial" pitchFamily="34" charset="0"/>
            </a:endParaRPr>
          </a:p>
          <a:p>
            <a:pPr lvl="0">
              <a:buClr>
                <a:schemeClr val="accent2">
                  <a:lumMod val="60000"/>
                  <a:lumOff val="40000"/>
                </a:schemeClr>
              </a:buClr>
              <a:buFont typeface="Wingdings" pitchFamily="2" charset="2"/>
              <a:buChar char="ü"/>
            </a:pPr>
            <a:r>
              <a:rPr lang="pt-BR" sz="1600" dirty="0" smtClean="0">
                <a:latin typeface="Arial" pitchFamily="34" charset="0"/>
                <a:cs typeface="Arial" pitchFamily="34" charset="0"/>
              </a:rPr>
              <a:t>Disponibilidade </a:t>
            </a:r>
            <a:r>
              <a:rPr lang="pt-BR" sz="1600" dirty="0">
                <a:latin typeface="Arial" pitchFamily="34" charset="0"/>
                <a:cs typeface="Arial" pitchFamily="34" charset="0"/>
              </a:rPr>
              <a:t>em período </a:t>
            </a:r>
            <a:r>
              <a:rPr lang="pt-BR" sz="1600" dirty="0" smtClean="0">
                <a:latin typeface="Arial" pitchFamily="34" charset="0"/>
                <a:cs typeface="Arial" pitchFamily="34" charset="0"/>
              </a:rPr>
              <a:t>integral – Bolsa-auxílio</a:t>
            </a:r>
            <a:endParaRPr lang="pt-BR" sz="1600" dirty="0">
              <a:latin typeface="Arial" pitchFamily="34" charset="0"/>
              <a:cs typeface="Arial" pitchFamily="34" charset="0"/>
            </a:endParaRPr>
          </a:p>
          <a:p>
            <a:pPr marL="0" indent="0">
              <a:buNone/>
            </a:pPr>
            <a:endParaRPr lang="pt-BR" sz="1600" dirty="0">
              <a:latin typeface="Arial" pitchFamily="34" charset="0"/>
              <a:cs typeface="Arial" pitchFamily="34" charset="0"/>
            </a:endParaRPr>
          </a:p>
          <a:p>
            <a:pPr marL="265113" indent="-265113">
              <a:buClr>
                <a:schemeClr val="tx1"/>
              </a:buClr>
              <a:buFont typeface="Wingdings" pitchFamily="2" charset="2"/>
              <a:buChar char="§"/>
            </a:pPr>
            <a:r>
              <a:rPr lang="pt-BR" sz="1600" dirty="0" smtClean="0">
                <a:solidFill>
                  <a:srgbClr val="FF6600"/>
                </a:solidFill>
                <a:latin typeface="Arial" pitchFamily="34" charset="0"/>
                <a:cs typeface="Arial" pitchFamily="34" charset="0"/>
              </a:rPr>
              <a:t>CRITÉRIOS DE AVALIAÇÃO</a:t>
            </a:r>
            <a:endParaRPr lang="pt-BR" sz="1600" dirty="0">
              <a:latin typeface="Arial" pitchFamily="34" charset="0"/>
              <a:cs typeface="Arial" pitchFamily="34" charset="0"/>
            </a:endParaRPr>
          </a:p>
          <a:p>
            <a:pPr>
              <a:buClr>
                <a:schemeClr val="accent1">
                  <a:lumMod val="60000"/>
                  <a:lumOff val="40000"/>
                </a:schemeClr>
              </a:buClr>
              <a:buFont typeface="Wingdings" pitchFamily="2" charset="2"/>
              <a:buChar char="ü"/>
            </a:pPr>
            <a:r>
              <a:rPr lang="pt-BR" sz="1600" dirty="0">
                <a:latin typeface="Arial" pitchFamily="34" charset="0"/>
                <a:cs typeface="Arial" pitchFamily="34" charset="0"/>
              </a:rPr>
              <a:t>A avaliação </a:t>
            </a:r>
            <a:r>
              <a:rPr lang="pt-BR" sz="1600" dirty="0" smtClean="0">
                <a:latin typeface="Arial" pitchFamily="34" charset="0"/>
                <a:cs typeface="Arial" pitchFamily="34" charset="0"/>
              </a:rPr>
              <a:t>dos alunos ocorre de forma contínua. Mas, ao </a:t>
            </a:r>
            <a:r>
              <a:rPr lang="pt-BR" sz="1600" dirty="0">
                <a:latin typeface="Arial" pitchFamily="34" charset="0"/>
                <a:cs typeface="Arial" pitchFamily="34" charset="0"/>
              </a:rPr>
              <a:t>final de cada disciplina será atribuída uma nota numa escala de 0 (zero) a 10 (dez</a:t>
            </a:r>
            <a:r>
              <a:rPr lang="pt-BR" sz="1600" dirty="0" smtClean="0">
                <a:latin typeface="Arial" pitchFamily="34" charset="0"/>
                <a:cs typeface="Arial" pitchFamily="34" charset="0"/>
              </a:rPr>
              <a:t>)</a:t>
            </a:r>
            <a:r>
              <a:rPr lang="pt-BR" sz="1600" dirty="0">
                <a:latin typeface="Arial" pitchFamily="34" charset="0"/>
                <a:cs typeface="Arial" pitchFamily="34" charset="0"/>
              </a:rPr>
              <a:t> O aluno que obtiver média inferior a 5 em qualquer </a:t>
            </a:r>
            <a:r>
              <a:rPr lang="pt-BR" sz="1600" dirty="0" smtClean="0">
                <a:latin typeface="Arial" pitchFamily="34" charset="0"/>
                <a:cs typeface="Arial" pitchFamily="34" charset="0"/>
              </a:rPr>
              <a:t>disciplina ou três notas abaixo de 7,0 (sete),  </a:t>
            </a:r>
            <a:r>
              <a:rPr lang="pt-BR" sz="1600" dirty="0">
                <a:latin typeface="Arial" pitchFamily="34" charset="0"/>
                <a:cs typeface="Arial" pitchFamily="34" charset="0"/>
              </a:rPr>
              <a:t>será desligado do curso. Outros critérios estão definidos no regulamento interno do curso.</a:t>
            </a:r>
          </a:p>
          <a:p>
            <a:pPr>
              <a:buClr>
                <a:schemeClr val="accent1">
                  <a:lumMod val="60000"/>
                  <a:lumOff val="40000"/>
                </a:schemeClr>
              </a:buClr>
              <a:buFont typeface="Wingdings" pitchFamily="2" charset="2"/>
              <a:buChar char="ü"/>
            </a:pPr>
            <a:endParaRPr lang="pt-BR" sz="1600" dirty="0">
              <a:latin typeface="Arial" pitchFamily="34" charset="0"/>
              <a:cs typeface="Arial" pitchFamily="34" charset="0"/>
            </a:endParaRPr>
          </a:p>
          <a:p>
            <a:pPr>
              <a:buClr>
                <a:schemeClr val="accent1">
                  <a:lumMod val="60000"/>
                  <a:lumOff val="40000"/>
                </a:schemeClr>
              </a:buClr>
              <a:buFont typeface="Wingdings" pitchFamily="2" charset="2"/>
              <a:buChar char="ü"/>
            </a:pPr>
            <a:r>
              <a:rPr lang="pt-BR" sz="1600" dirty="0" smtClean="0">
                <a:latin typeface="Arial" pitchFamily="34" charset="0"/>
                <a:cs typeface="Arial" pitchFamily="34" charset="0"/>
              </a:rPr>
              <a:t>Em cada disciplina o aluno realiza uma prova  escrita obrigatória, além de outra avaliação, a critério do docente. </a:t>
            </a:r>
          </a:p>
          <a:p>
            <a:pPr marL="285750" indent="-285750">
              <a:buClr>
                <a:schemeClr val="accent1">
                  <a:lumMod val="60000"/>
                  <a:lumOff val="40000"/>
                </a:schemeClr>
              </a:buClr>
              <a:buFont typeface="Wingdings" pitchFamily="2" charset="2"/>
              <a:buChar char="ü"/>
            </a:pPr>
            <a:endParaRPr lang="pt-BR" sz="1600" dirty="0">
              <a:latin typeface="Arial" pitchFamily="34" charset="0"/>
              <a:cs typeface="Arial" pitchFamily="34" charset="0"/>
            </a:endParaRPr>
          </a:p>
          <a:p>
            <a:pPr>
              <a:buClr>
                <a:schemeClr val="accent1">
                  <a:lumMod val="60000"/>
                  <a:lumOff val="40000"/>
                </a:schemeClr>
              </a:buClr>
              <a:buFont typeface="Wingdings" pitchFamily="2" charset="2"/>
              <a:buChar char="ü"/>
            </a:pPr>
            <a:r>
              <a:rPr lang="pt-BR" sz="1600" dirty="0" smtClean="0">
                <a:latin typeface="Arial" pitchFamily="34" charset="0"/>
                <a:cs typeface="Arial" pitchFamily="34" charset="0"/>
              </a:rPr>
              <a:t>Estágio supervisionado - ocorre ao final do ciclo de aulas teórico-práticas, permitindo que o aluno seja direcionado para uma área específica, de acordo com o seu interesse, mas dependente da sua  colocação durante o curso.  Estes estágios  acontecem em laboratórios do IOC e outras unidades da Fiocruz.</a:t>
            </a:r>
            <a:endParaRPr lang="pt-BR" sz="1600" dirty="0">
              <a:latin typeface="Arial" pitchFamily="34" charset="0"/>
              <a:cs typeface="Arial" pitchFamily="34" charset="0"/>
            </a:endParaRPr>
          </a:p>
        </p:txBody>
      </p:sp>
      <p:sp>
        <p:nvSpPr>
          <p:cNvPr id="4" name="Retângulo 3"/>
          <p:cNvSpPr/>
          <p:nvPr/>
        </p:nvSpPr>
        <p:spPr>
          <a:xfrm>
            <a:off x="953" y="0"/>
            <a:ext cx="9144000" cy="8367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1564704" y="-149696"/>
            <a:ext cx="7543800" cy="914400"/>
          </a:xfrm>
        </p:spPr>
        <p:txBody>
          <a:bodyPr>
            <a:normAutofit/>
          </a:bodyPr>
          <a:lstStyle/>
          <a:p>
            <a:r>
              <a:rPr lang="pt-BR" sz="2800" b="1" dirty="0" smtClean="0">
                <a:solidFill>
                  <a:srgbClr val="002060"/>
                </a:solidFill>
                <a:latin typeface="Arial" pitchFamily="34" charset="0"/>
                <a:cs typeface="Arial" pitchFamily="34" charset="0"/>
              </a:rPr>
              <a:t>CTB - ASPECTOS IMPORTANTES </a:t>
            </a:r>
            <a:endParaRPr lang="pt-BR" sz="28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1749989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0505" y="1556792"/>
            <a:ext cx="8064896" cy="3657599"/>
          </a:xfrm>
        </p:spPr>
        <p:txBody>
          <a:bodyPr>
            <a:normAutofit/>
          </a:bodyPr>
          <a:lstStyle/>
          <a:p>
            <a:pPr marL="18288" indent="0">
              <a:buClr>
                <a:schemeClr val="accent2">
                  <a:lumMod val="60000"/>
                  <a:lumOff val="40000"/>
                </a:schemeClr>
              </a:buClr>
              <a:buNone/>
            </a:pPr>
            <a:endParaRPr lang="pt-BR" dirty="0">
              <a:latin typeface="Arial" pitchFamily="34" charset="0"/>
              <a:cs typeface="Arial" pitchFamily="34" charset="0"/>
            </a:endParaRPr>
          </a:p>
          <a:p>
            <a:pPr marL="342900" indent="-342900">
              <a:buClr>
                <a:schemeClr val="accent2">
                  <a:lumMod val="60000"/>
                  <a:lumOff val="40000"/>
                </a:schemeClr>
              </a:buClr>
              <a:buFont typeface="Wingdings" pitchFamily="2" charset="2"/>
              <a:buChar char="§"/>
            </a:pPr>
            <a:r>
              <a:rPr lang="pt-BR" dirty="0">
                <a:latin typeface="Arial" pitchFamily="34" charset="0"/>
                <a:cs typeface="Arial" pitchFamily="34" charset="0"/>
              </a:rPr>
              <a:t>D</a:t>
            </a:r>
            <a:r>
              <a:rPr lang="pt-BR" dirty="0" smtClean="0">
                <a:latin typeface="Arial" pitchFamily="34" charset="0"/>
                <a:cs typeface="Arial" pitchFamily="34" charset="0"/>
              </a:rPr>
              <a:t>esvincular </a:t>
            </a:r>
            <a:r>
              <a:rPr lang="pt-BR" dirty="0">
                <a:latin typeface="Arial" pitchFamily="34" charset="0"/>
                <a:cs typeface="Arial" pitchFamily="34" charset="0"/>
              </a:rPr>
              <a:t>do </a:t>
            </a:r>
            <a:r>
              <a:rPr lang="pt-BR" dirty="0" smtClean="0">
                <a:solidFill>
                  <a:srgbClr val="FF6600"/>
                </a:solidFill>
                <a:latin typeface="Arial" pitchFamily="34" charset="0"/>
                <a:cs typeface="Arial" pitchFamily="34" charset="0"/>
              </a:rPr>
              <a:t>CEERJ</a:t>
            </a:r>
            <a:r>
              <a:rPr lang="pt-BR" dirty="0" smtClean="0">
                <a:latin typeface="Arial" pitchFamily="34" charset="0"/>
                <a:cs typeface="Arial" pitchFamily="34" charset="0"/>
              </a:rPr>
              <a:t> </a:t>
            </a:r>
            <a:r>
              <a:rPr lang="pt-BR" dirty="0">
                <a:latin typeface="Arial" pitchFamily="34" charset="0"/>
                <a:cs typeface="Arial" pitchFamily="34" charset="0"/>
              </a:rPr>
              <a:t>por </a:t>
            </a:r>
            <a:r>
              <a:rPr lang="pt-BR" dirty="0" smtClean="0">
                <a:latin typeface="Arial" pitchFamily="34" charset="0"/>
                <a:cs typeface="Arial" pitchFamily="34" charset="0"/>
              </a:rPr>
              <a:t>estar inserido em uma </a:t>
            </a:r>
            <a:r>
              <a:rPr lang="pt-BR" dirty="0">
                <a:latin typeface="Arial" pitchFamily="34" charset="0"/>
                <a:cs typeface="Arial" pitchFamily="34" charset="0"/>
              </a:rPr>
              <a:t>Instituição Federal e não </a:t>
            </a:r>
            <a:r>
              <a:rPr lang="pt-BR" dirty="0">
                <a:solidFill>
                  <a:srgbClr val="FF6600"/>
                </a:solidFill>
                <a:latin typeface="Arial" pitchFamily="34" charset="0"/>
                <a:cs typeface="Arial" pitchFamily="34" charset="0"/>
              </a:rPr>
              <a:t>Estadual.</a:t>
            </a:r>
            <a:r>
              <a:rPr lang="pt-BR" dirty="0">
                <a:latin typeface="Arial" pitchFamily="34" charset="0"/>
                <a:cs typeface="Arial" pitchFamily="34" charset="0"/>
              </a:rPr>
              <a:t> </a:t>
            </a:r>
          </a:p>
          <a:p>
            <a:pPr>
              <a:buClr>
                <a:schemeClr val="accent2">
                  <a:lumMod val="60000"/>
                  <a:lumOff val="40000"/>
                </a:schemeClr>
              </a:buClr>
              <a:buFont typeface="Wingdings" pitchFamily="2" charset="2"/>
              <a:buChar char="§"/>
            </a:pPr>
            <a:endParaRPr lang="pt-BR" dirty="0">
              <a:latin typeface="Arial" pitchFamily="34" charset="0"/>
              <a:cs typeface="Arial" pitchFamily="34" charset="0"/>
            </a:endParaRPr>
          </a:p>
          <a:p>
            <a:pPr marL="342900" indent="-342900">
              <a:buClr>
                <a:schemeClr val="accent2">
                  <a:lumMod val="60000"/>
                  <a:lumOff val="40000"/>
                </a:schemeClr>
              </a:buClr>
              <a:buFont typeface="Wingdings" pitchFamily="2" charset="2"/>
              <a:buChar char="§"/>
            </a:pPr>
            <a:r>
              <a:rPr lang="pt-BR" dirty="0" smtClean="0">
                <a:latin typeface="Arial" pitchFamily="34" charset="0"/>
                <a:cs typeface="Arial" pitchFamily="34" charset="0"/>
              </a:rPr>
              <a:t>Adequar ao SISTEC – cadastramento dos </a:t>
            </a:r>
            <a:r>
              <a:rPr lang="pt-BR" dirty="0">
                <a:latin typeface="Arial" pitchFamily="34" charset="0"/>
                <a:cs typeface="Arial" pitchFamily="34" charset="0"/>
              </a:rPr>
              <a:t>alunos no SISTEC</a:t>
            </a:r>
          </a:p>
          <a:p>
            <a:pPr marL="342900" indent="-342900">
              <a:buClr>
                <a:schemeClr val="accent2">
                  <a:lumMod val="60000"/>
                  <a:lumOff val="40000"/>
                </a:schemeClr>
              </a:buClr>
              <a:buFont typeface="Wingdings" pitchFamily="2" charset="2"/>
              <a:buChar char="§"/>
            </a:pPr>
            <a:endParaRPr lang="pt-BR" dirty="0">
              <a:latin typeface="Arial" pitchFamily="34" charset="0"/>
              <a:cs typeface="Arial" pitchFamily="34" charset="0"/>
            </a:endParaRPr>
          </a:p>
          <a:p>
            <a:pPr marL="342900" indent="-342900">
              <a:buClr>
                <a:schemeClr val="accent2">
                  <a:lumMod val="60000"/>
                  <a:lumOff val="40000"/>
                </a:schemeClr>
              </a:buClr>
              <a:buFont typeface="Wingdings" pitchFamily="2" charset="2"/>
              <a:buChar char="§"/>
            </a:pPr>
            <a:r>
              <a:rPr lang="pt-BR" dirty="0">
                <a:latin typeface="Arial" pitchFamily="34" charset="0"/>
                <a:cs typeface="Arial" pitchFamily="34" charset="0"/>
              </a:rPr>
              <a:t>Foram encontradas 2.800 </a:t>
            </a:r>
            <a:r>
              <a:rPr lang="pt-BR" dirty="0" smtClean="0">
                <a:latin typeface="Arial" pitchFamily="34" charset="0"/>
                <a:cs typeface="Arial" pitchFamily="34" charset="0"/>
              </a:rPr>
              <a:t>denominações - </a:t>
            </a:r>
            <a:r>
              <a:rPr lang="pt-BR" dirty="0">
                <a:latin typeface="Arial" pitchFamily="34" charset="0"/>
                <a:cs typeface="Arial" pitchFamily="34" charset="0"/>
              </a:rPr>
              <a:t>	 Tabela de Convergência =185 </a:t>
            </a:r>
            <a:r>
              <a:rPr lang="pt-BR" dirty="0" smtClean="0">
                <a:latin typeface="Arial" pitchFamily="34" charset="0"/>
                <a:cs typeface="Arial" pitchFamily="34" charset="0"/>
              </a:rPr>
              <a:t>nomes - </a:t>
            </a:r>
            <a:endParaRPr lang="pt-BR" dirty="0">
              <a:latin typeface="Arial" pitchFamily="34" charset="0"/>
              <a:cs typeface="Arial" pitchFamily="34" charset="0"/>
            </a:endParaRPr>
          </a:p>
          <a:p>
            <a:pPr>
              <a:buClr>
                <a:schemeClr val="accent2">
                  <a:lumMod val="60000"/>
                  <a:lumOff val="40000"/>
                </a:schemeClr>
              </a:buClr>
              <a:buFont typeface="Wingdings" pitchFamily="2" charset="2"/>
              <a:buChar char="§"/>
            </a:pPr>
            <a:endParaRPr lang="pt-BR" dirty="0">
              <a:latin typeface="Arial" pitchFamily="34" charset="0"/>
              <a:cs typeface="Arial" pitchFamily="34" charset="0"/>
            </a:endParaRPr>
          </a:p>
        </p:txBody>
      </p:sp>
      <p:sp>
        <p:nvSpPr>
          <p:cNvPr id="4" name="Retângulo 3"/>
          <p:cNvSpPr/>
          <p:nvPr/>
        </p:nvSpPr>
        <p:spPr>
          <a:xfrm>
            <a:off x="953"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827584" y="354360"/>
            <a:ext cx="7543800" cy="914400"/>
          </a:xfrm>
        </p:spPr>
        <p:txBody>
          <a:bodyPr>
            <a:noAutofit/>
          </a:bodyPr>
          <a:lstStyle/>
          <a:p>
            <a:pPr algn="ctr"/>
            <a:r>
              <a:rPr lang="pt-BR" sz="2400" b="1" dirty="0" smtClean="0">
                <a:solidFill>
                  <a:srgbClr val="002060"/>
                </a:solidFill>
                <a:latin typeface="Arial" pitchFamily="34" charset="0"/>
                <a:cs typeface="Arial" pitchFamily="34" charset="0"/>
              </a:rPr>
              <a:t>REESTRUTURAÇÃO DO CURSO TÉCNICO -</a:t>
            </a:r>
            <a:br>
              <a:rPr lang="pt-BR" sz="2400" b="1" dirty="0" smtClean="0">
                <a:solidFill>
                  <a:srgbClr val="002060"/>
                </a:solidFill>
                <a:latin typeface="Arial" pitchFamily="34" charset="0"/>
                <a:cs typeface="Arial" pitchFamily="34" charset="0"/>
              </a:rPr>
            </a:br>
            <a:r>
              <a:rPr lang="pt-BR" sz="2400" b="1" dirty="0" smtClean="0">
                <a:solidFill>
                  <a:srgbClr val="002060"/>
                </a:solidFill>
                <a:latin typeface="Arial" pitchFamily="34" charset="0"/>
                <a:cs typeface="Arial" pitchFamily="34" charset="0"/>
              </a:rPr>
              <a:t>A PARTIR DE 2010</a:t>
            </a:r>
            <a:br>
              <a:rPr lang="pt-BR" sz="2400" b="1" dirty="0" smtClean="0">
                <a:solidFill>
                  <a:srgbClr val="002060"/>
                </a:solidFill>
                <a:latin typeface="Arial" pitchFamily="34" charset="0"/>
                <a:cs typeface="Arial" pitchFamily="34" charset="0"/>
              </a:rPr>
            </a:br>
            <a:endParaRPr lang="pt-BR"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1871468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3204" y="1052736"/>
            <a:ext cx="8229600" cy="5040560"/>
          </a:xfrm>
        </p:spPr>
        <p:txBody>
          <a:bodyPr>
            <a:normAutofit/>
          </a:bodyPr>
          <a:lstStyle/>
          <a:p>
            <a:pPr>
              <a:buNone/>
            </a:pPr>
            <a:endParaRPr lang="en-US" sz="1800" cap="all" dirty="0">
              <a:solidFill>
                <a:schemeClr val="accent2">
                  <a:lumMod val="60000"/>
                  <a:lumOff val="40000"/>
                </a:schemeClr>
              </a:solidFill>
              <a:latin typeface="Arial" pitchFamily="34" charset="0"/>
              <a:cs typeface="Arial" pitchFamily="34" charset="0"/>
            </a:endParaRPr>
          </a:p>
          <a:p>
            <a:pPr>
              <a:buNone/>
            </a:pPr>
            <a:r>
              <a:rPr lang="en-US" sz="1800" cap="all" dirty="0" err="1" smtClean="0">
                <a:solidFill>
                  <a:schemeClr val="accent2">
                    <a:lumMod val="60000"/>
                    <a:lumOff val="40000"/>
                  </a:schemeClr>
                </a:solidFill>
                <a:latin typeface="Arial" pitchFamily="34" charset="0"/>
                <a:cs typeface="Arial" pitchFamily="34" charset="0"/>
              </a:rPr>
              <a:t>Eixos</a:t>
            </a:r>
            <a:r>
              <a:rPr lang="en-US" sz="1800" cap="all" dirty="0" smtClean="0">
                <a:solidFill>
                  <a:schemeClr val="accent2">
                    <a:lumMod val="60000"/>
                    <a:lumOff val="40000"/>
                  </a:schemeClr>
                </a:solidFill>
                <a:latin typeface="Arial" pitchFamily="34" charset="0"/>
                <a:cs typeface="Arial" pitchFamily="34" charset="0"/>
              </a:rPr>
              <a:t>  </a:t>
            </a:r>
            <a:r>
              <a:rPr lang="en-US" sz="1800" cap="all" dirty="0" err="1" smtClean="0">
                <a:solidFill>
                  <a:schemeClr val="accent2">
                    <a:lumMod val="60000"/>
                    <a:lumOff val="40000"/>
                  </a:schemeClr>
                </a:solidFill>
                <a:latin typeface="Arial" pitchFamily="34" charset="0"/>
                <a:cs typeface="Arial" pitchFamily="34" charset="0"/>
              </a:rPr>
              <a:t>Tecnológicos</a:t>
            </a:r>
            <a:endParaRPr lang="en-US" sz="1800" cap="all" dirty="0" smtClean="0">
              <a:solidFill>
                <a:schemeClr val="accent2">
                  <a:lumMod val="60000"/>
                  <a:lumOff val="40000"/>
                </a:schemeClr>
              </a:solidFill>
              <a:latin typeface="Arial" pitchFamily="34" charset="0"/>
              <a:cs typeface="Arial" pitchFamily="34" charset="0"/>
            </a:endParaRPr>
          </a:p>
          <a:p>
            <a:pPr>
              <a:buNone/>
            </a:pPr>
            <a:endParaRPr lang="pt-BR" sz="1800" cap="all" dirty="0" smtClean="0">
              <a:solidFill>
                <a:schemeClr val="accent2">
                  <a:lumMod val="60000"/>
                  <a:lumOff val="40000"/>
                </a:schemeClr>
              </a:solidFill>
              <a:latin typeface="Arial" pitchFamily="34" charset="0"/>
              <a:cs typeface="Arial" pitchFamily="34" charset="0"/>
            </a:endParaRPr>
          </a:p>
          <a:p>
            <a:pPr>
              <a:buClr>
                <a:schemeClr val="accent2">
                  <a:lumMod val="60000"/>
                  <a:lumOff val="40000"/>
                </a:schemeClr>
              </a:buClr>
              <a:buFont typeface="Wingdings" pitchFamily="2" charset="2"/>
              <a:buChar char="§"/>
            </a:pPr>
            <a:r>
              <a:rPr lang="pt-BR" sz="1800" dirty="0" smtClean="0">
                <a:solidFill>
                  <a:srgbClr val="FFC000"/>
                </a:solidFill>
                <a:latin typeface="Arial" pitchFamily="34" charset="0"/>
                <a:cs typeface="Arial" pitchFamily="34" charset="0"/>
              </a:rPr>
              <a:t>AMBIENTE, SAÚDE E SEGURANÇA</a:t>
            </a:r>
          </a:p>
          <a:p>
            <a:pPr algn="just">
              <a:buNone/>
            </a:pPr>
            <a:endParaRPr lang="pt-BR" sz="1800" dirty="0">
              <a:latin typeface="Arial" pitchFamily="34" charset="0"/>
              <a:cs typeface="Arial" pitchFamily="34" charset="0"/>
            </a:endParaRPr>
          </a:p>
        </p:txBody>
      </p:sp>
      <p:sp>
        <p:nvSpPr>
          <p:cNvPr id="2" name="Retângulo 1"/>
          <p:cNvSpPr/>
          <p:nvPr/>
        </p:nvSpPr>
        <p:spPr>
          <a:xfrm>
            <a:off x="971600" y="260648"/>
            <a:ext cx="7272808" cy="646331"/>
          </a:xfrm>
          <a:prstGeom prst="rect">
            <a:avLst/>
          </a:prstGeom>
        </p:spPr>
        <p:txBody>
          <a:bodyPr wrap="square">
            <a:spAutoFit/>
          </a:bodyPr>
          <a:lstStyle/>
          <a:p>
            <a:pPr algn="ctr"/>
            <a:r>
              <a:rPr lang="pt-BR" dirty="0">
                <a:solidFill>
                  <a:srgbClr val="FF6600"/>
                </a:solidFill>
                <a:latin typeface="Arial" pitchFamily="34" charset="0"/>
                <a:cs typeface="Arial" pitchFamily="34" charset="0"/>
              </a:rPr>
              <a:t>CATÁLOGO NACIONAL DE CURSOS TÉCNICOS DE NÍVEL MÉDIO CNE/CEB N° 11/2008 – MEC </a:t>
            </a:r>
          </a:p>
        </p:txBody>
      </p:sp>
      <p:pic>
        <p:nvPicPr>
          <p:cNvPr id="6" name="Imagem 5" descr="catalogo.JPG"/>
          <p:cNvPicPr>
            <a:picLocks noChangeAspect="1"/>
          </p:cNvPicPr>
          <p:nvPr/>
        </p:nvPicPr>
        <p:blipFill>
          <a:blip r:embed="rId2" cstate="print"/>
          <a:stretch>
            <a:fillRect/>
          </a:stretch>
        </p:blipFill>
        <p:spPr>
          <a:xfrm>
            <a:off x="5913308" y="1413252"/>
            <a:ext cx="2448272" cy="2995812"/>
          </a:xfrm>
          <a:prstGeom prst="rect">
            <a:avLst/>
          </a:prstGeom>
          <a:effectLst>
            <a:reflection blurRad="6350" stA="50000" endA="300" endPos="55500" dist="50800" dir="5400000" sy="-100000" algn="bl" rotWithShape="0"/>
          </a:effectLst>
        </p:spPr>
      </p:pic>
      <p:sp>
        <p:nvSpPr>
          <p:cNvPr id="4" name="Retângulo 3"/>
          <p:cNvSpPr/>
          <p:nvPr/>
        </p:nvSpPr>
        <p:spPr>
          <a:xfrm>
            <a:off x="4716016" y="929648"/>
            <a:ext cx="3828804" cy="369332"/>
          </a:xfrm>
          <a:prstGeom prst="rect">
            <a:avLst/>
          </a:prstGeom>
        </p:spPr>
        <p:txBody>
          <a:bodyPr wrap="none">
            <a:spAutoFit/>
          </a:bodyPr>
          <a:lstStyle/>
          <a:p>
            <a:pPr algn="ctr"/>
            <a:r>
              <a:rPr lang="pt-BR" dirty="0">
                <a:latin typeface="Arial" pitchFamily="34" charset="0"/>
                <a:cs typeface="Arial" pitchFamily="34" charset="0"/>
              </a:rPr>
              <a:t>http://portal.mec.gov.br/catalogonct</a:t>
            </a:r>
            <a:r>
              <a:rPr lang="pt-BR" sz="1600" dirty="0">
                <a:latin typeface="Arial" pitchFamily="34" charset="0"/>
                <a:cs typeface="Arial" pitchFamily="34" charset="0"/>
              </a:rPr>
              <a:t>/</a:t>
            </a:r>
          </a:p>
        </p:txBody>
      </p:sp>
    </p:spTree>
    <p:extLst>
      <p:ext uri="{BB962C8B-B14F-4D97-AF65-F5344CB8AC3E}">
        <p14:creationId xmlns:p14="http://schemas.microsoft.com/office/powerpoint/2010/main" xmlns="" val="1527834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9188" y="1268760"/>
            <a:ext cx="8111244" cy="4669979"/>
          </a:xfrm>
        </p:spPr>
        <p:txBody>
          <a:bodyPr>
            <a:normAutofit/>
          </a:bodyPr>
          <a:lstStyle/>
          <a:p>
            <a:pPr>
              <a:buNone/>
            </a:pPr>
            <a:r>
              <a:rPr lang="pt-BR" sz="1400" dirty="0" smtClean="0">
                <a:latin typeface="Arial" pitchFamily="34" charset="0"/>
                <a:cs typeface="Arial" pitchFamily="34" charset="0"/>
              </a:rPr>
              <a:t> </a:t>
            </a:r>
          </a:p>
          <a:p>
            <a:pPr algn="just">
              <a:buNone/>
            </a:pPr>
            <a:r>
              <a:rPr lang="pt-BR" sz="1400" dirty="0" smtClean="0">
                <a:latin typeface="Arial" pitchFamily="34" charset="0"/>
                <a:cs typeface="Arial" pitchFamily="34" charset="0"/>
              </a:rPr>
              <a:t>     	</a:t>
            </a:r>
            <a:r>
              <a:rPr lang="pt-BR" sz="1600" dirty="0" smtClean="0">
                <a:latin typeface="Arial" pitchFamily="34" charset="0"/>
                <a:cs typeface="Arial" pitchFamily="34" charset="0"/>
              </a:rPr>
              <a:t>Compreende tecnologias associadas à melhoria da qualidade de vida, à preservação e utilização da natureza, </a:t>
            </a:r>
            <a:r>
              <a:rPr lang="pt-BR" sz="1600" dirty="0" smtClean="0">
                <a:solidFill>
                  <a:schemeClr val="accent2">
                    <a:lumMod val="60000"/>
                    <a:lumOff val="40000"/>
                  </a:schemeClr>
                </a:solidFill>
                <a:latin typeface="Arial" pitchFamily="34" charset="0"/>
                <a:cs typeface="Arial" pitchFamily="34" charset="0"/>
              </a:rPr>
              <a:t>desenvolvimento e inovação do aparato tecnológico de suporte e atenção à saúde.</a:t>
            </a:r>
            <a:r>
              <a:rPr lang="pt-BR" sz="1600" dirty="0" smtClean="0">
                <a:latin typeface="Arial" pitchFamily="34" charset="0"/>
                <a:cs typeface="Arial" pitchFamily="34" charset="0"/>
              </a:rPr>
              <a:t> Abrange ações de proteção e preservação dos seres vivos e dos recursos ambientais, da segurança de pessoas e comunidades, do controle e avaliação de risco, programas de educação ambiental. Tais ações vinculam-se ao suporte de sistemas, processos e métodos utilizados na análise, diagnóstico e gestão, </a:t>
            </a:r>
            <a:r>
              <a:rPr lang="pt-BR" sz="1600" dirty="0" smtClean="0">
                <a:solidFill>
                  <a:schemeClr val="accent2">
                    <a:lumMod val="60000"/>
                    <a:lumOff val="40000"/>
                  </a:schemeClr>
                </a:solidFill>
                <a:latin typeface="Arial" pitchFamily="34" charset="0"/>
                <a:cs typeface="Arial" pitchFamily="34" charset="0"/>
              </a:rPr>
              <a:t>provendo apoio aos profissionais da saúde nas intervenções e no processo saúde–doença de indivíduos</a:t>
            </a:r>
            <a:r>
              <a:rPr lang="pt-BR" sz="1600" dirty="0" smtClean="0">
                <a:latin typeface="Arial" pitchFamily="34" charset="0"/>
                <a:cs typeface="Arial" pitchFamily="34" charset="0"/>
              </a:rPr>
              <a:t>, bem como propondo e gerenciando soluções tecnológicas mitigadoras e de avaliação e controle da segurança e dos recursos naturais. </a:t>
            </a:r>
            <a:r>
              <a:rPr lang="pt-BR" sz="1600" dirty="0" smtClean="0">
                <a:solidFill>
                  <a:schemeClr val="accent2">
                    <a:lumMod val="60000"/>
                    <a:lumOff val="40000"/>
                  </a:schemeClr>
                </a:solidFill>
                <a:latin typeface="Arial" pitchFamily="34" charset="0"/>
                <a:cs typeface="Arial" pitchFamily="34" charset="0"/>
              </a:rPr>
              <a:t>Pesquisa e inovação tecnológica, constante atualização e capacitação, fundamentadas nas ciências da vida</a:t>
            </a:r>
            <a:r>
              <a:rPr lang="pt-BR" sz="1600" dirty="0" smtClean="0">
                <a:latin typeface="Arial" pitchFamily="34" charset="0"/>
                <a:cs typeface="Arial" pitchFamily="34" charset="0"/>
              </a:rPr>
              <a:t>, nas tecnologias físicas e nos processos gerenciais, são características comuns deste eixo. </a:t>
            </a:r>
            <a:r>
              <a:rPr lang="pt-BR" sz="1600" dirty="0" smtClean="0">
                <a:solidFill>
                  <a:schemeClr val="accent2">
                    <a:lumMod val="60000"/>
                    <a:lumOff val="40000"/>
                  </a:schemeClr>
                </a:solidFill>
                <a:latin typeface="Arial" pitchFamily="34" charset="0"/>
                <a:cs typeface="Arial" pitchFamily="34" charset="0"/>
              </a:rPr>
              <a:t>Ética, </a:t>
            </a:r>
            <a:r>
              <a:rPr lang="pt-BR" sz="1600" dirty="0" err="1" smtClean="0">
                <a:solidFill>
                  <a:schemeClr val="accent2">
                    <a:lumMod val="60000"/>
                    <a:lumOff val="40000"/>
                  </a:schemeClr>
                </a:solidFill>
                <a:latin typeface="Arial" pitchFamily="34" charset="0"/>
                <a:cs typeface="Arial" pitchFamily="34" charset="0"/>
              </a:rPr>
              <a:t>biossegurança</a:t>
            </a:r>
            <a:r>
              <a:rPr lang="pt-BR" sz="1600" dirty="0" smtClean="0">
                <a:solidFill>
                  <a:schemeClr val="accent2">
                    <a:lumMod val="60000"/>
                    <a:lumOff val="40000"/>
                  </a:schemeClr>
                </a:solidFill>
                <a:latin typeface="Arial" pitchFamily="34" charset="0"/>
                <a:cs typeface="Arial" pitchFamily="34" charset="0"/>
              </a:rPr>
              <a:t>, processos de trabalho em saúde</a:t>
            </a:r>
            <a:r>
              <a:rPr lang="pt-BR" sz="1600" dirty="0" smtClean="0">
                <a:latin typeface="Arial" pitchFamily="34" charset="0"/>
                <a:cs typeface="Arial" pitchFamily="34" charset="0"/>
              </a:rPr>
              <a:t>, primeiros socorros, políticas públicas ambientais e de saúde, além da capacidade de compor equipes, com iniciativa, criatividade e sociabilidade, caracterizam a organização curricular destes cursos.</a:t>
            </a:r>
          </a:p>
          <a:p>
            <a:endParaRPr lang="pt-BR" sz="1600" dirty="0">
              <a:latin typeface="Arial" pitchFamily="34" charset="0"/>
              <a:cs typeface="Arial" pitchFamily="34" charset="0"/>
            </a:endParaRPr>
          </a:p>
        </p:txBody>
      </p:sp>
      <p:sp>
        <p:nvSpPr>
          <p:cNvPr id="2" name="Título 1"/>
          <p:cNvSpPr>
            <a:spLocks noGrp="1"/>
          </p:cNvSpPr>
          <p:nvPr>
            <p:ph type="title"/>
          </p:nvPr>
        </p:nvSpPr>
        <p:spPr>
          <a:xfrm>
            <a:off x="493204" y="1124744"/>
            <a:ext cx="8229600" cy="576064"/>
          </a:xfrm>
        </p:spPr>
        <p:txBody>
          <a:bodyPr>
            <a:noAutofit/>
          </a:bodyPr>
          <a:lstStyle/>
          <a:p>
            <a:r>
              <a:rPr lang="pt-BR" sz="1800" dirty="0" smtClean="0">
                <a:solidFill>
                  <a:srgbClr val="FFCC00"/>
                </a:solidFill>
                <a:latin typeface="Arial" pitchFamily="34" charset="0"/>
                <a:cs typeface="Arial" pitchFamily="34" charset="0"/>
              </a:rPr>
              <a:t>EIXO TECNOLÓGICO:  AMBIENTE, SAÚDE E SEGURANÇA – 1200 horas</a:t>
            </a:r>
            <a:br>
              <a:rPr lang="pt-BR" sz="1800" dirty="0" smtClean="0">
                <a:solidFill>
                  <a:srgbClr val="FFCC00"/>
                </a:solidFill>
                <a:latin typeface="Arial" pitchFamily="34" charset="0"/>
                <a:cs typeface="Arial" pitchFamily="34" charset="0"/>
              </a:rPr>
            </a:br>
            <a:endParaRPr lang="pt-BR" sz="1800" dirty="0">
              <a:solidFill>
                <a:srgbClr val="FFCC00"/>
              </a:solidFill>
              <a:latin typeface="Arial" pitchFamily="34" charset="0"/>
              <a:cs typeface="Arial" pitchFamily="34" charset="0"/>
            </a:endParaRPr>
          </a:p>
        </p:txBody>
      </p:sp>
      <p:sp>
        <p:nvSpPr>
          <p:cNvPr id="4" name="Retângulo 3"/>
          <p:cNvSpPr/>
          <p:nvPr/>
        </p:nvSpPr>
        <p:spPr>
          <a:xfrm>
            <a:off x="971600" y="260648"/>
            <a:ext cx="7272808" cy="646331"/>
          </a:xfrm>
          <a:prstGeom prst="rect">
            <a:avLst/>
          </a:prstGeom>
        </p:spPr>
        <p:txBody>
          <a:bodyPr wrap="square">
            <a:spAutoFit/>
          </a:bodyPr>
          <a:lstStyle/>
          <a:p>
            <a:pPr algn="ctr"/>
            <a:r>
              <a:rPr lang="pt-BR" dirty="0">
                <a:solidFill>
                  <a:srgbClr val="FF6600"/>
                </a:solidFill>
                <a:latin typeface="Arial" pitchFamily="34" charset="0"/>
                <a:cs typeface="Arial" pitchFamily="34" charset="0"/>
              </a:rPr>
              <a:t>CATÁLOGO NACIONAL DE CURSOS TÉCNICOS DE NÍVEL MÉDIO CNE/CEB N° 11/2008 – MEC </a:t>
            </a:r>
          </a:p>
        </p:txBody>
      </p:sp>
    </p:spTree>
    <p:extLst>
      <p:ext uri="{BB962C8B-B14F-4D97-AF65-F5344CB8AC3E}">
        <p14:creationId xmlns:p14="http://schemas.microsoft.com/office/powerpoint/2010/main" xmlns="" val="2430069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xmlns="" val="3656166310"/>
              </p:ext>
            </p:extLst>
          </p:nvPr>
        </p:nvGraphicFramePr>
        <p:xfrm>
          <a:off x="1152573" y="2633430"/>
          <a:ext cx="6840760" cy="2717536"/>
        </p:xfrm>
        <a:graphic>
          <a:graphicData uri="http://schemas.openxmlformats.org/drawingml/2006/table">
            <a:tbl>
              <a:tblPr/>
              <a:tblGrid>
                <a:gridCol w="4207912"/>
                <a:gridCol w="2632848"/>
              </a:tblGrid>
              <a:tr h="939586">
                <a:tc>
                  <a:txBody>
                    <a:bodyPr/>
                    <a:lstStyle/>
                    <a:p>
                      <a:pPr algn="ctr"/>
                      <a:r>
                        <a:rPr lang="pt-BR" sz="1400" b="1" u="none" strike="noStrike" dirty="0" smtClean="0">
                          <a:solidFill>
                            <a:schemeClr val="bg2"/>
                          </a:solidFill>
                          <a:effectLst/>
                          <a:latin typeface="Calibri" panose="020F0502020204030204" pitchFamily="34" charset="0"/>
                        </a:rPr>
                        <a:t>MÓDULOS INCLUÍDOS NAS INICIATIVA</a:t>
                      </a:r>
                      <a:endParaRPr lang="pt-BR" sz="1400" b="1" u="none" strike="noStrike" dirty="0">
                        <a:solidFill>
                          <a:schemeClr val="bg2"/>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pt-BR" sz="1400" b="1" u="none" strike="noStrike" dirty="0" smtClean="0">
                          <a:solidFill>
                            <a:schemeClr val="bg2"/>
                          </a:solidFill>
                          <a:effectLst/>
                          <a:latin typeface="Calibri" panose="020F0502020204030204" pitchFamily="34" charset="0"/>
                        </a:rPr>
                        <a:t>SERVIDORES INSCRITOS</a:t>
                      </a:r>
                      <a:endParaRPr lang="pt-BR" sz="1400" b="1" u="none" strike="noStrike" dirty="0">
                        <a:solidFill>
                          <a:schemeClr val="bg2"/>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484542">
                <a:tc>
                  <a:txBody>
                    <a:bodyPr/>
                    <a:lstStyle/>
                    <a:p>
                      <a:pPr algn="just"/>
                      <a:r>
                        <a:rPr lang="pt-BR" sz="1400" b="0" u="none" strike="noStrike" dirty="0">
                          <a:solidFill>
                            <a:schemeClr val="bg1">
                              <a:lumMod val="75000"/>
                              <a:lumOff val="25000"/>
                            </a:schemeClr>
                          </a:solidFill>
                          <a:effectLst/>
                          <a:latin typeface="Arial" pitchFamily="34" charset="0"/>
                          <a:cs typeface="Arial" pitchFamily="34" charset="0"/>
                        </a:rPr>
                        <a:t>Fundamentos de Bioinformática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t-BR" sz="1400" b="0" u="none" strike="noStrike" dirty="0">
                          <a:solidFill>
                            <a:schemeClr val="bg1">
                              <a:lumMod val="75000"/>
                              <a:lumOff val="25000"/>
                            </a:schemeClr>
                          </a:solidFill>
                          <a:effectLst/>
                          <a:latin typeface="Arial" pitchFamily="34" charset="0"/>
                          <a:cs typeface="Arial" pitchFamily="34" charset="0"/>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1136">
                <a:tc>
                  <a:txBody>
                    <a:bodyPr/>
                    <a:lstStyle/>
                    <a:p>
                      <a:pPr algn="just"/>
                      <a:r>
                        <a:rPr lang="pt-BR" sz="1400" b="0" u="none" strike="noStrike" dirty="0">
                          <a:solidFill>
                            <a:schemeClr val="bg1">
                              <a:lumMod val="75000"/>
                              <a:lumOff val="25000"/>
                            </a:schemeClr>
                          </a:solidFill>
                          <a:effectLst/>
                          <a:latin typeface="Arial" pitchFamily="34" charset="0"/>
                          <a:cs typeface="Arial" pitchFamily="34" charset="0"/>
                        </a:rPr>
                        <a:t>Helmintologia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t-BR" sz="1400" b="0" u="none" strike="noStrike" dirty="0">
                          <a:solidFill>
                            <a:schemeClr val="bg1">
                              <a:lumMod val="75000"/>
                              <a:lumOff val="25000"/>
                            </a:schemeClr>
                          </a:solidFill>
                          <a:effectLst/>
                          <a:latin typeface="Arial" pitchFamily="34" charset="0"/>
                          <a:cs typeface="Arial" pitchFamily="34"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1136">
                <a:tc>
                  <a:txBody>
                    <a:bodyPr/>
                    <a:lstStyle/>
                    <a:p>
                      <a:r>
                        <a:rPr lang="pt-BR" sz="1400" b="0" u="none" strike="noStrike" dirty="0">
                          <a:solidFill>
                            <a:schemeClr val="bg1">
                              <a:lumMod val="75000"/>
                              <a:lumOff val="25000"/>
                            </a:schemeClr>
                          </a:solidFill>
                          <a:effectLst/>
                          <a:latin typeface="Arial" pitchFamily="34" charset="0"/>
                          <a:cs typeface="Arial" pitchFamily="34" charset="0"/>
                        </a:rPr>
                        <a:t>Técnicas Histológicas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t-BR" sz="1400" b="0" u="none" strike="noStrike" dirty="0">
                          <a:solidFill>
                            <a:schemeClr val="bg1">
                              <a:lumMod val="75000"/>
                              <a:lumOff val="25000"/>
                            </a:schemeClr>
                          </a:solidFill>
                          <a:effectLst/>
                          <a:latin typeface="Arial" pitchFamily="34" charset="0"/>
                          <a:cs typeface="Arial" pitchFamily="34"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1136">
                <a:tc>
                  <a:txBody>
                    <a:bodyPr/>
                    <a:lstStyle/>
                    <a:p>
                      <a:pPr algn="just"/>
                      <a:r>
                        <a:rPr lang="pt-BR" sz="1400" b="0" u="none" strike="noStrike" dirty="0">
                          <a:solidFill>
                            <a:schemeClr val="bg1">
                              <a:lumMod val="75000"/>
                              <a:lumOff val="25000"/>
                            </a:schemeClr>
                          </a:solidFill>
                          <a:effectLst/>
                          <a:latin typeface="Arial" pitchFamily="34" charset="0"/>
                          <a:cs typeface="Arial" pitchFamily="34" charset="0"/>
                        </a:rPr>
                        <a:t>Vetores e Reservatórios de Parasitas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t-BR" sz="1400" b="0" u="none" strike="noStrike" dirty="0">
                          <a:solidFill>
                            <a:schemeClr val="bg1">
                              <a:lumMod val="75000"/>
                              <a:lumOff val="25000"/>
                            </a:schemeClr>
                          </a:solidFill>
                          <a:effectLst/>
                          <a:latin typeface="Arial" pitchFamily="34" charset="0"/>
                          <a:cs typeface="Arial" pitchFamily="34" charset="0"/>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1"/>
          <p:cNvSpPr>
            <a:spLocks noChangeArrowheads="1"/>
          </p:cNvSpPr>
          <p:nvPr/>
        </p:nvSpPr>
        <p:spPr bwMode="auto">
          <a:xfrm>
            <a:off x="2233613" y="34432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rgbClr val="133374"/>
                </a:solidFill>
                <a:effectLst/>
                <a:latin typeface="Verdana" pitchFamily="34"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aixaDeTexto 7"/>
          <p:cNvSpPr txBox="1"/>
          <p:nvPr/>
        </p:nvSpPr>
        <p:spPr>
          <a:xfrm>
            <a:off x="576509" y="1416258"/>
            <a:ext cx="7992888" cy="1292662"/>
          </a:xfrm>
          <a:prstGeom prst="rect">
            <a:avLst/>
          </a:prstGeom>
          <a:noFill/>
        </p:spPr>
        <p:txBody>
          <a:bodyPr wrap="square" rtlCol="0">
            <a:spAutoFit/>
          </a:bodyPr>
          <a:lstStyle/>
          <a:p>
            <a:pPr algn="just"/>
            <a:r>
              <a:rPr lang="pt-BR" sz="2000" dirty="0" smtClean="0">
                <a:solidFill>
                  <a:srgbClr val="FF6600"/>
                </a:solidFill>
                <a:latin typeface="Arial" pitchFamily="34" charset="0"/>
                <a:cs typeface="Arial" pitchFamily="34" charset="0"/>
              </a:rPr>
              <a:t>Programa de qualificação profissional dos servidores técnicos em saúde pública do INSTITUTO OSWALDO CRUZ – projeto da diretoria do IOC</a:t>
            </a:r>
          </a:p>
          <a:p>
            <a:pPr algn="just"/>
            <a:endParaRPr lang="pt-BR" dirty="0">
              <a:latin typeface="Arial" pitchFamily="34" charset="0"/>
              <a:cs typeface="Arial" pitchFamily="34" charset="0"/>
            </a:endParaRPr>
          </a:p>
        </p:txBody>
      </p:sp>
      <p:sp>
        <p:nvSpPr>
          <p:cNvPr id="7" name="Retângulo 6"/>
          <p:cNvSpPr/>
          <p:nvPr/>
        </p:nvSpPr>
        <p:spPr>
          <a:xfrm>
            <a:off x="953"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1763688" y="498376"/>
            <a:ext cx="7543800" cy="914400"/>
          </a:xfrm>
        </p:spPr>
        <p:txBody>
          <a:bodyPr>
            <a:normAutofit fontScale="90000"/>
          </a:bodyPr>
          <a:lstStyle/>
          <a:p>
            <a:r>
              <a:rPr lang="pt-BR" sz="2700" dirty="0" smtClean="0">
                <a:solidFill>
                  <a:srgbClr val="002060"/>
                </a:solidFill>
                <a:latin typeface="Arial" pitchFamily="34" charset="0"/>
                <a:cs typeface="Arial" pitchFamily="34" charset="0"/>
              </a:rPr>
              <a:t>CTB – EDUCAÇÃO CONTINUADA</a:t>
            </a:r>
            <a:r>
              <a:rPr lang="pt-BR" dirty="0" smtClean="0"/>
              <a:t/>
            </a:r>
            <a:br>
              <a:rPr lang="pt-BR" dirty="0" smtClean="0"/>
            </a:br>
            <a:endParaRPr lang="pt-BR" dirty="0"/>
          </a:p>
        </p:txBody>
      </p:sp>
    </p:spTree>
    <p:extLst>
      <p:ext uri="{BB962C8B-B14F-4D97-AF65-F5344CB8AC3E}">
        <p14:creationId xmlns:p14="http://schemas.microsoft.com/office/powerpoint/2010/main" xmlns="" val="764609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953"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2068760" y="-171400"/>
            <a:ext cx="7543800" cy="914400"/>
          </a:xfrm>
        </p:spPr>
        <p:txBody>
          <a:bodyPr/>
          <a:lstStyle/>
          <a:p>
            <a:r>
              <a:rPr lang="pt-BR" sz="2400" dirty="0" smtClean="0">
                <a:solidFill>
                  <a:srgbClr val="002060"/>
                </a:solidFill>
                <a:latin typeface="Arial" pitchFamily="34" charset="0"/>
                <a:cs typeface="Arial" pitchFamily="34" charset="0"/>
              </a:rPr>
              <a:t>COOPERAÇÕES /EVENTOS</a:t>
            </a:r>
            <a:endParaRPr lang="pt-BR" sz="2400" dirty="0">
              <a:solidFill>
                <a:srgbClr val="002060"/>
              </a:solidFill>
              <a:latin typeface="Arial" pitchFamily="34" charset="0"/>
              <a:cs typeface="Arial" pitchFamily="34" charset="0"/>
            </a:endParaRPr>
          </a:p>
        </p:txBody>
      </p:sp>
      <p:sp>
        <p:nvSpPr>
          <p:cNvPr id="3" name="Espaço Reservado para Conteúdo 2"/>
          <p:cNvSpPr>
            <a:spLocks noGrp="1"/>
          </p:cNvSpPr>
          <p:nvPr>
            <p:ph sz="quarter" idx="13"/>
          </p:nvPr>
        </p:nvSpPr>
        <p:spPr>
          <a:xfrm>
            <a:off x="755576" y="1700808"/>
            <a:ext cx="7859216" cy="2908919"/>
          </a:xfrm>
        </p:spPr>
        <p:txBody>
          <a:bodyPr/>
          <a:lstStyle/>
          <a:p>
            <a:pPr>
              <a:buClr>
                <a:schemeClr val="accent2">
                  <a:lumMod val="60000"/>
                  <a:lumOff val="40000"/>
                </a:schemeClr>
              </a:buClr>
              <a:buFont typeface="Wingdings" pitchFamily="2" charset="2"/>
              <a:buChar char="§"/>
            </a:pPr>
            <a:r>
              <a:rPr lang="pt-BR" dirty="0" smtClean="0">
                <a:latin typeface="Arial" pitchFamily="34" charset="0"/>
                <a:cs typeface="Arial" pitchFamily="34" charset="0"/>
              </a:rPr>
              <a:t>Internacional - Convênio FIOCRUZ /África – 2012</a:t>
            </a:r>
          </a:p>
          <a:p>
            <a:pPr marL="342900" indent="-342900">
              <a:buClr>
                <a:schemeClr val="accent2">
                  <a:lumMod val="60000"/>
                  <a:lumOff val="40000"/>
                </a:schemeClr>
              </a:buClr>
              <a:buFont typeface="Wingdings" pitchFamily="2" charset="2"/>
              <a:buChar char="§"/>
            </a:pPr>
            <a:endParaRPr lang="pt-BR" dirty="0" smtClean="0">
              <a:latin typeface="Arial" pitchFamily="34" charset="0"/>
              <a:cs typeface="Arial" pitchFamily="34" charset="0"/>
            </a:endParaRPr>
          </a:p>
          <a:p>
            <a:pPr algn="just">
              <a:buClr>
                <a:schemeClr val="accent2">
                  <a:lumMod val="60000"/>
                  <a:lumOff val="40000"/>
                </a:schemeClr>
              </a:buClr>
              <a:buFont typeface="Wingdings" pitchFamily="2" charset="2"/>
              <a:buChar char="§"/>
            </a:pPr>
            <a:r>
              <a:rPr lang="pt-BR" dirty="0">
                <a:latin typeface="Arial" pitchFamily="34" charset="0"/>
                <a:cs typeface="Arial" pitchFamily="34" charset="0"/>
              </a:rPr>
              <a:t>I Semana de Biotecnologia do Estado do Rio de </a:t>
            </a:r>
            <a:r>
              <a:rPr lang="pt-BR" dirty="0" smtClean="0">
                <a:latin typeface="Arial" pitchFamily="34" charset="0"/>
                <a:cs typeface="Arial" pitchFamily="34" charset="0"/>
              </a:rPr>
              <a:t>Janeiro - IOC </a:t>
            </a:r>
            <a:r>
              <a:rPr lang="pt-BR" dirty="0">
                <a:latin typeface="Arial" pitchFamily="34" charset="0"/>
                <a:cs typeface="Arial" pitchFamily="34" charset="0"/>
              </a:rPr>
              <a:t>abre suas portas e promove minicursos de </a:t>
            </a:r>
            <a:r>
              <a:rPr lang="pt-BR" dirty="0" err="1">
                <a:latin typeface="Arial" pitchFamily="34" charset="0"/>
                <a:cs typeface="Arial" pitchFamily="34" charset="0"/>
              </a:rPr>
              <a:t>Citometria</a:t>
            </a:r>
            <a:r>
              <a:rPr lang="pt-BR" dirty="0">
                <a:latin typeface="Arial" pitchFamily="34" charset="0"/>
                <a:cs typeface="Arial" pitchFamily="34" charset="0"/>
              </a:rPr>
              <a:t> de Fluxo e Bioinformática para </a:t>
            </a:r>
            <a:r>
              <a:rPr lang="pt-BR" dirty="0" smtClean="0">
                <a:latin typeface="Arial" pitchFamily="34" charset="0"/>
                <a:cs typeface="Arial" pitchFamily="34" charset="0"/>
              </a:rPr>
              <a:t>os participantes</a:t>
            </a:r>
          </a:p>
          <a:p>
            <a:pPr marL="18288" indent="0" algn="just">
              <a:buClr>
                <a:schemeClr val="accent2">
                  <a:lumMod val="60000"/>
                  <a:lumOff val="40000"/>
                </a:schemeClr>
              </a:buClr>
              <a:buNone/>
            </a:pPr>
            <a:endParaRPr lang="pt-BR" dirty="0" smtClean="0">
              <a:latin typeface="Arial" pitchFamily="34" charset="0"/>
              <a:cs typeface="Arial" pitchFamily="34" charset="0"/>
            </a:endParaRPr>
          </a:p>
          <a:p>
            <a:pPr algn="just">
              <a:buClr>
                <a:schemeClr val="accent2">
                  <a:lumMod val="60000"/>
                  <a:lumOff val="40000"/>
                </a:schemeClr>
              </a:buClr>
              <a:buFont typeface="Wingdings" pitchFamily="2" charset="2"/>
              <a:buChar char="§"/>
            </a:pPr>
            <a:r>
              <a:rPr lang="pt-BR" dirty="0" smtClean="0">
                <a:latin typeface="Arial" pitchFamily="34" charset="0"/>
                <a:cs typeface="Arial" pitchFamily="34" charset="0"/>
              </a:rPr>
              <a:t>GECIV - </a:t>
            </a:r>
            <a:r>
              <a:rPr lang="pt-BR" dirty="0" err="1" smtClean="0">
                <a:latin typeface="Arial" pitchFamily="34" charset="0"/>
                <a:cs typeface="Arial" pitchFamily="34" charset="0"/>
              </a:rPr>
              <a:t>BioRH</a:t>
            </a:r>
            <a:endParaRPr lang="pt-BR" dirty="0">
              <a:latin typeface="Arial" pitchFamily="34" charset="0"/>
              <a:cs typeface="Arial" pitchFamily="34" charset="0"/>
            </a:endParaRPr>
          </a:p>
          <a:p>
            <a:pPr>
              <a:buClr>
                <a:schemeClr val="accent2">
                  <a:lumMod val="60000"/>
                  <a:lumOff val="40000"/>
                </a:schemeClr>
              </a:buClr>
              <a:buFont typeface="Wingdings" pitchFamily="2" charset="2"/>
              <a:buChar char="§"/>
            </a:pPr>
            <a:endParaRPr lang="pt-BR" dirty="0" smtClean="0">
              <a:latin typeface="Arial" pitchFamily="34" charset="0"/>
              <a:cs typeface="Arial" pitchFamily="34" charset="0"/>
            </a:endParaRPr>
          </a:p>
          <a:p>
            <a:pPr marL="342900" indent="-342900">
              <a:buClr>
                <a:schemeClr val="accent2">
                  <a:lumMod val="60000"/>
                  <a:lumOff val="40000"/>
                </a:schemeClr>
              </a:buClr>
              <a:buFont typeface="Wingdings" pitchFamily="2" charset="2"/>
              <a:buChar char="§"/>
            </a:pPr>
            <a:endParaRPr lang="pt-BR" dirty="0">
              <a:latin typeface="Arial" pitchFamily="34" charset="0"/>
              <a:cs typeface="Arial" pitchFamily="34" charset="0"/>
            </a:endParaRPr>
          </a:p>
        </p:txBody>
      </p:sp>
      <p:sp>
        <p:nvSpPr>
          <p:cNvPr id="5" name="Retângulo 4"/>
          <p:cNvSpPr/>
          <p:nvPr/>
        </p:nvSpPr>
        <p:spPr>
          <a:xfrm>
            <a:off x="755576" y="2056686"/>
            <a:ext cx="7344816" cy="461665"/>
          </a:xfrm>
          <a:prstGeom prst="rect">
            <a:avLst/>
          </a:prstGeom>
        </p:spPr>
        <p:txBody>
          <a:bodyPr wrap="square">
            <a:spAutoFit/>
          </a:bodyPr>
          <a:lstStyle/>
          <a:p>
            <a:pPr algn="just"/>
            <a:endParaRPr lang="pt-BR" sz="2400" b="1" dirty="0"/>
          </a:p>
        </p:txBody>
      </p:sp>
    </p:spTree>
    <p:extLst>
      <p:ext uri="{BB962C8B-B14F-4D97-AF65-F5344CB8AC3E}">
        <p14:creationId xmlns:p14="http://schemas.microsoft.com/office/powerpoint/2010/main" xmlns="" val="1835080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953"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575048" y="-315416"/>
            <a:ext cx="8784976" cy="1143000"/>
          </a:xfrm>
        </p:spPr>
        <p:txBody>
          <a:bodyPr>
            <a:normAutofit/>
          </a:bodyPr>
          <a:lstStyle/>
          <a:p>
            <a:r>
              <a:rPr lang="pt-BR" sz="2800" dirty="0" smtClean="0">
                <a:solidFill>
                  <a:srgbClr val="002060"/>
                </a:solidFill>
                <a:effectLst/>
                <a:latin typeface="Arial" pitchFamily="34" charset="0"/>
                <a:cs typeface="Arial" pitchFamily="34" charset="0"/>
              </a:rPr>
              <a:t>ESTUDO DE EGRESSOS – </a:t>
            </a:r>
            <a:r>
              <a:rPr lang="pt-BR" sz="1800" dirty="0" smtClean="0">
                <a:solidFill>
                  <a:srgbClr val="002060"/>
                </a:solidFill>
                <a:effectLst/>
                <a:latin typeface="Arial" pitchFamily="34" charset="0"/>
                <a:cs typeface="Arial" pitchFamily="34" charset="0"/>
              </a:rPr>
              <a:t>Dados em fase de Publicação</a:t>
            </a:r>
            <a:endParaRPr lang="pt-BR" sz="1800" dirty="0">
              <a:solidFill>
                <a:srgbClr val="002060"/>
              </a:solidFill>
              <a:effectLst/>
              <a:latin typeface="Arial" pitchFamily="34" charset="0"/>
              <a:cs typeface="Arial" pitchFamily="34" charset="0"/>
            </a:endParaRPr>
          </a:p>
        </p:txBody>
      </p:sp>
      <p:sp>
        <p:nvSpPr>
          <p:cNvPr id="3" name="Retângulo 2"/>
          <p:cNvSpPr/>
          <p:nvPr/>
        </p:nvSpPr>
        <p:spPr>
          <a:xfrm>
            <a:off x="899592" y="1412776"/>
            <a:ext cx="7560840" cy="46009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2951524" y="2237313"/>
            <a:ext cx="5146491" cy="1077218"/>
          </a:xfrm>
          <a:prstGeom prst="rect">
            <a:avLst/>
          </a:prstGeom>
        </p:spPr>
        <p:txBody>
          <a:bodyPr wrap="square">
            <a:spAutoFit/>
          </a:bodyPr>
          <a:lstStyle/>
          <a:p>
            <a:pPr algn="just"/>
            <a:r>
              <a:rPr lang="pt-BR" sz="1600" dirty="0">
                <a:solidFill>
                  <a:srgbClr val="002060"/>
                </a:solidFill>
                <a:latin typeface="Arial" pitchFamily="34" charset="0"/>
                <a:cs typeface="Arial" pitchFamily="34" charset="0"/>
              </a:rPr>
              <a:t>CENTRO DE GESTÃO INTEGRADA DO CONHECIMENTO EM BIOTECNOLOGIA</a:t>
            </a:r>
          </a:p>
          <a:p>
            <a:pPr algn="just"/>
            <a:r>
              <a:rPr lang="pt-BR" sz="1600" dirty="0">
                <a:solidFill>
                  <a:srgbClr val="002060"/>
                </a:solidFill>
                <a:latin typeface="Arial" pitchFamily="34" charset="0"/>
                <a:cs typeface="Arial" pitchFamily="34" charset="0"/>
              </a:rPr>
              <a:t>GT/RH DO GRUPO EXECUTIVO DO COMPLEXO INDUSTRIAL DAS CIÊNCIAS DA VIDA</a:t>
            </a:r>
          </a:p>
        </p:txBody>
      </p:sp>
      <p:pic>
        <p:nvPicPr>
          <p:cNvPr id="9" name="Imagem 8" descr="C:\Users\Ceed\Downloads\brasao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5144" y="3981514"/>
            <a:ext cx="1475868" cy="1396960"/>
          </a:xfrm>
          <a:prstGeom prst="rect">
            <a:avLst/>
          </a:prstGeom>
          <a:noFill/>
          <a:ln>
            <a:noFill/>
          </a:ln>
        </p:spPr>
      </p:pic>
      <p:sp>
        <p:nvSpPr>
          <p:cNvPr id="7" name="Retângulo 6"/>
          <p:cNvSpPr/>
          <p:nvPr/>
        </p:nvSpPr>
        <p:spPr>
          <a:xfrm>
            <a:off x="3059832" y="3981514"/>
            <a:ext cx="5038183" cy="1569660"/>
          </a:xfrm>
          <a:prstGeom prst="rect">
            <a:avLst/>
          </a:prstGeom>
        </p:spPr>
        <p:txBody>
          <a:bodyPr wrap="square">
            <a:spAutoFit/>
          </a:bodyPr>
          <a:lstStyle/>
          <a:p>
            <a:pPr algn="just"/>
            <a:r>
              <a:rPr lang="pt-BR" sz="1600" dirty="0">
                <a:solidFill>
                  <a:srgbClr val="002060"/>
                </a:solidFill>
                <a:latin typeface="Arial" pitchFamily="34" charset="0"/>
                <a:cs typeface="Arial" pitchFamily="34" charset="0"/>
              </a:rPr>
              <a:t>RELATÓRIO DA PESQUISA SOBRE OS EGRESSOS DAS INSTITUIÇÕES DE FORMAÇÃO DE RECURSOS HUMANOS EM BIOTECNOLOGIA DO ESTADO DO RIO DE JANEIRO - </a:t>
            </a:r>
            <a:r>
              <a:rPr lang="pt-BR" sz="1600" dirty="0">
                <a:solidFill>
                  <a:srgbClr val="FF6600"/>
                </a:solidFill>
                <a:latin typeface="Arial" pitchFamily="34" charset="0"/>
                <a:cs typeface="Arial" pitchFamily="34" charset="0"/>
              </a:rPr>
              <a:t>FIOCRUZ(IOC/EPSJV)</a:t>
            </a:r>
            <a:r>
              <a:rPr lang="pt-BR" sz="1600" dirty="0">
                <a:solidFill>
                  <a:srgbClr val="002060"/>
                </a:solidFill>
                <a:latin typeface="Arial" pitchFamily="34" charset="0"/>
                <a:cs typeface="Arial" pitchFamily="34" charset="0"/>
              </a:rPr>
              <a:t>, UFRJ, UFF, UEZO, IVB, IFRJ, ORTIS</a:t>
            </a:r>
          </a:p>
        </p:txBody>
      </p:sp>
      <p:pic>
        <p:nvPicPr>
          <p:cNvPr id="1026" name="Picture 2" descr="Grupo de Trabalho de Recursos Humanos em Biotecnologia - BioR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2132856"/>
            <a:ext cx="1512168"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5181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953"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359024" y="-18256"/>
            <a:ext cx="8784976" cy="1143000"/>
          </a:xfrm>
        </p:spPr>
        <p:txBody>
          <a:bodyPr>
            <a:normAutofit/>
          </a:bodyPr>
          <a:lstStyle/>
          <a:p>
            <a:r>
              <a:rPr lang="pt-BR" sz="2800" dirty="0" smtClean="0">
                <a:solidFill>
                  <a:srgbClr val="002060"/>
                </a:solidFill>
                <a:effectLst/>
                <a:latin typeface="Arial" pitchFamily="34" charset="0"/>
                <a:cs typeface="Arial" pitchFamily="34" charset="0"/>
              </a:rPr>
              <a:t>ESTUDO DE EGRESSOS – </a:t>
            </a:r>
            <a:r>
              <a:rPr lang="pt-BR" sz="1800" b="1" dirty="0">
                <a:solidFill>
                  <a:schemeClr val="bg1"/>
                </a:solidFill>
              </a:rPr>
              <a:t>Representantes e Instituições Participantes do </a:t>
            </a:r>
            <a:r>
              <a:rPr lang="pt-BR" sz="1800" b="1" dirty="0" err="1">
                <a:solidFill>
                  <a:schemeClr val="bg1"/>
                </a:solidFill>
              </a:rPr>
              <a:t>BioRH</a:t>
            </a:r>
            <a:r>
              <a:rPr lang="pt-BR" sz="1800" b="1" dirty="0">
                <a:solidFill>
                  <a:schemeClr val="bg1"/>
                </a:solidFill>
              </a:rPr>
              <a:t>:</a:t>
            </a:r>
            <a:r>
              <a:rPr lang="pt-BR" sz="1800" dirty="0">
                <a:solidFill>
                  <a:schemeClr val="bg1"/>
                </a:solidFill>
              </a:rPr>
              <a:t/>
            </a:r>
            <a:br>
              <a:rPr lang="pt-BR" sz="1800" dirty="0">
                <a:solidFill>
                  <a:schemeClr val="bg1"/>
                </a:solidFill>
              </a:rPr>
            </a:br>
            <a:endParaRPr lang="pt-BR" sz="1800" dirty="0">
              <a:solidFill>
                <a:srgbClr val="002060"/>
              </a:solidFill>
              <a:effectLst/>
              <a:latin typeface="Arial" pitchFamily="34" charset="0"/>
              <a:cs typeface="Arial" pitchFamily="34" charset="0"/>
            </a:endParaRPr>
          </a:p>
        </p:txBody>
      </p:sp>
      <p:sp>
        <p:nvSpPr>
          <p:cNvPr id="3" name="Retângulo 2"/>
          <p:cNvSpPr/>
          <p:nvPr/>
        </p:nvSpPr>
        <p:spPr>
          <a:xfrm>
            <a:off x="683568" y="1124744"/>
            <a:ext cx="7560840" cy="56166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b="1" dirty="0" smtClean="0">
                <a:solidFill>
                  <a:schemeClr val="bg1"/>
                </a:solidFill>
              </a:rPr>
              <a:t>Instituto </a:t>
            </a:r>
            <a:r>
              <a:rPr lang="pt-BR" sz="900" b="1" dirty="0">
                <a:solidFill>
                  <a:schemeClr val="bg1"/>
                </a:solidFill>
              </a:rPr>
              <a:t>Oswaldo Cruz – FIOCRUZ</a:t>
            </a:r>
            <a:r>
              <a:rPr lang="pt-BR" sz="900" dirty="0">
                <a:solidFill>
                  <a:schemeClr val="bg1"/>
                </a:solidFill>
              </a:rPr>
              <a:t/>
            </a:r>
            <a:br>
              <a:rPr lang="pt-BR" sz="900" dirty="0">
                <a:solidFill>
                  <a:schemeClr val="bg1"/>
                </a:solidFill>
              </a:rPr>
            </a:br>
            <a:r>
              <a:rPr lang="pt-BR" sz="900" dirty="0">
                <a:solidFill>
                  <a:schemeClr val="bg1"/>
                </a:solidFill>
              </a:rPr>
              <a:t>Paulo Roberto Soares </a:t>
            </a:r>
            <a:r>
              <a:rPr lang="pt-BR" sz="900" dirty="0" err="1">
                <a:solidFill>
                  <a:schemeClr val="bg1"/>
                </a:solidFill>
              </a:rPr>
              <a:t>Stephens</a:t>
            </a:r>
            <a:endParaRPr lang="pt-BR" sz="900" dirty="0">
              <a:solidFill>
                <a:schemeClr val="bg1"/>
              </a:solidFill>
            </a:endParaRPr>
          </a:p>
          <a:p>
            <a:r>
              <a:rPr lang="pt-BR" sz="900" dirty="0">
                <a:solidFill>
                  <a:schemeClr val="bg1"/>
                </a:solidFill>
              </a:rPr>
              <a:t>Sílvio </a:t>
            </a:r>
            <a:r>
              <a:rPr lang="pt-BR" sz="900" dirty="0" smtClean="0">
                <a:solidFill>
                  <a:schemeClr val="bg1"/>
                </a:solidFill>
              </a:rPr>
              <a:t>Valle</a:t>
            </a:r>
          </a:p>
          <a:p>
            <a:r>
              <a:rPr lang="pt-BR" sz="900" dirty="0">
                <a:solidFill>
                  <a:schemeClr val="bg1"/>
                </a:solidFill>
              </a:rPr>
              <a:t/>
            </a:r>
            <a:br>
              <a:rPr lang="pt-BR" sz="900" dirty="0">
                <a:solidFill>
                  <a:schemeClr val="bg1"/>
                </a:solidFill>
              </a:rPr>
            </a:br>
            <a:r>
              <a:rPr lang="pt-BR" sz="900" b="1" dirty="0" smtClean="0">
                <a:solidFill>
                  <a:schemeClr val="bg1"/>
                </a:solidFill>
              </a:rPr>
              <a:t>Instituto </a:t>
            </a:r>
            <a:r>
              <a:rPr lang="pt-BR" sz="900" b="1" dirty="0">
                <a:solidFill>
                  <a:schemeClr val="bg1"/>
                </a:solidFill>
              </a:rPr>
              <a:t>Federal de Educação, Ciência e Tecnologia do Rio de Janeiro – IFRJ</a:t>
            </a:r>
            <a:r>
              <a:rPr lang="pt-BR" sz="900" dirty="0">
                <a:solidFill>
                  <a:schemeClr val="bg1"/>
                </a:solidFill>
              </a:rPr>
              <a:t/>
            </a:r>
            <a:br>
              <a:rPr lang="pt-BR" sz="900" dirty="0">
                <a:solidFill>
                  <a:schemeClr val="bg1"/>
                </a:solidFill>
              </a:rPr>
            </a:br>
            <a:r>
              <a:rPr lang="pt-BR" sz="900" dirty="0">
                <a:solidFill>
                  <a:schemeClr val="bg1"/>
                </a:solidFill>
              </a:rPr>
              <a:t>Ana Paula Salerno</a:t>
            </a:r>
          </a:p>
          <a:p>
            <a:r>
              <a:rPr lang="pt-BR" sz="900" dirty="0" err="1">
                <a:solidFill>
                  <a:schemeClr val="bg1"/>
                </a:solidFill>
              </a:rPr>
              <a:t>Juliene</a:t>
            </a:r>
            <a:r>
              <a:rPr lang="pt-BR" sz="900" dirty="0">
                <a:solidFill>
                  <a:schemeClr val="bg1"/>
                </a:solidFill>
              </a:rPr>
              <a:t> Antônio </a:t>
            </a:r>
            <a:r>
              <a:rPr lang="pt-BR" sz="900" dirty="0" smtClean="0">
                <a:solidFill>
                  <a:schemeClr val="bg1"/>
                </a:solidFill>
              </a:rPr>
              <a:t>Ramos</a:t>
            </a:r>
          </a:p>
          <a:p>
            <a:endParaRPr lang="pt-BR" sz="900" dirty="0">
              <a:solidFill>
                <a:schemeClr val="bg1"/>
              </a:solidFill>
            </a:endParaRPr>
          </a:p>
          <a:p>
            <a:r>
              <a:rPr lang="pt-BR" sz="900" b="1" dirty="0">
                <a:solidFill>
                  <a:schemeClr val="bg1"/>
                </a:solidFill>
              </a:rPr>
              <a:t>Instituto de Tecnologia ORT</a:t>
            </a:r>
            <a:r>
              <a:rPr lang="pt-BR" sz="900" dirty="0">
                <a:solidFill>
                  <a:schemeClr val="bg1"/>
                </a:solidFill>
              </a:rPr>
              <a:t/>
            </a:r>
            <a:br>
              <a:rPr lang="pt-BR" sz="900" dirty="0">
                <a:solidFill>
                  <a:schemeClr val="bg1"/>
                </a:solidFill>
              </a:rPr>
            </a:br>
            <a:r>
              <a:rPr lang="pt-BR" sz="900" dirty="0">
                <a:solidFill>
                  <a:schemeClr val="bg1"/>
                </a:solidFill>
              </a:rPr>
              <a:t>Maria Antônia </a:t>
            </a:r>
            <a:r>
              <a:rPr lang="pt-BR" sz="900" dirty="0" err="1" smtClean="0">
                <a:solidFill>
                  <a:schemeClr val="bg1"/>
                </a:solidFill>
              </a:rPr>
              <a:t>Malajovich</a:t>
            </a:r>
            <a:endParaRPr lang="pt-BR" sz="900" dirty="0" smtClean="0">
              <a:solidFill>
                <a:schemeClr val="bg1"/>
              </a:solidFill>
            </a:endParaRPr>
          </a:p>
          <a:p>
            <a:endParaRPr lang="pt-BR" sz="900" dirty="0">
              <a:solidFill>
                <a:schemeClr val="bg1"/>
              </a:solidFill>
            </a:endParaRPr>
          </a:p>
          <a:p>
            <a:r>
              <a:rPr lang="pt-BR" sz="900" b="1" dirty="0">
                <a:solidFill>
                  <a:schemeClr val="bg1"/>
                </a:solidFill>
              </a:rPr>
              <a:t>Instituto Vital </a:t>
            </a:r>
            <a:r>
              <a:rPr lang="pt-BR" sz="900" b="1" dirty="0" err="1">
                <a:solidFill>
                  <a:schemeClr val="bg1"/>
                </a:solidFill>
              </a:rPr>
              <a:t>Brazil</a:t>
            </a:r>
            <a:r>
              <a:rPr lang="pt-BR" sz="900" b="1" dirty="0">
                <a:solidFill>
                  <a:schemeClr val="bg1"/>
                </a:solidFill>
              </a:rPr>
              <a:t> – IVB</a:t>
            </a:r>
            <a:r>
              <a:rPr lang="pt-BR" sz="900" dirty="0">
                <a:solidFill>
                  <a:schemeClr val="bg1"/>
                </a:solidFill>
              </a:rPr>
              <a:t/>
            </a:r>
            <a:br>
              <a:rPr lang="pt-BR" sz="900" dirty="0">
                <a:solidFill>
                  <a:schemeClr val="bg1"/>
                </a:solidFill>
              </a:rPr>
            </a:br>
            <a:r>
              <a:rPr lang="pt-BR" sz="900" dirty="0">
                <a:solidFill>
                  <a:schemeClr val="bg1"/>
                </a:solidFill>
              </a:rPr>
              <a:t>Antônia Maria Cavalcante de </a:t>
            </a:r>
            <a:r>
              <a:rPr lang="pt-BR" sz="900" dirty="0" smtClean="0">
                <a:solidFill>
                  <a:schemeClr val="bg1"/>
                </a:solidFill>
              </a:rPr>
              <a:t>Oliveira</a:t>
            </a:r>
          </a:p>
          <a:p>
            <a:endParaRPr lang="pt-BR" sz="900" dirty="0">
              <a:solidFill>
                <a:schemeClr val="bg1"/>
              </a:solidFill>
            </a:endParaRPr>
          </a:p>
          <a:p>
            <a:r>
              <a:rPr lang="pt-BR" sz="900" b="1" dirty="0">
                <a:solidFill>
                  <a:schemeClr val="bg1"/>
                </a:solidFill>
              </a:rPr>
              <a:t>Universidade do Estado do Rio de Janeiro – UERJ</a:t>
            </a:r>
            <a:r>
              <a:rPr lang="pt-BR" sz="900" dirty="0">
                <a:solidFill>
                  <a:schemeClr val="bg1"/>
                </a:solidFill>
              </a:rPr>
              <a:t/>
            </a:r>
            <a:br>
              <a:rPr lang="pt-BR" sz="900" dirty="0">
                <a:solidFill>
                  <a:schemeClr val="bg1"/>
                </a:solidFill>
              </a:rPr>
            </a:br>
            <a:r>
              <a:rPr lang="pt-BR" sz="900" dirty="0">
                <a:solidFill>
                  <a:schemeClr val="bg1"/>
                </a:solidFill>
              </a:rPr>
              <a:t>Adriano Caldeira de </a:t>
            </a:r>
            <a:r>
              <a:rPr lang="pt-BR" sz="900" dirty="0" smtClean="0">
                <a:solidFill>
                  <a:schemeClr val="bg1"/>
                </a:solidFill>
              </a:rPr>
              <a:t>Araújo</a:t>
            </a:r>
          </a:p>
          <a:p>
            <a:endParaRPr lang="pt-BR" sz="900" dirty="0">
              <a:solidFill>
                <a:schemeClr val="bg1"/>
              </a:solidFill>
            </a:endParaRPr>
          </a:p>
          <a:p>
            <a:r>
              <a:rPr lang="pt-BR" sz="900" b="1" dirty="0">
                <a:solidFill>
                  <a:schemeClr val="bg1"/>
                </a:solidFill>
              </a:rPr>
              <a:t>Centro Universitário Estadual da Zona Oeste – </a:t>
            </a:r>
            <a:r>
              <a:rPr lang="pt-BR" sz="900" b="1" dirty="0" smtClean="0">
                <a:solidFill>
                  <a:schemeClr val="bg1"/>
                </a:solidFill>
              </a:rPr>
              <a:t>UEZO</a:t>
            </a:r>
          </a:p>
          <a:p>
            <a:r>
              <a:rPr lang="pt-BR" sz="900" dirty="0" smtClean="0">
                <a:solidFill>
                  <a:schemeClr val="bg1"/>
                </a:solidFill>
              </a:rPr>
              <a:t>Vânia </a:t>
            </a:r>
            <a:r>
              <a:rPr lang="pt-BR" sz="900" dirty="0">
                <a:solidFill>
                  <a:schemeClr val="bg1"/>
                </a:solidFill>
              </a:rPr>
              <a:t>Lúcia M. de </a:t>
            </a:r>
            <a:r>
              <a:rPr lang="pt-BR" sz="900" dirty="0" smtClean="0">
                <a:solidFill>
                  <a:schemeClr val="bg1"/>
                </a:solidFill>
              </a:rPr>
              <a:t>Pádua</a:t>
            </a:r>
          </a:p>
          <a:p>
            <a:r>
              <a:rPr lang="pt-BR" sz="900" dirty="0">
                <a:solidFill>
                  <a:schemeClr val="bg1"/>
                </a:solidFill>
              </a:rPr>
              <a:t/>
            </a:r>
            <a:br>
              <a:rPr lang="pt-BR" sz="900" dirty="0">
                <a:solidFill>
                  <a:schemeClr val="bg1"/>
                </a:solidFill>
              </a:rPr>
            </a:br>
            <a:r>
              <a:rPr lang="pt-BR" sz="900" b="1" dirty="0" smtClean="0">
                <a:solidFill>
                  <a:schemeClr val="bg1"/>
                </a:solidFill>
              </a:rPr>
              <a:t>Universidade </a:t>
            </a:r>
            <a:r>
              <a:rPr lang="pt-BR" sz="900" b="1" dirty="0">
                <a:solidFill>
                  <a:schemeClr val="bg1"/>
                </a:solidFill>
              </a:rPr>
              <a:t>Federal Fluminense – UFF</a:t>
            </a:r>
            <a:r>
              <a:rPr lang="pt-BR" sz="900" dirty="0">
                <a:solidFill>
                  <a:schemeClr val="bg1"/>
                </a:solidFill>
              </a:rPr>
              <a:t/>
            </a:r>
            <a:br>
              <a:rPr lang="pt-BR" sz="900" dirty="0">
                <a:solidFill>
                  <a:schemeClr val="bg1"/>
                </a:solidFill>
              </a:rPr>
            </a:br>
            <a:r>
              <a:rPr lang="pt-BR" sz="900" dirty="0" err="1">
                <a:solidFill>
                  <a:schemeClr val="bg1"/>
                </a:solidFill>
              </a:rPr>
              <a:t>Evelize</a:t>
            </a:r>
            <a:r>
              <a:rPr lang="pt-BR" sz="900" dirty="0">
                <a:solidFill>
                  <a:schemeClr val="bg1"/>
                </a:solidFill>
              </a:rPr>
              <a:t> </a:t>
            </a:r>
            <a:r>
              <a:rPr lang="pt-BR" sz="900" dirty="0" err="1" smtClean="0">
                <a:solidFill>
                  <a:schemeClr val="bg1"/>
                </a:solidFill>
              </a:rPr>
              <a:t>Folly</a:t>
            </a:r>
            <a:endParaRPr lang="pt-BR" sz="900" dirty="0" smtClean="0">
              <a:solidFill>
                <a:schemeClr val="bg1"/>
              </a:solidFill>
            </a:endParaRPr>
          </a:p>
          <a:p>
            <a:endParaRPr lang="pt-BR" sz="900" dirty="0">
              <a:solidFill>
                <a:schemeClr val="bg1"/>
              </a:solidFill>
            </a:endParaRPr>
          </a:p>
          <a:p>
            <a:r>
              <a:rPr lang="pt-BR" sz="900" b="1" dirty="0">
                <a:solidFill>
                  <a:schemeClr val="bg1"/>
                </a:solidFill>
              </a:rPr>
              <a:t>Universidade Federal do Rio de Janeiro – UFRJ</a:t>
            </a:r>
            <a:r>
              <a:rPr lang="pt-BR" sz="900" dirty="0">
                <a:solidFill>
                  <a:schemeClr val="bg1"/>
                </a:solidFill>
              </a:rPr>
              <a:t/>
            </a:r>
            <a:br>
              <a:rPr lang="pt-BR" sz="900" dirty="0">
                <a:solidFill>
                  <a:schemeClr val="bg1"/>
                </a:solidFill>
              </a:rPr>
            </a:br>
            <a:r>
              <a:rPr lang="pt-BR" sz="900" dirty="0">
                <a:solidFill>
                  <a:schemeClr val="bg1"/>
                </a:solidFill>
              </a:rPr>
              <a:t>Carla Ribeiro </a:t>
            </a:r>
            <a:r>
              <a:rPr lang="pt-BR" sz="900" dirty="0" err="1">
                <a:solidFill>
                  <a:schemeClr val="bg1"/>
                </a:solidFill>
              </a:rPr>
              <a:t>Polycarpo</a:t>
            </a:r>
            <a:endParaRPr lang="pt-BR" sz="900" dirty="0">
              <a:solidFill>
                <a:schemeClr val="bg1"/>
              </a:solidFill>
            </a:endParaRPr>
          </a:p>
          <a:p>
            <a:r>
              <a:rPr lang="pt-BR" sz="900" dirty="0">
                <a:solidFill>
                  <a:schemeClr val="bg1"/>
                </a:solidFill>
              </a:rPr>
              <a:t>Daniela </a:t>
            </a:r>
            <a:r>
              <a:rPr lang="pt-BR" sz="900" dirty="0" err="1">
                <a:solidFill>
                  <a:schemeClr val="bg1"/>
                </a:solidFill>
              </a:rPr>
              <a:t>Uziel</a:t>
            </a:r>
            <a:r>
              <a:rPr lang="pt-BR" sz="900" dirty="0">
                <a:solidFill>
                  <a:schemeClr val="bg1"/>
                </a:solidFill>
              </a:rPr>
              <a:t> </a:t>
            </a:r>
            <a:r>
              <a:rPr lang="pt-BR" sz="900" dirty="0" err="1">
                <a:solidFill>
                  <a:schemeClr val="bg1"/>
                </a:solidFill>
              </a:rPr>
              <a:t>Rozental</a:t>
            </a:r>
            <a:r>
              <a:rPr lang="pt-BR" sz="900" dirty="0">
                <a:solidFill>
                  <a:schemeClr val="bg1"/>
                </a:solidFill>
              </a:rPr>
              <a:t/>
            </a:r>
            <a:br>
              <a:rPr lang="pt-BR" sz="900" dirty="0">
                <a:solidFill>
                  <a:schemeClr val="bg1"/>
                </a:solidFill>
              </a:rPr>
            </a:br>
            <a:r>
              <a:rPr lang="pt-BR" sz="900" dirty="0" smtClean="0">
                <a:solidFill>
                  <a:schemeClr val="bg1"/>
                </a:solidFill>
              </a:rPr>
              <a:t>Fernanda </a:t>
            </a:r>
            <a:r>
              <a:rPr lang="pt-BR" sz="900" dirty="0" err="1">
                <a:solidFill>
                  <a:schemeClr val="bg1"/>
                </a:solidFill>
              </a:rPr>
              <a:t>Reinert</a:t>
            </a:r>
            <a:r>
              <a:rPr lang="pt-BR" sz="900" dirty="0">
                <a:solidFill>
                  <a:schemeClr val="bg1"/>
                </a:solidFill>
              </a:rPr>
              <a:t> Thomé </a:t>
            </a:r>
            <a:r>
              <a:rPr lang="pt-BR" sz="900" dirty="0" err="1">
                <a:solidFill>
                  <a:schemeClr val="bg1"/>
                </a:solidFill>
              </a:rPr>
              <a:t>Macrae</a:t>
            </a:r>
            <a:r>
              <a:rPr lang="pt-BR" sz="900" dirty="0">
                <a:solidFill>
                  <a:schemeClr val="bg1"/>
                </a:solidFill>
              </a:rPr>
              <a:t/>
            </a:r>
            <a:br>
              <a:rPr lang="pt-BR" sz="900" dirty="0">
                <a:solidFill>
                  <a:schemeClr val="bg1"/>
                </a:solidFill>
              </a:rPr>
            </a:br>
            <a:r>
              <a:rPr lang="pt-BR" sz="900" dirty="0" smtClean="0">
                <a:solidFill>
                  <a:schemeClr val="bg1"/>
                </a:solidFill>
              </a:rPr>
              <a:t>Márcio </a:t>
            </a:r>
            <a:r>
              <a:rPr lang="pt-BR" sz="900" dirty="0">
                <a:solidFill>
                  <a:schemeClr val="bg1"/>
                </a:solidFill>
              </a:rPr>
              <a:t>Alves </a:t>
            </a:r>
            <a:r>
              <a:rPr lang="pt-BR" sz="900" dirty="0" smtClean="0">
                <a:solidFill>
                  <a:schemeClr val="bg1"/>
                </a:solidFill>
              </a:rPr>
              <a:t>Ferreira</a:t>
            </a:r>
          </a:p>
          <a:p>
            <a:endParaRPr lang="pt-BR" sz="900" dirty="0">
              <a:solidFill>
                <a:schemeClr val="bg1"/>
              </a:solidFill>
            </a:endParaRPr>
          </a:p>
          <a:p>
            <a:r>
              <a:rPr lang="pt-BR" sz="900" b="1" dirty="0">
                <a:solidFill>
                  <a:schemeClr val="bg1"/>
                </a:solidFill>
              </a:rPr>
              <a:t>COORDENAÇÃO</a:t>
            </a:r>
            <a:r>
              <a:rPr lang="pt-BR" sz="900" b="1" dirty="0" smtClean="0">
                <a:solidFill>
                  <a:schemeClr val="bg1"/>
                </a:solidFill>
              </a:rPr>
              <a:t>:</a:t>
            </a:r>
          </a:p>
          <a:p>
            <a:r>
              <a:rPr lang="pt-BR" sz="900" dirty="0" smtClean="0">
                <a:solidFill>
                  <a:schemeClr val="bg1"/>
                </a:solidFill>
              </a:rPr>
              <a:t>Márcia </a:t>
            </a:r>
            <a:r>
              <a:rPr lang="pt-BR" sz="900" dirty="0">
                <a:solidFill>
                  <a:schemeClr val="bg1"/>
                </a:solidFill>
              </a:rPr>
              <a:t>Paes</a:t>
            </a:r>
          </a:p>
          <a:p>
            <a:r>
              <a:rPr lang="pt-BR" sz="900" dirty="0">
                <a:solidFill>
                  <a:schemeClr val="bg1"/>
                </a:solidFill>
              </a:rPr>
              <a:t>Tatiane </a:t>
            </a:r>
            <a:r>
              <a:rPr lang="pt-BR" sz="900" dirty="0" smtClean="0">
                <a:solidFill>
                  <a:schemeClr val="bg1"/>
                </a:solidFill>
              </a:rPr>
              <a:t>Alves</a:t>
            </a:r>
          </a:p>
          <a:p>
            <a:endParaRPr lang="pt-BR" sz="900" dirty="0" smtClean="0">
              <a:solidFill>
                <a:schemeClr val="bg1"/>
              </a:solidFill>
            </a:endParaRPr>
          </a:p>
          <a:p>
            <a:r>
              <a:rPr lang="pt-BR" sz="900" b="1" dirty="0" smtClean="0">
                <a:solidFill>
                  <a:schemeClr val="bg1"/>
                </a:solidFill>
              </a:rPr>
              <a:t>SECRETARIA </a:t>
            </a:r>
            <a:r>
              <a:rPr lang="pt-BR" sz="900" b="1" dirty="0">
                <a:solidFill>
                  <a:schemeClr val="bg1"/>
                </a:solidFill>
              </a:rPr>
              <a:t>EXECUTIVA DO BIO-RH:</a:t>
            </a:r>
            <a:r>
              <a:rPr lang="pt-BR" sz="900" dirty="0">
                <a:solidFill>
                  <a:schemeClr val="bg1"/>
                </a:solidFill>
              </a:rPr>
              <a:t/>
            </a:r>
            <a:br>
              <a:rPr lang="pt-BR" sz="900" dirty="0">
                <a:solidFill>
                  <a:schemeClr val="bg1"/>
                </a:solidFill>
              </a:rPr>
            </a:br>
            <a:r>
              <a:rPr lang="pt-BR" sz="900" dirty="0">
                <a:solidFill>
                  <a:schemeClr val="bg1"/>
                </a:solidFill>
              </a:rPr>
              <a:t>Carlos Vinícius Silva </a:t>
            </a:r>
            <a:r>
              <a:rPr lang="pt-BR" sz="900" dirty="0" smtClean="0">
                <a:solidFill>
                  <a:schemeClr val="bg1"/>
                </a:solidFill>
              </a:rPr>
              <a:t>Gomes</a:t>
            </a:r>
          </a:p>
          <a:p>
            <a:endParaRPr lang="pt-BR" sz="900" dirty="0" smtClean="0">
              <a:solidFill>
                <a:schemeClr val="bg1"/>
              </a:solidFill>
            </a:endParaRPr>
          </a:p>
          <a:p>
            <a:r>
              <a:rPr lang="pt-BR" sz="900" b="1" dirty="0" smtClean="0">
                <a:solidFill>
                  <a:schemeClr val="bg1"/>
                </a:solidFill>
              </a:rPr>
              <a:t>ESTAGIÁRIO </a:t>
            </a:r>
            <a:r>
              <a:rPr lang="pt-BR" sz="900" b="1" dirty="0">
                <a:solidFill>
                  <a:schemeClr val="bg1"/>
                </a:solidFill>
              </a:rPr>
              <a:t>EM CIÊNCIAS ECONÔMICAS:</a:t>
            </a:r>
            <a:r>
              <a:rPr lang="pt-BR" sz="900" dirty="0">
                <a:solidFill>
                  <a:schemeClr val="bg1"/>
                </a:solidFill>
              </a:rPr>
              <a:t/>
            </a:r>
            <a:br>
              <a:rPr lang="pt-BR" sz="900" dirty="0">
                <a:solidFill>
                  <a:schemeClr val="bg1"/>
                </a:solidFill>
              </a:rPr>
            </a:br>
            <a:r>
              <a:rPr lang="pt-BR" sz="900" dirty="0">
                <a:solidFill>
                  <a:schemeClr val="bg1"/>
                </a:solidFill>
              </a:rPr>
              <a:t>Rafael Amaral de Queiroz (UERJ)</a:t>
            </a:r>
          </a:p>
          <a:p>
            <a:r>
              <a:rPr lang="pt-BR" sz="1000" dirty="0">
                <a:solidFill>
                  <a:schemeClr val="bg1"/>
                </a:solidFill>
              </a:rPr>
              <a:t/>
            </a:r>
            <a:br>
              <a:rPr lang="pt-BR" sz="1000" dirty="0">
                <a:solidFill>
                  <a:schemeClr val="bg1"/>
                </a:solidFill>
              </a:rPr>
            </a:br>
            <a:endParaRPr lang="pt-BR" sz="1000" dirty="0">
              <a:solidFill>
                <a:schemeClr val="bg1"/>
              </a:solidFill>
            </a:endParaRPr>
          </a:p>
        </p:txBody>
      </p:sp>
    </p:spTree>
    <p:extLst>
      <p:ext uri="{BB962C8B-B14F-4D97-AF65-F5344CB8AC3E}">
        <p14:creationId xmlns:p14="http://schemas.microsoft.com/office/powerpoint/2010/main" xmlns="" val="2821937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953"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575048" y="-315416"/>
            <a:ext cx="8784976" cy="1143000"/>
          </a:xfrm>
        </p:spPr>
        <p:txBody>
          <a:bodyPr>
            <a:normAutofit/>
          </a:bodyPr>
          <a:lstStyle/>
          <a:p>
            <a:pPr algn="ctr"/>
            <a:r>
              <a:rPr lang="pt-BR" sz="2800" dirty="0" smtClean="0">
                <a:solidFill>
                  <a:srgbClr val="002060"/>
                </a:solidFill>
                <a:effectLst/>
                <a:latin typeface="Arial" pitchFamily="34" charset="0"/>
                <a:cs typeface="Arial" pitchFamily="34" charset="0"/>
              </a:rPr>
              <a:t>ESTUDO DE EGRESSOS </a:t>
            </a:r>
            <a:endParaRPr lang="pt-BR" sz="1800" dirty="0">
              <a:solidFill>
                <a:srgbClr val="002060"/>
              </a:solidFill>
              <a:effectLst/>
              <a:latin typeface="Arial" pitchFamily="34" charset="0"/>
              <a:cs typeface="Arial" pitchFamily="34" charset="0"/>
            </a:endParaRPr>
          </a:p>
        </p:txBody>
      </p:sp>
      <p:sp>
        <p:nvSpPr>
          <p:cNvPr id="4" name="Retângulo 3"/>
          <p:cNvSpPr/>
          <p:nvPr/>
        </p:nvSpPr>
        <p:spPr>
          <a:xfrm>
            <a:off x="251520" y="1859340"/>
            <a:ext cx="8712968" cy="1754326"/>
          </a:xfrm>
          <a:prstGeom prst="rect">
            <a:avLst/>
          </a:prstGeom>
        </p:spPr>
        <p:txBody>
          <a:bodyPr wrap="square">
            <a:spAutoFit/>
          </a:bodyPr>
          <a:lstStyle/>
          <a:p>
            <a:pPr algn="just"/>
            <a:r>
              <a:rPr lang="pt-BR" dirty="0">
                <a:latin typeface="Arial" pitchFamily="34" charset="0"/>
                <a:cs typeface="Arial" pitchFamily="34" charset="0"/>
              </a:rPr>
              <a:t>Projeto: “Identificação das demandas de recursos humanos para fixação do cluster de biotecnologia  do RJ: Criação do escritório de Gestão Integrada do Conhecimento – Programa “PRIORIDADE RIO - Edital FAPERJ  No 28/2012</a:t>
            </a:r>
          </a:p>
          <a:p>
            <a:pPr algn="just"/>
            <a:endParaRPr lang="pt-BR" dirty="0">
              <a:latin typeface="Arial" pitchFamily="34" charset="0"/>
              <a:cs typeface="Arial" pitchFamily="34" charset="0"/>
            </a:endParaRPr>
          </a:p>
          <a:p>
            <a:pPr algn="just"/>
            <a:r>
              <a:rPr lang="pt-BR" dirty="0">
                <a:latin typeface="Arial" pitchFamily="34" charset="0"/>
                <a:cs typeface="Arial" pitchFamily="34" charset="0"/>
              </a:rPr>
              <a:t>Coordenação: Marcia Cristina Paes – UERJ</a:t>
            </a:r>
          </a:p>
          <a:p>
            <a:pPr algn="just"/>
            <a:r>
              <a:rPr lang="pt-BR" dirty="0">
                <a:latin typeface="Arial" pitchFamily="34" charset="0"/>
                <a:cs typeface="Arial" pitchFamily="34" charset="0"/>
              </a:rPr>
              <a:t>Participantes: FIOCRUZ(IOC/EPSJV), UFRJ, UFF, UEZO, IVB, IFRJ, ORTIS</a:t>
            </a:r>
          </a:p>
        </p:txBody>
      </p:sp>
    </p:spTree>
    <p:extLst>
      <p:ext uri="{BB962C8B-B14F-4D97-AF65-F5344CB8AC3E}">
        <p14:creationId xmlns:p14="http://schemas.microsoft.com/office/powerpoint/2010/main" xmlns="" val="1850162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p14="http://schemas.microsoft.com/office/powerpoint/2010/main" xmlns="" val="4080292162"/>
              </p:ext>
            </p:extLst>
          </p:nvPr>
        </p:nvGraphicFramePr>
        <p:xfrm>
          <a:off x="683568" y="1124744"/>
          <a:ext cx="7344816" cy="5387340"/>
        </p:xfrm>
        <a:graphic>
          <a:graphicData uri="http://schemas.openxmlformats.org/drawingml/2006/table">
            <a:tbl>
              <a:tblPr firstRow="1" firstCol="1" bandRow="1">
                <a:tableStyleId>{5C22544A-7EE6-4342-B048-85BDC9FD1C3A}</a:tableStyleId>
              </a:tblPr>
              <a:tblGrid>
                <a:gridCol w="5421085"/>
                <a:gridCol w="1923731"/>
              </a:tblGrid>
              <a:tr h="247786">
                <a:tc gridSpan="2">
                  <a:txBody>
                    <a:bodyPr/>
                    <a:lstStyle/>
                    <a:p>
                      <a:pPr algn="ctr">
                        <a:lnSpc>
                          <a:spcPct val="115000"/>
                        </a:lnSpc>
                        <a:spcAft>
                          <a:spcPts val="0"/>
                        </a:spcAft>
                      </a:pPr>
                      <a:r>
                        <a:rPr lang="pt-BR" sz="1600" b="0" dirty="0" smtClean="0">
                          <a:solidFill>
                            <a:srgbClr val="002060"/>
                          </a:solidFill>
                          <a:effectLst/>
                          <a:latin typeface="Arial" pitchFamily="34" charset="0"/>
                          <a:cs typeface="Arial" pitchFamily="34" charset="0"/>
                        </a:rPr>
                        <a:t>TURMA/EGRESSOS </a:t>
                      </a:r>
                      <a:endParaRPr lang="pt-BR" sz="1600" b="0" dirty="0">
                        <a:solidFill>
                          <a:srgbClr val="002060"/>
                        </a:solidFill>
                        <a:effectLst/>
                        <a:latin typeface="Arial" pitchFamily="34" charset="0"/>
                        <a:ea typeface="Calibri"/>
                        <a:cs typeface="Arial" pitchFamily="34" charset="0"/>
                      </a:endParaRPr>
                    </a:p>
                  </a:txBody>
                  <a:tcPr marL="68580" marR="68580" marT="0" marB="0" anchor="ctr"/>
                </a:tc>
                <a:tc hMerge="1">
                  <a:txBody>
                    <a:bodyPr/>
                    <a:lstStyle/>
                    <a:p>
                      <a:endParaRPr lang="pt-BR"/>
                    </a:p>
                  </a:txBody>
                  <a:tcPr/>
                </a:tc>
              </a:tr>
              <a:tr h="247786">
                <a:tc>
                  <a:txBody>
                    <a:bodyPr/>
                    <a:lstStyle/>
                    <a:p>
                      <a:pPr>
                        <a:lnSpc>
                          <a:spcPct val="115000"/>
                        </a:lnSpc>
                        <a:spcAft>
                          <a:spcPts val="0"/>
                        </a:spcAft>
                      </a:pPr>
                      <a:r>
                        <a:rPr lang="pt-BR" sz="1600" b="0" dirty="0" smtClean="0">
                          <a:solidFill>
                            <a:srgbClr val="002060"/>
                          </a:solidFill>
                          <a:effectLst/>
                          <a:latin typeface="Arial" pitchFamily="34" charset="0"/>
                          <a:ea typeface="Calibri"/>
                          <a:cs typeface="Arial" pitchFamily="34" charset="0"/>
                        </a:rPr>
                        <a:t>Turma 2014</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smtClean="0">
                          <a:effectLst/>
                          <a:latin typeface="Arial" pitchFamily="34" charset="0"/>
                          <a:ea typeface="Calibri"/>
                          <a:cs typeface="Arial" pitchFamily="34" charset="0"/>
                        </a:rPr>
                        <a:t>15</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2012</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14</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2010</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17</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2008</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17</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2006</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15</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2004</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19</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2002</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22</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2000</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14</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98/99</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21</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96/97</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19</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94/95</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16</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92/93</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19</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gn="l">
                        <a:lnSpc>
                          <a:spcPct val="115000"/>
                        </a:lnSpc>
                        <a:spcAft>
                          <a:spcPts val="0"/>
                        </a:spcAft>
                      </a:pPr>
                      <a:r>
                        <a:rPr lang="pt-BR" sz="1600" b="0" dirty="0" smtClean="0">
                          <a:solidFill>
                            <a:srgbClr val="002060"/>
                          </a:solidFill>
                          <a:effectLst/>
                          <a:latin typeface="Arial" pitchFamily="34" charset="0"/>
                          <a:cs typeface="Arial" pitchFamily="34" charset="0"/>
                        </a:rPr>
                        <a:t>Turma 90/91</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21</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88/89</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18</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86/87</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15</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84/85</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17</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nSpc>
                          <a:spcPct val="115000"/>
                        </a:lnSpc>
                        <a:spcAft>
                          <a:spcPts val="0"/>
                        </a:spcAft>
                      </a:pPr>
                      <a:r>
                        <a:rPr lang="pt-BR" sz="1600" b="0" dirty="0">
                          <a:solidFill>
                            <a:srgbClr val="002060"/>
                          </a:solidFill>
                          <a:effectLst/>
                          <a:latin typeface="Arial" pitchFamily="34" charset="0"/>
                          <a:cs typeface="Arial" pitchFamily="34" charset="0"/>
                        </a:rPr>
                        <a:t>Turma 83/84</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18</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gn="l">
                        <a:lnSpc>
                          <a:spcPct val="115000"/>
                        </a:lnSpc>
                        <a:spcAft>
                          <a:spcPts val="0"/>
                        </a:spcAft>
                      </a:pPr>
                      <a:r>
                        <a:rPr lang="pt-BR" sz="1600" b="0" dirty="0">
                          <a:solidFill>
                            <a:srgbClr val="002060"/>
                          </a:solidFill>
                          <a:effectLst/>
                          <a:latin typeface="Arial" pitchFamily="34" charset="0"/>
                          <a:cs typeface="Arial" pitchFamily="34" charset="0"/>
                        </a:rPr>
                        <a:t>Turma 82/83</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17</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gn="l">
                        <a:lnSpc>
                          <a:spcPct val="115000"/>
                        </a:lnSpc>
                        <a:spcAft>
                          <a:spcPts val="0"/>
                        </a:spcAft>
                      </a:pPr>
                      <a:r>
                        <a:rPr lang="pt-BR" sz="1600" b="0" dirty="0">
                          <a:solidFill>
                            <a:srgbClr val="002060"/>
                          </a:solidFill>
                          <a:effectLst/>
                          <a:latin typeface="Arial" pitchFamily="34" charset="0"/>
                          <a:cs typeface="Arial" pitchFamily="34" charset="0"/>
                        </a:rPr>
                        <a:t>Turma 81/82</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a:effectLst/>
                          <a:latin typeface="Arial" pitchFamily="34" charset="0"/>
                          <a:cs typeface="Arial" pitchFamily="34" charset="0"/>
                        </a:rPr>
                        <a:t>22</a:t>
                      </a:r>
                      <a:endParaRPr lang="pt-BR" sz="1600" b="0" dirty="0">
                        <a:effectLst/>
                        <a:latin typeface="Arial" pitchFamily="34" charset="0"/>
                        <a:ea typeface="Calibri"/>
                        <a:cs typeface="Arial" pitchFamily="34" charset="0"/>
                      </a:endParaRPr>
                    </a:p>
                  </a:txBody>
                  <a:tcPr marL="68580" marR="68580" marT="0" marB="0"/>
                </a:tc>
              </a:tr>
              <a:tr h="247786">
                <a:tc>
                  <a:txBody>
                    <a:bodyPr/>
                    <a:lstStyle/>
                    <a:p>
                      <a:pPr algn="ctr">
                        <a:lnSpc>
                          <a:spcPct val="115000"/>
                        </a:lnSpc>
                        <a:spcAft>
                          <a:spcPts val="0"/>
                        </a:spcAft>
                      </a:pPr>
                      <a:r>
                        <a:rPr lang="pt-BR" sz="1600" b="0" dirty="0" smtClean="0">
                          <a:solidFill>
                            <a:srgbClr val="002060"/>
                          </a:solidFill>
                          <a:effectLst/>
                          <a:latin typeface="Arial" pitchFamily="34" charset="0"/>
                          <a:cs typeface="Arial" pitchFamily="34" charset="0"/>
                        </a:rPr>
                        <a:t>TOTAL</a:t>
                      </a:r>
                      <a:endParaRPr lang="pt-BR" sz="1600" b="0" dirty="0">
                        <a:solidFill>
                          <a:srgbClr val="00206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pt-BR" sz="1600" b="0" dirty="0" smtClean="0">
                          <a:solidFill>
                            <a:srgbClr val="002060"/>
                          </a:solidFill>
                          <a:effectLst/>
                          <a:latin typeface="Arial" pitchFamily="34" charset="0"/>
                          <a:cs typeface="Arial" pitchFamily="34" charset="0"/>
                        </a:rPr>
                        <a:t>336</a:t>
                      </a:r>
                      <a:endParaRPr lang="pt-BR" sz="1600" b="0" dirty="0">
                        <a:solidFill>
                          <a:srgbClr val="002060"/>
                        </a:solidFill>
                        <a:effectLst/>
                        <a:latin typeface="Arial" pitchFamily="34" charset="0"/>
                        <a:ea typeface="Calibri"/>
                        <a:cs typeface="Arial" pitchFamily="34" charset="0"/>
                      </a:endParaRPr>
                    </a:p>
                  </a:txBody>
                  <a:tcPr marL="68580" marR="68580" marT="0" marB="0"/>
                </a:tc>
              </a:tr>
            </a:tbl>
          </a:graphicData>
        </a:graphic>
      </p:graphicFrame>
      <p:sp>
        <p:nvSpPr>
          <p:cNvPr id="5" name="Retângulo 4"/>
          <p:cNvSpPr/>
          <p:nvPr/>
        </p:nvSpPr>
        <p:spPr>
          <a:xfrm>
            <a:off x="953"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700608" y="-221704"/>
            <a:ext cx="7543800" cy="914400"/>
          </a:xfrm>
        </p:spPr>
        <p:txBody>
          <a:bodyPr>
            <a:normAutofit fontScale="90000"/>
          </a:bodyPr>
          <a:lstStyle/>
          <a:p>
            <a:r>
              <a:rPr lang="pt-BR" sz="2800" dirty="0" smtClean="0">
                <a:solidFill>
                  <a:srgbClr val="002060"/>
                </a:solidFill>
                <a:effectLst/>
                <a:latin typeface="Arial" pitchFamily="34" charset="0"/>
                <a:cs typeface="Arial" pitchFamily="34" charset="0"/>
              </a:rPr>
              <a:t>EGRESSOS DOS CURSOS TÉCNICOS DO IOC</a:t>
            </a:r>
            <a:endParaRPr lang="pt-BR" sz="2800" dirty="0">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xmlns="" val="1336917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988841"/>
            <a:ext cx="5040560" cy="3312367"/>
          </a:xfrm>
        </p:spPr>
        <p:txBody>
          <a:bodyPr>
            <a:normAutofit/>
          </a:bodyPr>
          <a:lstStyle/>
          <a:p>
            <a:pPr marL="0" indent="17463" algn="just">
              <a:buNone/>
            </a:pPr>
            <a:r>
              <a:rPr lang="pt-BR" sz="2800" dirty="0" smtClean="0">
                <a:solidFill>
                  <a:srgbClr val="FF6600"/>
                </a:solidFill>
                <a:latin typeface="Arial" pitchFamily="34" charset="0"/>
                <a:cs typeface="Arial" pitchFamily="34" charset="0"/>
              </a:rPr>
              <a:t>MISSÃO: </a:t>
            </a:r>
            <a:r>
              <a:rPr lang="pt-BR" sz="2400" dirty="0" smtClean="0">
                <a:latin typeface="Arial" pitchFamily="34" charset="0"/>
                <a:cs typeface="Arial" pitchFamily="34" charset="0"/>
              </a:rPr>
              <a:t>Formar profissionais técnicos para atuarem nas áreas de pesquisa, desenvolvimento tecnológico e inovação em saúde e áreas afins, no controle de parasitos e vetores e auxiliarem na prestação de serviços de diagnóstico.</a:t>
            </a:r>
          </a:p>
          <a:p>
            <a:pPr>
              <a:buNone/>
            </a:pPr>
            <a:endParaRPr lang="pt-BR" dirty="0" smtClean="0">
              <a:latin typeface="Arial" pitchFamily="34" charset="0"/>
              <a:cs typeface="Arial" pitchFamily="34" charset="0"/>
            </a:endParaRPr>
          </a:p>
          <a:p>
            <a:pPr>
              <a:buNone/>
            </a:pPr>
            <a:endParaRPr lang="pt-BR" dirty="0" smtClean="0">
              <a:latin typeface="Arial" pitchFamily="34" charset="0"/>
              <a:cs typeface="Arial"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1412776"/>
            <a:ext cx="3317543" cy="2088232"/>
          </a:xfrm>
          <a:prstGeom prst="rect">
            <a:avLst/>
          </a:prstGeom>
          <a:noFill/>
          <a:ln>
            <a:noFill/>
          </a:ln>
          <a:effectLst>
            <a:reflection blurRad="6350" stA="50000" endA="295" endPos="92000" dist="1016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tângulo 1"/>
          <p:cNvSpPr/>
          <p:nvPr/>
        </p:nvSpPr>
        <p:spPr>
          <a:xfrm>
            <a:off x="0" y="0"/>
            <a:ext cx="9144000" cy="7647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043608" y="203986"/>
            <a:ext cx="6957161" cy="461665"/>
          </a:xfrm>
          <a:prstGeom prst="rect">
            <a:avLst/>
          </a:prstGeom>
        </p:spPr>
        <p:txBody>
          <a:bodyPr wrap="none">
            <a:spAutoFit/>
          </a:bodyPr>
          <a:lstStyle/>
          <a:p>
            <a:r>
              <a:rPr lang="pt-BR" sz="2400" b="1" dirty="0" smtClean="0">
                <a:solidFill>
                  <a:srgbClr val="002060"/>
                </a:solidFill>
                <a:latin typeface="Arial" pitchFamily="34" charset="0"/>
                <a:cs typeface="Arial" pitchFamily="34" charset="0"/>
              </a:rPr>
              <a:t>CURSO TÉCNICO EM BIOTECNOLOGIA / CTB </a:t>
            </a:r>
            <a:endParaRPr lang="pt-BR" sz="24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1484784"/>
            <a:ext cx="8064896" cy="4339650"/>
          </a:xfrm>
          <a:prstGeom prst="rect">
            <a:avLst/>
          </a:prstGeom>
        </p:spPr>
        <p:txBody>
          <a:bodyPr wrap="square">
            <a:spAutoFit/>
          </a:bodyPr>
          <a:lstStyle/>
          <a:p>
            <a:pPr algn="just"/>
            <a:r>
              <a:rPr lang="pt-BR" sz="2000" dirty="0">
                <a:solidFill>
                  <a:schemeClr val="accent2">
                    <a:lumMod val="60000"/>
                    <a:lumOff val="40000"/>
                  </a:schemeClr>
                </a:solidFill>
                <a:latin typeface="Arial" pitchFamily="34" charset="0"/>
                <a:cs typeface="Arial" pitchFamily="34" charset="0"/>
              </a:rPr>
              <a:t>FUNDAÇÃO OSWALDO CRUZ CONCURSO PARA INGRESSO AO CARGO DE TÉCNICO EM SAÚDE PÚBLICA Edital nº 01, 28 de janeiro de 2014</a:t>
            </a:r>
            <a:r>
              <a:rPr lang="pt-BR" sz="1600" dirty="0">
                <a:solidFill>
                  <a:schemeClr val="accent2">
                    <a:lumMod val="60000"/>
                    <a:lumOff val="40000"/>
                  </a:schemeClr>
                </a:solidFill>
                <a:latin typeface="Arial" pitchFamily="34" charset="0"/>
                <a:cs typeface="Arial" pitchFamily="34" charset="0"/>
              </a:rPr>
              <a:t> </a:t>
            </a:r>
            <a:r>
              <a:rPr lang="pt-BR" sz="1600" dirty="0">
                <a:latin typeface="Arial" pitchFamily="34" charset="0"/>
                <a:cs typeface="Arial" pitchFamily="34" charset="0"/>
              </a:rPr>
              <a:t>O Presidente da Fundação Oswaldo Cruz – FIOCRUZ, no uso de suas atribuições legais e tendo em vista a autorização concedida pelo Despacho da Excelentíssima Senhora Ministra de Planejamento, Orçamento e Gestão, por meio da Portaria MPOG nº 483, de 03 de dezembro de 2013, publicada no Diário Oficial da União de 04 de dezembro de 2013, retificada pela Portaria MPOG nº 27, de 23 de janeiro de 2014, publicada no Diário Oficial da União de 24 de janeiro de 2014, torna pública a abertura das inscrições e estabelece normas relativas à realização de Concurso Público destinado à seleção de candidatos ao provimento de </a:t>
            </a:r>
            <a:r>
              <a:rPr lang="pt-BR" sz="2000" dirty="0">
                <a:solidFill>
                  <a:schemeClr val="accent2">
                    <a:lumMod val="60000"/>
                    <a:lumOff val="40000"/>
                  </a:schemeClr>
                </a:solidFill>
                <a:latin typeface="Arial" pitchFamily="34" charset="0"/>
                <a:cs typeface="Arial" pitchFamily="34" charset="0"/>
              </a:rPr>
              <a:t>75 vagas para o cargo de Técnico em Saúde Pública</a:t>
            </a:r>
            <a:r>
              <a:rPr lang="pt-BR" sz="2000" dirty="0">
                <a:latin typeface="Arial" pitchFamily="34" charset="0"/>
                <a:cs typeface="Arial" pitchFamily="34" charset="0"/>
              </a:rPr>
              <a:t>, </a:t>
            </a:r>
            <a:r>
              <a:rPr lang="pt-BR" sz="1600" dirty="0">
                <a:latin typeface="Arial" pitchFamily="34" charset="0"/>
                <a:cs typeface="Arial" pitchFamily="34" charset="0"/>
              </a:rPr>
              <a:t>na carreira de Suporte Técnico em Ciência, Tecnologia, Produção e Inovação em Saúde Pública de acordo com o disposto na Constituição da Republica Federativa do Brasil, na Lei nº 8.112, de 11 de dezembro de 1990 e na Lei nº 11.355, de 19 de outubro de 2006, que dispõe sobre o Plano de Carreiras e Cargos de Ciência, Tecnologia, Produção e Inovação em Saúde Pública da FIOCRUZ e suas alterações, no presente Edital e seus Anexos. </a:t>
            </a:r>
          </a:p>
        </p:txBody>
      </p:sp>
      <p:sp>
        <p:nvSpPr>
          <p:cNvPr id="5" name="Retângulo 4"/>
          <p:cNvSpPr/>
          <p:nvPr/>
        </p:nvSpPr>
        <p:spPr>
          <a:xfrm>
            <a:off x="-4613"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dirty="0">
              <a:latin typeface="Arial" pitchFamily="34" charset="0"/>
              <a:cs typeface="Arial" pitchFamily="34" charset="0"/>
            </a:endParaRPr>
          </a:p>
        </p:txBody>
      </p:sp>
      <p:sp>
        <p:nvSpPr>
          <p:cNvPr id="2" name="Título 1"/>
          <p:cNvSpPr>
            <a:spLocks noGrp="1"/>
          </p:cNvSpPr>
          <p:nvPr>
            <p:ph type="title"/>
          </p:nvPr>
        </p:nvSpPr>
        <p:spPr>
          <a:xfrm>
            <a:off x="420688" y="179205"/>
            <a:ext cx="8229600" cy="622318"/>
          </a:xfrm>
        </p:spPr>
        <p:txBody>
          <a:bodyPr>
            <a:normAutofit/>
          </a:bodyPr>
          <a:lstStyle/>
          <a:p>
            <a:r>
              <a:rPr lang="pt-BR" sz="2400" b="1" dirty="0" smtClean="0">
                <a:solidFill>
                  <a:srgbClr val="002060"/>
                </a:solidFill>
                <a:effectLst/>
                <a:latin typeface="Arial" pitchFamily="34" charset="0"/>
                <a:cs typeface="Arial" pitchFamily="34" charset="0"/>
              </a:rPr>
              <a:t>OUTRA REALIDADE : SALÁRIO PRÓXIMO DO IDEAL!?</a:t>
            </a:r>
            <a:endParaRPr lang="pt-BR" sz="2400" b="1" dirty="0">
              <a:solidFill>
                <a:srgbClr val="002060"/>
              </a:solidFill>
              <a:effectLst/>
              <a:latin typeface="Arial" pitchFamily="34" charset="0"/>
              <a:cs typeface="Arial" pitchFamily="34" charset="0"/>
            </a:endParaRPr>
          </a:p>
        </p:txBody>
      </p:sp>
      <p:pic>
        <p:nvPicPr>
          <p:cNvPr id="7" name="Picture 2" descr="Image result for interrogação azu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0392" y="16885"/>
            <a:ext cx="936104" cy="9361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4982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312131279"/>
              </p:ext>
            </p:extLst>
          </p:nvPr>
        </p:nvGraphicFramePr>
        <p:xfrm>
          <a:off x="755576" y="1340768"/>
          <a:ext cx="7776864" cy="4808381"/>
        </p:xfrm>
        <a:graphic>
          <a:graphicData uri="http://schemas.openxmlformats.org/drawingml/2006/table">
            <a:tbl>
              <a:tblPr/>
              <a:tblGrid>
                <a:gridCol w="2088232"/>
                <a:gridCol w="1296144"/>
                <a:gridCol w="1281743"/>
                <a:gridCol w="1800040"/>
                <a:gridCol w="1310705"/>
              </a:tblGrid>
              <a:tr h="888851">
                <a:tc>
                  <a:txBody>
                    <a:bodyPr/>
                    <a:lstStyle/>
                    <a:p>
                      <a:pPr algn="ctr"/>
                      <a:r>
                        <a:rPr lang="pt-BR" sz="1500" b="0" dirty="0">
                          <a:solidFill>
                            <a:srgbClr val="002060"/>
                          </a:solidFill>
                          <a:effectLst/>
                          <a:latin typeface="Arial"/>
                        </a:rPr>
                        <a:t>CARGO</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2D9E7"/>
                    </a:solidFill>
                  </a:tcPr>
                </a:tc>
                <a:tc>
                  <a:txBody>
                    <a:bodyPr/>
                    <a:lstStyle/>
                    <a:p>
                      <a:pPr algn="ctr"/>
                      <a:r>
                        <a:rPr lang="pt-BR" sz="1500" b="0" dirty="0">
                          <a:solidFill>
                            <a:srgbClr val="002060"/>
                          </a:solidFill>
                          <a:effectLst/>
                          <a:latin typeface="Arial"/>
                        </a:rPr>
                        <a:t>CLASSE</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2D9E7"/>
                    </a:solidFill>
                  </a:tcPr>
                </a:tc>
                <a:tc>
                  <a:txBody>
                    <a:bodyPr/>
                    <a:lstStyle/>
                    <a:p>
                      <a:pPr algn="ctr"/>
                      <a:r>
                        <a:rPr lang="pt-BR" sz="1500" b="0" dirty="0">
                          <a:solidFill>
                            <a:srgbClr val="002060"/>
                          </a:solidFill>
                          <a:effectLst/>
                          <a:latin typeface="Arial"/>
                        </a:rPr>
                        <a:t>PADRÃO</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2D9E7"/>
                    </a:solidFill>
                  </a:tcPr>
                </a:tc>
                <a:tc>
                  <a:txBody>
                    <a:bodyPr/>
                    <a:lstStyle/>
                    <a:p>
                      <a:pPr algn="ctr"/>
                      <a:r>
                        <a:rPr lang="pt-BR" sz="1500" b="0" dirty="0">
                          <a:solidFill>
                            <a:srgbClr val="002060"/>
                          </a:solidFill>
                          <a:effectLst/>
                          <a:latin typeface="Arial"/>
                        </a:rPr>
                        <a:t>VENC. BÁSICO</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2D9E7"/>
                    </a:solidFill>
                  </a:tcPr>
                </a:tc>
                <a:tc>
                  <a:txBody>
                    <a:bodyPr/>
                    <a:lstStyle/>
                    <a:p>
                      <a:pPr algn="ctr"/>
                      <a:r>
                        <a:rPr lang="pt-BR" sz="1500" b="0" dirty="0">
                          <a:solidFill>
                            <a:srgbClr val="002060"/>
                          </a:solidFill>
                          <a:effectLst/>
                          <a:latin typeface="Arial"/>
                        </a:rPr>
                        <a:t>GDACTSP</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2D9E7"/>
                    </a:solidFill>
                  </a:tcPr>
                </a:tc>
              </a:tr>
              <a:tr h="261302">
                <a:tc rowSpan="15">
                  <a:txBody>
                    <a:bodyPr/>
                    <a:lstStyle/>
                    <a:p>
                      <a:r>
                        <a:rPr lang="pt-BR" sz="1500" b="0" dirty="0">
                          <a:solidFill>
                            <a:srgbClr val="333333"/>
                          </a:solidFill>
                          <a:effectLst/>
                          <a:latin typeface="Arial"/>
                        </a:rPr>
                        <a:t>Técnico em Saúde Pública / Assistente Técnico de Gestão em Saúde</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rowSpan="3">
                  <a:txBody>
                    <a:bodyPr/>
                    <a:lstStyle/>
                    <a:p>
                      <a:pPr algn="ctr"/>
                      <a:r>
                        <a:rPr lang="pt-BR" sz="1500" b="0" dirty="0">
                          <a:solidFill>
                            <a:srgbClr val="333333"/>
                          </a:solidFill>
                          <a:effectLst/>
                          <a:latin typeface="Arial"/>
                        </a:rPr>
                        <a:t>3</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III</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a:solidFill>
                            <a:srgbClr val="333333"/>
                          </a:solidFill>
                          <a:effectLst/>
                          <a:latin typeface="Arial"/>
                        </a:rPr>
                        <a:t>2.785,32</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13,93</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dirty="0">
                          <a:solidFill>
                            <a:srgbClr val="333333"/>
                          </a:solidFill>
                          <a:effectLst/>
                          <a:latin typeface="Arial"/>
                        </a:rPr>
                        <a:t>II</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2.688,24</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13,62</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a:solidFill>
                            <a:srgbClr val="333333"/>
                          </a:solidFill>
                          <a:effectLst/>
                          <a:latin typeface="Arial"/>
                        </a:rPr>
                        <a:t>I</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2.594,71</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13,32</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rowSpan="6">
                  <a:txBody>
                    <a:bodyPr/>
                    <a:lstStyle/>
                    <a:p>
                      <a:pPr algn="ctr"/>
                      <a:r>
                        <a:rPr lang="pt-BR" sz="1500" b="0">
                          <a:solidFill>
                            <a:srgbClr val="333333"/>
                          </a:solidFill>
                          <a:effectLst/>
                          <a:latin typeface="Arial"/>
                        </a:rPr>
                        <a:t>2</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VI</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2.506,13</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13,11</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a:solidFill>
                            <a:srgbClr val="333333"/>
                          </a:solidFill>
                          <a:effectLst/>
                          <a:latin typeface="Arial"/>
                        </a:rPr>
                        <a:t>V</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2.418,25</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12,82</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a:solidFill>
                            <a:srgbClr val="333333"/>
                          </a:solidFill>
                          <a:effectLst/>
                          <a:latin typeface="Arial"/>
                        </a:rPr>
                        <a:t>IV</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a:solidFill>
                            <a:srgbClr val="333333"/>
                          </a:solidFill>
                          <a:effectLst/>
                          <a:latin typeface="Arial"/>
                        </a:rPr>
                        <a:t>2.332,69</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12,53</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a:solidFill>
                            <a:srgbClr val="333333"/>
                          </a:solidFill>
                          <a:effectLst/>
                          <a:latin typeface="Arial"/>
                        </a:rPr>
                        <a:t>III</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a:solidFill>
                            <a:srgbClr val="333333"/>
                          </a:solidFill>
                          <a:effectLst/>
                          <a:latin typeface="Arial"/>
                        </a:rPr>
                        <a:t>2.252,30</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12,33</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a:solidFill>
                            <a:srgbClr val="333333"/>
                          </a:solidFill>
                          <a:effectLst/>
                          <a:latin typeface="Arial"/>
                        </a:rPr>
                        <a:t>II</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a:solidFill>
                            <a:srgbClr val="333333"/>
                          </a:solidFill>
                          <a:effectLst/>
                          <a:latin typeface="Arial"/>
                        </a:rPr>
                        <a:t>2.172,39</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12,05</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a:solidFill>
                            <a:srgbClr val="333333"/>
                          </a:solidFill>
                          <a:effectLst/>
                          <a:latin typeface="Arial"/>
                        </a:rPr>
                        <a:t>I</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a:solidFill>
                            <a:srgbClr val="333333"/>
                          </a:solidFill>
                          <a:effectLst/>
                          <a:latin typeface="Arial"/>
                        </a:rPr>
                        <a:t>2.094,57</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11,77</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rowSpan="6">
                  <a:txBody>
                    <a:bodyPr/>
                    <a:lstStyle/>
                    <a:p>
                      <a:pPr algn="ctr"/>
                      <a:r>
                        <a:rPr lang="pt-BR" sz="1500" b="0" dirty="0">
                          <a:solidFill>
                            <a:srgbClr val="333333"/>
                          </a:solidFill>
                          <a:effectLst/>
                          <a:latin typeface="Arial"/>
                        </a:rPr>
                        <a:t>1</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a:solidFill>
                            <a:srgbClr val="333333"/>
                          </a:solidFill>
                          <a:effectLst/>
                          <a:latin typeface="Arial"/>
                        </a:rPr>
                        <a:t>VI</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a:solidFill>
                            <a:srgbClr val="333333"/>
                          </a:solidFill>
                          <a:effectLst/>
                          <a:latin typeface="Arial"/>
                        </a:rPr>
                        <a:t>2.021,25</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11,58</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a:solidFill>
                            <a:srgbClr val="333333"/>
                          </a:solidFill>
                          <a:effectLst/>
                          <a:latin typeface="Arial"/>
                        </a:rPr>
                        <a:t>V</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a:solidFill>
                            <a:srgbClr val="333333"/>
                          </a:solidFill>
                          <a:effectLst/>
                          <a:latin typeface="Arial"/>
                        </a:rPr>
                        <a:t>1.948,69</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11,31</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a:solidFill>
                            <a:srgbClr val="333333"/>
                          </a:solidFill>
                          <a:effectLst/>
                          <a:latin typeface="Arial"/>
                        </a:rPr>
                        <a:t>IV</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a:solidFill>
                            <a:srgbClr val="333333"/>
                          </a:solidFill>
                          <a:effectLst/>
                          <a:latin typeface="Arial"/>
                        </a:rPr>
                        <a:t>1.877,71</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11,04</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a:solidFill>
                            <a:srgbClr val="333333"/>
                          </a:solidFill>
                          <a:effectLst/>
                          <a:latin typeface="Arial"/>
                        </a:rPr>
                        <a:t>III</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a:solidFill>
                            <a:srgbClr val="333333"/>
                          </a:solidFill>
                          <a:effectLst/>
                          <a:latin typeface="Arial"/>
                        </a:rPr>
                        <a:t>1.810,19</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10,85</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a:solidFill>
                            <a:srgbClr val="333333"/>
                          </a:solidFill>
                          <a:effectLst/>
                          <a:latin typeface="Arial"/>
                        </a:rPr>
                        <a:t>II</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a:solidFill>
                            <a:srgbClr val="333333"/>
                          </a:solidFill>
                          <a:effectLst/>
                          <a:latin typeface="Arial"/>
                        </a:rPr>
                        <a:t>1.743,57</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10,59</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1302">
                <a:tc vMerge="1">
                  <a:txBody>
                    <a:bodyPr/>
                    <a:lstStyle/>
                    <a:p>
                      <a:endParaRPr lang="pt-BR"/>
                    </a:p>
                  </a:txBody>
                  <a:tcPr/>
                </a:tc>
                <a:tc vMerge="1">
                  <a:txBody>
                    <a:bodyPr/>
                    <a:lstStyle/>
                    <a:p>
                      <a:endParaRPr lang="pt-BR"/>
                    </a:p>
                  </a:txBody>
                  <a:tcPr/>
                </a:tc>
                <a:tc>
                  <a:txBody>
                    <a:bodyPr/>
                    <a:lstStyle/>
                    <a:p>
                      <a:pPr algn="ctr"/>
                      <a:r>
                        <a:rPr lang="pt-BR" sz="1500" b="0" dirty="0">
                          <a:solidFill>
                            <a:srgbClr val="333333"/>
                          </a:solidFill>
                          <a:effectLst/>
                          <a:latin typeface="Arial"/>
                        </a:rPr>
                        <a:t>I</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1.678,28</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500" b="0" dirty="0">
                          <a:solidFill>
                            <a:srgbClr val="333333"/>
                          </a:solidFill>
                          <a:effectLst/>
                          <a:latin typeface="Arial"/>
                        </a:rPr>
                        <a:t>10,33</a:t>
                      </a:r>
                    </a:p>
                  </a:txBody>
                  <a:tcPr marL="16351" marR="16351" marT="16351" marB="163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bl>
          </a:graphicData>
        </a:graphic>
      </p:graphicFrame>
      <p:sp>
        <p:nvSpPr>
          <p:cNvPr id="6" name="Rectangle 1"/>
          <p:cNvSpPr>
            <a:spLocks noChangeArrowheads="1"/>
          </p:cNvSpPr>
          <p:nvPr/>
        </p:nvSpPr>
        <p:spPr bwMode="auto">
          <a:xfrm>
            <a:off x="1414463" y="157321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itchFamily="34" charset="0"/>
                <a:cs typeface="Arial" pitchFamily="34" charset="0"/>
              </a:rPr>
              <a:t/>
            </a:r>
            <a:br>
              <a:rPr kumimoji="0" lang="pt-BR" altLang="pt-BR" sz="1800" b="0" i="0" u="none" strike="noStrike" cap="none" normalizeH="0" baseline="0" smtClean="0">
                <a:ln>
                  <a:noFill/>
                </a:ln>
                <a:solidFill>
                  <a:schemeClr val="tx1"/>
                </a:solidFill>
                <a:effectLst/>
                <a:latin typeface="Arial" pitchFamily="34" charset="0"/>
                <a:cs typeface="Arial" pitchFamily="34" charset="0"/>
              </a:rPr>
            </a:br>
            <a:r>
              <a:rPr kumimoji="0" lang="pt-BR" altLang="pt-BR" sz="1800" b="0" i="0" u="none" strike="noStrike" cap="none" normalizeH="0" baseline="0" smtClean="0">
                <a:ln>
                  <a:noFill/>
                </a:ln>
                <a:solidFill>
                  <a:schemeClr val="tx1"/>
                </a:solidFill>
                <a:effectLst/>
                <a:latin typeface="Arial" pitchFamily="34" charset="0"/>
                <a:cs typeface="Arial" pitchFamily="34" charset="0"/>
              </a:rPr>
              <a:t/>
            </a:r>
            <a:br>
              <a:rPr kumimoji="0" lang="pt-BR" altLang="pt-BR" sz="1800" b="0" i="0" u="none" strike="noStrike" cap="none" normalizeH="0" baseline="0" smtClean="0">
                <a:ln>
                  <a:noFill/>
                </a:ln>
                <a:solidFill>
                  <a:schemeClr val="tx1"/>
                </a:solidFill>
                <a:effectLst/>
                <a:latin typeface="Arial" pitchFamily="34"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tângulo 4"/>
          <p:cNvSpPr/>
          <p:nvPr/>
        </p:nvSpPr>
        <p:spPr>
          <a:xfrm>
            <a:off x="-4613"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dirty="0">
              <a:latin typeface="Arial" pitchFamily="34" charset="0"/>
              <a:cs typeface="Arial" pitchFamily="34" charset="0"/>
            </a:endParaRPr>
          </a:p>
        </p:txBody>
      </p:sp>
      <p:sp>
        <p:nvSpPr>
          <p:cNvPr id="2" name="Título 1"/>
          <p:cNvSpPr>
            <a:spLocks noGrp="1"/>
          </p:cNvSpPr>
          <p:nvPr>
            <p:ph type="title"/>
          </p:nvPr>
        </p:nvSpPr>
        <p:spPr>
          <a:xfrm>
            <a:off x="930983" y="77512"/>
            <a:ext cx="7272808" cy="914400"/>
          </a:xfrm>
        </p:spPr>
        <p:txBody>
          <a:bodyPr>
            <a:noAutofit/>
          </a:bodyPr>
          <a:lstStyle/>
          <a:p>
            <a:pPr algn="ctr"/>
            <a:r>
              <a:rPr lang="pt-BR" sz="2400" dirty="0" smtClean="0">
                <a:solidFill>
                  <a:srgbClr val="002060"/>
                </a:solidFill>
                <a:effectLst/>
                <a:latin typeface="Arial" pitchFamily="34" charset="0"/>
                <a:cs typeface="Arial" pitchFamily="34" charset="0"/>
              </a:rPr>
              <a:t>CARREIRA DE TÉCNICO EM SAÚDE PÚBLICA / FIOCRUZ – TABELA SALARIAL DE 2014</a:t>
            </a:r>
            <a:endParaRPr lang="pt-BR" sz="2400" dirty="0">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xmlns="" val="1749154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414463" y="157321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itchFamily="34" charset="0"/>
                <a:cs typeface="Arial" pitchFamily="34" charset="0"/>
              </a:rPr>
              <a:t/>
            </a:r>
            <a:br>
              <a:rPr kumimoji="0" lang="pt-BR" altLang="pt-BR" sz="1800" b="0" i="0" u="none" strike="noStrike" cap="none" normalizeH="0" baseline="0" smtClean="0">
                <a:ln>
                  <a:noFill/>
                </a:ln>
                <a:solidFill>
                  <a:schemeClr val="tx1"/>
                </a:solidFill>
                <a:effectLst/>
                <a:latin typeface="Arial" pitchFamily="34" charset="0"/>
                <a:cs typeface="Arial" pitchFamily="34" charset="0"/>
              </a:rPr>
            </a:br>
            <a:r>
              <a:rPr kumimoji="0" lang="pt-BR" altLang="pt-BR" sz="1800" b="0" i="0" u="none" strike="noStrike" cap="none" normalizeH="0" baseline="0" smtClean="0">
                <a:ln>
                  <a:noFill/>
                </a:ln>
                <a:solidFill>
                  <a:schemeClr val="tx1"/>
                </a:solidFill>
                <a:effectLst/>
                <a:latin typeface="Arial" pitchFamily="34" charset="0"/>
                <a:cs typeface="Arial" pitchFamily="34" charset="0"/>
              </a:rPr>
              <a:t/>
            </a:r>
            <a:br>
              <a:rPr kumimoji="0" lang="pt-BR" altLang="pt-BR" sz="1800" b="0" i="0" u="none" strike="noStrike" cap="none" normalizeH="0" baseline="0" smtClean="0">
                <a:ln>
                  <a:noFill/>
                </a:ln>
                <a:solidFill>
                  <a:schemeClr val="tx1"/>
                </a:solidFill>
                <a:effectLst/>
                <a:latin typeface="Arial" pitchFamily="34"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tângulo 4"/>
          <p:cNvSpPr/>
          <p:nvPr/>
        </p:nvSpPr>
        <p:spPr>
          <a:xfrm>
            <a:off x="-4613"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dirty="0">
              <a:latin typeface="Arial" pitchFamily="34" charset="0"/>
              <a:cs typeface="Arial" pitchFamily="34" charset="0"/>
            </a:endParaRPr>
          </a:p>
        </p:txBody>
      </p:sp>
      <p:sp>
        <p:nvSpPr>
          <p:cNvPr id="2" name="Título 1"/>
          <p:cNvSpPr>
            <a:spLocks noGrp="1"/>
          </p:cNvSpPr>
          <p:nvPr>
            <p:ph type="title"/>
          </p:nvPr>
        </p:nvSpPr>
        <p:spPr>
          <a:xfrm>
            <a:off x="930983" y="77512"/>
            <a:ext cx="7272808" cy="914400"/>
          </a:xfrm>
        </p:spPr>
        <p:txBody>
          <a:bodyPr>
            <a:noAutofit/>
          </a:bodyPr>
          <a:lstStyle/>
          <a:p>
            <a:pPr algn="ctr"/>
            <a:r>
              <a:rPr lang="pt-BR" sz="2400" dirty="0" smtClean="0">
                <a:solidFill>
                  <a:srgbClr val="002060"/>
                </a:solidFill>
                <a:effectLst/>
                <a:latin typeface="Arial" pitchFamily="34" charset="0"/>
                <a:cs typeface="Arial" pitchFamily="34" charset="0"/>
              </a:rPr>
              <a:t>CARREIRA DE TÉCNICO EM SAÚDE PÚBLICA / FIOCRUZ – TABELA SALARIAL DE 2014</a:t>
            </a:r>
            <a:endParaRPr lang="pt-BR" sz="2400" dirty="0">
              <a:solidFill>
                <a:srgbClr val="002060"/>
              </a:solidFill>
              <a:effectLst/>
              <a:latin typeface="Arial" pitchFamily="34" charset="0"/>
              <a:cs typeface="Arial" pitchFamily="34" charset="0"/>
            </a:endParaRPr>
          </a:p>
        </p:txBody>
      </p:sp>
      <p:graphicFrame>
        <p:nvGraphicFramePr>
          <p:cNvPr id="7" name="Espaço Reservado para Conteúdo 3"/>
          <p:cNvGraphicFramePr>
            <a:graphicFrameLocks noGrp="1"/>
          </p:cNvGraphicFramePr>
          <p:nvPr>
            <p:ph idx="1"/>
            <p:extLst>
              <p:ext uri="{D42A27DB-BD31-4B8C-83A1-F6EECF244321}">
                <p14:modId xmlns:p14="http://schemas.microsoft.com/office/powerpoint/2010/main" xmlns="" val="282970913"/>
              </p:ext>
            </p:extLst>
          </p:nvPr>
        </p:nvGraphicFramePr>
        <p:xfrm>
          <a:off x="827584" y="1279837"/>
          <a:ext cx="7632848" cy="5245507"/>
        </p:xfrm>
        <a:graphic>
          <a:graphicData uri="http://schemas.openxmlformats.org/drawingml/2006/table">
            <a:tbl>
              <a:tblPr/>
              <a:tblGrid>
                <a:gridCol w="954106"/>
                <a:gridCol w="954106"/>
                <a:gridCol w="954106"/>
                <a:gridCol w="954106"/>
                <a:gridCol w="954106"/>
                <a:gridCol w="954106"/>
                <a:gridCol w="954106"/>
                <a:gridCol w="954106"/>
              </a:tblGrid>
              <a:tr h="487728">
                <a:tc gridSpan="8">
                  <a:txBody>
                    <a:bodyPr/>
                    <a:lstStyle/>
                    <a:p>
                      <a:pPr algn="ctr"/>
                      <a:r>
                        <a:rPr lang="pt-BR" sz="1400" b="1" dirty="0" smtClean="0">
                          <a:solidFill>
                            <a:srgbClr val="000000"/>
                          </a:solidFill>
                          <a:effectLst/>
                          <a:latin typeface="Arial"/>
                        </a:rPr>
                        <a:t>GRATIFICAÇÃO </a:t>
                      </a:r>
                      <a:r>
                        <a:rPr lang="pt-BR" sz="1400" b="1" dirty="0">
                          <a:solidFill>
                            <a:srgbClr val="000000"/>
                          </a:solidFill>
                          <a:effectLst/>
                          <a:latin typeface="Arial"/>
                        </a:rPr>
                        <a:t>POR TITULAÇÃO</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2D9E7"/>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6453">
                <a:tc gridSpan="3">
                  <a:txBody>
                    <a:bodyPr/>
                    <a:lstStyle/>
                    <a:p>
                      <a:r>
                        <a:rPr lang="pt-BR" sz="1400" dirty="0">
                          <a:solidFill>
                            <a:srgbClr val="002060"/>
                          </a:solidFill>
                          <a:effectLst/>
                          <a:latin typeface="Arial"/>
                        </a:rPr>
                        <a:t> </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hMerge="1">
                  <a:txBody>
                    <a:bodyPr/>
                    <a:lstStyle/>
                    <a:p>
                      <a:endParaRPr lang="pt-BR"/>
                    </a:p>
                  </a:txBody>
                  <a:tcPr/>
                </a:tc>
                <a:tc hMerge="1">
                  <a:txBody>
                    <a:bodyPr/>
                    <a:lstStyle/>
                    <a:p>
                      <a:endParaRPr lang="pt-BR"/>
                    </a:p>
                  </a:txBody>
                  <a:tcPr/>
                </a:tc>
                <a:tc>
                  <a:txBody>
                    <a:bodyPr/>
                    <a:lstStyle/>
                    <a:p>
                      <a:pPr algn="ctr"/>
                      <a:r>
                        <a:rPr lang="pt-BR" sz="1400" b="1" dirty="0">
                          <a:solidFill>
                            <a:srgbClr val="002060"/>
                          </a:solidFill>
                          <a:effectLst/>
                          <a:latin typeface="Arial"/>
                        </a:rPr>
                        <a:t>GQ1</a:t>
                      </a:r>
                      <a:endParaRPr lang="pt-BR" sz="1400" dirty="0">
                        <a:solidFill>
                          <a:srgbClr val="002060"/>
                        </a:solidFill>
                        <a:effectLst/>
                        <a:latin typeface="Arial"/>
                      </a:endParaRP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b="1" dirty="0">
                          <a:solidFill>
                            <a:srgbClr val="002060"/>
                          </a:solidFill>
                          <a:effectLst/>
                          <a:latin typeface="Arial"/>
                        </a:rPr>
                        <a:t>GQ2</a:t>
                      </a:r>
                      <a:endParaRPr lang="pt-BR" sz="1400" dirty="0">
                        <a:solidFill>
                          <a:srgbClr val="002060"/>
                        </a:solidFill>
                        <a:effectLst/>
                        <a:latin typeface="Arial"/>
                      </a:endParaRP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b="1" dirty="0">
                          <a:solidFill>
                            <a:srgbClr val="002060"/>
                          </a:solidFill>
                          <a:effectLst/>
                          <a:latin typeface="Arial"/>
                        </a:rPr>
                        <a:t>GQ3</a:t>
                      </a:r>
                      <a:endParaRPr lang="pt-BR" sz="1400" dirty="0">
                        <a:solidFill>
                          <a:srgbClr val="002060"/>
                        </a:solidFill>
                        <a:effectLst/>
                        <a:latin typeface="Arial"/>
                      </a:endParaRP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b="1" dirty="0">
                          <a:solidFill>
                            <a:srgbClr val="002060"/>
                          </a:solidFill>
                          <a:effectLst/>
                          <a:latin typeface="Arial"/>
                        </a:rPr>
                        <a:t>GQ4</a:t>
                      </a:r>
                      <a:endParaRPr lang="pt-BR" sz="1400" dirty="0">
                        <a:solidFill>
                          <a:srgbClr val="002060"/>
                        </a:solidFill>
                        <a:effectLst/>
                        <a:latin typeface="Arial"/>
                      </a:endParaRP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b="1">
                          <a:solidFill>
                            <a:srgbClr val="002060"/>
                          </a:solidFill>
                          <a:effectLst/>
                          <a:latin typeface="Arial"/>
                        </a:rPr>
                        <a:t>GQ5</a:t>
                      </a:r>
                      <a:endParaRPr lang="pt-BR" sz="1400">
                        <a:solidFill>
                          <a:srgbClr val="002060"/>
                        </a:solidFill>
                        <a:effectLst/>
                        <a:latin typeface="Arial"/>
                      </a:endParaRP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a:txBody>
                    <a:bodyPr/>
                    <a:lstStyle/>
                    <a:p>
                      <a:pPr algn="ctr"/>
                      <a:r>
                        <a:rPr lang="pt-BR" sz="1400" b="1" dirty="0">
                          <a:solidFill>
                            <a:srgbClr val="002060"/>
                          </a:solidFill>
                          <a:effectLst/>
                          <a:latin typeface="Arial"/>
                        </a:rPr>
                        <a:t>CARGO</a:t>
                      </a:r>
                      <a:endParaRPr lang="pt-BR" sz="1400" dirty="0">
                        <a:solidFill>
                          <a:srgbClr val="002060"/>
                        </a:solidFill>
                        <a:effectLst/>
                        <a:latin typeface="Arial"/>
                      </a:endParaRP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b="1" dirty="0">
                          <a:solidFill>
                            <a:srgbClr val="002060"/>
                          </a:solidFill>
                          <a:effectLst/>
                          <a:latin typeface="Arial"/>
                        </a:rPr>
                        <a:t>CLASSE</a:t>
                      </a:r>
                      <a:endParaRPr lang="pt-BR" sz="1400" dirty="0">
                        <a:solidFill>
                          <a:srgbClr val="002060"/>
                        </a:solidFill>
                        <a:effectLst/>
                        <a:latin typeface="Arial"/>
                      </a:endParaRP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b="1" dirty="0">
                          <a:solidFill>
                            <a:srgbClr val="002060"/>
                          </a:solidFill>
                          <a:effectLst/>
                          <a:latin typeface="Arial"/>
                        </a:rPr>
                        <a:t>PADRÃO</a:t>
                      </a:r>
                      <a:endParaRPr lang="pt-BR" sz="1400" dirty="0">
                        <a:solidFill>
                          <a:srgbClr val="002060"/>
                        </a:solidFill>
                        <a:effectLst/>
                        <a:latin typeface="Arial"/>
                      </a:endParaRP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002060"/>
                          </a:solidFill>
                          <a:effectLst/>
                          <a:latin typeface="Arial"/>
                        </a:rPr>
                        <a:t> </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002060"/>
                          </a:solidFill>
                          <a:effectLst/>
                          <a:latin typeface="Arial"/>
                        </a:rPr>
                        <a:t> </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002060"/>
                          </a:solidFill>
                          <a:effectLst/>
                          <a:latin typeface="Arial"/>
                        </a:rPr>
                        <a:t> </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002060"/>
                          </a:solidFill>
                          <a:effectLst/>
                          <a:latin typeface="Arial"/>
                        </a:rPr>
                        <a:t> </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002060"/>
                          </a:solidFill>
                          <a:effectLst/>
                          <a:latin typeface="Arial"/>
                        </a:rPr>
                        <a:t> </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rowSpan="15">
                  <a:txBody>
                    <a:bodyPr/>
                    <a:lstStyle/>
                    <a:p>
                      <a:r>
                        <a:rPr lang="pt-BR" sz="1400" dirty="0">
                          <a:solidFill>
                            <a:srgbClr val="333333"/>
                          </a:solidFill>
                          <a:effectLst/>
                          <a:latin typeface="Arial"/>
                        </a:rPr>
                        <a:t>Técnico em Saúde Pública/ Assistente Técnico de Gestão em Saúde</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rowSpan="3">
                  <a:txBody>
                    <a:bodyPr/>
                    <a:lstStyle/>
                    <a:p>
                      <a:pPr algn="ctr"/>
                      <a:r>
                        <a:rPr lang="pt-BR" sz="1400" dirty="0">
                          <a:solidFill>
                            <a:srgbClr val="333333"/>
                          </a:solidFill>
                          <a:effectLst/>
                          <a:latin typeface="Arial"/>
                        </a:rPr>
                        <a:t>3</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III</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752,00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827,00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902,00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1.462,00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2.925,00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II</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725,00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798,00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870,00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1.412,00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2.822,00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I</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700,00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770,00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840,00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1.362,00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2.725,00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rowSpan="6">
                  <a:txBody>
                    <a:bodyPr/>
                    <a:lstStyle/>
                    <a:p>
                      <a:pPr algn="ctr"/>
                      <a:r>
                        <a:rPr lang="pt-BR" sz="1400" dirty="0">
                          <a:solidFill>
                            <a:srgbClr val="333333"/>
                          </a:solidFill>
                          <a:effectLst/>
                          <a:latin typeface="Arial"/>
                        </a:rPr>
                        <a:t>2</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VI</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677,00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745,00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812,00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1.316,00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2.632,00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494531">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V</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652,00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717,00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782,00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Courier New"/>
                        </a:rPr>
                        <a:t>1.270,00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2.539,00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IV</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629,00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692,00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755,00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1.225,00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2.449,00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III</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608,00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669,00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730,00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1.182,00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2.365,00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II</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587,00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646,00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704,00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1.141,00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2.281,00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I</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565,00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622,00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678,00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1.100,00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2.199,00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rowSpan="6">
                  <a:txBody>
                    <a:bodyPr/>
                    <a:lstStyle/>
                    <a:p>
                      <a:pPr algn="ctr"/>
                      <a:r>
                        <a:rPr lang="pt-BR" sz="1400">
                          <a:solidFill>
                            <a:srgbClr val="333333"/>
                          </a:solidFill>
                          <a:effectLst/>
                          <a:latin typeface="Arial"/>
                        </a:rPr>
                        <a:t>1</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VI</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546,00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601,00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655,00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1.061,00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2,122,00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V</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527,00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580,00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632,00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1.023,00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2.046,00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IV</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506,00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557,00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607,00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986,00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1.971,00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III</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489,00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538,00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587,00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950,00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1.901,00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II</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471,00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518,00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565,00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916,00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1.831,00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r h="266453">
                <a:tc vMerge="1">
                  <a:txBody>
                    <a:bodyPr/>
                    <a:lstStyle/>
                    <a:p>
                      <a:endParaRPr lang="pt-BR"/>
                    </a:p>
                  </a:txBody>
                  <a:tcPr/>
                </a:tc>
                <a:tc vMerge="1">
                  <a:txBody>
                    <a:bodyPr/>
                    <a:lstStyle/>
                    <a:p>
                      <a:endParaRPr lang="pt-BR"/>
                    </a:p>
                  </a:txBody>
                  <a:tcPr/>
                </a:tc>
                <a:tc>
                  <a:txBody>
                    <a:bodyPr/>
                    <a:lstStyle/>
                    <a:p>
                      <a:pPr algn="ctr"/>
                      <a:r>
                        <a:rPr lang="pt-BR" sz="1400" dirty="0">
                          <a:solidFill>
                            <a:srgbClr val="333333"/>
                          </a:solidFill>
                          <a:effectLst/>
                          <a:latin typeface="Arial"/>
                        </a:rPr>
                        <a:t>I</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a:solidFill>
                            <a:srgbClr val="333333"/>
                          </a:solidFill>
                          <a:effectLst/>
                          <a:latin typeface="Arial"/>
                        </a:rPr>
                        <a:t>452,00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497,00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542,00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881,00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c>
                  <a:txBody>
                    <a:bodyPr/>
                    <a:lstStyle/>
                    <a:p>
                      <a:pPr algn="ctr"/>
                      <a:r>
                        <a:rPr lang="pt-BR" sz="1400" dirty="0">
                          <a:solidFill>
                            <a:srgbClr val="333333"/>
                          </a:solidFill>
                          <a:effectLst/>
                          <a:latin typeface="Arial"/>
                        </a:rPr>
                        <a:t>1.762,00</a:t>
                      </a:r>
                    </a:p>
                  </a:txBody>
                  <a:tcPr marL="14619" marR="14619" marT="14619" marB="1461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xmlns="" val="419254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02991" y="1628800"/>
            <a:ext cx="7128792" cy="3657599"/>
          </a:xfrm>
        </p:spPr>
        <p:txBody>
          <a:bodyPr>
            <a:normAutofit/>
          </a:bodyPr>
          <a:lstStyle/>
          <a:p>
            <a:pPr>
              <a:buClr>
                <a:schemeClr val="accent2">
                  <a:lumMod val="60000"/>
                  <a:lumOff val="40000"/>
                </a:schemeClr>
              </a:buClr>
              <a:buFont typeface="Wingdings" pitchFamily="2" charset="2"/>
              <a:buChar char="§"/>
            </a:pPr>
            <a:r>
              <a:rPr lang="pt-BR" sz="2400" dirty="0" smtClean="0">
                <a:latin typeface="Arial" pitchFamily="34" charset="0"/>
                <a:cs typeface="Arial" pitchFamily="34" charset="0"/>
              </a:rPr>
              <a:t>Adequação contínua  dos conteúdos  das aulas/ grade curricular – Oficina CTB;</a:t>
            </a:r>
          </a:p>
          <a:p>
            <a:pPr marL="342900" indent="-342900">
              <a:buClr>
                <a:schemeClr val="accent2">
                  <a:lumMod val="60000"/>
                  <a:lumOff val="40000"/>
                </a:schemeClr>
              </a:buClr>
              <a:buFont typeface="Wingdings" pitchFamily="2" charset="2"/>
              <a:buChar char="§"/>
            </a:pPr>
            <a:endParaRPr lang="pt-BR" sz="2400" dirty="0" smtClean="0">
              <a:latin typeface="Arial" pitchFamily="34" charset="0"/>
              <a:cs typeface="Arial" pitchFamily="34" charset="0"/>
            </a:endParaRPr>
          </a:p>
          <a:p>
            <a:pPr algn="just">
              <a:buClr>
                <a:schemeClr val="accent2">
                  <a:lumMod val="60000"/>
                  <a:lumOff val="40000"/>
                </a:schemeClr>
              </a:buClr>
              <a:buFont typeface="Wingdings" pitchFamily="2" charset="2"/>
              <a:buChar char="§"/>
            </a:pPr>
            <a:r>
              <a:rPr lang="pt-BR" sz="2400" dirty="0" smtClean="0">
                <a:latin typeface="Arial" pitchFamily="34" charset="0"/>
                <a:cs typeface="Arial" pitchFamily="34" charset="0"/>
              </a:rPr>
              <a:t>Estreitar as colaborações com as outras unidades da Fiocruz (</a:t>
            </a:r>
            <a:r>
              <a:rPr lang="pt-BR" sz="2400" dirty="0" err="1" smtClean="0">
                <a:latin typeface="Arial" pitchFamily="34" charset="0"/>
                <a:cs typeface="Arial" pitchFamily="34" charset="0"/>
              </a:rPr>
              <a:t>BioManguinhos</a:t>
            </a:r>
            <a:r>
              <a:rPr lang="pt-BR" sz="2400" dirty="0" smtClean="0">
                <a:latin typeface="Arial" pitchFamily="34" charset="0"/>
                <a:cs typeface="Arial" pitchFamily="34" charset="0"/>
              </a:rPr>
              <a:t>, </a:t>
            </a:r>
            <a:r>
              <a:rPr lang="pt-BR" sz="2400" dirty="0" err="1" smtClean="0">
                <a:latin typeface="Arial" pitchFamily="34" charset="0"/>
                <a:cs typeface="Arial" pitchFamily="34" charset="0"/>
              </a:rPr>
              <a:t>Farmanguinhos</a:t>
            </a:r>
            <a:r>
              <a:rPr lang="pt-BR" sz="2400" dirty="0" smtClean="0">
                <a:latin typeface="Arial" pitchFamily="34" charset="0"/>
                <a:cs typeface="Arial" pitchFamily="34" charset="0"/>
              </a:rPr>
              <a:t>, INCQS e CDTS) – Oferta de disciplinas.</a:t>
            </a:r>
          </a:p>
          <a:p>
            <a:pPr marL="18288" indent="0">
              <a:buNone/>
            </a:pPr>
            <a:endParaRPr lang="pt-BR" sz="2400" dirty="0">
              <a:latin typeface="Arial" pitchFamily="34" charset="0"/>
              <a:cs typeface="Arial" pitchFamily="34" charset="0"/>
            </a:endParaRPr>
          </a:p>
        </p:txBody>
      </p:sp>
      <p:sp>
        <p:nvSpPr>
          <p:cNvPr id="4" name="Retângulo 3"/>
          <p:cNvSpPr/>
          <p:nvPr/>
        </p:nvSpPr>
        <p:spPr>
          <a:xfrm>
            <a:off x="-4613"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dirty="0">
              <a:latin typeface="Arial" pitchFamily="34" charset="0"/>
              <a:cs typeface="Arial" pitchFamily="34" charset="0"/>
            </a:endParaRPr>
          </a:p>
        </p:txBody>
      </p:sp>
      <p:sp>
        <p:nvSpPr>
          <p:cNvPr id="2" name="Título 1"/>
          <p:cNvSpPr>
            <a:spLocks noGrp="1"/>
          </p:cNvSpPr>
          <p:nvPr>
            <p:ph type="title"/>
          </p:nvPr>
        </p:nvSpPr>
        <p:spPr>
          <a:xfrm>
            <a:off x="1996752" y="-171400"/>
            <a:ext cx="7543800" cy="914400"/>
          </a:xfrm>
        </p:spPr>
        <p:txBody>
          <a:bodyPr/>
          <a:lstStyle/>
          <a:p>
            <a:r>
              <a:rPr lang="pt-BR" sz="2800" dirty="0" smtClean="0">
                <a:solidFill>
                  <a:srgbClr val="002060"/>
                </a:solidFill>
                <a:latin typeface="Arial" pitchFamily="34" charset="0"/>
                <a:cs typeface="Arial" pitchFamily="34" charset="0"/>
              </a:rPr>
              <a:t>PERSPECTIVAS - CTB</a:t>
            </a:r>
            <a:endParaRPr lang="pt-B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2900030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391317" y="1124744"/>
            <a:ext cx="8363272" cy="4857403"/>
          </a:xfrm>
        </p:spPr>
        <p:txBody>
          <a:bodyPr>
            <a:noAutofit/>
          </a:bodyPr>
          <a:lstStyle/>
          <a:p>
            <a:pPr algn="just">
              <a:spcAft>
                <a:spcPts val="1200"/>
              </a:spcAft>
              <a:buClr>
                <a:schemeClr val="accent2">
                  <a:lumMod val="60000"/>
                  <a:lumOff val="40000"/>
                </a:schemeClr>
              </a:buClr>
              <a:buFont typeface="Wingdings" pitchFamily="2" charset="2"/>
              <a:buChar char="§"/>
            </a:pPr>
            <a:r>
              <a:rPr lang="pt-BR" sz="2000" dirty="0" smtClean="0">
                <a:effectLst/>
                <a:latin typeface="Arial" pitchFamily="34" charset="0"/>
                <a:cs typeface="Arial" pitchFamily="34" charset="0"/>
              </a:rPr>
              <a:t>De que forma o Poder Público  poderia interceder junto ao mercado na área de biotecnologia para se ter uma maior valorização pessoal e  salarial dos profissionais técnicos? </a:t>
            </a:r>
          </a:p>
          <a:p>
            <a:pPr algn="just">
              <a:spcAft>
                <a:spcPts val="1200"/>
              </a:spcAft>
              <a:buClr>
                <a:schemeClr val="accent2">
                  <a:lumMod val="60000"/>
                  <a:lumOff val="40000"/>
                </a:schemeClr>
              </a:buClr>
              <a:buFont typeface="Wingdings" pitchFamily="2" charset="2"/>
              <a:buChar char="§"/>
            </a:pPr>
            <a:r>
              <a:rPr lang="pt-BR" sz="2000" dirty="0" smtClean="0">
                <a:effectLst/>
                <a:latin typeface="Arial" pitchFamily="34" charset="0"/>
                <a:cs typeface="Arial" pitchFamily="34" charset="0"/>
              </a:rPr>
              <a:t>Qual o papel  das instituições de ensino técnico no processo de valorização dos seus egressos junto ao setor produtivo? </a:t>
            </a:r>
          </a:p>
          <a:p>
            <a:pPr algn="just">
              <a:spcAft>
                <a:spcPts val="1200"/>
              </a:spcAft>
              <a:buClr>
                <a:schemeClr val="accent2">
                  <a:lumMod val="60000"/>
                  <a:lumOff val="40000"/>
                </a:schemeClr>
              </a:buClr>
              <a:buFont typeface="Wingdings" pitchFamily="2" charset="2"/>
              <a:buChar char="§"/>
            </a:pPr>
            <a:r>
              <a:rPr lang="pt-BR" sz="2000" dirty="0" smtClean="0">
                <a:effectLst/>
                <a:latin typeface="Arial" pitchFamily="34" charset="0"/>
                <a:cs typeface="Arial" pitchFamily="34" charset="0"/>
              </a:rPr>
              <a:t>De que forma podemos tornar mais atrativo o papel do técnico e consequentemente fixarmos estes profissionais ?</a:t>
            </a:r>
          </a:p>
          <a:p>
            <a:pPr algn="just">
              <a:spcAft>
                <a:spcPts val="1200"/>
              </a:spcAft>
              <a:buClr>
                <a:schemeClr val="accent2">
                  <a:lumMod val="60000"/>
                  <a:lumOff val="40000"/>
                </a:schemeClr>
              </a:buClr>
              <a:buFont typeface="Wingdings" pitchFamily="2" charset="2"/>
              <a:buChar char="§"/>
            </a:pPr>
            <a:r>
              <a:rPr lang="pt-BR" sz="2000" dirty="0" smtClean="0">
                <a:effectLst/>
                <a:latin typeface="Arial" pitchFamily="34" charset="0"/>
                <a:cs typeface="Arial" pitchFamily="34" charset="0"/>
              </a:rPr>
              <a:t> </a:t>
            </a:r>
            <a:r>
              <a:rPr lang="pt-BR" sz="2000" dirty="0">
                <a:effectLst/>
                <a:latin typeface="Arial" pitchFamily="34" charset="0"/>
                <a:cs typeface="Arial" pitchFamily="34" charset="0"/>
              </a:rPr>
              <a:t>O incremento do setor de biotecnologia poderia  possibilitar uma maior demanda de profissionais e com isso maior valorização salarial?</a:t>
            </a:r>
          </a:p>
          <a:p>
            <a:pPr algn="just">
              <a:spcAft>
                <a:spcPts val="1200"/>
              </a:spcAft>
              <a:buClr>
                <a:schemeClr val="accent2">
                  <a:lumMod val="60000"/>
                  <a:lumOff val="40000"/>
                </a:schemeClr>
              </a:buClr>
              <a:buFont typeface="Wingdings" pitchFamily="2" charset="2"/>
              <a:buChar char="§"/>
            </a:pPr>
            <a:endParaRPr lang="pt-BR" sz="1600" dirty="0">
              <a:effectLst/>
              <a:latin typeface="Arial" pitchFamily="34" charset="0"/>
              <a:cs typeface="Arial" pitchFamily="34" charset="0"/>
            </a:endParaRPr>
          </a:p>
        </p:txBody>
      </p:sp>
      <p:sp>
        <p:nvSpPr>
          <p:cNvPr id="4" name="Retângulo 3"/>
          <p:cNvSpPr/>
          <p:nvPr/>
        </p:nvSpPr>
        <p:spPr>
          <a:xfrm>
            <a:off x="953" y="0"/>
            <a:ext cx="9144000" cy="1124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971600" y="41414"/>
            <a:ext cx="6984776" cy="954107"/>
          </a:xfrm>
          <a:prstGeom prst="rect">
            <a:avLst/>
          </a:prstGeom>
          <a:noFill/>
        </p:spPr>
        <p:txBody>
          <a:bodyPr wrap="square" rtlCol="0">
            <a:spAutoFit/>
          </a:bodyPr>
          <a:lstStyle/>
          <a:p>
            <a:pPr algn="ctr"/>
            <a:r>
              <a:rPr lang="pt-BR" sz="2800" dirty="0" smtClean="0">
                <a:solidFill>
                  <a:srgbClr val="002060"/>
                </a:solidFill>
                <a:latin typeface="Arial" pitchFamily="34" charset="0"/>
                <a:cs typeface="Arial" pitchFamily="34" charset="0"/>
              </a:rPr>
              <a:t>ALGUMAS QUESTÕES PARA  REFLETIRMOS</a:t>
            </a:r>
            <a:endParaRPr lang="pt-BR" sz="2800" dirty="0">
              <a:solidFill>
                <a:srgbClr val="002060"/>
              </a:solidFill>
              <a:latin typeface="Arial" pitchFamily="34" charset="0"/>
              <a:cs typeface="Arial" pitchFamily="34" charset="0"/>
            </a:endParaRPr>
          </a:p>
        </p:txBody>
      </p:sp>
      <p:pic>
        <p:nvPicPr>
          <p:cNvPr id="12290" name="Picture 2" descr="Image result for interrogação azu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0392" y="59417"/>
            <a:ext cx="936104" cy="9361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9293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5576" y="1772816"/>
            <a:ext cx="7272808" cy="2736304"/>
          </a:xfrm>
        </p:spPr>
        <p:txBody>
          <a:bodyPr>
            <a:normAutofit/>
          </a:bodyPr>
          <a:lstStyle/>
          <a:p>
            <a:pPr marL="342900" indent="-342900" algn="just">
              <a:buFont typeface="Wingdings" pitchFamily="2" charset="2"/>
              <a:buChar char="§"/>
            </a:pPr>
            <a:r>
              <a:rPr lang="pt-BR" dirty="0" smtClean="0">
                <a:latin typeface="Arial" pitchFamily="34" charset="0"/>
                <a:cs typeface="Arial" pitchFamily="34" charset="0"/>
              </a:rPr>
              <a:t>O PROFISSIONAL EGRESSO DO CURSO TÉCNICO DO IOC,  POSSUI  CONHECIMENTOS TEÓRICOS E PRÁTICOS, SENDO CAPAZ DE ATUAR DE FORMA COOPERATIVA NAS PESQUISAS BÁSICA E APLICADA A BIOTECNOLOGIA;  DIAGNÓSTICO;  BIOLOGIA PARASITÁRIA E ÁREAS AFINS.</a:t>
            </a:r>
          </a:p>
          <a:p>
            <a:pPr lvl="0" algn="just">
              <a:buFont typeface="Wingdings" pitchFamily="2" charset="2"/>
              <a:buChar char="§"/>
            </a:pPr>
            <a:endParaRPr lang="pt-BR" sz="1800" dirty="0" smtClean="0">
              <a:latin typeface="Arial" pitchFamily="34" charset="0"/>
              <a:cs typeface="Arial" pitchFamily="34" charset="0"/>
            </a:endParaRPr>
          </a:p>
          <a:p>
            <a:pPr marL="285750" lvl="0" indent="-285750" algn="just">
              <a:buFont typeface="Wingdings" pitchFamily="2" charset="2"/>
              <a:buChar char="§"/>
            </a:pPr>
            <a:endParaRPr lang="pt-BR" sz="1800" dirty="0" smtClean="0">
              <a:latin typeface="Arial" pitchFamily="34" charset="0"/>
              <a:cs typeface="Arial" pitchFamily="34" charset="0"/>
            </a:endParaRPr>
          </a:p>
          <a:p>
            <a:pPr marL="342900" indent="-342900" algn="just">
              <a:buFont typeface="Wingdings" pitchFamily="2" charset="2"/>
              <a:buChar char="§"/>
            </a:pPr>
            <a:endParaRPr lang="pt-BR" dirty="0">
              <a:latin typeface="Arial" pitchFamily="34" charset="0"/>
              <a:cs typeface="Arial" pitchFamily="34" charset="0"/>
            </a:endParaRPr>
          </a:p>
        </p:txBody>
      </p:sp>
      <p:sp>
        <p:nvSpPr>
          <p:cNvPr id="4" name="Retângulo 3"/>
          <p:cNvSpPr/>
          <p:nvPr/>
        </p:nvSpPr>
        <p:spPr>
          <a:xfrm>
            <a:off x="0" y="0"/>
            <a:ext cx="9144000" cy="7647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1321296" y="-18256"/>
            <a:ext cx="6635080" cy="1143000"/>
          </a:xfrm>
        </p:spPr>
        <p:txBody>
          <a:bodyPr>
            <a:normAutofit fontScale="90000"/>
          </a:bodyPr>
          <a:lstStyle/>
          <a:p>
            <a:r>
              <a:rPr lang="pt-BR" b="1" dirty="0" smtClean="0">
                <a:solidFill>
                  <a:srgbClr val="002060"/>
                </a:solidFill>
              </a:rPr>
              <a:t> </a:t>
            </a:r>
            <a:r>
              <a:rPr lang="pt-BR" sz="2700" b="1" dirty="0" smtClean="0">
                <a:solidFill>
                  <a:srgbClr val="002060"/>
                </a:solidFill>
                <a:latin typeface="Arial" pitchFamily="34" charset="0"/>
                <a:cs typeface="Arial" pitchFamily="34" charset="0"/>
              </a:rPr>
              <a:t>PERFIL PROFISSIONAL DO CONCLUINTE</a:t>
            </a:r>
            <a:r>
              <a:rPr lang="pt-BR" sz="2700" b="1" dirty="0" smtClean="0">
                <a:solidFill>
                  <a:srgbClr val="002060"/>
                </a:solidFill>
                <a:latin typeface="Comic Sans MS" pitchFamily="66" charset="0"/>
              </a:rPr>
              <a:t/>
            </a:r>
            <a:br>
              <a:rPr lang="pt-BR" sz="2700" b="1" dirty="0" smtClean="0">
                <a:solidFill>
                  <a:srgbClr val="002060"/>
                </a:solidFill>
                <a:latin typeface="Comic Sans MS" pitchFamily="66" charset="0"/>
              </a:rPr>
            </a:br>
            <a:endParaRPr lang="pt-BR" sz="2700" b="1" dirty="0">
              <a:solidFill>
                <a:srgbClr val="002060"/>
              </a:solidFill>
              <a:latin typeface="Comic Sans MS" pitchFamily="66" charset="0"/>
            </a:endParaRPr>
          </a:p>
        </p:txBody>
      </p:sp>
      <p:grpSp>
        <p:nvGrpSpPr>
          <p:cNvPr id="13" name="Grupo 12"/>
          <p:cNvGrpSpPr/>
          <p:nvPr/>
        </p:nvGrpSpPr>
        <p:grpSpPr>
          <a:xfrm>
            <a:off x="2314988" y="4217273"/>
            <a:ext cx="4330170" cy="1907912"/>
            <a:chOff x="1826006" y="4114139"/>
            <a:chExt cx="4855379" cy="2188053"/>
          </a:xfrm>
        </p:grpSpPr>
        <p:sp>
          <p:nvSpPr>
            <p:cNvPr id="12" name="Retângulo 11"/>
            <p:cNvSpPr/>
            <p:nvPr/>
          </p:nvSpPr>
          <p:spPr>
            <a:xfrm rot="20177789">
              <a:off x="1826006" y="4114139"/>
              <a:ext cx="2477399" cy="185616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1522166" rtl="0" eaLnBrk="1" latinLnBrk="0" hangingPunct="1">
                <a:defRPr sz="3000" kern="1200">
                  <a:solidFill>
                    <a:schemeClr val="lt1"/>
                  </a:solidFill>
                  <a:latin typeface="+mn-lt"/>
                  <a:ea typeface="+mn-ea"/>
                  <a:cs typeface="+mn-cs"/>
                </a:defRPr>
              </a:lvl1pPr>
              <a:lvl2pPr marL="761084" algn="l" defTabSz="1522166" rtl="0" eaLnBrk="1" latinLnBrk="0" hangingPunct="1">
                <a:defRPr sz="3000" kern="1200">
                  <a:solidFill>
                    <a:schemeClr val="lt1"/>
                  </a:solidFill>
                  <a:latin typeface="+mn-lt"/>
                  <a:ea typeface="+mn-ea"/>
                  <a:cs typeface="+mn-cs"/>
                </a:defRPr>
              </a:lvl2pPr>
              <a:lvl3pPr marL="1522166" algn="l" defTabSz="1522166" rtl="0" eaLnBrk="1" latinLnBrk="0" hangingPunct="1">
                <a:defRPr sz="3000" kern="1200">
                  <a:solidFill>
                    <a:schemeClr val="lt1"/>
                  </a:solidFill>
                  <a:latin typeface="+mn-lt"/>
                  <a:ea typeface="+mn-ea"/>
                  <a:cs typeface="+mn-cs"/>
                </a:defRPr>
              </a:lvl3pPr>
              <a:lvl4pPr marL="2283250" algn="l" defTabSz="1522166" rtl="0" eaLnBrk="1" latinLnBrk="0" hangingPunct="1">
                <a:defRPr sz="3000" kern="1200">
                  <a:solidFill>
                    <a:schemeClr val="lt1"/>
                  </a:solidFill>
                  <a:latin typeface="+mn-lt"/>
                  <a:ea typeface="+mn-ea"/>
                  <a:cs typeface="+mn-cs"/>
                </a:defRPr>
              </a:lvl4pPr>
              <a:lvl5pPr marL="3044333" algn="l" defTabSz="1522166" rtl="0" eaLnBrk="1" latinLnBrk="0" hangingPunct="1">
                <a:defRPr sz="3000" kern="1200">
                  <a:solidFill>
                    <a:schemeClr val="lt1"/>
                  </a:solidFill>
                  <a:latin typeface="+mn-lt"/>
                  <a:ea typeface="+mn-ea"/>
                  <a:cs typeface="+mn-cs"/>
                </a:defRPr>
              </a:lvl5pPr>
              <a:lvl6pPr marL="3805417" algn="l" defTabSz="1522166" rtl="0" eaLnBrk="1" latinLnBrk="0" hangingPunct="1">
                <a:defRPr sz="3000" kern="1200">
                  <a:solidFill>
                    <a:schemeClr val="lt1"/>
                  </a:solidFill>
                  <a:latin typeface="+mn-lt"/>
                  <a:ea typeface="+mn-ea"/>
                  <a:cs typeface="+mn-cs"/>
                </a:defRPr>
              </a:lvl6pPr>
              <a:lvl7pPr marL="4566501" algn="l" defTabSz="1522166" rtl="0" eaLnBrk="1" latinLnBrk="0" hangingPunct="1">
                <a:defRPr sz="3000" kern="1200">
                  <a:solidFill>
                    <a:schemeClr val="lt1"/>
                  </a:solidFill>
                  <a:latin typeface="+mn-lt"/>
                  <a:ea typeface="+mn-ea"/>
                  <a:cs typeface="+mn-cs"/>
                </a:defRPr>
              </a:lvl7pPr>
              <a:lvl8pPr marL="5327583" algn="l" defTabSz="1522166" rtl="0" eaLnBrk="1" latinLnBrk="0" hangingPunct="1">
                <a:defRPr sz="3000" kern="1200">
                  <a:solidFill>
                    <a:schemeClr val="lt1"/>
                  </a:solidFill>
                  <a:latin typeface="+mn-lt"/>
                  <a:ea typeface="+mn-ea"/>
                  <a:cs typeface="+mn-cs"/>
                </a:defRPr>
              </a:lvl8pPr>
              <a:lvl9pPr marL="6088667" algn="l" defTabSz="1522166" rtl="0" eaLnBrk="1" latinLnBrk="0" hangingPunct="1">
                <a:defRPr sz="3000" kern="1200">
                  <a:solidFill>
                    <a:schemeClr val="lt1"/>
                  </a:solidFill>
                  <a:latin typeface="+mn-lt"/>
                  <a:ea typeface="+mn-ea"/>
                  <a:cs typeface="+mn-cs"/>
                </a:defRPr>
              </a:lvl9pPr>
            </a:lstStyle>
            <a:p>
              <a:pPr algn="ctr"/>
              <a:endParaRPr lang="pt-BR"/>
            </a:p>
          </p:txBody>
        </p:sp>
        <p:sp>
          <p:nvSpPr>
            <p:cNvPr id="9" name="Retângulo 8"/>
            <p:cNvSpPr/>
            <p:nvPr/>
          </p:nvSpPr>
          <p:spPr>
            <a:xfrm rot="20177789">
              <a:off x="3793881" y="4309891"/>
              <a:ext cx="2477399" cy="185616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1522166" rtl="0" eaLnBrk="1" latinLnBrk="0" hangingPunct="1">
                <a:defRPr sz="3000" kern="1200">
                  <a:solidFill>
                    <a:schemeClr val="lt1"/>
                  </a:solidFill>
                  <a:latin typeface="+mn-lt"/>
                  <a:ea typeface="+mn-ea"/>
                  <a:cs typeface="+mn-cs"/>
                </a:defRPr>
              </a:lvl1pPr>
              <a:lvl2pPr marL="761084" algn="l" defTabSz="1522166" rtl="0" eaLnBrk="1" latinLnBrk="0" hangingPunct="1">
                <a:defRPr sz="3000" kern="1200">
                  <a:solidFill>
                    <a:schemeClr val="lt1"/>
                  </a:solidFill>
                  <a:latin typeface="+mn-lt"/>
                  <a:ea typeface="+mn-ea"/>
                  <a:cs typeface="+mn-cs"/>
                </a:defRPr>
              </a:lvl2pPr>
              <a:lvl3pPr marL="1522166" algn="l" defTabSz="1522166" rtl="0" eaLnBrk="1" latinLnBrk="0" hangingPunct="1">
                <a:defRPr sz="3000" kern="1200">
                  <a:solidFill>
                    <a:schemeClr val="lt1"/>
                  </a:solidFill>
                  <a:latin typeface="+mn-lt"/>
                  <a:ea typeface="+mn-ea"/>
                  <a:cs typeface="+mn-cs"/>
                </a:defRPr>
              </a:lvl3pPr>
              <a:lvl4pPr marL="2283250" algn="l" defTabSz="1522166" rtl="0" eaLnBrk="1" latinLnBrk="0" hangingPunct="1">
                <a:defRPr sz="3000" kern="1200">
                  <a:solidFill>
                    <a:schemeClr val="lt1"/>
                  </a:solidFill>
                  <a:latin typeface="+mn-lt"/>
                  <a:ea typeface="+mn-ea"/>
                  <a:cs typeface="+mn-cs"/>
                </a:defRPr>
              </a:lvl4pPr>
              <a:lvl5pPr marL="3044333" algn="l" defTabSz="1522166" rtl="0" eaLnBrk="1" latinLnBrk="0" hangingPunct="1">
                <a:defRPr sz="3000" kern="1200">
                  <a:solidFill>
                    <a:schemeClr val="lt1"/>
                  </a:solidFill>
                  <a:latin typeface="+mn-lt"/>
                  <a:ea typeface="+mn-ea"/>
                  <a:cs typeface="+mn-cs"/>
                </a:defRPr>
              </a:lvl5pPr>
              <a:lvl6pPr marL="3805417" algn="l" defTabSz="1522166" rtl="0" eaLnBrk="1" latinLnBrk="0" hangingPunct="1">
                <a:defRPr sz="3000" kern="1200">
                  <a:solidFill>
                    <a:schemeClr val="lt1"/>
                  </a:solidFill>
                  <a:latin typeface="+mn-lt"/>
                  <a:ea typeface="+mn-ea"/>
                  <a:cs typeface="+mn-cs"/>
                </a:defRPr>
              </a:lvl6pPr>
              <a:lvl7pPr marL="4566501" algn="l" defTabSz="1522166" rtl="0" eaLnBrk="1" latinLnBrk="0" hangingPunct="1">
                <a:defRPr sz="3000" kern="1200">
                  <a:solidFill>
                    <a:schemeClr val="lt1"/>
                  </a:solidFill>
                  <a:latin typeface="+mn-lt"/>
                  <a:ea typeface="+mn-ea"/>
                  <a:cs typeface="+mn-cs"/>
                </a:defRPr>
              </a:lvl7pPr>
              <a:lvl8pPr marL="5327583" algn="l" defTabSz="1522166" rtl="0" eaLnBrk="1" latinLnBrk="0" hangingPunct="1">
                <a:defRPr sz="3000" kern="1200">
                  <a:solidFill>
                    <a:schemeClr val="lt1"/>
                  </a:solidFill>
                  <a:latin typeface="+mn-lt"/>
                  <a:ea typeface="+mn-ea"/>
                  <a:cs typeface="+mn-cs"/>
                </a:defRPr>
              </a:lvl8pPr>
              <a:lvl9pPr marL="6088667" algn="l" defTabSz="1522166" rtl="0" eaLnBrk="1" latinLnBrk="0" hangingPunct="1">
                <a:defRPr sz="3000" kern="1200">
                  <a:solidFill>
                    <a:schemeClr val="lt1"/>
                  </a:solidFill>
                  <a:latin typeface="+mn-lt"/>
                  <a:ea typeface="+mn-ea"/>
                  <a:cs typeface="+mn-cs"/>
                </a:defRPr>
              </a:lvl9pPr>
            </a:lstStyle>
            <a:p>
              <a:pPr algn="ctr"/>
              <a:endParaRPr lang="pt-BR"/>
            </a:p>
          </p:txBody>
        </p:sp>
        <p:pic>
          <p:nvPicPr>
            <p:cNvPr id="10" name="Picture 6" descr="https://encrypted-tbn2.gstatic.com/images?q=tbn:ANd9GcQnOKmQghx6MuQzJB3M9JnbXQ2pWuRYlhKnEDE2XRSSUPgREA4V">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375359">
              <a:off x="3933362" y="4482060"/>
              <a:ext cx="2748023" cy="182013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encrypted-tbn1.gstatic.com/images?q=tbn:ANd9GcSHtEXNefeCt2dlFefFeKquFRBt3FPD9kMsrLtKh8ZotJQb2ZLQ">
              <a:hlinkClick r:id="rId4"/>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rot="20681706">
              <a:off x="2045339" y="4199299"/>
              <a:ext cx="2615879" cy="203926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29110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3204" y="4200005"/>
            <a:ext cx="8229600" cy="1080120"/>
          </a:xfrm>
        </p:spPr>
        <p:txBody>
          <a:bodyPr>
            <a:normAutofit/>
          </a:bodyPr>
          <a:lstStyle/>
          <a:p>
            <a:pPr marL="0" indent="0" algn="ctr">
              <a:buNone/>
            </a:pPr>
            <a:r>
              <a:rPr lang="pt-BR" sz="2800" b="1" dirty="0" smtClean="0">
                <a:latin typeface="Arial" pitchFamily="34" charset="0"/>
                <a:cs typeface="Arial" pitchFamily="34" charset="0"/>
              </a:rPr>
              <a:t>OBRIGADO PELA ATENÇÃO</a:t>
            </a:r>
            <a:endParaRPr lang="pt-BR" sz="5400" b="1" dirty="0">
              <a:solidFill>
                <a:schemeClr val="accent6"/>
              </a:solidFill>
              <a:latin typeface="Comic Sans MS" pitchFamily="66" charset="0"/>
            </a:endParaRPr>
          </a:p>
        </p:txBody>
      </p:sp>
      <p:sp>
        <p:nvSpPr>
          <p:cNvPr id="2" name="CaixaDeTexto 1"/>
          <p:cNvSpPr txBox="1"/>
          <p:nvPr/>
        </p:nvSpPr>
        <p:spPr>
          <a:xfrm>
            <a:off x="3419872" y="5229200"/>
            <a:ext cx="2376264" cy="369332"/>
          </a:xfrm>
          <a:prstGeom prst="rect">
            <a:avLst/>
          </a:prstGeom>
          <a:noFill/>
        </p:spPr>
        <p:txBody>
          <a:bodyPr wrap="square" rtlCol="0">
            <a:spAutoFit/>
          </a:bodyPr>
          <a:lstStyle/>
          <a:p>
            <a:r>
              <a:rPr lang="pt-BR" dirty="0" smtClean="0">
                <a:solidFill>
                  <a:srgbClr val="FF6600"/>
                </a:solidFill>
                <a:latin typeface="Arial" pitchFamily="34" charset="0"/>
                <a:cs typeface="Arial" pitchFamily="34" charset="0"/>
              </a:rPr>
              <a:t>ctb@ioc.fiocruz.br</a:t>
            </a:r>
            <a:endParaRPr lang="pt-BR" dirty="0">
              <a:solidFill>
                <a:srgbClr val="FF6600"/>
              </a:solidFill>
              <a:latin typeface="Arial" pitchFamily="34" charset="0"/>
              <a:cs typeface="Arial" pitchFamily="34" charset="0"/>
            </a:endParaRPr>
          </a:p>
        </p:txBody>
      </p:sp>
      <p:pic>
        <p:nvPicPr>
          <p:cNvPr id="22530" name="Picture 2" descr="http://portal.fiocruz.br/sites/portal.fiocruz.br/files/imagemTopo/gutemberg_castelofiocruz_533_300.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69591" y="607271"/>
            <a:ext cx="5076825" cy="2857500"/>
          </a:xfrm>
          <a:prstGeom prst="rect">
            <a:avLst/>
          </a:prstGeom>
          <a:noFill/>
          <a:effectLst>
            <a:reflection blurRad="6350" stA="50000" endA="300" endPos="38500" dist="508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2675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4848" y="908720"/>
            <a:ext cx="8229600" cy="5688632"/>
          </a:xfrm>
        </p:spPr>
        <p:txBody>
          <a:bodyPr>
            <a:normAutofit fontScale="25000" lnSpcReduction="20000"/>
          </a:bodyPr>
          <a:lstStyle/>
          <a:p>
            <a:pPr algn="just">
              <a:buClr>
                <a:schemeClr val="tx1"/>
              </a:buClr>
              <a:buFont typeface="Wingdings" pitchFamily="2" charset="2"/>
              <a:buChar char="§"/>
            </a:pPr>
            <a:r>
              <a:rPr lang="pt-BR" sz="7200" dirty="0" smtClean="0">
                <a:solidFill>
                  <a:srgbClr val="FF6600"/>
                </a:solidFill>
                <a:latin typeface="Arial" pitchFamily="34" charset="0"/>
                <a:cs typeface="Arial" pitchFamily="34" charset="0"/>
              </a:rPr>
              <a:t>1980</a:t>
            </a:r>
            <a:r>
              <a:rPr lang="pt-BR" sz="7200" dirty="0" smtClean="0">
                <a:latin typeface="Arial" pitchFamily="34" charset="0"/>
                <a:cs typeface="Arial" pitchFamily="34" charset="0"/>
              </a:rPr>
              <a:t> - Através do  </a:t>
            </a:r>
            <a:r>
              <a:rPr lang="pt-BR" sz="7200" dirty="0">
                <a:solidFill>
                  <a:schemeClr val="accent2">
                    <a:lumMod val="60000"/>
                    <a:lumOff val="40000"/>
                  </a:schemeClr>
                </a:solidFill>
                <a:latin typeface="Arial" pitchFamily="34" charset="0"/>
                <a:cs typeface="Arial" pitchFamily="34" charset="0"/>
              </a:rPr>
              <a:t>Ato 029/80PR da Presidência da Fundação Oswaldo </a:t>
            </a:r>
            <a:r>
              <a:rPr lang="pt-BR" sz="7200" dirty="0" smtClean="0">
                <a:solidFill>
                  <a:schemeClr val="accent2">
                    <a:lumMod val="60000"/>
                    <a:lumOff val="40000"/>
                  </a:schemeClr>
                </a:solidFill>
                <a:latin typeface="Arial" pitchFamily="34" charset="0"/>
                <a:cs typeface="Arial" pitchFamily="34" charset="0"/>
              </a:rPr>
              <a:t>Cruz</a:t>
            </a:r>
            <a:r>
              <a:rPr lang="pt-BR" sz="7200" dirty="0" smtClean="0">
                <a:latin typeface="Arial" pitchFamily="34" charset="0"/>
                <a:cs typeface="Arial" pitchFamily="34" charset="0"/>
              </a:rPr>
              <a:t>, foi criado o </a:t>
            </a:r>
            <a:r>
              <a:rPr lang="pt-BR" sz="7200" dirty="0">
                <a:latin typeface="Arial" pitchFamily="34" charset="0"/>
                <a:cs typeface="Arial" pitchFamily="34" charset="0"/>
              </a:rPr>
              <a:t>curso técnico do Instituto Oswaldo </a:t>
            </a:r>
            <a:r>
              <a:rPr lang="pt-BR" sz="7200" dirty="0" smtClean="0">
                <a:latin typeface="Arial" pitchFamily="34" charset="0"/>
                <a:cs typeface="Arial" pitchFamily="34" charset="0"/>
              </a:rPr>
              <a:t>Cruz, em 01/04/1980. A primeira turma do  </a:t>
            </a:r>
            <a:r>
              <a:rPr lang="pt-BR" sz="7200" dirty="0">
                <a:latin typeface="Arial" pitchFamily="34" charset="0"/>
                <a:cs typeface="Arial" pitchFamily="34" charset="0"/>
              </a:rPr>
              <a:t>“Curso Técnico em Biologia Parasitária</a:t>
            </a:r>
            <a:r>
              <a:rPr lang="pt-BR" sz="7200" dirty="0" smtClean="0">
                <a:latin typeface="Arial" pitchFamily="34" charset="0"/>
                <a:cs typeface="Arial" pitchFamily="34" charset="0"/>
              </a:rPr>
              <a:t>”, </a:t>
            </a:r>
            <a:r>
              <a:rPr lang="pt-BR" sz="7200" dirty="0" smtClean="0">
                <a:solidFill>
                  <a:schemeClr val="accent2">
                    <a:lumMod val="60000"/>
                    <a:lumOff val="40000"/>
                  </a:schemeClr>
                </a:solidFill>
                <a:latin typeface="Arial" pitchFamily="34" charset="0"/>
                <a:cs typeface="Arial" pitchFamily="34" charset="0"/>
              </a:rPr>
              <a:t>iniciou-se em 1981. –  Coordenador: Prof. Henry </a:t>
            </a:r>
            <a:r>
              <a:rPr lang="pt-BR" sz="7200" dirty="0" err="1" smtClean="0">
                <a:solidFill>
                  <a:schemeClr val="accent2">
                    <a:lumMod val="60000"/>
                    <a:lumOff val="40000"/>
                  </a:schemeClr>
                </a:solidFill>
                <a:latin typeface="Arial" pitchFamily="34" charset="0"/>
                <a:cs typeface="Arial" pitchFamily="34" charset="0"/>
              </a:rPr>
              <a:t>Willcox</a:t>
            </a:r>
            <a:endParaRPr lang="pt-BR" sz="7200" dirty="0" smtClean="0">
              <a:solidFill>
                <a:schemeClr val="accent2">
                  <a:lumMod val="60000"/>
                  <a:lumOff val="40000"/>
                </a:schemeClr>
              </a:solidFill>
              <a:latin typeface="Arial" pitchFamily="34" charset="0"/>
              <a:cs typeface="Arial" pitchFamily="34" charset="0"/>
            </a:endParaRPr>
          </a:p>
          <a:p>
            <a:pPr algn="just">
              <a:buClr>
                <a:schemeClr val="tx1"/>
              </a:buClr>
              <a:buFont typeface="Wingdings" pitchFamily="2" charset="2"/>
              <a:buChar char="§"/>
            </a:pPr>
            <a:endParaRPr lang="pt-BR" sz="7200" dirty="0">
              <a:latin typeface="Arial" pitchFamily="34" charset="0"/>
              <a:cs typeface="Arial" pitchFamily="34" charset="0"/>
            </a:endParaRPr>
          </a:p>
          <a:p>
            <a:pPr algn="just">
              <a:buClr>
                <a:schemeClr val="tx1"/>
              </a:buClr>
              <a:buFont typeface="Wingdings" pitchFamily="2" charset="2"/>
              <a:buChar char="§"/>
            </a:pPr>
            <a:r>
              <a:rPr lang="pt-BR" sz="7200" dirty="0" smtClean="0">
                <a:solidFill>
                  <a:srgbClr val="FF6600"/>
                </a:solidFill>
                <a:latin typeface="Arial" pitchFamily="34" charset="0"/>
                <a:cs typeface="Arial" pitchFamily="34" charset="0"/>
              </a:rPr>
              <a:t>2000</a:t>
            </a:r>
            <a:r>
              <a:rPr lang="pt-BR" sz="7200" dirty="0">
                <a:latin typeface="Arial" pitchFamily="34" charset="0"/>
                <a:cs typeface="Arial" pitchFamily="34" charset="0"/>
              </a:rPr>
              <a:t> </a:t>
            </a:r>
            <a:r>
              <a:rPr lang="pt-BR" sz="7200" dirty="0" smtClean="0">
                <a:latin typeface="Arial" pitchFamily="34" charset="0"/>
                <a:cs typeface="Arial" pitchFamily="34" charset="0"/>
              </a:rPr>
              <a:t> - Criação do CENT e </a:t>
            </a:r>
            <a:r>
              <a:rPr lang="pt-BR" sz="7200" dirty="0" smtClean="0">
                <a:solidFill>
                  <a:schemeClr val="accent2">
                    <a:lumMod val="60000"/>
                    <a:lumOff val="40000"/>
                  </a:schemeClr>
                </a:solidFill>
                <a:latin typeface="Arial" pitchFamily="34" charset="0"/>
                <a:cs typeface="Arial" pitchFamily="34" charset="0"/>
              </a:rPr>
              <a:t>reestruturação do CTBP </a:t>
            </a:r>
            <a:r>
              <a:rPr lang="pt-BR" sz="7200" dirty="0" smtClean="0">
                <a:latin typeface="Arial" pitchFamily="34" charset="0"/>
                <a:cs typeface="Arial" pitchFamily="34" charset="0"/>
              </a:rPr>
              <a:t>(duração de 1 ano)</a:t>
            </a:r>
          </a:p>
          <a:p>
            <a:pPr>
              <a:buClr>
                <a:schemeClr val="tx1"/>
              </a:buClr>
              <a:buFont typeface="Wingdings" pitchFamily="2" charset="2"/>
              <a:buChar char="§"/>
            </a:pPr>
            <a:endParaRPr lang="pt-BR" sz="7200" dirty="0">
              <a:latin typeface="Arial" pitchFamily="34" charset="0"/>
              <a:cs typeface="Arial" pitchFamily="34" charset="0"/>
            </a:endParaRPr>
          </a:p>
          <a:p>
            <a:pPr algn="just">
              <a:buClr>
                <a:schemeClr val="tx1"/>
              </a:buClr>
              <a:buFont typeface="Wingdings" pitchFamily="2" charset="2"/>
              <a:buChar char="§"/>
            </a:pPr>
            <a:r>
              <a:rPr lang="pt-BR" sz="7200" dirty="0" smtClean="0">
                <a:latin typeface="Arial" pitchFamily="34" charset="0"/>
                <a:cs typeface="Arial" pitchFamily="34" charset="0"/>
              </a:rPr>
              <a:t>Em </a:t>
            </a:r>
            <a:r>
              <a:rPr lang="pt-BR" sz="7200" dirty="0">
                <a:latin typeface="Arial" pitchFamily="34" charset="0"/>
                <a:cs typeface="Arial" pitchFamily="34" charset="0"/>
              </a:rPr>
              <a:t>consonância com a necessidade de atualização do curso técnico e sua </a:t>
            </a:r>
            <a:r>
              <a:rPr lang="pt-BR" sz="7200" dirty="0">
                <a:solidFill>
                  <a:schemeClr val="accent2">
                    <a:lumMod val="60000"/>
                    <a:lumOff val="40000"/>
                  </a:schemeClr>
                </a:solidFill>
                <a:latin typeface="Arial" pitchFamily="34" charset="0"/>
                <a:cs typeface="Arial" pitchFamily="34" charset="0"/>
              </a:rPr>
              <a:t>adequação ao Catálogo Nacional de Cursos Técnicos de Nível Médio, regulamentado pelo Ministério da </a:t>
            </a:r>
            <a:r>
              <a:rPr lang="pt-BR" sz="7200" dirty="0" smtClean="0">
                <a:solidFill>
                  <a:schemeClr val="accent2">
                    <a:lumMod val="60000"/>
                    <a:lumOff val="40000"/>
                  </a:schemeClr>
                </a:solidFill>
                <a:latin typeface="Arial" pitchFamily="34" charset="0"/>
                <a:cs typeface="Arial" pitchFamily="34" charset="0"/>
              </a:rPr>
              <a:t>Educação, </a:t>
            </a:r>
            <a:r>
              <a:rPr lang="pt-BR" sz="7200" dirty="0">
                <a:solidFill>
                  <a:schemeClr val="accent2">
                    <a:lumMod val="60000"/>
                    <a:lumOff val="40000"/>
                  </a:schemeClr>
                </a:solidFill>
                <a:latin typeface="Arial" pitchFamily="34" charset="0"/>
                <a:cs typeface="Arial" pitchFamily="34" charset="0"/>
              </a:rPr>
              <a:t>através da Resolução nº3/2008</a:t>
            </a:r>
            <a:r>
              <a:rPr lang="pt-BR" sz="7200" dirty="0">
                <a:latin typeface="Arial" pitchFamily="34" charset="0"/>
                <a:cs typeface="Arial" pitchFamily="34" charset="0"/>
              </a:rPr>
              <a:t>, a </a:t>
            </a:r>
            <a:r>
              <a:rPr lang="pt-BR" sz="7200" dirty="0">
                <a:solidFill>
                  <a:schemeClr val="accent2">
                    <a:lumMod val="60000"/>
                    <a:lumOff val="40000"/>
                  </a:schemeClr>
                </a:solidFill>
                <a:latin typeface="Arial" pitchFamily="34" charset="0"/>
                <a:cs typeface="Arial" pitchFamily="34" charset="0"/>
              </a:rPr>
              <a:t>Câmara Técnica de Ensino do IOC</a:t>
            </a:r>
            <a:r>
              <a:rPr lang="pt-BR" sz="7200" dirty="0">
                <a:latin typeface="Arial" pitchFamily="34" charset="0"/>
                <a:cs typeface="Arial" pitchFamily="34" charset="0"/>
              </a:rPr>
              <a:t>, órgão assessor da diretoria do Instituto Oswaldo Cruz, recomendou na reunião de 05/05/2010 a mudança de nome do curso, com aval do </a:t>
            </a:r>
            <a:r>
              <a:rPr lang="pt-BR" sz="7200" dirty="0">
                <a:solidFill>
                  <a:schemeClr val="accent2">
                    <a:lumMod val="60000"/>
                    <a:lumOff val="40000"/>
                  </a:schemeClr>
                </a:solidFill>
                <a:latin typeface="Arial" pitchFamily="34" charset="0"/>
                <a:cs typeface="Arial" pitchFamily="34" charset="0"/>
              </a:rPr>
              <a:t>Conselho Deliberativo do IOC em 25/08/2010.</a:t>
            </a:r>
            <a:r>
              <a:rPr lang="pt-BR" sz="7200" dirty="0">
                <a:solidFill>
                  <a:schemeClr val="accent6"/>
                </a:solidFill>
                <a:latin typeface="Arial" pitchFamily="34" charset="0"/>
                <a:cs typeface="Arial" pitchFamily="34" charset="0"/>
              </a:rPr>
              <a:t>  </a:t>
            </a:r>
            <a:endParaRPr lang="pt-BR" sz="7200" dirty="0" smtClean="0">
              <a:solidFill>
                <a:schemeClr val="accent6"/>
              </a:solidFill>
              <a:latin typeface="Arial" pitchFamily="34" charset="0"/>
              <a:cs typeface="Arial" pitchFamily="34" charset="0"/>
            </a:endParaRPr>
          </a:p>
          <a:p>
            <a:pPr>
              <a:buClr>
                <a:schemeClr val="tx1"/>
              </a:buClr>
              <a:buFont typeface="Wingdings" pitchFamily="2" charset="2"/>
              <a:buChar char="§"/>
            </a:pPr>
            <a:endParaRPr lang="pt-BR" sz="7200" dirty="0">
              <a:solidFill>
                <a:schemeClr val="accent6"/>
              </a:solidFill>
              <a:latin typeface="Arial" pitchFamily="34" charset="0"/>
              <a:cs typeface="Arial" pitchFamily="34" charset="0"/>
            </a:endParaRPr>
          </a:p>
          <a:p>
            <a:pPr algn="just">
              <a:buClr>
                <a:schemeClr val="tx1"/>
              </a:buClr>
              <a:buFont typeface="Wingdings" pitchFamily="2" charset="2"/>
              <a:buChar char="§"/>
            </a:pPr>
            <a:r>
              <a:rPr lang="pt-BR" sz="7200" dirty="0" smtClean="0">
                <a:solidFill>
                  <a:srgbClr val="FF6600"/>
                </a:solidFill>
                <a:latin typeface="Arial" pitchFamily="34" charset="0"/>
                <a:cs typeface="Arial" pitchFamily="34" charset="0"/>
              </a:rPr>
              <a:t>2010 - </a:t>
            </a:r>
            <a:r>
              <a:rPr lang="pt-BR" sz="7200" dirty="0" smtClean="0">
                <a:solidFill>
                  <a:schemeClr val="accent6"/>
                </a:solidFill>
                <a:latin typeface="Arial" pitchFamily="34" charset="0"/>
                <a:cs typeface="Arial" pitchFamily="34" charset="0"/>
              </a:rPr>
              <a:t> </a:t>
            </a:r>
            <a:r>
              <a:rPr lang="pt-BR" sz="7200" dirty="0" smtClean="0">
                <a:latin typeface="Arial" pitchFamily="34" charset="0"/>
                <a:cs typeface="Arial" pitchFamily="34" charset="0"/>
              </a:rPr>
              <a:t>Denominação</a:t>
            </a:r>
            <a:r>
              <a:rPr lang="pt-BR" sz="7200" dirty="0" smtClean="0">
                <a:solidFill>
                  <a:schemeClr val="accent6"/>
                </a:solidFill>
                <a:latin typeface="Arial" pitchFamily="34" charset="0"/>
                <a:cs typeface="Arial" pitchFamily="34" charset="0"/>
              </a:rPr>
              <a:t> </a:t>
            </a:r>
            <a:r>
              <a:rPr lang="pt-BR" sz="7200" dirty="0">
                <a:solidFill>
                  <a:schemeClr val="accent2">
                    <a:lumMod val="60000"/>
                    <a:lumOff val="40000"/>
                  </a:schemeClr>
                </a:solidFill>
                <a:latin typeface="Arial" pitchFamily="34" charset="0"/>
                <a:cs typeface="Arial" pitchFamily="34" charset="0"/>
              </a:rPr>
              <a:t>“Curso Técnico em Biotecnologia” </a:t>
            </a:r>
            <a:r>
              <a:rPr lang="pt-BR" sz="7200" dirty="0">
                <a:latin typeface="Arial" pitchFamily="34" charset="0"/>
                <a:cs typeface="Arial" pitchFamily="34" charset="0"/>
              </a:rPr>
              <a:t>e foi credenciado no Sistema Nacional de Informação da Educação Profissional e Tecnológica – </a:t>
            </a:r>
            <a:r>
              <a:rPr lang="pt-BR" sz="7200" dirty="0">
                <a:solidFill>
                  <a:schemeClr val="accent2">
                    <a:lumMod val="60000"/>
                    <a:lumOff val="40000"/>
                  </a:schemeClr>
                </a:solidFill>
                <a:latin typeface="Arial" pitchFamily="34" charset="0"/>
                <a:cs typeface="Arial" pitchFamily="34" charset="0"/>
              </a:rPr>
              <a:t>SISTEC</a:t>
            </a:r>
            <a:r>
              <a:rPr lang="pt-BR" sz="7200" dirty="0">
                <a:latin typeface="Arial" pitchFamily="34" charset="0"/>
                <a:cs typeface="Arial" pitchFamily="34" charset="0"/>
              </a:rPr>
              <a:t> do Ministério da Educação no eixo tecnológico Ambiente, Saúde e Segurança. </a:t>
            </a:r>
          </a:p>
          <a:p>
            <a:pPr>
              <a:buClr>
                <a:schemeClr val="tx1"/>
              </a:buClr>
              <a:buFont typeface="Wingdings" pitchFamily="2" charset="2"/>
              <a:buChar char="§"/>
            </a:pPr>
            <a:endParaRPr lang="pt-BR" dirty="0" smtClean="0">
              <a:latin typeface="Arial" pitchFamily="34" charset="0"/>
              <a:cs typeface="Arial" pitchFamily="34" charset="0"/>
            </a:endParaRPr>
          </a:p>
          <a:p>
            <a:pPr>
              <a:buClr>
                <a:schemeClr val="tx1"/>
              </a:buClr>
              <a:buFont typeface="Wingdings" pitchFamily="2" charset="2"/>
              <a:buChar char="§"/>
            </a:pPr>
            <a:endParaRPr lang="pt-BR" dirty="0">
              <a:latin typeface="Arial" pitchFamily="34" charset="0"/>
              <a:cs typeface="Arial" pitchFamily="34" charset="0"/>
            </a:endParaRPr>
          </a:p>
        </p:txBody>
      </p:sp>
      <p:sp>
        <p:nvSpPr>
          <p:cNvPr id="4" name="Retângulo 3"/>
          <p:cNvSpPr/>
          <p:nvPr/>
        </p:nvSpPr>
        <p:spPr>
          <a:xfrm>
            <a:off x="0" y="0"/>
            <a:ext cx="9144000" cy="7647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179512" y="130324"/>
            <a:ext cx="8229600" cy="504056"/>
          </a:xfrm>
        </p:spPr>
        <p:txBody>
          <a:bodyPr>
            <a:normAutofit fontScale="90000"/>
          </a:bodyPr>
          <a:lstStyle/>
          <a:p>
            <a:pPr algn="ctr"/>
            <a:r>
              <a:rPr lang="pt-BR" sz="2800" b="1" dirty="0" smtClean="0">
                <a:solidFill>
                  <a:srgbClr val="002060"/>
                </a:solidFill>
                <a:latin typeface="Arial" pitchFamily="34" charset="0"/>
                <a:cs typeface="Arial" pitchFamily="34" charset="0"/>
              </a:rPr>
              <a:t>BREVE HISTÓRICO</a:t>
            </a:r>
            <a:endParaRPr lang="pt-BR" sz="28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3020150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9377" y="1484784"/>
            <a:ext cx="8285246" cy="4032448"/>
          </a:xfrm>
        </p:spPr>
        <p:txBody>
          <a:bodyPr>
            <a:normAutofit/>
          </a:bodyPr>
          <a:lstStyle/>
          <a:p>
            <a:pPr marL="342900" indent="-342900">
              <a:buClr>
                <a:schemeClr val="tx1"/>
              </a:buClr>
              <a:buFont typeface="Wingdings" pitchFamily="2" charset="2"/>
              <a:buChar char="§"/>
            </a:pPr>
            <a:r>
              <a:rPr lang="pt-BR" sz="2400" dirty="0" smtClean="0">
                <a:solidFill>
                  <a:srgbClr val="FF6600"/>
                </a:solidFill>
                <a:latin typeface="Arial" pitchFamily="34" charset="0"/>
                <a:cs typeface="Arial" pitchFamily="34" charset="0"/>
              </a:rPr>
              <a:t>Coordenação: </a:t>
            </a:r>
            <a:r>
              <a:rPr lang="pt-BR" sz="2400" dirty="0" smtClean="0">
                <a:latin typeface="Arial" pitchFamily="34" charset="0"/>
                <a:cs typeface="Arial" pitchFamily="34" charset="0"/>
              </a:rPr>
              <a:t>Paulo Roberto Soares Stephens</a:t>
            </a:r>
          </a:p>
          <a:p>
            <a:pPr marL="0" indent="0">
              <a:buClr>
                <a:schemeClr val="tx1"/>
              </a:buClr>
              <a:buNone/>
            </a:pPr>
            <a:r>
              <a:rPr lang="pt-BR" sz="2400" dirty="0">
                <a:latin typeface="Arial" pitchFamily="34" charset="0"/>
                <a:cs typeface="Arial" pitchFamily="34" charset="0"/>
              </a:rPr>
              <a:t> </a:t>
            </a:r>
            <a:r>
              <a:rPr lang="pt-BR" sz="2400" dirty="0" smtClean="0">
                <a:latin typeface="Arial" pitchFamily="34" charset="0"/>
                <a:cs typeface="Arial" pitchFamily="34" charset="0"/>
              </a:rPr>
              <a:t>                           Dario </a:t>
            </a:r>
            <a:r>
              <a:rPr lang="pt-BR" sz="2400" dirty="0" err="1" smtClean="0">
                <a:latin typeface="Arial" pitchFamily="34" charset="0"/>
                <a:cs typeface="Arial" pitchFamily="34" charset="0"/>
              </a:rPr>
              <a:t>Eluan</a:t>
            </a:r>
            <a:r>
              <a:rPr lang="pt-BR" sz="2400" dirty="0" smtClean="0">
                <a:latin typeface="Arial" pitchFamily="34" charset="0"/>
                <a:cs typeface="Arial" pitchFamily="34" charset="0"/>
              </a:rPr>
              <a:t> </a:t>
            </a:r>
            <a:r>
              <a:rPr lang="pt-BR" sz="2400" dirty="0" err="1" smtClean="0">
                <a:latin typeface="Arial" pitchFamily="34" charset="0"/>
                <a:cs typeface="Arial" pitchFamily="34" charset="0"/>
              </a:rPr>
              <a:t>Kalume</a:t>
            </a:r>
            <a:r>
              <a:rPr lang="pt-BR" sz="2400" dirty="0" smtClean="0">
                <a:latin typeface="Arial" pitchFamily="34" charset="0"/>
                <a:cs typeface="Arial" pitchFamily="34" charset="0"/>
              </a:rPr>
              <a:t> </a:t>
            </a:r>
            <a:r>
              <a:rPr lang="pt-BR" sz="1800" dirty="0" smtClean="0">
                <a:latin typeface="Arial" pitchFamily="34" charset="0"/>
                <a:cs typeface="Arial" pitchFamily="34" charset="0"/>
              </a:rPr>
              <a:t>(Coordenador Adjunto)</a:t>
            </a:r>
          </a:p>
          <a:p>
            <a:pPr marL="342900" indent="-342900">
              <a:buClr>
                <a:schemeClr val="tx1"/>
              </a:buClr>
              <a:buFont typeface="Wingdings" pitchFamily="2" charset="2"/>
              <a:buChar char="§"/>
            </a:pPr>
            <a:endParaRPr lang="pt-BR" sz="2400" dirty="0" smtClean="0">
              <a:latin typeface="Arial" pitchFamily="34" charset="0"/>
              <a:cs typeface="Arial" pitchFamily="34" charset="0"/>
            </a:endParaRPr>
          </a:p>
          <a:p>
            <a:pPr marL="342900" lvl="0" indent="-342900">
              <a:buClr>
                <a:schemeClr val="tx1"/>
              </a:buClr>
              <a:buFont typeface="Wingdings" pitchFamily="2" charset="2"/>
              <a:buChar char="§"/>
            </a:pPr>
            <a:r>
              <a:rPr lang="pt-BR" sz="2400" dirty="0">
                <a:solidFill>
                  <a:srgbClr val="FF6600"/>
                </a:solidFill>
                <a:latin typeface="Arial" pitchFamily="34" charset="0"/>
                <a:cs typeface="Arial" pitchFamily="34" charset="0"/>
              </a:rPr>
              <a:t>Coordenação </a:t>
            </a:r>
            <a:r>
              <a:rPr lang="pt-BR" sz="2400" dirty="0" smtClean="0">
                <a:solidFill>
                  <a:srgbClr val="FF6600"/>
                </a:solidFill>
                <a:latin typeface="Arial" pitchFamily="34" charset="0"/>
                <a:cs typeface="Arial" pitchFamily="34" charset="0"/>
              </a:rPr>
              <a:t> de Disciplinas - </a:t>
            </a:r>
            <a:r>
              <a:rPr lang="pt-BR" sz="2400" dirty="0" smtClean="0">
                <a:latin typeface="Arial" pitchFamily="34" charset="0"/>
                <a:cs typeface="Arial" pitchFamily="34" charset="0"/>
              </a:rPr>
              <a:t>40 </a:t>
            </a:r>
            <a:r>
              <a:rPr lang="pt-BR" sz="2400" dirty="0">
                <a:latin typeface="Arial" pitchFamily="34" charset="0"/>
                <a:cs typeface="Arial" pitchFamily="34" charset="0"/>
              </a:rPr>
              <a:t>coordenadores </a:t>
            </a:r>
            <a:r>
              <a:rPr lang="pt-BR" sz="1800" dirty="0" smtClean="0">
                <a:solidFill>
                  <a:schemeClr val="accent2">
                    <a:lumMod val="60000"/>
                    <a:lumOff val="40000"/>
                  </a:schemeClr>
                </a:solidFill>
                <a:latin typeface="Arial" pitchFamily="34" charset="0"/>
                <a:cs typeface="Arial" pitchFamily="34" charset="0"/>
              </a:rPr>
              <a:t>(dois </a:t>
            </a:r>
            <a:r>
              <a:rPr lang="pt-BR" sz="1800" dirty="0">
                <a:solidFill>
                  <a:schemeClr val="accent2">
                    <a:lumMod val="60000"/>
                    <a:lumOff val="40000"/>
                  </a:schemeClr>
                </a:solidFill>
                <a:latin typeface="Arial" pitchFamily="34" charset="0"/>
                <a:cs typeface="Arial" pitchFamily="34" charset="0"/>
              </a:rPr>
              <a:t>de cada </a:t>
            </a:r>
            <a:r>
              <a:rPr lang="pt-BR" sz="1800" dirty="0" smtClean="0">
                <a:solidFill>
                  <a:schemeClr val="accent2">
                    <a:lumMod val="60000"/>
                    <a:lumOff val="40000"/>
                  </a:schemeClr>
                </a:solidFill>
                <a:latin typeface="Arial" pitchFamily="34" charset="0"/>
                <a:cs typeface="Arial" pitchFamily="34" charset="0"/>
              </a:rPr>
              <a:t>área de concentração)</a:t>
            </a:r>
            <a:endParaRPr lang="pt-BR" sz="1800" dirty="0">
              <a:solidFill>
                <a:schemeClr val="accent2">
                  <a:lumMod val="60000"/>
                  <a:lumOff val="40000"/>
                </a:schemeClr>
              </a:solidFill>
              <a:latin typeface="Arial" pitchFamily="34" charset="0"/>
              <a:cs typeface="Arial" pitchFamily="34" charset="0"/>
            </a:endParaRPr>
          </a:p>
          <a:p>
            <a:pPr marL="342900" indent="-342900">
              <a:buClr>
                <a:schemeClr val="tx1"/>
              </a:buClr>
              <a:buFont typeface="Wingdings" pitchFamily="2" charset="2"/>
              <a:buChar char="§"/>
            </a:pPr>
            <a:endParaRPr lang="pt-BR" sz="2400" dirty="0">
              <a:latin typeface="Arial" pitchFamily="34" charset="0"/>
              <a:cs typeface="Arial" pitchFamily="34" charset="0"/>
            </a:endParaRPr>
          </a:p>
          <a:p>
            <a:pPr marL="342900" indent="-342900">
              <a:buClr>
                <a:schemeClr val="tx1"/>
              </a:buClr>
              <a:buFont typeface="Wingdings" pitchFamily="2" charset="2"/>
              <a:buChar char="§"/>
            </a:pPr>
            <a:r>
              <a:rPr lang="pt-BR" sz="2400" dirty="0" err="1" smtClean="0">
                <a:solidFill>
                  <a:srgbClr val="FF6600"/>
                </a:solidFill>
                <a:latin typeface="Arial" pitchFamily="34" charset="0"/>
                <a:cs typeface="Arial" pitchFamily="34" charset="0"/>
              </a:rPr>
              <a:t>Vice-diretoria</a:t>
            </a:r>
            <a:r>
              <a:rPr lang="pt-BR" sz="2400" dirty="0" smtClean="0">
                <a:solidFill>
                  <a:srgbClr val="FF6600"/>
                </a:solidFill>
                <a:latin typeface="Arial" pitchFamily="34" charset="0"/>
                <a:cs typeface="Arial" pitchFamily="34" charset="0"/>
              </a:rPr>
              <a:t> </a:t>
            </a:r>
            <a:r>
              <a:rPr lang="pt-BR" sz="2400" dirty="0">
                <a:solidFill>
                  <a:srgbClr val="FF6600"/>
                </a:solidFill>
                <a:latin typeface="Arial" pitchFamily="34" charset="0"/>
                <a:cs typeface="Arial" pitchFamily="34" charset="0"/>
              </a:rPr>
              <a:t>de ensino, informação e comunicação do IOC:</a:t>
            </a:r>
            <a:r>
              <a:rPr lang="pt-BR" sz="2400" dirty="0">
                <a:latin typeface="Arial" pitchFamily="34" charset="0"/>
                <a:cs typeface="Arial" pitchFamily="34" charset="0"/>
              </a:rPr>
              <a:t> Dra. Elisa </a:t>
            </a:r>
            <a:r>
              <a:rPr lang="pt-BR" sz="2400" dirty="0" err="1" smtClean="0">
                <a:latin typeface="Arial" pitchFamily="34" charset="0"/>
                <a:cs typeface="Arial" pitchFamily="34" charset="0"/>
              </a:rPr>
              <a:t>Cupolillo</a:t>
            </a:r>
            <a:endParaRPr lang="pt-BR" sz="2400" dirty="0">
              <a:latin typeface="Arial" pitchFamily="34" charset="0"/>
              <a:cs typeface="Arial" pitchFamily="34" charset="0"/>
            </a:endParaRPr>
          </a:p>
        </p:txBody>
      </p:sp>
      <p:sp>
        <p:nvSpPr>
          <p:cNvPr id="4" name="Retângulo 3"/>
          <p:cNvSpPr/>
          <p:nvPr/>
        </p:nvSpPr>
        <p:spPr>
          <a:xfrm>
            <a:off x="0" y="0"/>
            <a:ext cx="9144000" cy="7647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3347864" y="151519"/>
            <a:ext cx="2593980" cy="461665"/>
          </a:xfrm>
          <a:prstGeom prst="rect">
            <a:avLst/>
          </a:prstGeom>
        </p:spPr>
        <p:txBody>
          <a:bodyPr wrap="none">
            <a:spAutoFit/>
          </a:bodyPr>
          <a:lstStyle/>
          <a:p>
            <a:pPr algn="ctr"/>
            <a:r>
              <a:rPr lang="pt-BR" sz="2400" b="1" dirty="0" smtClean="0">
                <a:solidFill>
                  <a:srgbClr val="002060"/>
                </a:solidFill>
                <a:latin typeface="Arial" pitchFamily="34" charset="0"/>
                <a:cs typeface="Arial" pitchFamily="34" charset="0"/>
              </a:rPr>
              <a:t>EQUIPE DO CTB</a:t>
            </a:r>
            <a:endParaRPr lang="pt-BR"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1939313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777669" y="1196752"/>
            <a:ext cx="6242603" cy="4383597"/>
          </a:xfrm>
        </p:spPr>
        <p:txBody>
          <a:bodyPr>
            <a:normAutofit/>
          </a:bodyPr>
          <a:lstStyle/>
          <a:p>
            <a:pPr marL="457200" indent="-457200">
              <a:buClr>
                <a:schemeClr val="tx1"/>
              </a:buClr>
              <a:buFont typeface="Wingdings" pitchFamily="2" charset="2"/>
              <a:buChar char="§"/>
            </a:pPr>
            <a:r>
              <a:rPr lang="pt-BR" sz="1800" dirty="0" smtClean="0">
                <a:solidFill>
                  <a:srgbClr val="FF6600"/>
                </a:solidFill>
                <a:latin typeface="Arial" pitchFamily="34" charset="0"/>
                <a:cs typeface="Arial" pitchFamily="34" charset="0"/>
              </a:rPr>
              <a:t>MEMBROS: </a:t>
            </a:r>
          </a:p>
          <a:p>
            <a:pPr marL="0" indent="0">
              <a:buClr>
                <a:schemeClr val="accent2">
                  <a:lumMod val="40000"/>
                  <a:lumOff val="60000"/>
                </a:schemeClr>
              </a:buClr>
              <a:buNone/>
            </a:pPr>
            <a:endParaRPr lang="pt-BR" sz="1800" dirty="0">
              <a:latin typeface="Arial" pitchFamily="34" charset="0"/>
              <a:cs typeface="Arial" pitchFamily="34" charset="0"/>
            </a:endParaRPr>
          </a:p>
          <a:p>
            <a:pPr>
              <a:buClr>
                <a:schemeClr val="accent2">
                  <a:lumMod val="40000"/>
                  <a:lumOff val="60000"/>
                </a:schemeClr>
              </a:buClr>
              <a:buFont typeface="Wingdings" pitchFamily="2" charset="2"/>
              <a:buChar char="ü"/>
            </a:pPr>
            <a:r>
              <a:rPr lang="pt-BR" sz="1800" dirty="0" smtClean="0">
                <a:latin typeface="Arial" pitchFamily="34" charset="0"/>
                <a:cs typeface="Arial" pitchFamily="34" charset="0"/>
              </a:rPr>
              <a:t>Aurea </a:t>
            </a:r>
            <a:r>
              <a:rPr lang="pt-BR" sz="1800" dirty="0">
                <a:latin typeface="Arial" pitchFamily="34" charset="0"/>
                <a:cs typeface="Arial" pitchFamily="34" charset="0"/>
              </a:rPr>
              <a:t>Maria Aurea de Moraes</a:t>
            </a:r>
          </a:p>
          <a:p>
            <a:pPr>
              <a:buClr>
                <a:schemeClr val="accent2">
                  <a:lumMod val="40000"/>
                  <a:lumOff val="60000"/>
                </a:schemeClr>
              </a:buClr>
              <a:buFont typeface="Wingdings" pitchFamily="2" charset="2"/>
              <a:buChar char="ü"/>
            </a:pPr>
            <a:r>
              <a:rPr lang="pt-BR" sz="1800" dirty="0" smtClean="0">
                <a:latin typeface="Arial" pitchFamily="34" charset="0"/>
                <a:cs typeface="Arial" pitchFamily="34" charset="0"/>
              </a:rPr>
              <a:t>Bárbara Cristina Eusébio Pereira Dias</a:t>
            </a:r>
            <a:endParaRPr lang="pt-BR" sz="1800" dirty="0">
              <a:latin typeface="Arial" pitchFamily="34" charset="0"/>
              <a:cs typeface="Arial" pitchFamily="34" charset="0"/>
            </a:endParaRPr>
          </a:p>
          <a:p>
            <a:pPr>
              <a:buClr>
                <a:schemeClr val="accent2">
                  <a:lumMod val="40000"/>
                  <a:lumOff val="60000"/>
                </a:schemeClr>
              </a:buClr>
              <a:buFont typeface="Wingdings" pitchFamily="2" charset="2"/>
              <a:buChar char="ü"/>
            </a:pPr>
            <a:r>
              <a:rPr lang="pt-BR" sz="1800" dirty="0" smtClean="0">
                <a:latin typeface="Arial" pitchFamily="34" charset="0"/>
                <a:cs typeface="Arial" pitchFamily="34" charset="0"/>
              </a:rPr>
              <a:t>Catarina Macedo Lopes</a:t>
            </a:r>
            <a:endParaRPr lang="pt-BR" sz="1800" dirty="0">
              <a:latin typeface="Arial" pitchFamily="34" charset="0"/>
              <a:cs typeface="Arial" pitchFamily="34" charset="0"/>
            </a:endParaRPr>
          </a:p>
          <a:p>
            <a:pPr>
              <a:buClr>
                <a:schemeClr val="accent2">
                  <a:lumMod val="40000"/>
                  <a:lumOff val="60000"/>
                </a:schemeClr>
              </a:buClr>
              <a:buFont typeface="Wingdings" pitchFamily="2" charset="2"/>
              <a:buChar char="ü"/>
            </a:pPr>
            <a:r>
              <a:rPr lang="pt-BR" sz="1800" dirty="0">
                <a:latin typeface="Arial" pitchFamily="34" charset="0"/>
                <a:cs typeface="Arial" pitchFamily="34" charset="0"/>
              </a:rPr>
              <a:t>Dario </a:t>
            </a:r>
            <a:r>
              <a:rPr lang="pt-BR" sz="1800" dirty="0" err="1">
                <a:latin typeface="Arial" pitchFamily="34" charset="0"/>
                <a:cs typeface="Arial" pitchFamily="34" charset="0"/>
              </a:rPr>
              <a:t>Eluan</a:t>
            </a:r>
            <a:r>
              <a:rPr lang="pt-BR" sz="1800" dirty="0">
                <a:latin typeface="Arial" pitchFamily="34" charset="0"/>
                <a:cs typeface="Arial" pitchFamily="34" charset="0"/>
              </a:rPr>
              <a:t> </a:t>
            </a:r>
            <a:r>
              <a:rPr lang="pt-BR" sz="1800" dirty="0" err="1">
                <a:latin typeface="Arial" pitchFamily="34" charset="0"/>
                <a:cs typeface="Arial" pitchFamily="34" charset="0"/>
              </a:rPr>
              <a:t>Kalume</a:t>
            </a:r>
            <a:endParaRPr lang="pt-BR" sz="1800" dirty="0">
              <a:latin typeface="Arial" pitchFamily="34" charset="0"/>
              <a:cs typeface="Arial" pitchFamily="34" charset="0"/>
            </a:endParaRPr>
          </a:p>
          <a:p>
            <a:pPr>
              <a:buClr>
                <a:schemeClr val="accent2">
                  <a:lumMod val="40000"/>
                  <a:lumOff val="60000"/>
                </a:schemeClr>
              </a:buClr>
              <a:buFont typeface="Wingdings" pitchFamily="2" charset="2"/>
              <a:buChar char="ü"/>
            </a:pPr>
            <a:r>
              <a:rPr lang="pt-BR" sz="1800" dirty="0">
                <a:latin typeface="Arial" pitchFamily="34" charset="0"/>
                <a:cs typeface="Arial" pitchFamily="34" charset="0"/>
              </a:rPr>
              <a:t>Luzia Fátima Gonçalves Caputo</a:t>
            </a:r>
          </a:p>
          <a:p>
            <a:pPr>
              <a:buClr>
                <a:schemeClr val="accent2">
                  <a:lumMod val="40000"/>
                  <a:lumOff val="60000"/>
                </a:schemeClr>
              </a:buClr>
              <a:buFont typeface="Wingdings" pitchFamily="2" charset="2"/>
              <a:buChar char="ü"/>
            </a:pPr>
            <a:r>
              <a:rPr lang="pt-BR" sz="1800" dirty="0" smtClean="0">
                <a:latin typeface="Arial" pitchFamily="34" charset="0"/>
                <a:cs typeface="Arial" pitchFamily="34" charset="0"/>
              </a:rPr>
              <a:t>Mônica </a:t>
            </a:r>
            <a:r>
              <a:rPr lang="pt-BR" sz="1800" dirty="0" err="1" smtClean="0">
                <a:latin typeface="Arial" pitchFamily="34" charset="0"/>
                <a:cs typeface="Arial" pitchFamily="34" charset="0"/>
              </a:rPr>
              <a:t>Ammom</a:t>
            </a:r>
            <a:r>
              <a:rPr lang="pt-BR" sz="1800" dirty="0" smtClean="0">
                <a:latin typeface="Arial" pitchFamily="34" charset="0"/>
                <a:cs typeface="Arial" pitchFamily="34" charset="0"/>
              </a:rPr>
              <a:t> Fernandez</a:t>
            </a:r>
          </a:p>
          <a:p>
            <a:pPr>
              <a:buClr>
                <a:schemeClr val="accent2">
                  <a:lumMod val="40000"/>
                  <a:lumOff val="60000"/>
                </a:schemeClr>
              </a:buClr>
              <a:buFont typeface="Wingdings" pitchFamily="2" charset="2"/>
              <a:buChar char="ü"/>
            </a:pPr>
            <a:r>
              <a:rPr lang="pt-BR" sz="1800" dirty="0">
                <a:latin typeface="Arial" pitchFamily="34" charset="0"/>
                <a:cs typeface="Arial" pitchFamily="34" charset="0"/>
              </a:rPr>
              <a:t>Paulo Roberto Soares </a:t>
            </a:r>
            <a:r>
              <a:rPr lang="pt-BR" sz="1800" dirty="0" err="1">
                <a:latin typeface="Arial" pitchFamily="34" charset="0"/>
                <a:cs typeface="Arial" pitchFamily="34" charset="0"/>
              </a:rPr>
              <a:t>Stephens</a:t>
            </a:r>
            <a:endParaRPr lang="pt-BR" sz="1800" dirty="0">
              <a:latin typeface="Arial" pitchFamily="34" charset="0"/>
              <a:cs typeface="Arial" pitchFamily="34" charset="0"/>
            </a:endParaRPr>
          </a:p>
          <a:p>
            <a:pPr>
              <a:buClr>
                <a:schemeClr val="accent2">
                  <a:lumMod val="40000"/>
                  <a:lumOff val="60000"/>
                </a:schemeClr>
              </a:buClr>
              <a:buFont typeface="Wingdings" pitchFamily="2" charset="2"/>
              <a:buChar char="ü"/>
            </a:pPr>
            <a:r>
              <a:rPr lang="pt-BR" sz="1800" dirty="0" smtClean="0">
                <a:latin typeface="Arial" pitchFamily="34" charset="0"/>
                <a:cs typeface="Arial" pitchFamily="34" charset="0"/>
              </a:rPr>
              <a:t>Renata </a:t>
            </a:r>
            <a:r>
              <a:rPr lang="pt-BR" sz="1800" dirty="0">
                <a:latin typeface="Arial" pitchFamily="34" charset="0"/>
                <a:cs typeface="Arial" pitchFamily="34" charset="0"/>
              </a:rPr>
              <a:t>Garcia Costa</a:t>
            </a:r>
          </a:p>
          <a:p>
            <a:pPr>
              <a:buClr>
                <a:schemeClr val="accent2">
                  <a:lumMod val="40000"/>
                  <a:lumOff val="60000"/>
                </a:schemeClr>
              </a:buClr>
              <a:buFont typeface="Wingdings" pitchFamily="2" charset="2"/>
              <a:buChar char="ü"/>
            </a:pPr>
            <a:r>
              <a:rPr lang="pt-BR" sz="1800" dirty="0" smtClean="0">
                <a:latin typeface="Arial" pitchFamily="34" charset="0"/>
                <a:cs typeface="Arial" pitchFamily="34" charset="0"/>
              </a:rPr>
              <a:t>Silvana Augusta Rodrigues Portes</a:t>
            </a:r>
          </a:p>
          <a:p>
            <a:pPr>
              <a:buClr>
                <a:schemeClr val="accent2">
                  <a:lumMod val="40000"/>
                  <a:lumOff val="60000"/>
                </a:schemeClr>
              </a:buClr>
              <a:buFont typeface="Wingdings" pitchFamily="2" charset="2"/>
              <a:buChar char="ü"/>
            </a:pPr>
            <a:r>
              <a:rPr lang="pt-BR" sz="1800" dirty="0" smtClean="0">
                <a:latin typeface="Arial" pitchFamily="34" charset="0"/>
                <a:cs typeface="Arial" pitchFamily="34" charset="0"/>
              </a:rPr>
              <a:t>Teresa Fernandes Silva do Nascimento</a:t>
            </a:r>
          </a:p>
        </p:txBody>
      </p:sp>
      <p:sp>
        <p:nvSpPr>
          <p:cNvPr id="6" name="CaixaDeTexto 5"/>
          <p:cNvSpPr txBox="1"/>
          <p:nvPr/>
        </p:nvSpPr>
        <p:spPr>
          <a:xfrm>
            <a:off x="7020272" y="1340768"/>
            <a:ext cx="184731" cy="369332"/>
          </a:xfrm>
          <a:prstGeom prst="rect">
            <a:avLst/>
          </a:prstGeom>
          <a:noFill/>
        </p:spPr>
        <p:txBody>
          <a:bodyPr wrap="none" rtlCol="0">
            <a:spAutoFit/>
          </a:bodyPr>
          <a:lstStyle/>
          <a:p>
            <a:endParaRPr lang="pt-BR" dirty="0"/>
          </a:p>
        </p:txBody>
      </p:sp>
      <p:sp>
        <p:nvSpPr>
          <p:cNvPr id="7" name="Retângulo 6"/>
          <p:cNvSpPr/>
          <p:nvPr/>
        </p:nvSpPr>
        <p:spPr>
          <a:xfrm>
            <a:off x="0" y="0"/>
            <a:ext cx="9144000" cy="8367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122961"/>
            <a:ext cx="8229600" cy="634082"/>
          </a:xfrm>
        </p:spPr>
        <p:txBody>
          <a:bodyPr>
            <a:noAutofit/>
          </a:bodyPr>
          <a:lstStyle/>
          <a:p>
            <a:pPr algn="ctr"/>
            <a:r>
              <a:rPr lang="pt-BR" sz="2000" b="1" dirty="0" smtClean="0">
                <a:solidFill>
                  <a:srgbClr val="002060"/>
                </a:solidFill>
                <a:latin typeface="Arial" pitchFamily="34" charset="0"/>
                <a:cs typeface="Arial" pitchFamily="34" charset="0"/>
              </a:rPr>
              <a:t>COMISSÃO DE COORDENAÇÃO DOS CURSOS </a:t>
            </a:r>
            <a:br>
              <a:rPr lang="pt-BR" sz="2000" b="1" dirty="0" smtClean="0">
                <a:solidFill>
                  <a:srgbClr val="002060"/>
                </a:solidFill>
                <a:latin typeface="Arial" pitchFamily="34" charset="0"/>
                <a:cs typeface="Arial" pitchFamily="34" charset="0"/>
              </a:rPr>
            </a:br>
            <a:r>
              <a:rPr lang="pt-BR" sz="2000" b="1" dirty="0" smtClean="0">
                <a:solidFill>
                  <a:srgbClr val="002060"/>
                </a:solidFill>
                <a:latin typeface="Arial" pitchFamily="34" charset="0"/>
                <a:cs typeface="Arial" pitchFamily="34" charset="0"/>
              </a:rPr>
              <a:t>TÉCNICOS DO IOC – CTB e CENT</a:t>
            </a:r>
            <a:endParaRPr lang="pt-BR"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3809464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24744"/>
            <a:ext cx="8229600" cy="5001419"/>
          </a:xfrm>
        </p:spPr>
        <p:txBody>
          <a:bodyPr>
            <a:noAutofit/>
          </a:bodyPr>
          <a:lstStyle/>
          <a:p>
            <a:pPr>
              <a:buClr>
                <a:schemeClr val="accent1">
                  <a:lumMod val="60000"/>
                  <a:lumOff val="40000"/>
                </a:schemeClr>
              </a:buClr>
              <a:buFont typeface="Wingdings" pitchFamily="2" charset="2"/>
              <a:buChar char="§"/>
            </a:pPr>
            <a:r>
              <a:rPr lang="pt-BR" sz="2400" dirty="0" smtClean="0">
                <a:latin typeface="Arial" pitchFamily="34" charset="0"/>
                <a:cs typeface="Arial" pitchFamily="34" charset="0"/>
              </a:rPr>
              <a:t>Contamos com mais 100 docentes de diversas áreas (especialistas, mestres e doutores).</a:t>
            </a:r>
          </a:p>
          <a:p>
            <a:pPr marL="342900" indent="-342900">
              <a:buClr>
                <a:schemeClr val="accent1">
                  <a:lumMod val="60000"/>
                  <a:lumOff val="40000"/>
                </a:schemeClr>
              </a:buClr>
              <a:buFont typeface="Wingdings" pitchFamily="2" charset="2"/>
              <a:buChar char="§"/>
            </a:pPr>
            <a:endParaRPr lang="pt-BR" sz="2400" dirty="0" smtClean="0">
              <a:latin typeface="Arial" pitchFamily="34" charset="0"/>
              <a:cs typeface="Arial" pitchFamily="34" charset="0"/>
            </a:endParaRPr>
          </a:p>
          <a:p>
            <a:pPr>
              <a:buClr>
                <a:schemeClr val="accent1">
                  <a:lumMod val="60000"/>
                  <a:lumOff val="40000"/>
                </a:schemeClr>
              </a:buClr>
              <a:buFont typeface="Wingdings" pitchFamily="2" charset="2"/>
              <a:buChar char="§"/>
            </a:pPr>
            <a:r>
              <a:rPr lang="pt-BR" sz="2400" dirty="0" smtClean="0">
                <a:latin typeface="Arial" pitchFamily="34" charset="0"/>
                <a:cs typeface="Arial" pitchFamily="34" charset="0"/>
              </a:rPr>
              <a:t>Pesquisadores, Tecnologistas e Técnicos.</a:t>
            </a:r>
          </a:p>
          <a:p>
            <a:pPr marL="342900" indent="-342900">
              <a:buClr>
                <a:schemeClr val="accent1">
                  <a:lumMod val="60000"/>
                  <a:lumOff val="40000"/>
                </a:schemeClr>
              </a:buClr>
              <a:buFont typeface="Wingdings" pitchFamily="2" charset="2"/>
              <a:buChar char="§"/>
            </a:pPr>
            <a:endParaRPr lang="pt-BR" sz="2400" dirty="0" smtClean="0">
              <a:latin typeface="Arial" pitchFamily="34" charset="0"/>
              <a:cs typeface="Arial" pitchFamily="34" charset="0"/>
            </a:endParaRPr>
          </a:p>
          <a:p>
            <a:pPr>
              <a:buClr>
                <a:schemeClr val="accent1">
                  <a:lumMod val="60000"/>
                  <a:lumOff val="40000"/>
                </a:schemeClr>
              </a:buClr>
              <a:buFont typeface="Wingdings" pitchFamily="2" charset="2"/>
              <a:buChar char="§"/>
            </a:pPr>
            <a:r>
              <a:rPr lang="pt-BR" sz="2400" dirty="0" smtClean="0">
                <a:latin typeface="Arial" pitchFamily="34" charset="0"/>
                <a:cs typeface="Arial" pitchFamily="34" charset="0"/>
              </a:rPr>
              <a:t>Profissionais do </a:t>
            </a:r>
            <a:r>
              <a:rPr lang="pt-BR" sz="2400" dirty="0" smtClean="0">
                <a:solidFill>
                  <a:srgbClr val="FF6600"/>
                </a:solidFill>
                <a:latin typeface="Arial" pitchFamily="34" charset="0"/>
                <a:cs typeface="Arial" pitchFamily="34" charset="0"/>
              </a:rPr>
              <a:t>IOC</a:t>
            </a:r>
            <a:r>
              <a:rPr lang="pt-BR" sz="2400" dirty="0" smtClean="0">
                <a:latin typeface="Arial" pitchFamily="34" charset="0"/>
                <a:cs typeface="Arial" pitchFamily="34" charset="0"/>
              </a:rPr>
              <a:t> e de outras unidades da </a:t>
            </a:r>
            <a:r>
              <a:rPr lang="pt-BR" sz="2400" dirty="0">
                <a:latin typeface="Arial" pitchFamily="34" charset="0"/>
                <a:cs typeface="Arial" pitchFamily="34" charset="0"/>
              </a:rPr>
              <a:t>Fiocruz (</a:t>
            </a:r>
            <a:r>
              <a:rPr lang="pt-BR" sz="2400" dirty="0">
                <a:solidFill>
                  <a:srgbClr val="FF6600"/>
                </a:solidFill>
                <a:latin typeface="Arial" pitchFamily="34" charset="0"/>
                <a:cs typeface="Arial" pitchFamily="34" charset="0"/>
              </a:rPr>
              <a:t>EPSJV, BIOMANGUINHOS, </a:t>
            </a:r>
            <a:r>
              <a:rPr lang="pt-BR" sz="2400" dirty="0" smtClean="0">
                <a:solidFill>
                  <a:srgbClr val="FF6600"/>
                </a:solidFill>
                <a:latin typeface="Arial" pitchFamily="34" charset="0"/>
                <a:cs typeface="Arial" pitchFamily="34" charset="0"/>
              </a:rPr>
              <a:t>INI, </a:t>
            </a:r>
            <a:r>
              <a:rPr lang="pt-BR" sz="2400" dirty="0">
                <a:solidFill>
                  <a:srgbClr val="FF6600"/>
                </a:solidFill>
                <a:latin typeface="Arial" pitchFamily="34" charset="0"/>
                <a:cs typeface="Arial" pitchFamily="34" charset="0"/>
              </a:rPr>
              <a:t>ENSP</a:t>
            </a:r>
            <a:r>
              <a:rPr lang="pt-BR" sz="2400" dirty="0">
                <a:latin typeface="Arial" pitchFamily="34" charset="0"/>
                <a:cs typeface="Arial" pitchFamily="34" charset="0"/>
              </a:rPr>
              <a:t>, dentre outras), </a:t>
            </a:r>
            <a:r>
              <a:rPr lang="pt-BR" sz="2400" dirty="0" smtClean="0">
                <a:latin typeface="Arial" pitchFamily="34" charset="0"/>
                <a:cs typeface="Arial" pitchFamily="34" charset="0"/>
              </a:rPr>
              <a:t>além de convidados de outras instituições. </a:t>
            </a:r>
          </a:p>
          <a:p>
            <a:pPr marL="0" indent="0">
              <a:buClr>
                <a:schemeClr val="accent1">
                  <a:lumMod val="60000"/>
                  <a:lumOff val="40000"/>
                </a:schemeClr>
              </a:buClr>
              <a:buNone/>
            </a:pPr>
            <a:endParaRPr lang="pt-BR" sz="2400" dirty="0" smtClean="0">
              <a:latin typeface="Arial" pitchFamily="34" charset="0"/>
              <a:cs typeface="Arial" pitchFamily="34" charset="0"/>
            </a:endParaRPr>
          </a:p>
          <a:p>
            <a:endParaRPr lang="pt-BR" sz="2400" dirty="0" smtClean="0">
              <a:latin typeface="Arial" pitchFamily="34" charset="0"/>
              <a:cs typeface="Arial" pitchFamily="34" charset="0"/>
            </a:endParaRPr>
          </a:p>
          <a:p>
            <a:endParaRPr lang="pt-BR" sz="2400" dirty="0">
              <a:latin typeface="Arial" pitchFamily="34" charset="0"/>
              <a:cs typeface="Arial" pitchFamily="34" charset="0"/>
            </a:endParaRPr>
          </a:p>
        </p:txBody>
      </p:sp>
      <p:sp>
        <p:nvSpPr>
          <p:cNvPr id="4" name="Retângulo 3"/>
          <p:cNvSpPr/>
          <p:nvPr/>
        </p:nvSpPr>
        <p:spPr>
          <a:xfrm>
            <a:off x="0" y="0"/>
            <a:ext cx="9144000" cy="7647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2339752" y="-157410"/>
            <a:ext cx="4104456" cy="778098"/>
          </a:xfrm>
        </p:spPr>
        <p:txBody>
          <a:bodyPr>
            <a:normAutofit/>
          </a:bodyPr>
          <a:lstStyle/>
          <a:p>
            <a:r>
              <a:rPr lang="pt-BR" sz="2400" dirty="0" smtClean="0">
                <a:solidFill>
                  <a:srgbClr val="002060"/>
                </a:solidFill>
                <a:latin typeface="Arial" pitchFamily="34" charset="0"/>
                <a:cs typeface="Arial" pitchFamily="34" charset="0"/>
              </a:rPr>
              <a:t>CORPO DOCENTE – CTB</a:t>
            </a:r>
            <a:endParaRPr lang="pt-B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2303816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4169956522"/>
              </p:ext>
            </p:extLst>
          </p:nvPr>
        </p:nvGraphicFramePr>
        <p:xfrm>
          <a:off x="726700" y="1052737"/>
          <a:ext cx="7692506" cy="6127180"/>
        </p:xfrm>
        <a:graphic>
          <a:graphicData uri="http://schemas.openxmlformats.org/drawingml/2006/table">
            <a:tbl>
              <a:tblPr firstRow="1" firstCol="1" bandRow="1" bandCol="1">
                <a:tableStyleId>{5C22544A-7EE6-4342-B048-85BDC9FD1C3A}</a:tableStyleId>
              </a:tblPr>
              <a:tblGrid>
                <a:gridCol w="4130393"/>
                <a:gridCol w="1939280"/>
                <a:gridCol w="1622833"/>
              </a:tblGrid>
              <a:tr h="321647">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COMPONENTES CURRICULARES</a:t>
                      </a:r>
                      <a:endParaRPr lang="pt-BR" sz="1400" b="0" dirty="0">
                        <a:effectLst/>
                        <a:latin typeface="Arial" pitchFamily="34" charset="0"/>
                        <a:ea typeface="Calibri"/>
                        <a:cs typeface="Arial" pitchFamily="34" charset="0"/>
                      </a:endParaRPr>
                    </a:p>
                  </a:txBody>
                  <a:tcPr marL="55172" marR="55172" marT="0" marB="0" anchor="ctr"/>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CARGA HORÁRIA</a:t>
                      </a:r>
                      <a:endParaRPr lang="pt-BR" sz="1400" b="0" dirty="0">
                        <a:effectLst/>
                        <a:latin typeface="Arial" pitchFamily="34" charset="0"/>
                        <a:ea typeface="Calibri"/>
                        <a:cs typeface="Arial" pitchFamily="34" charset="0"/>
                      </a:endParaRPr>
                    </a:p>
                  </a:txBody>
                  <a:tcPr marL="55172" marR="55172" marT="0" marB="0" anchor="ctr"/>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DIAS LETIVOS</a:t>
                      </a:r>
                      <a:endParaRPr lang="pt-BR" sz="1400" b="0" dirty="0">
                        <a:effectLst/>
                        <a:latin typeface="Arial" pitchFamily="34" charset="0"/>
                        <a:ea typeface="Calibri"/>
                        <a:cs typeface="Arial" pitchFamily="34" charset="0"/>
                      </a:endParaRPr>
                    </a:p>
                  </a:txBody>
                  <a:tcPr marL="55172" marR="55172" marT="0" marB="0" anchor="ctr"/>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Biossegurança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90h/aula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10</a:t>
                      </a:r>
                      <a:endParaRPr lang="pt-BR" sz="1400" b="0" dirty="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Técnicas Avançadas de Microscopia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45h/aula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5</a:t>
                      </a:r>
                      <a:endParaRPr lang="pt-BR" sz="1400" b="0" dirty="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solidFill>
                            <a:srgbClr val="002060"/>
                          </a:solidFill>
                          <a:effectLst/>
                          <a:latin typeface="Arial" pitchFamily="34" charset="0"/>
                          <a:cs typeface="Arial" pitchFamily="34" charset="0"/>
                        </a:rPr>
                        <a:t>Introdução ao Laboratório</a:t>
                      </a:r>
                      <a:endParaRPr lang="pt-BR" sz="1400" b="0" dirty="0">
                        <a:solidFill>
                          <a:srgbClr val="002060"/>
                        </a:solidFill>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90h/aula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10</a:t>
                      </a:r>
                      <a:endParaRPr lang="pt-BR" sz="1400" b="0" dirty="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Biologia Celular</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45h/aula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5</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Bioquímica </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45h/aula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5</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solidFill>
                            <a:srgbClr val="002060"/>
                          </a:solidFill>
                          <a:effectLst/>
                          <a:latin typeface="Arial" pitchFamily="34" charset="0"/>
                          <a:cs typeface="Arial" pitchFamily="34" charset="0"/>
                        </a:rPr>
                        <a:t>Biologia Molecular</a:t>
                      </a:r>
                      <a:endParaRPr lang="pt-BR" sz="1400" b="0" dirty="0">
                        <a:solidFill>
                          <a:srgbClr val="002060"/>
                        </a:solidFill>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45h/aula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5</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Imunologia e Biotecnologia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90h/aula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10</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solidFill>
                            <a:srgbClr val="002060"/>
                          </a:solidFill>
                          <a:effectLst/>
                          <a:latin typeface="Arial" pitchFamily="34" charset="0"/>
                          <a:cs typeface="Arial" pitchFamily="34" charset="0"/>
                        </a:rPr>
                        <a:t>Bioética</a:t>
                      </a:r>
                      <a:endParaRPr lang="pt-BR" sz="1400" b="0" dirty="0">
                        <a:solidFill>
                          <a:srgbClr val="002060"/>
                        </a:solidFill>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45h/aula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5</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Animais de Laboratório</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90h/aula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10</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Análises Clínicas</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90h/aula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10</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Técnicas Hematológicas</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90h/aula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10</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Técnicas Histológicas</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90h/aula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10</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Bacteriologia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90h/aula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10</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Micologia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90h/aula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10</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Virologia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90h/aula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10</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err="1">
                          <a:effectLst/>
                          <a:latin typeface="Arial" pitchFamily="34" charset="0"/>
                          <a:cs typeface="Arial" pitchFamily="34" charset="0"/>
                        </a:rPr>
                        <a:t>Protozoologia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90h/aula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10</a:t>
                      </a:r>
                      <a:endParaRPr lang="pt-BR" sz="1400" b="0" dirty="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Helmintologia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90h/aula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10</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err="1">
                          <a:effectLst/>
                          <a:latin typeface="Arial" pitchFamily="34" charset="0"/>
                          <a:cs typeface="Arial" pitchFamily="34" charset="0"/>
                        </a:rPr>
                        <a:t>Malacologia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45h/aula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5</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effectLst/>
                          <a:latin typeface="Arial" pitchFamily="34" charset="0"/>
                          <a:cs typeface="Arial" pitchFamily="34" charset="0"/>
                        </a:rPr>
                        <a:t>Vetores e Reservatórios de Parasitos</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90h/aula</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10</a:t>
                      </a:r>
                      <a:endParaRPr lang="pt-BR" sz="1400" b="0">
                        <a:effectLst/>
                        <a:latin typeface="Arial" pitchFamily="34" charset="0"/>
                        <a:ea typeface="Calibri"/>
                        <a:cs typeface="Arial" pitchFamily="34" charset="0"/>
                      </a:endParaRPr>
                    </a:p>
                  </a:txBody>
                  <a:tcPr marL="55172" marR="55172" marT="0" marB="0"/>
                </a:tc>
              </a:tr>
              <a:tr h="219223">
                <a:tc>
                  <a:txBody>
                    <a:bodyPr/>
                    <a:lstStyle/>
                    <a:p>
                      <a:pPr>
                        <a:lnSpc>
                          <a:spcPct val="115000"/>
                        </a:lnSpc>
                        <a:spcAft>
                          <a:spcPts val="0"/>
                        </a:spcAft>
                        <a:tabLst>
                          <a:tab pos="1647825" algn="l"/>
                        </a:tabLst>
                      </a:pPr>
                      <a:r>
                        <a:rPr lang="pt-BR" sz="1400" b="0" dirty="0">
                          <a:solidFill>
                            <a:srgbClr val="002060"/>
                          </a:solidFill>
                          <a:effectLst/>
                          <a:latin typeface="Arial" pitchFamily="34" charset="0"/>
                          <a:cs typeface="Arial" pitchFamily="34" charset="0"/>
                        </a:rPr>
                        <a:t>Fundamentos</a:t>
                      </a:r>
                      <a:r>
                        <a:rPr lang="pt-BR" sz="1400" b="0" dirty="0">
                          <a:solidFill>
                            <a:schemeClr val="accent6"/>
                          </a:solidFill>
                          <a:effectLst/>
                          <a:latin typeface="Arial" pitchFamily="34" charset="0"/>
                          <a:cs typeface="Arial" pitchFamily="34" charset="0"/>
                        </a:rPr>
                        <a:t> </a:t>
                      </a:r>
                      <a:r>
                        <a:rPr lang="pt-BR" sz="1400" b="0" dirty="0">
                          <a:solidFill>
                            <a:srgbClr val="002060"/>
                          </a:solidFill>
                          <a:effectLst/>
                          <a:latin typeface="Arial" pitchFamily="34" charset="0"/>
                          <a:cs typeface="Arial" pitchFamily="34" charset="0"/>
                        </a:rPr>
                        <a:t>de</a:t>
                      </a:r>
                      <a:r>
                        <a:rPr lang="pt-BR" sz="1400" b="0" dirty="0">
                          <a:solidFill>
                            <a:schemeClr val="accent6"/>
                          </a:solidFill>
                          <a:effectLst/>
                          <a:latin typeface="Arial" pitchFamily="34" charset="0"/>
                          <a:cs typeface="Arial" pitchFamily="34" charset="0"/>
                        </a:rPr>
                        <a:t> </a:t>
                      </a:r>
                      <a:r>
                        <a:rPr lang="pt-BR" sz="1400" b="0" dirty="0">
                          <a:solidFill>
                            <a:srgbClr val="002060"/>
                          </a:solidFill>
                          <a:effectLst/>
                          <a:latin typeface="Arial" pitchFamily="34" charset="0"/>
                          <a:cs typeface="Arial" pitchFamily="34" charset="0"/>
                        </a:rPr>
                        <a:t>Bioinformática</a:t>
                      </a:r>
                      <a:endParaRPr lang="pt-BR" sz="1400" b="0" dirty="0">
                        <a:solidFill>
                          <a:srgbClr val="002060"/>
                        </a:solidFill>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45h/aula</a:t>
                      </a:r>
                      <a:endParaRPr lang="pt-BR" sz="1400" b="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5</a:t>
                      </a:r>
                      <a:endParaRPr lang="pt-BR" sz="1400" b="0" dirty="0">
                        <a:effectLst/>
                        <a:latin typeface="Arial" pitchFamily="34" charset="0"/>
                        <a:ea typeface="Calibri"/>
                        <a:cs typeface="Arial" pitchFamily="34" charset="0"/>
                      </a:endParaRPr>
                    </a:p>
                  </a:txBody>
                  <a:tcPr marL="55172" marR="55172" marT="0" marB="0"/>
                </a:tc>
              </a:tr>
              <a:tr h="219223">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Carga Horária Parcial</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1485</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165</a:t>
                      </a:r>
                      <a:endParaRPr lang="pt-BR" sz="1400" b="0">
                        <a:effectLst/>
                        <a:latin typeface="Arial" pitchFamily="34" charset="0"/>
                        <a:ea typeface="Calibri"/>
                        <a:cs typeface="Arial" pitchFamily="34" charset="0"/>
                      </a:endParaRPr>
                    </a:p>
                  </a:txBody>
                  <a:tcPr marL="55172" marR="55172" marT="0" marB="0"/>
                </a:tc>
              </a:tr>
              <a:tr h="337421">
                <a:tc>
                  <a:txBody>
                    <a:bodyPr/>
                    <a:lstStyle/>
                    <a:p>
                      <a:pPr>
                        <a:lnSpc>
                          <a:spcPct val="115000"/>
                        </a:lnSpc>
                        <a:spcAft>
                          <a:spcPts val="0"/>
                        </a:spcAft>
                        <a:tabLst>
                          <a:tab pos="1647825" algn="l"/>
                        </a:tabLst>
                      </a:pPr>
                      <a:r>
                        <a:rPr lang="pt-BR" sz="1400" b="0" dirty="0">
                          <a:solidFill>
                            <a:srgbClr val="002060"/>
                          </a:solidFill>
                          <a:effectLst/>
                          <a:latin typeface="Arial" pitchFamily="34" charset="0"/>
                          <a:cs typeface="Arial" pitchFamily="34" charset="0"/>
                        </a:rPr>
                        <a:t>ESTÁGIO</a:t>
                      </a:r>
                      <a:r>
                        <a:rPr lang="pt-BR" sz="1400" b="0" dirty="0">
                          <a:solidFill>
                            <a:schemeClr val="accent6"/>
                          </a:solidFill>
                          <a:effectLst/>
                          <a:latin typeface="Arial" pitchFamily="34" charset="0"/>
                          <a:cs typeface="Arial" pitchFamily="34" charset="0"/>
                        </a:rPr>
                        <a:t> </a:t>
                      </a:r>
                      <a:r>
                        <a:rPr lang="pt-BR" sz="1400" b="0" dirty="0">
                          <a:solidFill>
                            <a:srgbClr val="002060"/>
                          </a:solidFill>
                          <a:effectLst/>
                          <a:latin typeface="Arial" pitchFamily="34" charset="0"/>
                          <a:cs typeface="Arial" pitchFamily="34" charset="0"/>
                        </a:rPr>
                        <a:t>SUPERVISIONADO</a:t>
                      </a:r>
                      <a:r>
                        <a:rPr lang="pt-BR" sz="1400" b="0" dirty="0">
                          <a:solidFill>
                            <a:schemeClr val="accent6"/>
                          </a:solidFill>
                          <a:effectLst/>
                          <a:latin typeface="Arial" pitchFamily="34" charset="0"/>
                          <a:cs typeface="Arial" pitchFamily="34" charset="0"/>
                        </a:rPr>
                        <a:t> </a:t>
                      </a:r>
                      <a:r>
                        <a:rPr lang="pt-BR" sz="1400" b="0" dirty="0">
                          <a:solidFill>
                            <a:srgbClr val="002060"/>
                          </a:solidFill>
                          <a:effectLst/>
                          <a:latin typeface="Arial" pitchFamily="34" charset="0"/>
                          <a:cs typeface="Arial" pitchFamily="34" charset="0"/>
                        </a:rPr>
                        <a:t>OBRIGATÓRIO</a:t>
                      </a:r>
                      <a:endParaRPr lang="pt-BR" sz="1400" b="0" dirty="0">
                        <a:solidFill>
                          <a:srgbClr val="002060"/>
                        </a:solidFill>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360</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a:effectLst/>
                          <a:latin typeface="Arial" pitchFamily="34" charset="0"/>
                          <a:cs typeface="Arial" pitchFamily="34" charset="0"/>
                        </a:rPr>
                        <a:t>40</a:t>
                      </a:r>
                      <a:endParaRPr lang="pt-BR" sz="1400" b="0">
                        <a:effectLst/>
                        <a:latin typeface="Arial" pitchFamily="34" charset="0"/>
                        <a:ea typeface="Calibri"/>
                        <a:cs typeface="Arial" pitchFamily="34" charset="0"/>
                      </a:endParaRPr>
                    </a:p>
                  </a:txBody>
                  <a:tcPr marL="55172" marR="55172" marT="0" marB="0"/>
                </a:tc>
              </a:tr>
              <a:tr h="281859">
                <a:tc>
                  <a:txBody>
                    <a:bodyPr/>
                    <a:lstStyle/>
                    <a:p>
                      <a:pPr algn="ctr">
                        <a:lnSpc>
                          <a:spcPct val="115000"/>
                        </a:lnSpc>
                        <a:spcAft>
                          <a:spcPts val="0"/>
                        </a:spcAft>
                        <a:tabLst>
                          <a:tab pos="1647825" algn="l"/>
                        </a:tabLst>
                      </a:pPr>
                      <a:r>
                        <a:rPr lang="pt-BR" sz="1400" b="0" dirty="0">
                          <a:effectLst/>
                          <a:latin typeface="Arial" pitchFamily="34" charset="0"/>
                          <a:cs typeface="Arial" pitchFamily="34" charset="0"/>
                        </a:rPr>
                        <a:t>CARGA HORÁRIA TOTAL</a:t>
                      </a:r>
                      <a:endParaRPr lang="pt-BR" sz="1400" b="0" dirty="0">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800" b="0" dirty="0">
                          <a:solidFill>
                            <a:schemeClr val="bg1"/>
                          </a:solidFill>
                          <a:effectLst/>
                          <a:latin typeface="Arial" pitchFamily="34" charset="0"/>
                          <a:cs typeface="Arial" pitchFamily="34" charset="0"/>
                        </a:rPr>
                        <a:t>1845</a:t>
                      </a:r>
                      <a:endParaRPr lang="pt-BR" sz="1800" b="0" dirty="0">
                        <a:solidFill>
                          <a:schemeClr val="bg1"/>
                        </a:solidFill>
                        <a:effectLst/>
                        <a:latin typeface="Arial" pitchFamily="34" charset="0"/>
                        <a:ea typeface="Calibri"/>
                        <a:cs typeface="Arial" pitchFamily="34" charset="0"/>
                      </a:endParaRPr>
                    </a:p>
                  </a:txBody>
                  <a:tcPr marL="55172" marR="55172" marT="0" marB="0"/>
                </a:tc>
                <a:tc>
                  <a:txBody>
                    <a:bodyPr/>
                    <a:lstStyle/>
                    <a:p>
                      <a:pPr algn="ctr">
                        <a:lnSpc>
                          <a:spcPct val="115000"/>
                        </a:lnSpc>
                        <a:spcAft>
                          <a:spcPts val="0"/>
                        </a:spcAft>
                        <a:tabLst>
                          <a:tab pos="1647825" algn="l"/>
                        </a:tabLst>
                      </a:pPr>
                      <a:r>
                        <a:rPr lang="pt-BR" sz="1400" b="0" dirty="0">
                          <a:solidFill>
                            <a:schemeClr val="bg1"/>
                          </a:solidFill>
                          <a:effectLst/>
                          <a:latin typeface="Arial" pitchFamily="34" charset="0"/>
                          <a:cs typeface="Arial" pitchFamily="34" charset="0"/>
                        </a:rPr>
                        <a:t>205</a:t>
                      </a:r>
                      <a:endParaRPr lang="pt-BR" sz="1400" b="0" dirty="0">
                        <a:solidFill>
                          <a:schemeClr val="bg1"/>
                        </a:solidFill>
                        <a:effectLst/>
                        <a:latin typeface="Arial" pitchFamily="34" charset="0"/>
                        <a:ea typeface="Calibri"/>
                        <a:cs typeface="Arial" pitchFamily="34" charset="0"/>
                      </a:endParaRPr>
                    </a:p>
                  </a:txBody>
                  <a:tcPr marL="55172" marR="55172" marT="0" marB="0"/>
                </a:tc>
              </a:tr>
            </a:tbl>
          </a:graphicData>
        </a:graphic>
      </p:graphicFrame>
      <p:sp>
        <p:nvSpPr>
          <p:cNvPr id="5" name="Retângulo 4"/>
          <p:cNvSpPr/>
          <p:nvPr/>
        </p:nvSpPr>
        <p:spPr>
          <a:xfrm>
            <a:off x="953" y="0"/>
            <a:ext cx="9144000" cy="8367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2195736" y="555675"/>
            <a:ext cx="4032448" cy="562074"/>
          </a:xfrm>
        </p:spPr>
        <p:txBody>
          <a:bodyPr>
            <a:noAutofit/>
          </a:bodyPr>
          <a:lstStyle/>
          <a:p>
            <a:pPr lvl="0"/>
            <a:r>
              <a:rPr lang="pt-BR" sz="2800" b="1" dirty="0" smtClean="0">
                <a:solidFill>
                  <a:srgbClr val="002060"/>
                </a:solidFill>
                <a:latin typeface="Arial" pitchFamily="34" charset="0"/>
                <a:ea typeface="Calibri" pitchFamily="34" charset="0"/>
                <a:cs typeface="Arial" pitchFamily="34" charset="0"/>
              </a:rPr>
              <a:t/>
            </a:r>
            <a:br>
              <a:rPr lang="pt-BR" sz="2800" b="1" dirty="0" smtClean="0">
                <a:solidFill>
                  <a:srgbClr val="002060"/>
                </a:solidFill>
                <a:latin typeface="Arial" pitchFamily="34" charset="0"/>
                <a:ea typeface="Calibri" pitchFamily="34" charset="0"/>
                <a:cs typeface="Arial" pitchFamily="34" charset="0"/>
              </a:rPr>
            </a:br>
            <a:r>
              <a:rPr lang="pt-BR" sz="2800" b="1" dirty="0">
                <a:solidFill>
                  <a:srgbClr val="002060"/>
                </a:solidFill>
                <a:latin typeface="Arial" pitchFamily="34" charset="0"/>
                <a:ea typeface="Calibri" pitchFamily="34" charset="0"/>
                <a:cs typeface="Arial" pitchFamily="34" charset="0"/>
              </a:rPr>
              <a:t/>
            </a:r>
            <a:br>
              <a:rPr lang="pt-BR" sz="2800" b="1" dirty="0">
                <a:solidFill>
                  <a:srgbClr val="002060"/>
                </a:solidFill>
                <a:latin typeface="Arial" pitchFamily="34" charset="0"/>
                <a:ea typeface="Calibri" pitchFamily="34" charset="0"/>
                <a:cs typeface="Arial" pitchFamily="34" charset="0"/>
              </a:rPr>
            </a:br>
            <a:r>
              <a:rPr lang="pt-BR" sz="2800" b="1" dirty="0" smtClean="0">
                <a:solidFill>
                  <a:srgbClr val="002060"/>
                </a:solidFill>
                <a:latin typeface="Arial" pitchFamily="34" charset="0"/>
                <a:ea typeface="Calibri" pitchFamily="34" charset="0"/>
                <a:cs typeface="Arial" pitchFamily="34" charset="0"/>
              </a:rPr>
              <a:t/>
            </a:r>
            <a:br>
              <a:rPr lang="pt-BR" sz="2800" b="1" dirty="0" smtClean="0">
                <a:solidFill>
                  <a:srgbClr val="002060"/>
                </a:solidFill>
                <a:latin typeface="Arial" pitchFamily="34" charset="0"/>
                <a:ea typeface="Calibri" pitchFamily="34" charset="0"/>
                <a:cs typeface="Arial" pitchFamily="34" charset="0"/>
              </a:rPr>
            </a:br>
            <a:r>
              <a:rPr lang="pt-BR" sz="2800" b="1" dirty="0" smtClean="0">
                <a:solidFill>
                  <a:srgbClr val="002060"/>
                </a:solidFill>
                <a:latin typeface="Arial" pitchFamily="34" charset="0"/>
                <a:ea typeface="Calibri" pitchFamily="34" charset="0"/>
                <a:cs typeface="Arial" pitchFamily="34" charset="0"/>
              </a:rPr>
              <a:t>MATRIZ CURRICULAR</a:t>
            </a:r>
            <a:r>
              <a:rPr lang="pt-BR" sz="2800" dirty="0" smtClean="0">
                <a:solidFill>
                  <a:srgbClr val="002060"/>
                </a:solidFill>
                <a:latin typeface="Arial" pitchFamily="34" charset="0"/>
                <a:cs typeface="Arial" pitchFamily="34" charset="0"/>
              </a:rPr>
              <a:t/>
            </a:r>
            <a:br>
              <a:rPr lang="pt-BR" sz="2800" dirty="0" smtClean="0">
                <a:solidFill>
                  <a:srgbClr val="002060"/>
                </a:solidFill>
                <a:latin typeface="Arial" pitchFamily="34" charset="0"/>
                <a:cs typeface="Arial" pitchFamily="34" charset="0"/>
              </a:rPr>
            </a:br>
            <a:endParaRPr lang="pt-B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496530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196752"/>
            <a:ext cx="6096000" cy="3657599"/>
          </a:xfrm>
        </p:spPr>
        <p:txBody>
          <a:bodyPr>
            <a:normAutofit fontScale="92500" lnSpcReduction="20000"/>
          </a:bodyPr>
          <a:lstStyle/>
          <a:p>
            <a:pPr marL="0" indent="0">
              <a:buNone/>
            </a:pPr>
            <a:endParaRPr lang="pt-BR" sz="2800" dirty="0" smtClean="0">
              <a:solidFill>
                <a:srgbClr val="FFFF00"/>
              </a:solidFill>
              <a:latin typeface="Arial" pitchFamily="34" charset="0"/>
              <a:cs typeface="Arial" pitchFamily="34" charset="0"/>
            </a:endParaRPr>
          </a:p>
          <a:p>
            <a:pPr>
              <a:buClr>
                <a:schemeClr val="accent2">
                  <a:lumMod val="60000"/>
                  <a:lumOff val="40000"/>
                </a:schemeClr>
              </a:buClr>
              <a:buFont typeface="Wingdings" pitchFamily="2" charset="2"/>
              <a:buChar char="§"/>
            </a:pPr>
            <a:r>
              <a:rPr lang="pt-BR" sz="2600" dirty="0" smtClean="0">
                <a:latin typeface="Arial" pitchFamily="34" charset="0"/>
                <a:cs typeface="Arial" pitchFamily="34" charset="0"/>
              </a:rPr>
              <a:t>Laboratórios e Salas de aulas teóricas – Pavilhão Arthur Neiva e no prédio anexo</a:t>
            </a:r>
          </a:p>
          <a:p>
            <a:pPr>
              <a:buClr>
                <a:schemeClr val="accent2">
                  <a:lumMod val="60000"/>
                  <a:lumOff val="40000"/>
                </a:schemeClr>
              </a:buClr>
              <a:buFont typeface="Wingdings" pitchFamily="2" charset="2"/>
              <a:buChar char="§"/>
            </a:pPr>
            <a:endParaRPr lang="pt-BR" sz="2600" dirty="0" smtClean="0">
              <a:latin typeface="Arial" pitchFamily="34" charset="0"/>
              <a:cs typeface="Arial" pitchFamily="34" charset="0"/>
            </a:endParaRPr>
          </a:p>
          <a:p>
            <a:pPr>
              <a:buClr>
                <a:schemeClr val="accent2">
                  <a:lumMod val="60000"/>
                  <a:lumOff val="40000"/>
                </a:schemeClr>
              </a:buClr>
              <a:buFont typeface="Wingdings" pitchFamily="2" charset="2"/>
              <a:buChar char="§"/>
            </a:pPr>
            <a:r>
              <a:rPr lang="pt-BR" sz="2600" dirty="0" smtClean="0">
                <a:latin typeface="Arial" pitchFamily="34" charset="0"/>
                <a:cs typeface="Arial" pitchFamily="34" charset="0"/>
              </a:rPr>
              <a:t>Laboratórios do IOC e de outras unidades</a:t>
            </a:r>
          </a:p>
          <a:p>
            <a:pPr marL="457200" indent="-457200">
              <a:buClr>
                <a:schemeClr val="accent2">
                  <a:lumMod val="60000"/>
                  <a:lumOff val="40000"/>
                </a:schemeClr>
              </a:buClr>
              <a:buFont typeface="Wingdings" pitchFamily="2" charset="2"/>
              <a:buChar char="§"/>
            </a:pPr>
            <a:endParaRPr lang="pt-BR" sz="2600" dirty="0" smtClean="0">
              <a:latin typeface="Arial" pitchFamily="34" charset="0"/>
              <a:cs typeface="Arial" pitchFamily="34" charset="0"/>
            </a:endParaRPr>
          </a:p>
          <a:p>
            <a:pPr>
              <a:buClr>
                <a:schemeClr val="accent2">
                  <a:lumMod val="60000"/>
                  <a:lumOff val="40000"/>
                </a:schemeClr>
              </a:buClr>
              <a:buFont typeface="Wingdings" pitchFamily="2" charset="2"/>
              <a:buChar char="§"/>
            </a:pPr>
            <a:r>
              <a:rPr lang="pt-BR" sz="2600" dirty="0" smtClean="0">
                <a:latin typeface="Arial" pitchFamily="34" charset="0"/>
                <a:cs typeface="Arial" pitchFamily="34" charset="0"/>
              </a:rPr>
              <a:t>Plataformas Tecnológicas do IOC</a:t>
            </a:r>
          </a:p>
          <a:p>
            <a:pPr marL="457200" indent="-457200">
              <a:buClr>
                <a:schemeClr val="accent2">
                  <a:lumMod val="60000"/>
                  <a:lumOff val="40000"/>
                </a:schemeClr>
              </a:buClr>
              <a:buFont typeface="Wingdings" pitchFamily="2" charset="2"/>
              <a:buChar char="§"/>
            </a:pPr>
            <a:endParaRPr lang="pt-BR" sz="2600" dirty="0" smtClean="0">
              <a:latin typeface="Arial" pitchFamily="34" charset="0"/>
              <a:cs typeface="Arial" pitchFamily="34" charset="0"/>
            </a:endParaRPr>
          </a:p>
          <a:p>
            <a:pPr>
              <a:buClr>
                <a:schemeClr val="accent2">
                  <a:lumMod val="60000"/>
                  <a:lumOff val="40000"/>
                </a:schemeClr>
              </a:buClr>
              <a:buFont typeface="Wingdings" pitchFamily="2" charset="2"/>
              <a:buChar char="§"/>
            </a:pPr>
            <a:r>
              <a:rPr lang="pt-BR" sz="2600" dirty="0" smtClean="0">
                <a:latin typeface="Arial" pitchFamily="34" charset="0"/>
                <a:cs typeface="Arial" pitchFamily="34" charset="0"/>
              </a:rPr>
              <a:t>Secretaria Acadêmica</a:t>
            </a:r>
          </a:p>
        </p:txBody>
      </p:sp>
      <p:sp>
        <p:nvSpPr>
          <p:cNvPr id="4" name="Retângulo 3"/>
          <p:cNvSpPr/>
          <p:nvPr/>
        </p:nvSpPr>
        <p:spPr>
          <a:xfrm>
            <a:off x="953" y="0"/>
            <a:ext cx="9144000" cy="8367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2520725" y="-221704"/>
            <a:ext cx="4104456" cy="914400"/>
          </a:xfrm>
        </p:spPr>
        <p:txBody>
          <a:bodyPr>
            <a:normAutofit/>
          </a:bodyPr>
          <a:lstStyle/>
          <a:p>
            <a:r>
              <a:rPr lang="pt-BR" sz="2800" b="1" dirty="0" smtClean="0">
                <a:solidFill>
                  <a:srgbClr val="002060"/>
                </a:solidFill>
                <a:latin typeface="Arial" pitchFamily="34" charset="0"/>
                <a:cs typeface="Arial" pitchFamily="34" charset="0"/>
              </a:rPr>
              <a:t>INFRAESTRUTURA</a:t>
            </a:r>
            <a:endParaRPr lang="pt-BR" sz="2800" b="1" dirty="0">
              <a:solidFill>
                <a:srgbClr val="002060"/>
              </a:solidFill>
              <a:latin typeface="Arial" pitchFamily="34" charset="0"/>
              <a:cs typeface="Arial" pitchFamily="34" charset="0"/>
            </a:endParaRPr>
          </a:p>
        </p:txBody>
      </p:sp>
      <p:pic>
        <p:nvPicPr>
          <p:cNvPr id="5" name="Picture 2" descr="D:\Apresentação Paulo\S80008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1" y="2956843"/>
            <a:ext cx="2460688"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Apresentação Paulo\S800087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1" y="1052736"/>
            <a:ext cx="2473891"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Paulo Roberto\Desktop\Apresentação Paulo\fotobiotecnologia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59343" y="5026187"/>
            <a:ext cx="2581755"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D:\Apresentação Paulo\DSC0023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200" y="5011160"/>
            <a:ext cx="2490756" cy="15121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95723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
  <a:themeElements>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3435</TotalTime>
  <Words>1684</Words>
  <Application>Microsoft Office PowerPoint</Application>
  <PresentationFormat>Apresentação na tela (4:3)</PresentationFormat>
  <Paragraphs>432</Paragraphs>
  <Slides>30</Slides>
  <Notes>0</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Elementar</vt:lpstr>
      <vt:lpstr>Slide 1</vt:lpstr>
      <vt:lpstr>Slide 2</vt:lpstr>
      <vt:lpstr> PERFIL PROFISSIONAL DO CONCLUINTE </vt:lpstr>
      <vt:lpstr>BREVE HISTÓRICO</vt:lpstr>
      <vt:lpstr>Slide 5</vt:lpstr>
      <vt:lpstr>COMISSÃO DE COORDENAÇÃO DOS CURSOS  TÉCNICOS DO IOC – CTB e CENT</vt:lpstr>
      <vt:lpstr>CORPO DOCENTE – CTB</vt:lpstr>
      <vt:lpstr>   MATRIZ CURRICULAR </vt:lpstr>
      <vt:lpstr>INFRAESTRUTURA</vt:lpstr>
      <vt:lpstr>CTB - ASPECTOS IMPORTANTES </vt:lpstr>
      <vt:lpstr>REESTRUTURAÇÃO DO CURSO TÉCNICO - A PARTIR DE 2010 </vt:lpstr>
      <vt:lpstr>Slide 12</vt:lpstr>
      <vt:lpstr>EIXO TECNOLÓGICO:  AMBIENTE, SAÚDE E SEGURANÇA – 1200 horas </vt:lpstr>
      <vt:lpstr>CTB – EDUCAÇÃO CONTINUADA </vt:lpstr>
      <vt:lpstr>COOPERAÇÕES /EVENTOS</vt:lpstr>
      <vt:lpstr>ESTUDO DE EGRESSOS – Dados em fase de Publicação</vt:lpstr>
      <vt:lpstr>ESTUDO DE EGRESSOS – Representantes e Instituições Participantes do BioRH: </vt:lpstr>
      <vt:lpstr>ESTUDO DE EGRESSOS </vt:lpstr>
      <vt:lpstr>EGRESSOS DOS CURSOS TÉCNICOS DO IOC</vt:lpstr>
      <vt:lpstr>Slide 20</vt:lpstr>
      <vt:lpstr>Slide 21</vt:lpstr>
      <vt:lpstr>Slide 22</vt:lpstr>
      <vt:lpstr>Slide 23</vt:lpstr>
      <vt:lpstr>Slide 24</vt:lpstr>
      <vt:lpstr>OUTRA REALIDADE : SALÁRIO PRÓXIMO DO IDEAL!?</vt:lpstr>
      <vt:lpstr>CARREIRA DE TÉCNICO EM SAÚDE PÚBLICA / FIOCRUZ – TABELA SALARIAL DE 2014</vt:lpstr>
      <vt:lpstr>CARREIRA DE TÉCNICO EM SAÚDE PÚBLICA / FIOCRUZ – TABELA SALARIAL DE 2014</vt:lpstr>
      <vt:lpstr>PERSPECTIVAS - CTB</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INTITUTO OSWALDO CRUZ - Fiocruz</dc:title>
  <dc:creator>Gelson</dc:creator>
  <cp:lastModifiedBy>Ccde09</cp:lastModifiedBy>
  <cp:revision>234</cp:revision>
  <dcterms:created xsi:type="dcterms:W3CDTF">2012-02-01T17:15:31Z</dcterms:created>
  <dcterms:modified xsi:type="dcterms:W3CDTF">2015-05-06T13:00:05Z</dcterms:modified>
</cp:coreProperties>
</file>