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embeddings/oleObject1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9" r:id="rId4"/>
  </p:sldMasterIdLst>
  <p:notesMasterIdLst>
    <p:notesMasterId r:id="rId36"/>
  </p:notesMasterIdLst>
  <p:handoutMasterIdLst>
    <p:handoutMasterId r:id="rId37"/>
  </p:handoutMasterIdLst>
  <p:sldIdLst>
    <p:sldId id="256" r:id="rId5"/>
    <p:sldId id="356" r:id="rId6"/>
    <p:sldId id="354" r:id="rId7"/>
    <p:sldId id="301" r:id="rId8"/>
    <p:sldId id="289" r:id="rId9"/>
    <p:sldId id="293" r:id="rId10"/>
    <p:sldId id="294" r:id="rId11"/>
    <p:sldId id="355" r:id="rId12"/>
    <p:sldId id="341" r:id="rId13"/>
    <p:sldId id="338" r:id="rId14"/>
    <p:sldId id="350" r:id="rId15"/>
    <p:sldId id="342" r:id="rId16"/>
    <p:sldId id="340" r:id="rId17"/>
    <p:sldId id="304" r:id="rId18"/>
    <p:sldId id="307" r:id="rId19"/>
    <p:sldId id="316" r:id="rId20"/>
    <p:sldId id="317" r:id="rId21"/>
    <p:sldId id="318" r:id="rId22"/>
    <p:sldId id="319" r:id="rId23"/>
    <p:sldId id="345" r:id="rId24"/>
    <p:sldId id="346" r:id="rId25"/>
    <p:sldId id="349" r:id="rId26"/>
    <p:sldId id="324" r:id="rId27"/>
    <p:sldId id="303" r:id="rId28"/>
    <p:sldId id="351" r:id="rId29"/>
    <p:sldId id="327" r:id="rId30"/>
    <p:sldId id="337" r:id="rId31"/>
    <p:sldId id="343" r:id="rId32"/>
    <p:sldId id="344" r:id="rId33"/>
    <p:sldId id="357" r:id="rId34"/>
    <p:sldId id="296" r:id="rId35"/>
  </p:sldIdLst>
  <p:sldSz cx="9144000" cy="6858000" type="screen4x3"/>
  <p:notesSz cx="6662738" cy="9832975"/>
  <p:defaultTextStyle>
    <a:defPPr>
      <a:defRPr lang="en-US"/>
    </a:defPPr>
    <a:lvl1pPr algn="l" rtl="1" fontAlgn="base">
      <a:spcBef>
        <a:spcPct val="0"/>
      </a:spcBef>
      <a:spcAft>
        <a:spcPct val="0"/>
      </a:spcAft>
      <a:defRPr sz="3900" b="1" kern="1200">
        <a:solidFill>
          <a:srgbClr val="000066"/>
        </a:solidFill>
        <a:latin typeface="Arial" charset="0"/>
        <a:ea typeface="Arial" charset="0"/>
        <a:cs typeface="Arial" charset="0"/>
      </a:defRPr>
    </a:lvl1pPr>
    <a:lvl2pPr marL="457200" algn="l" rtl="1" fontAlgn="base">
      <a:spcBef>
        <a:spcPct val="0"/>
      </a:spcBef>
      <a:spcAft>
        <a:spcPct val="0"/>
      </a:spcAft>
      <a:defRPr sz="3900" b="1" kern="1200">
        <a:solidFill>
          <a:srgbClr val="000066"/>
        </a:solidFill>
        <a:latin typeface="Arial" charset="0"/>
        <a:ea typeface="Arial" charset="0"/>
        <a:cs typeface="Arial" charset="0"/>
      </a:defRPr>
    </a:lvl2pPr>
    <a:lvl3pPr marL="914400" algn="l" rtl="1" fontAlgn="base">
      <a:spcBef>
        <a:spcPct val="0"/>
      </a:spcBef>
      <a:spcAft>
        <a:spcPct val="0"/>
      </a:spcAft>
      <a:defRPr sz="3900" b="1" kern="1200">
        <a:solidFill>
          <a:srgbClr val="000066"/>
        </a:solidFill>
        <a:latin typeface="Arial" charset="0"/>
        <a:ea typeface="Arial" charset="0"/>
        <a:cs typeface="Arial" charset="0"/>
      </a:defRPr>
    </a:lvl3pPr>
    <a:lvl4pPr marL="1371600" algn="l" rtl="1" fontAlgn="base">
      <a:spcBef>
        <a:spcPct val="0"/>
      </a:spcBef>
      <a:spcAft>
        <a:spcPct val="0"/>
      </a:spcAft>
      <a:defRPr sz="3900" b="1" kern="1200">
        <a:solidFill>
          <a:srgbClr val="000066"/>
        </a:solidFill>
        <a:latin typeface="Arial" charset="0"/>
        <a:ea typeface="Arial" charset="0"/>
        <a:cs typeface="Arial" charset="0"/>
      </a:defRPr>
    </a:lvl4pPr>
    <a:lvl5pPr marL="1828800" algn="l" rtl="1" fontAlgn="base">
      <a:spcBef>
        <a:spcPct val="0"/>
      </a:spcBef>
      <a:spcAft>
        <a:spcPct val="0"/>
      </a:spcAft>
      <a:defRPr sz="3900" b="1" kern="1200">
        <a:solidFill>
          <a:srgbClr val="000066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3900" b="1" kern="1200">
        <a:solidFill>
          <a:srgbClr val="000066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sz="3900" b="1" kern="1200">
        <a:solidFill>
          <a:srgbClr val="000066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sz="3900" b="1" kern="1200">
        <a:solidFill>
          <a:srgbClr val="000066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sz="3900" b="1" kern="1200">
        <a:solidFill>
          <a:srgbClr val="000066"/>
        </a:solidFill>
        <a:latin typeface="Arial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0000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94643" autoAdjust="0"/>
  </p:normalViewPr>
  <p:slideViewPr>
    <p:cSldViewPr showGuides="1">
      <p:cViewPr>
        <p:scale>
          <a:sx n="100" d="100"/>
          <a:sy n="100" d="100"/>
        </p:scale>
        <p:origin x="-1464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145" d="100"/>
          <a:sy n="145" d="100"/>
        </p:scale>
        <p:origin x="-5176" y="-112"/>
      </p:cViewPr>
      <p:guideLst>
        <p:guide orient="horz" pos="3097"/>
        <p:guide pos="209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20" tIns="45310" rIns="90620" bIns="45310" numCol="1" anchor="t" anchorCtr="0" compatLnSpc="1">
            <a:prstTxWarp prst="textNoShape">
              <a:avLst/>
            </a:prstTxWarp>
          </a:bodyPr>
          <a:lstStyle>
            <a:lvl1pPr defTabSz="906463" rtl="0">
              <a:defRPr sz="12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3488" y="0"/>
            <a:ext cx="2887662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20" tIns="45310" rIns="90620" bIns="45310" numCol="1" anchor="t" anchorCtr="0" compatLnSpc="1">
            <a:prstTxWarp prst="textNoShape">
              <a:avLst/>
            </a:prstTxWarp>
          </a:bodyPr>
          <a:lstStyle>
            <a:lvl1pPr algn="r" defTabSz="906463" rtl="0">
              <a:defRPr sz="12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40850"/>
            <a:ext cx="288766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20" tIns="45310" rIns="90620" bIns="45310" numCol="1" anchor="b" anchorCtr="0" compatLnSpc="1">
            <a:prstTxWarp prst="textNoShape">
              <a:avLst/>
            </a:prstTxWarp>
          </a:bodyPr>
          <a:lstStyle>
            <a:lvl1pPr defTabSz="906463" rtl="0">
              <a:defRPr sz="12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3488" y="9340850"/>
            <a:ext cx="2887662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20" tIns="45310" rIns="90620" bIns="45310" numCol="1" anchor="b" anchorCtr="0" compatLnSpc="1">
            <a:prstTxWarp prst="textNoShape">
              <a:avLst/>
            </a:prstTxWarp>
          </a:bodyPr>
          <a:lstStyle>
            <a:lvl1pPr algn="r" defTabSz="906463" rtl="0">
              <a:defRPr sz="1200" b="0">
                <a:solidFill>
                  <a:schemeClr val="tx1"/>
                </a:solidFill>
              </a:defRPr>
            </a:lvl1pPr>
          </a:lstStyle>
          <a:p>
            <a:fld id="{8600C00B-FBCD-D64C-A736-7F82A0FF12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4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20" tIns="45310" rIns="90620" bIns="45310" numCol="1" anchor="t" anchorCtr="0" compatLnSpc="1">
            <a:prstTxWarp prst="textNoShape">
              <a:avLst/>
            </a:prstTxWarp>
          </a:bodyPr>
          <a:lstStyle>
            <a:lvl1pPr defTabSz="906463" rtl="0">
              <a:defRPr sz="12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3488" y="0"/>
            <a:ext cx="2887662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20" tIns="45310" rIns="90620" bIns="45310" numCol="1" anchor="t" anchorCtr="0" compatLnSpc="1">
            <a:prstTxWarp prst="textNoShape">
              <a:avLst/>
            </a:prstTxWarp>
          </a:bodyPr>
          <a:lstStyle>
            <a:lvl1pPr algn="r" defTabSz="906463" rtl="0">
              <a:defRPr sz="12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4713" y="738188"/>
            <a:ext cx="4914900" cy="3686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670425"/>
            <a:ext cx="5329238" cy="442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20" tIns="45310" rIns="90620" bIns="453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40850"/>
            <a:ext cx="288766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20" tIns="45310" rIns="90620" bIns="45310" numCol="1" anchor="b" anchorCtr="0" compatLnSpc="1">
            <a:prstTxWarp prst="textNoShape">
              <a:avLst/>
            </a:prstTxWarp>
          </a:bodyPr>
          <a:lstStyle>
            <a:lvl1pPr defTabSz="906463" rtl="0">
              <a:defRPr sz="12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3488" y="9340850"/>
            <a:ext cx="2887662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20" tIns="45310" rIns="90620" bIns="45310" numCol="1" anchor="b" anchorCtr="0" compatLnSpc="1">
            <a:prstTxWarp prst="textNoShape">
              <a:avLst/>
            </a:prstTxWarp>
          </a:bodyPr>
          <a:lstStyle>
            <a:lvl1pPr algn="r" defTabSz="906463" rtl="0">
              <a:defRPr sz="1200" b="0">
                <a:solidFill>
                  <a:schemeClr val="tx1"/>
                </a:solidFill>
              </a:defRPr>
            </a:lvl1pPr>
          </a:lstStyle>
          <a:p>
            <a:fld id="{24ECF5E3-4068-6A4F-8537-550AAE6C3A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5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393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1345" indent="-288979" defTabSz="942393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5916" indent="-231183" defTabSz="942393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18282" indent="-231183" defTabSz="942393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0649" indent="-231183" defTabSz="942393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3015" indent="-231183" defTabSz="9423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5381" indent="-231183" defTabSz="9423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67748" indent="-231183" defTabSz="9423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0114" indent="-231183" defTabSz="9423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/>
            <a:fld id="{8F4B32E2-3393-476F-BA08-45E76CA0D74B}" type="slidenum">
              <a:rPr lang="en-US" sz="1200" b="1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4</a:t>
            </a:fld>
            <a:endParaRPr lang="en-US" sz="12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4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1013BDF-14F4-4944-90E6-9B0FE851B88D}" type="slidenum">
              <a:rPr lang="en-US">
                <a:latin typeface="Arial" charset="0"/>
              </a:rPr>
              <a:pPr eaLnBrk="1" hangingPunct="1"/>
              <a:t>21</a:t>
            </a:fld>
            <a:endParaRPr lang="en-US">
              <a:latin typeface="Arial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E7F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" y="-1"/>
            <a:ext cx="9244406" cy="6945631"/>
          </a:xfrm>
          <a:prstGeom prst="rect">
            <a:avLst/>
          </a:prstGeom>
        </p:spPr>
      </p:pic>
      <p:pic>
        <p:nvPicPr>
          <p:cNvPr id="2" name="Picture 1" descr="VERTICAL-WHITE-SPANISH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420888"/>
            <a:ext cx="4344189" cy="31029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82530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70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913" y="1541463"/>
            <a:ext cx="4068762" cy="43100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4075" y="1541463"/>
            <a:ext cx="4070350" cy="43100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8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42913" y="1541463"/>
            <a:ext cx="8291512" cy="4310062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vmlDrawing" Target="../drawings/vmlDrawing1.vml"/><Relationship Id="rId13" Type="http://schemas.openxmlformats.org/officeDocument/2006/relationships/image" Target="../media/image1.png"/><Relationship Id="rId14" Type="http://schemas.openxmlformats.org/officeDocument/2006/relationships/oleObject" Target="../embeddings/oleObject1.bin"/><Relationship Id="rId15" Type="http://schemas.openxmlformats.org/officeDocument/2006/relationships/image" Target="../media/image2.png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3-06-06 at 1.56.39 PM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219200"/>
            <a:ext cx="9144000" cy="762000"/>
          </a:xfrm>
          <a:prstGeom prst="rect">
            <a:avLst/>
          </a:prstGeom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rgbClr val="96CCEE">
                <a:alpha val="74998"/>
              </a:srgb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2913" y="1541463"/>
            <a:ext cx="8291512" cy="431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aphicFrame>
        <p:nvGraphicFramePr>
          <p:cNvPr id="12298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2" r:id="rId14" imgW="0" imgH="0" progId="PowerPoint.Show.8">
                  <p:embed/>
                </p:oleObj>
              </mc:Choice>
              <mc:Fallback>
                <p:oleObj r:id="rId14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BDF5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969696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 descr="Screen shot 2013-06-06 at 1.52.21 PM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38800" y="6172200"/>
            <a:ext cx="3418115" cy="609600"/>
          </a:xfrm>
          <a:prstGeom prst="rect">
            <a:avLst/>
          </a:prstGeom>
        </p:spPr>
      </p:pic>
      <p:pic>
        <p:nvPicPr>
          <p:cNvPr id="2" name="Picture 1" descr="HORIZONTAL WHITE SPANISH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8368" y="5909414"/>
            <a:ext cx="3744416" cy="9039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61" r:id="rId9"/>
    <p:sldLayoutId id="2147483662" r:id="rId10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ea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ea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ea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ea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ea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ea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ea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80000"/>
        </a:spcBef>
        <a:spcAft>
          <a:spcPct val="0"/>
        </a:spcAft>
        <a:buClr>
          <a:srgbClr val="1E7FB8"/>
        </a:buClr>
        <a:buFont typeface="Wingdings" charset="2"/>
        <a:buChar char="l"/>
        <a:defRPr sz="2500">
          <a:solidFill>
            <a:srgbClr val="000066"/>
          </a:solidFill>
          <a:latin typeface="+mn-lt"/>
          <a:ea typeface="+mn-ea"/>
          <a:cs typeface="+mn-cs"/>
        </a:defRPr>
      </a:lvl1pPr>
      <a:lvl2pPr marL="804863" indent="-280988" algn="l" rtl="0" eaLnBrk="1" fontAlgn="base" hangingPunct="1">
        <a:spcBef>
          <a:spcPct val="20000"/>
        </a:spcBef>
        <a:spcAft>
          <a:spcPct val="0"/>
        </a:spcAft>
        <a:buClr>
          <a:srgbClr val="1E7FB8"/>
        </a:buClr>
        <a:buFont typeface="Arial" charset="0"/>
        <a:buChar char="–"/>
        <a:defRPr sz="2100">
          <a:solidFill>
            <a:srgbClr val="000066"/>
          </a:solidFill>
          <a:latin typeface="+mn-lt"/>
          <a:ea typeface="+mn-ea"/>
          <a:cs typeface="+mn-cs"/>
        </a:defRPr>
      </a:lvl2pPr>
      <a:lvl3pPr marL="1255713" indent="-269875" algn="l" rtl="0" eaLnBrk="1" fontAlgn="base" hangingPunct="1">
        <a:spcBef>
          <a:spcPct val="20000"/>
        </a:spcBef>
        <a:spcAft>
          <a:spcPct val="0"/>
        </a:spcAft>
        <a:buClr>
          <a:srgbClr val="1E7FB8"/>
        </a:buClr>
        <a:buChar char="•"/>
        <a:defRPr sz="2100">
          <a:solidFill>
            <a:srgbClr val="000066"/>
          </a:solidFill>
          <a:latin typeface="Arial Narrow" charset="0"/>
          <a:ea typeface="+mn-ea"/>
          <a:cs typeface="+mn-cs"/>
        </a:defRPr>
      </a:lvl3pPr>
      <a:lvl4pPr marL="1663700" indent="-227013" algn="l" rtl="0" eaLnBrk="1" fontAlgn="base" hangingPunct="1">
        <a:spcBef>
          <a:spcPct val="20000"/>
        </a:spcBef>
        <a:spcAft>
          <a:spcPct val="0"/>
        </a:spcAft>
        <a:buClr>
          <a:srgbClr val="1E7FB8"/>
        </a:buClr>
        <a:buChar char="–"/>
        <a:defRPr sz="2100">
          <a:solidFill>
            <a:srgbClr val="000066"/>
          </a:solidFill>
          <a:latin typeface="Arial Narrow" charset="0"/>
          <a:ea typeface="+mn-ea"/>
          <a:cs typeface="+mn-cs"/>
        </a:defRPr>
      </a:lvl4pPr>
      <a:lvl5pPr marL="1989138" indent="-14605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ea typeface="+mn-ea"/>
          <a:cs typeface="+mn-cs"/>
        </a:defRPr>
      </a:lvl5pPr>
      <a:lvl6pPr marL="2446338" indent="-14605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ea typeface="+mn-ea"/>
          <a:cs typeface="+mn-cs"/>
        </a:defRPr>
      </a:lvl6pPr>
      <a:lvl7pPr marL="2903538" indent="-14605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ea typeface="+mn-ea"/>
          <a:cs typeface="+mn-cs"/>
        </a:defRPr>
      </a:lvl7pPr>
      <a:lvl8pPr marL="3360738" indent="-14605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ea typeface="+mn-ea"/>
          <a:cs typeface="+mn-cs"/>
        </a:defRPr>
      </a:lvl8pPr>
      <a:lvl9pPr marL="3817938" indent="-14605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20" Type="http://schemas.openxmlformats.org/officeDocument/2006/relationships/image" Target="../media/image29.png"/><Relationship Id="rId21" Type="http://schemas.openxmlformats.org/officeDocument/2006/relationships/image" Target="../media/image30.png"/><Relationship Id="rId22" Type="http://schemas.openxmlformats.org/officeDocument/2006/relationships/image" Target="../media/image13.jpeg"/><Relationship Id="rId10" Type="http://schemas.openxmlformats.org/officeDocument/2006/relationships/image" Target="../media/image21.jpeg"/><Relationship Id="rId11" Type="http://schemas.openxmlformats.org/officeDocument/2006/relationships/image" Target="../media/image22.jpeg"/><Relationship Id="rId12" Type="http://schemas.openxmlformats.org/officeDocument/2006/relationships/hyperlink" Target="http://www.google.com.br/imgres?imgurl=http://farm1.static.flickr.com/99/305328557_ed2aaa0a91.jpg&amp;imgrefurl=http://www.flickr.com/photos/aloriel/305328557/&amp;usg=__GJzXbhfHHbdWPBzibgIrV8B2MQw=&amp;h=332&amp;w=500&amp;sz=27&amp;hl=pt-BR&amp;start=1&amp;zoom=1&amp;itbs=1&amp;tbnid=jc65_c5OMyLIXM:&amp;tbnh=86&amp;tbnw=130&amp;prev=/images?q=bandera+de+espana&amp;tbnid=Cqfq6GNXZ2flfM:&amp;tbnh=0&amp;tbnw=0&amp;hl=pt-BR&amp;sa=G&amp;gbv=2&amp;tbs=isch:1" TargetMode="External"/><Relationship Id="rId13" Type="http://schemas.openxmlformats.org/officeDocument/2006/relationships/image" Target="../media/image23.jpeg"/><Relationship Id="rId14" Type="http://schemas.openxmlformats.org/officeDocument/2006/relationships/image" Target="../media/image24.jpeg"/><Relationship Id="rId15" Type="http://schemas.openxmlformats.org/officeDocument/2006/relationships/image" Target="../media/image25.jpeg"/><Relationship Id="rId16" Type="http://schemas.openxmlformats.org/officeDocument/2006/relationships/image" Target="../media/image26.jpeg"/><Relationship Id="rId17" Type="http://schemas.openxmlformats.org/officeDocument/2006/relationships/hyperlink" Target="file://localhost//commons.wikimedia.org/wiki/File:Flag_of_Haiti.svg" TargetMode="External"/><Relationship Id="rId18" Type="http://schemas.openxmlformats.org/officeDocument/2006/relationships/image" Target="../media/image27.png"/><Relationship Id="rId19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jpeg"/><Relationship Id="rId4" Type="http://schemas.openxmlformats.org/officeDocument/2006/relationships/hyperlink" Target="http://www.google.com.ar/url?url=http://www.miami.edu/sonhs/index.php/sonhs/centers/pahowho_collaborating_center/patient_safety/&amp;rct=j&amp;sa=X&amp;ei=MKulT5GFH4Wk9ATfqdy7Aw&amp;sqi=2&amp;ved=0CCwQ6QUoADAA&amp;q=curso+virtual+de+enfermeria+y+seguridad+de+los+pacientes&amp;usg=AFQjCNFLEm57orhVMhLf0xYy-Jf8AsNlcQ" TargetMode="External"/><Relationship Id="rId5" Type="http://schemas.openxmlformats.org/officeDocument/2006/relationships/hyperlink" Target="http://www.tagoror.com/enciclopedia/es/media/7/76/bolivia_bandera_oficial_ampliada.png" TargetMode="External"/><Relationship Id="rId6" Type="http://schemas.openxmlformats.org/officeDocument/2006/relationships/image" Target="../media/image17.jpeg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marialciraq@mail.com" TargetMode="External"/><Relationship Id="rId4" Type="http://schemas.openxmlformats.org/officeDocument/2006/relationships/hyperlink" Target="mailto:gbalanza@unsl.edu.ar" TargetMode="External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png"/><Relationship Id="rId8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jpeg"/><Relationship Id="rId12" Type="http://schemas.openxmlformats.org/officeDocument/2006/relationships/image" Target="../media/image45.jpeg"/><Relationship Id="rId13" Type="http://schemas.openxmlformats.org/officeDocument/2006/relationships/image" Target="../media/image46.jpeg"/><Relationship Id="rId14" Type="http://schemas.openxmlformats.org/officeDocument/2006/relationships/image" Target="../media/image47.png"/><Relationship Id="rId15" Type="http://schemas.openxmlformats.org/officeDocument/2006/relationships/image" Target="../media/image48.jpeg"/><Relationship Id="rId16" Type="http://schemas.openxmlformats.org/officeDocument/2006/relationships/image" Target="../media/image49.jpeg"/><Relationship Id="rId17" Type="http://schemas.openxmlformats.org/officeDocument/2006/relationships/image" Target="../media/image50.jpeg"/><Relationship Id="rId18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png"/><Relationship Id="rId7" Type="http://schemas.openxmlformats.org/officeDocument/2006/relationships/image" Target="../media/image40.jpeg"/><Relationship Id="rId8" Type="http://schemas.openxmlformats.org/officeDocument/2006/relationships/image" Target="../media/image41.png"/><Relationship Id="rId9" Type="http://schemas.openxmlformats.org/officeDocument/2006/relationships/image" Target="../media/image42.jpeg"/><Relationship Id="rId10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robando_z@yahoo.es" TargetMode="External"/><Relationship Id="rId4" Type="http://schemas.openxmlformats.org/officeDocument/2006/relationships/hyperlink" Target="mailto:yolamari22@yahoo.com" TargetMode="External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764704"/>
            <a:ext cx="845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 smtClean="0">
                <a:solidFill>
                  <a:schemeClr val="bg1"/>
                </a:solidFill>
              </a:rPr>
              <a:t>O </a:t>
            </a:r>
            <a:r>
              <a:rPr lang="en-US" sz="2400" dirty="0" smtClean="0">
                <a:solidFill>
                  <a:schemeClr val="bg1"/>
                </a:solidFill>
              </a:rPr>
              <a:t>T</a:t>
            </a:r>
            <a:r>
              <a:rPr lang="x-none" sz="2400" dirty="0" smtClean="0">
                <a:solidFill>
                  <a:schemeClr val="bg1"/>
                </a:solidFill>
              </a:rPr>
              <a:t>rabalho em rede:desafio da institucionalização e a definição de compromissos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8600" y="5985048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chemeClr val="bg1"/>
                </a:solidFill>
              </a:rPr>
              <a:t>Silvia Cassiani</a:t>
            </a:r>
          </a:p>
          <a:p>
            <a:pPr algn="r"/>
            <a:r>
              <a:rPr lang="en-US" sz="1200" dirty="0" err="1" smtClean="0">
                <a:solidFill>
                  <a:schemeClr val="bg1"/>
                </a:solidFill>
              </a:rPr>
              <a:t>Asesora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Regional de </a:t>
            </a:r>
            <a:r>
              <a:rPr lang="en-US" sz="1200" dirty="0" err="1" smtClean="0">
                <a:solidFill>
                  <a:schemeClr val="bg1"/>
                </a:solidFill>
              </a:rPr>
              <a:t>Enfermería</a:t>
            </a:r>
            <a:r>
              <a:rPr lang="en-US" sz="1200" dirty="0" smtClean="0">
                <a:solidFill>
                  <a:schemeClr val="bg1"/>
                </a:solidFill>
              </a:rPr>
              <a:t> y </a:t>
            </a:r>
            <a:r>
              <a:rPr lang="en-US" sz="1200" dirty="0" err="1" smtClean="0">
                <a:solidFill>
                  <a:schemeClr val="bg1"/>
                </a:solidFill>
              </a:rPr>
              <a:t>Tecnicos</a:t>
            </a:r>
            <a:r>
              <a:rPr lang="en-US" sz="1200" dirty="0" smtClean="0">
                <a:solidFill>
                  <a:schemeClr val="bg1"/>
                </a:solidFill>
              </a:rPr>
              <a:t> de </a:t>
            </a:r>
            <a:r>
              <a:rPr lang="en-US" sz="1200" dirty="0" err="1" smtClean="0">
                <a:solidFill>
                  <a:schemeClr val="bg1"/>
                </a:solidFill>
              </a:rPr>
              <a:t>Salud</a:t>
            </a:r>
            <a:endParaRPr lang="en-US" sz="1200" dirty="0" smtClean="0">
              <a:solidFill>
                <a:schemeClr val="bg1"/>
              </a:solidFill>
            </a:endParaRPr>
          </a:p>
          <a:p>
            <a:pPr algn="r"/>
            <a:endParaRPr lang="en-US" sz="1200" dirty="0">
              <a:solidFill>
                <a:schemeClr val="bg1"/>
              </a:solidFill>
            </a:endParaRPr>
          </a:p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cassianis@paho.org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5478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59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50800"/>
            <a:ext cx="89154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78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  <a:solidFill>
            <a:schemeClr val="accent1"/>
          </a:solidFill>
          <a:ln>
            <a:solidFill>
              <a:srgbClr val="FBDF53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524000" y="228600"/>
            <a:ext cx="67818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Ventajas</a:t>
            </a:r>
            <a:r>
              <a:rPr lang="en-US" dirty="0" smtClean="0"/>
              <a:t> das </a:t>
            </a:r>
            <a:r>
              <a:rPr lang="en-US" dirty="0" err="1" smtClean="0"/>
              <a:t>Redes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815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33400" y="1676400"/>
            <a:ext cx="7772400" cy="1066800"/>
          </a:xfrm>
        </p:spPr>
        <p:txBody>
          <a:bodyPr/>
          <a:lstStyle/>
          <a:p>
            <a:pPr algn="ctr"/>
            <a:r>
              <a:rPr lang="en-US" sz="3200" dirty="0" smtClean="0">
                <a:latin typeface="+mj-lt"/>
                <a:cs typeface="Calibri"/>
              </a:rPr>
              <a:t>REDES DE ENFERMERÍA DE LAS AMÉRICAS- </a:t>
            </a:r>
            <a:r>
              <a:rPr lang="en-US" sz="3200" dirty="0" err="1" smtClean="0">
                <a:latin typeface="+mj-lt"/>
                <a:cs typeface="Calibri"/>
              </a:rPr>
              <a:t>Redes</a:t>
            </a:r>
            <a:r>
              <a:rPr lang="en-US" sz="3200" dirty="0" smtClean="0">
                <a:latin typeface="+mj-lt"/>
                <a:cs typeface="Calibri"/>
              </a:rPr>
              <a:t> </a:t>
            </a:r>
            <a:r>
              <a:rPr lang="en-US" sz="3200" dirty="0" err="1" smtClean="0">
                <a:latin typeface="+mj-lt"/>
                <a:cs typeface="Calibri"/>
              </a:rPr>
              <a:t>Temáticas</a:t>
            </a:r>
            <a:endParaRPr lang="en-US" sz="3200" dirty="0">
              <a:latin typeface="+mj-lt"/>
              <a:cs typeface="Calibri"/>
            </a:endParaRPr>
          </a:p>
        </p:txBody>
      </p:sp>
      <p:pic>
        <p:nvPicPr>
          <p:cNvPr id="7" name="Picture 2" descr="E:\Silvia\Minhas imagens\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24200"/>
            <a:ext cx="3962400" cy="283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906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Redes de Enfermería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7093028"/>
              </p:ext>
            </p:extLst>
          </p:nvPr>
        </p:nvGraphicFramePr>
        <p:xfrm>
          <a:off x="17253" y="980443"/>
          <a:ext cx="9067800" cy="5746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2347"/>
                <a:gridCol w="4665453"/>
              </a:tblGrid>
              <a:tr h="84835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Pan American Network of Nursing and Midwifery Collaborating Centers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eaLnBrk="0" fontAlgn="base" hangingPunct="0"/>
                      <a:r>
                        <a:rPr lang="es-CO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 Internacional de enfermería en emergencias y desastres </a:t>
                      </a:r>
                    </a:p>
                    <a:p>
                      <a:pPr lvl="0" eaLnBrk="0" fontAlgn="base" hangingPunct="0"/>
                      <a:r>
                        <a:rPr lang="es-CO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 Internacional de enfermería en cuidados críticos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3719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 Internacional de enfermería en salud infantil  - Red ENSI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eaLnBrk="0" fontAlgn="base" hangingPunct="0"/>
                      <a:r>
                        <a:rPr lang="es-CO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 de Promoción al desarrollo de enfermería</a:t>
                      </a:r>
                      <a:r>
                        <a:rPr lang="es-CO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lvl="0" eaLnBrk="0" fontAlgn="base" hangingPunct="0"/>
                      <a:r>
                        <a:rPr lang="es-CO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 </a:t>
                      </a:r>
                      <a:r>
                        <a:rPr lang="es-CO" sz="14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Enfaméricas</a:t>
                      </a:r>
                      <a:r>
                        <a:rPr lang="es-CO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400" dirty="0"/>
                    </a:p>
                  </a:txBody>
                  <a:tcPr/>
                </a:tc>
              </a:tr>
              <a:tr h="53719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 Internacional de enfermería en salud materno-neonatal -  Red SAMANEO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 </a:t>
                      </a:r>
                      <a:r>
                        <a:rPr lang="es-CO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Intern</a:t>
                      </a:r>
                      <a:r>
                        <a:rPr lang="es-CO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de editores de revistas científicas de </a:t>
                      </a:r>
                      <a:r>
                        <a:rPr lang="es-CO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enf</a:t>
                      </a:r>
                      <a:r>
                        <a:rPr lang="es-CO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r>
                        <a:rPr lang="es-CO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 Internacional de Migración de Enfermeras</a:t>
                      </a:r>
                      <a:endParaRPr lang="en-US" sz="1400" dirty="0"/>
                    </a:p>
                  </a:txBody>
                  <a:tcPr/>
                </a:tc>
              </a:tr>
              <a:tr h="53719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 Internacional de enfermería y seguridad de los pacientes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eaLnBrk="0" fontAlgn="base" hangingPunct="0"/>
                      <a:r>
                        <a:rPr lang="es-CO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 Internacional de  enfermería informática </a:t>
                      </a:r>
                    </a:p>
                    <a:p>
                      <a:pPr lvl="0" eaLnBrk="0" fontAlgn="base" hangingPunct="0"/>
                      <a:r>
                        <a:rPr lang="es-CO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 de la BVS Enfermería Internacional 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3719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 de Enfermería y Salud del adulto mayor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 Internacional de enfermería basada en la evidencia</a:t>
                      </a:r>
                      <a:endParaRPr lang="en-US" sz="1400" dirty="0"/>
                    </a:p>
                  </a:txBody>
                  <a:tcPr/>
                </a:tc>
              </a:tr>
              <a:tr h="53719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 Internacional de  enfermería en salud mental - RIENSAME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eaLnBrk="0" fontAlgn="base" hangingPunct="0"/>
                      <a:r>
                        <a:rPr lang="es-CO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 de enfermeras de nivel de gobierno 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eaLnBrk="0" fontAlgn="base" hangingPunct="0"/>
                      <a:r>
                        <a:rPr lang="es-CO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 Internacional de gestión del cuidado</a:t>
                      </a:r>
                      <a:endParaRPr lang="en-US" dirty="0"/>
                    </a:p>
                  </a:txBody>
                  <a:tcPr/>
                </a:tc>
              </a:tr>
              <a:tr h="53719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 de Enfermería y VIH de las Américas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 Internacional de enfermería en salud familiar y comunitaria</a:t>
                      </a:r>
                      <a:endParaRPr lang="en-US" dirty="0"/>
                    </a:p>
                  </a:txBody>
                  <a:tcPr/>
                </a:tc>
              </a:tr>
              <a:tr h="53719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 Latinoamericana de Enfermería Oncológica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 Internacional de Enfermería basada en evidencias</a:t>
                      </a:r>
                      <a:endParaRPr lang="en-US" sz="1400" dirty="0"/>
                    </a:p>
                  </a:txBody>
                  <a:tcPr/>
                </a:tc>
              </a:tr>
              <a:tr h="758395">
                <a:tc>
                  <a:txBody>
                    <a:bodyPr/>
                    <a:lstStyle/>
                    <a:p>
                      <a:pPr lvl="0" eaLnBrk="0" fontAlgn="base" hangingPunct="0"/>
                      <a:r>
                        <a:rPr lang="es-CO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 de Investigación e innovación para el autocuidado de personas con condiciones crónicas de salud y sus familiares cuidadores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eaLnBrk="0" fontAlgn="base" hangingPunct="0"/>
                      <a:r>
                        <a:rPr lang="es-CO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 Iberoamericana de Investigación en Educación en Enfermería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eaLnBrk="0" fontAlgn="base" hangingPunct="0"/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919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3045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000090"/>
                </a:solidFill>
                <a:cs typeface="Calibri"/>
              </a:rPr>
              <a:t>Fines</a:t>
            </a:r>
            <a:endParaRPr lang="es-ES" sz="3600" b="1" dirty="0" smtClean="0">
              <a:solidFill>
                <a:srgbClr val="000090"/>
              </a:solidFill>
              <a:cs typeface="Calibri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002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err="1" smtClean="0">
                <a:solidFill>
                  <a:srgbClr val="000099"/>
                </a:solidFill>
                <a:latin typeface="+mj-lt"/>
                <a:cs typeface="Calibri"/>
              </a:rPr>
              <a:t>Facilitar</a:t>
            </a:r>
            <a:r>
              <a:rPr lang="en-US" sz="2400" dirty="0" smtClean="0">
                <a:solidFill>
                  <a:srgbClr val="000099"/>
                </a:solidFill>
                <a:latin typeface="+mj-lt"/>
                <a:cs typeface="Calibri"/>
              </a:rPr>
              <a:t> la </a:t>
            </a:r>
            <a:r>
              <a:rPr lang="en-US" sz="2400" dirty="0" err="1" smtClean="0">
                <a:solidFill>
                  <a:srgbClr val="000099"/>
                </a:solidFill>
                <a:latin typeface="+mj-lt"/>
                <a:cs typeface="Calibri"/>
              </a:rPr>
              <a:t>contribución</a:t>
            </a:r>
            <a:r>
              <a:rPr lang="en-US" sz="2400" dirty="0" smtClean="0">
                <a:solidFill>
                  <a:srgbClr val="000099"/>
                </a:solidFill>
                <a:latin typeface="+mj-lt"/>
                <a:cs typeface="Calibri"/>
              </a:rPr>
              <a:t> de </a:t>
            </a:r>
            <a:r>
              <a:rPr lang="en-US" sz="2400" dirty="0" err="1" smtClean="0">
                <a:solidFill>
                  <a:srgbClr val="000099"/>
                </a:solidFill>
                <a:latin typeface="+mj-lt"/>
                <a:cs typeface="Calibri"/>
              </a:rPr>
              <a:t>enfermería</a:t>
            </a:r>
            <a:r>
              <a:rPr lang="en-US" sz="2400" dirty="0" smtClean="0">
                <a:solidFill>
                  <a:srgbClr val="000099"/>
                </a:solidFill>
                <a:latin typeface="+mj-lt"/>
                <a:cs typeface="Calibri"/>
              </a:rPr>
              <a:t> 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i="1" dirty="0">
                <a:solidFill>
                  <a:srgbClr val="000099"/>
                </a:solidFill>
                <a:latin typeface="+mj-lt"/>
                <a:cs typeface="Calibri"/>
              </a:rPr>
              <a:t>l</a:t>
            </a:r>
            <a:r>
              <a:rPr lang="en-US" sz="2400" i="1" dirty="0" smtClean="0">
                <a:solidFill>
                  <a:srgbClr val="000099"/>
                </a:solidFill>
                <a:latin typeface="+mj-lt"/>
                <a:cs typeface="Calibri"/>
              </a:rPr>
              <a:t>a </a:t>
            </a:r>
            <a:r>
              <a:rPr lang="en-US" sz="2400" i="1" dirty="0" err="1" smtClean="0">
                <a:solidFill>
                  <a:srgbClr val="000099"/>
                </a:solidFill>
                <a:latin typeface="+mj-lt"/>
                <a:cs typeface="Calibri"/>
              </a:rPr>
              <a:t>equidad</a:t>
            </a:r>
            <a:r>
              <a:rPr lang="en-US" sz="2400" i="1" dirty="0" smtClean="0">
                <a:solidFill>
                  <a:srgbClr val="000099"/>
                </a:solidFill>
                <a:latin typeface="+mj-lt"/>
                <a:cs typeface="Calibri"/>
              </a:rPr>
              <a:t> en el </a:t>
            </a:r>
            <a:r>
              <a:rPr lang="en-US" sz="2400" i="1" dirty="0" err="1" smtClean="0">
                <a:solidFill>
                  <a:srgbClr val="000099"/>
                </a:solidFill>
                <a:latin typeface="+mj-lt"/>
                <a:cs typeface="Calibri"/>
              </a:rPr>
              <a:t>acceso</a:t>
            </a:r>
            <a:r>
              <a:rPr lang="en-US" sz="2400" i="1" dirty="0" smtClean="0">
                <a:solidFill>
                  <a:srgbClr val="000099"/>
                </a:solidFill>
                <a:latin typeface="+mj-lt"/>
                <a:cs typeface="Calibri"/>
              </a:rPr>
              <a:t> a los </a:t>
            </a:r>
            <a:r>
              <a:rPr lang="en-US" sz="2400" i="1" dirty="0" err="1" smtClean="0">
                <a:solidFill>
                  <a:srgbClr val="000099"/>
                </a:solidFill>
                <a:latin typeface="+mj-lt"/>
                <a:cs typeface="Calibri"/>
              </a:rPr>
              <a:t>servicios</a:t>
            </a:r>
            <a:r>
              <a:rPr lang="en-US" sz="2400" i="1" dirty="0" smtClean="0">
                <a:solidFill>
                  <a:srgbClr val="000099"/>
                </a:solidFill>
                <a:latin typeface="+mj-lt"/>
                <a:cs typeface="Calibri"/>
              </a:rPr>
              <a:t> de </a:t>
            </a:r>
            <a:r>
              <a:rPr lang="en-US" sz="2400" i="1" dirty="0" err="1" smtClean="0">
                <a:solidFill>
                  <a:srgbClr val="000099"/>
                </a:solidFill>
                <a:latin typeface="+mj-lt"/>
                <a:cs typeface="Calibri"/>
              </a:rPr>
              <a:t>salud</a:t>
            </a:r>
            <a:endParaRPr lang="en-US" sz="2400" i="1" dirty="0" smtClean="0">
              <a:solidFill>
                <a:srgbClr val="000099"/>
              </a:solidFill>
              <a:latin typeface="+mj-lt"/>
              <a:cs typeface="Calibri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i="1" dirty="0">
                <a:solidFill>
                  <a:srgbClr val="000099"/>
                </a:solidFill>
                <a:latin typeface="+mj-lt"/>
                <a:cs typeface="Calibri"/>
              </a:rPr>
              <a:t>e</a:t>
            </a:r>
            <a:r>
              <a:rPr lang="en-US" sz="2400" i="1" dirty="0" smtClean="0">
                <a:solidFill>
                  <a:srgbClr val="000099"/>
                </a:solidFill>
                <a:latin typeface="+mj-lt"/>
                <a:cs typeface="Calibri"/>
              </a:rPr>
              <a:t>l </a:t>
            </a:r>
            <a:r>
              <a:rPr lang="en-US" sz="2400" i="1" dirty="0" err="1" smtClean="0">
                <a:solidFill>
                  <a:srgbClr val="000099"/>
                </a:solidFill>
                <a:latin typeface="+mj-lt"/>
                <a:cs typeface="Calibri"/>
              </a:rPr>
              <a:t>logro</a:t>
            </a:r>
            <a:r>
              <a:rPr lang="en-US" sz="2400" i="1" dirty="0" smtClean="0">
                <a:solidFill>
                  <a:srgbClr val="000099"/>
                </a:solidFill>
                <a:latin typeface="+mj-lt"/>
                <a:cs typeface="Calibri"/>
              </a:rPr>
              <a:t> de los </a:t>
            </a:r>
            <a:r>
              <a:rPr lang="en-US" sz="2400" i="1" dirty="0" err="1" smtClean="0">
                <a:solidFill>
                  <a:srgbClr val="000099"/>
                </a:solidFill>
                <a:latin typeface="+mj-lt"/>
                <a:cs typeface="Calibri"/>
              </a:rPr>
              <a:t>objetivos</a:t>
            </a:r>
            <a:r>
              <a:rPr lang="en-US" sz="2400" i="1" dirty="0" smtClean="0">
                <a:solidFill>
                  <a:srgbClr val="000099"/>
                </a:solidFill>
                <a:latin typeface="+mj-lt"/>
                <a:cs typeface="Calibri"/>
              </a:rPr>
              <a:t> del </a:t>
            </a:r>
            <a:r>
              <a:rPr lang="en-US" sz="2400" i="1" dirty="0" err="1" smtClean="0">
                <a:solidFill>
                  <a:srgbClr val="000099"/>
                </a:solidFill>
                <a:latin typeface="+mj-lt"/>
                <a:cs typeface="Calibri"/>
              </a:rPr>
              <a:t>milenio</a:t>
            </a:r>
            <a:r>
              <a:rPr lang="en-US" sz="2400" i="1" dirty="0" smtClean="0">
                <a:solidFill>
                  <a:srgbClr val="000099"/>
                </a:solidFill>
                <a:latin typeface="+mj-lt"/>
                <a:cs typeface="Calibri"/>
              </a:rPr>
              <a:t> y las </a:t>
            </a:r>
            <a:r>
              <a:rPr lang="en-US" sz="2400" i="1" dirty="0" err="1" smtClean="0">
                <a:solidFill>
                  <a:srgbClr val="000099"/>
                </a:solidFill>
                <a:latin typeface="+mj-lt"/>
                <a:cs typeface="Calibri"/>
              </a:rPr>
              <a:t>prioridades</a:t>
            </a:r>
            <a:r>
              <a:rPr lang="en-US" sz="2400" i="1" dirty="0" smtClean="0">
                <a:solidFill>
                  <a:srgbClr val="000099"/>
                </a:solidFill>
                <a:latin typeface="+mj-lt"/>
                <a:cs typeface="Calibri"/>
              </a:rPr>
              <a:t> </a:t>
            </a:r>
            <a:r>
              <a:rPr lang="en-US" sz="2400" i="1" dirty="0" err="1" smtClean="0">
                <a:solidFill>
                  <a:srgbClr val="000099"/>
                </a:solidFill>
                <a:latin typeface="+mj-lt"/>
                <a:cs typeface="Calibri"/>
              </a:rPr>
              <a:t>nacionales</a:t>
            </a:r>
            <a:r>
              <a:rPr lang="en-US" sz="2400" i="1" dirty="0" smtClean="0">
                <a:solidFill>
                  <a:srgbClr val="000099"/>
                </a:solidFill>
                <a:latin typeface="+mj-lt"/>
                <a:cs typeface="Calibri"/>
              </a:rPr>
              <a:t> de </a:t>
            </a:r>
            <a:r>
              <a:rPr lang="en-US" sz="2400" i="1" dirty="0" err="1" smtClean="0">
                <a:solidFill>
                  <a:srgbClr val="000099"/>
                </a:solidFill>
                <a:latin typeface="+mj-lt"/>
                <a:cs typeface="Calibri"/>
              </a:rPr>
              <a:t>salud</a:t>
            </a:r>
            <a:r>
              <a:rPr lang="en-US" sz="2400" i="1" dirty="0">
                <a:solidFill>
                  <a:srgbClr val="000099"/>
                </a:solidFill>
                <a:latin typeface="+mj-lt"/>
                <a:cs typeface="Calibri"/>
              </a:rPr>
              <a:t>.</a:t>
            </a:r>
            <a:endParaRPr lang="en-US" sz="2400" i="1" dirty="0" smtClean="0">
              <a:solidFill>
                <a:srgbClr val="000099"/>
              </a:solidFill>
              <a:latin typeface="+mj-lt"/>
              <a:cs typeface="Calibri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i="1" dirty="0">
                <a:solidFill>
                  <a:srgbClr val="000099"/>
                </a:solidFill>
                <a:latin typeface="+mj-lt"/>
                <a:cs typeface="Calibri"/>
              </a:rPr>
              <a:t>l</a:t>
            </a:r>
            <a:r>
              <a:rPr lang="en-US" sz="2400" i="1" dirty="0" smtClean="0">
                <a:solidFill>
                  <a:srgbClr val="000099"/>
                </a:solidFill>
                <a:latin typeface="+mj-lt"/>
                <a:cs typeface="Calibri"/>
              </a:rPr>
              <a:t>a </a:t>
            </a:r>
            <a:r>
              <a:rPr lang="en-US" sz="2400" i="1" dirty="0" err="1" smtClean="0">
                <a:solidFill>
                  <a:srgbClr val="000099"/>
                </a:solidFill>
                <a:latin typeface="+mj-lt"/>
                <a:cs typeface="Calibri"/>
              </a:rPr>
              <a:t>renovación</a:t>
            </a:r>
            <a:r>
              <a:rPr lang="en-US" sz="2400" i="1" dirty="0" smtClean="0">
                <a:solidFill>
                  <a:srgbClr val="000099"/>
                </a:solidFill>
                <a:latin typeface="+mj-lt"/>
                <a:cs typeface="Calibri"/>
              </a:rPr>
              <a:t> de la APS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i="1" dirty="0" smtClean="0">
                <a:solidFill>
                  <a:srgbClr val="000099"/>
                </a:solidFill>
                <a:latin typeface="+mj-lt"/>
                <a:cs typeface="Calibri"/>
              </a:rPr>
              <a:t>La </a:t>
            </a:r>
            <a:r>
              <a:rPr lang="en-US" sz="2400" i="1" dirty="0" err="1">
                <a:solidFill>
                  <a:srgbClr val="000099"/>
                </a:solidFill>
                <a:latin typeface="+mj-lt"/>
                <a:cs typeface="Calibri"/>
              </a:rPr>
              <a:t>C</a:t>
            </a:r>
            <a:r>
              <a:rPr lang="en-US" sz="2400" i="1" dirty="0" err="1" smtClean="0">
                <a:solidFill>
                  <a:srgbClr val="000099"/>
                </a:solidFill>
                <a:latin typeface="+mj-lt"/>
                <a:cs typeface="Calibri"/>
              </a:rPr>
              <a:t>obertura</a:t>
            </a:r>
            <a:r>
              <a:rPr lang="en-US" sz="2400" i="1" dirty="0" smtClean="0">
                <a:solidFill>
                  <a:srgbClr val="000099"/>
                </a:solidFill>
                <a:latin typeface="+mj-lt"/>
                <a:cs typeface="Calibri"/>
              </a:rPr>
              <a:t> </a:t>
            </a:r>
            <a:r>
              <a:rPr lang="en-US" sz="2400" i="1" dirty="0">
                <a:solidFill>
                  <a:srgbClr val="000099"/>
                </a:solidFill>
                <a:latin typeface="+mj-lt"/>
                <a:cs typeface="Calibri"/>
              </a:rPr>
              <a:t>U</a:t>
            </a:r>
            <a:r>
              <a:rPr lang="en-US" sz="2400" i="1" dirty="0" smtClean="0">
                <a:solidFill>
                  <a:srgbClr val="000099"/>
                </a:solidFill>
                <a:latin typeface="+mj-lt"/>
                <a:cs typeface="Calibri"/>
              </a:rPr>
              <a:t>niversal en </a:t>
            </a:r>
            <a:r>
              <a:rPr lang="en-US" sz="2400" i="1" dirty="0" err="1" smtClean="0">
                <a:solidFill>
                  <a:srgbClr val="000099"/>
                </a:solidFill>
                <a:latin typeface="+mj-lt"/>
                <a:cs typeface="Calibri"/>
              </a:rPr>
              <a:t>Salud</a:t>
            </a:r>
            <a:endParaRPr lang="en-US" sz="2400" i="1" dirty="0" smtClean="0">
              <a:solidFill>
                <a:srgbClr val="000099"/>
              </a:solidFill>
              <a:latin typeface="+mj-lt"/>
              <a:cs typeface="Calibri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err="1" smtClean="0">
                <a:solidFill>
                  <a:srgbClr val="000099"/>
                </a:solidFill>
                <a:latin typeface="+mj-lt"/>
                <a:cs typeface="Calibri"/>
              </a:rPr>
              <a:t>Promover</a:t>
            </a:r>
            <a:r>
              <a:rPr lang="en-US" sz="2400" dirty="0" smtClean="0">
                <a:solidFill>
                  <a:srgbClr val="000099"/>
                </a:solidFill>
                <a:latin typeface="+mj-lt"/>
                <a:cs typeface="Calibri"/>
              </a:rPr>
              <a:t> el </a:t>
            </a:r>
            <a:r>
              <a:rPr lang="en-US" sz="2400" dirty="0" err="1" smtClean="0">
                <a:solidFill>
                  <a:srgbClr val="000099"/>
                </a:solidFill>
                <a:latin typeface="+mj-lt"/>
                <a:cs typeface="Calibri"/>
              </a:rPr>
              <a:t>desarrollo</a:t>
            </a:r>
            <a:r>
              <a:rPr lang="en-US" sz="2400" dirty="0" smtClean="0">
                <a:solidFill>
                  <a:srgbClr val="000099"/>
                </a:solidFill>
                <a:latin typeface="+mj-lt"/>
                <a:cs typeface="Calibri"/>
              </a:rPr>
              <a:t> del </a:t>
            </a:r>
            <a:r>
              <a:rPr lang="en-US" sz="2400" dirty="0" err="1" smtClean="0">
                <a:solidFill>
                  <a:srgbClr val="000099"/>
                </a:solidFill>
                <a:latin typeface="+mj-lt"/>
                <a:cs typeface="Calibri"/>
              </a:rPr>
              <a:t>conocimiento</a:t>
            </a:r>
            <a:r>
              <a:rPr lang="en-US" sz="2400" dirty="0" smtClean="0">
                <a:solidFill>
                  <a:srgbClr val="000099"/>
                </a:solidFill>
                <a:latin typeface="+mj-lt"/>
                <a:cs typeface="Calibri"/>
              </a:rPr>
              <a:t> y la </a:t>
            </a:r>
            <a:r>
              <a:rPr lang="en-US" sz="2400" dirty="0" err="1" smtClean="0">
                <a:solidFill>
                  <a:srgbClr val="000099"/>
                </a:solidFill>
                <a:latin typeface="+mj-lt"/>
                <a:cs typeface="Calibri"/>
              </a:rPr>
              <a:t>información</a:t>
            </a:r>
            <a:r>
              <a:rPr lang="en-US" sz="2400" dirty="0" smtClean="0">
                <a:solidFill>
                  <a:srgbClr val="000099"/>
                </a:solidFill>
                <a:latin typeface="+mj-lt"/>
                <a:cs typeface="Calibri"/>
              </a:rPr>
              <a:t> en </a:t>
            </a:r>
            <a:r>
              <a:rPr lang="en-US" sz="2400" dirty="0" err="1" smtClean="0">
                <a:solidFill>
                  <a:srgbClr val="000099"/>
                </a:solidFill>
                <a:latin typeface="+mj-lt"/>
                <a:cs typeface="Calibri"/>
              </a:rPr>
              <a:t>salud</a:t>
            </a:r>
            <a:r>
              <a:rPr lang="en-US" sz="2400" dirty="0" smtClean="0">
                <a:solidFill>
                  <a:srgbClr val="000099"/>
                </a:solidFill>
                <a:latin typeface="+mj-lt"/>
                <a:cs typeface="Calibri"/>
              </a:rPr>
              <a:t> para </a:t>
            </a:r>
            <a:r>
              <a:rPr lang="en-US" sz="2400" dirty="0" err="1" smtClean="0">
                <a:solidFill>
                  <a:srgbClr val="000099"/>
                </a:solidFill>
                <a:latin typeface="+mj-lt"/>
                <a:cs typeface="Calibri"/>
              </a:rPr>
              <a:t>informar</a:t>
            </a:r>
            <a:r>
              <a:rPr lang="en-US" sz="2400" dirty="0" smtClean="0">
                <a:solidFill>
                  <a:srgbClr val="000099"/>
                </a:solidFill>
                <a:latin typeface="+mj-lt"/>
                <a:cs typeface="Calibri"/>
              </a:rPr>
              <a:t> las </a:t>
            </a:r>
            <a:r>
              <a:rPr lang="en-US" sz="2400" dirty="0" err="1" smtClean="0">
                <a:solidFill>
                  <a:srgbClr val="000099"/>
                </a:solidFill>
                <a:latin typeface="+mj-lt"/>
                <a:cs typeface="Calibri"/>
              </a:rPr>
              <a:t>políticas</a:t>
            </a:r>
            <a:r>
              <a:rPr lang="en-US" sz="2400" dirty="0" smtClean="0">
                <a:solidFill>
                  <a:srgbClr val="000099"/>
                </a:solidFill>
                <a:latin typeface="+mj-lt"/>
                <a:cs typeface="Calibri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err="1" smtClean="0">
                <a:solidFill>
                  <a:srgbClr val="000099"/>
                </a:solidFill>
                <a:latin typeface="+mj-lt"/>
                <a:cs typeface="Calibri"/>
              </a:rPr>
              <a:t>Colaborar</a:t>
            </a:r>
            <a:r>
              <a:rPr lang="en-US" sz="2400" dirty="0" smtClean="0">
                <a:solidFill>
                  <a:srgbClr val="000099"/>
                </a:solidFill>
                <a:latin typeface="+mj-lt"/>
                <a:cs typeface="Calibri"/>
              </a:rPr>
              <a:t> con la OPS/OMS en los </a:t>
            </a:r>
            <a:r>
              <a:rPr lang="en-US" sz="2400" dirty="0" err="1" smtClean="0">
                <a:solidFill>
                  <a:srgbClr val="000099"/>
                </a:solidFill>
                <a:latin typeface="+mj-lt"/>
                <a:cs typeface="Calibri"/>
              </a:rPr>
              <a:t>programas</a:t>
            </a:r>
            <a:r>
              <a:rPr lang="en-US" sz="2400" dirty="0" smtClean="0">
                <a:solidFill>
                  <a:srgbClr val="000099"/>
                </a:solidFill>
                <a:latin typeface="+mj-lt"/>
                <a:cs typeface="Calibri"/>
              </a:rPr>
              <a:t> de </a:t>
            </a:r>
            <a:r>
              <a:rPr lang="en-US" sz="2400" dirty="0" err="1" smtClean="0">
                <a:solidFill>
                  <a:srgbClr val="000099"/>
                </a:solidFill>
                <a:latin typeface="+mj-lt"/>
                <a:cs typeface="Calibri"/>
              </a:rPr>
              <a:t>cooperación</a:t>
            </a:r>
            <a:r>
              <a:rPr lang="en-US" sz="2400" dirty="0" smtClean="0">
                <a:solidFill>
                  <a:srgbClr val="000099"/>
                </a:solidFill>
                <a:latin typeface="+mj-lt"/>
                <a:cs typeface="Calibri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+mj-lt"/>
                <a:cs typeface="Calibri"/>
              </a:rPr>
              <a:t>técnica</a:t>
            </a:r>
            <a:r>
              <a:rPr lang="en-US" sz="2400" dirty="0" smtClean="0">
                <a:solidFill>
                  <a:srgbClr val="000099"/>
                </a:solidFill>
                <a:latin typeface="+mj-lt"/>
                <a:cs typeface="Calibri"/>
              </a:rPr>
              <a:t> en </a:t>
            </a:r>
            <a:r>
              <a:rPr lang="en-US" sz="2400" dirty="0" err="1" smtClean="0">
                <a:solidFill>
                  <a:srgbClr val="000099"/>
                </a:solidFill>
                <a:latin typeface="+mj-lt"/>
                <a:cs typeface="Calibri"/>
              </a:rPr>
              <a:t>salud</a:t>
            </a:r>
            <a:r>
              <a:rPr lang="en-US" sz="2400" dirty="0" smtClean="0">
                <a:solidFill>
                  <a:srgbClr val="000099"/>
                </a:solidFill>
                <a:latin typeface="+mj-lt"/>
                <a:cs typeface="Calibri"/>
              </a:rPr>
              <a:t> y </a:t>
            </a:r>
            <a:r>
              <a:rPr lang="en-US" sz="2400" dirty="0" err="1" smtClean="0">
                <a:solidFill>
                  <a:srgbClr val="000099"/>
                </a:solidFill>
                <a:latin typeface="+mj-lt"/>
                <a:cs typeface="Calibri"/>
              </a:rPr>
              <a:t>enfermería</a:t>
            </a:r>
            <a:endParaRPr lang="es-ES" sz="2400" dirty="0" smtClean="0">
              <a:solidFill>
                <a:srgbClr val="000099"/>
              </a:solidFill>
              <a:latin typeface="+mj-lt"/>
              <a:cs typeface="Calibri"/>
            </a:endParaRPr>
          </a:p>
        </p:txBody>
      </p:sp>
      <p:pic>
        <p:nvPicPr>
          <p:cNvPr id="9220" name="Picture 7" descr="Imagen logo enfameric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0" y="6172200"/>
            <a:ext cx="60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6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8 Imag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5896" y="12700"/>
            <a:ext cx="1233303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8"/>
          <p:cNvSpPr>
            <a:spLocks noChangeArrowheads="1"/>
          </p:cNvSpPr>
          <p:nvPr/>
        </p:nvSpPr>
        <p:spPr bwMode="auto">
          <a:xfrm>
            <a:off x="0" y="3062288"/>
            <a:ext cx="9144000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_tradnl" sz="1200">
              <a:cs typeface="Times New Roman" pitchFamily="18" charset="0"/>
            </a:endParaRPr>
          </a:p>
          <a:p>
            <a:pPr eaLnBrk="0" hangingPunct="0"/>
            <a:r>
              <a:rPr lang="es-ES_tradnl" sz="1100">
                <a:solidFill>
                  <a:srgbClr val="003399"/>
                </a:solidFill>
                <a:latin typeface="Gill Sans MT" pitchFamily="34" charset="0"/>
                <a:cs typeface="Microsoft Sans Serif" pitchFamily="34" charset="0"/>
              </a:rPr>
              <a:t> </a:t>
            </a:r>
            <a:endParaRPr lang="es-ES_tradnl" sz="1200">
              <a:cs typeface="Times New Roman" pitchFamily="18" charset="0"/>
            </a:endParaRPr>
          </a:p>
          <a:p>
            <a:pPr eaLnBrk="0" hangingPunct="0"/>
            <a:endParaRPr lang="es-ES_tradnl"/>
          </a:p>
        </p:txBody>
      </p:sp>
      <p:pic>
        <p:nvPicPr>
          <p:cNvPr id="12292" name="Picture 7" descr="Imagen logo enfameric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99450" y="6094413"/>
            <a:ext cx="60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Content Placeholder 1"/>
          <p:cNvSpPr>
            <a:spLocks noGrp="1"/>
          </p:cNvSpPr>
          <p:nvPr>
            <p:ph idx="1"/>
          </p:nvPr>
        </p:nvSpPr>
        <p:spPr>
          <a:xfrm>
            <a:off x="723900" y="76200"/>
            <a:ext cx="8267700" cy="5486400"/>
          </a:xfrm>
        </p:spPr>
        <p:txBody>
          <a:bodyPr/>
          <a:lstStyle/>
          <a:p>
            <a:pPr>
              <a:buNone/>
              <a:defRPr/>
            </a:pPr>
            <a:r>
              <a:rPr lang="es-ES_tradnl" sz="32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raditional Arabic" pitchFamily="18" charset="-78"/>
              </a:rPr>
              <a:t>Red Internacional de enfermería en 		salud infantil  - Red </a:t>
            </a:r>
            <a:r>
              <a:rPr lang="es-ES_tradnl" sz="32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raditional Arabic" pitchFamily="18" charset="-78"/>
              </a:rPr>
              <a:t>ENSI</a:t>
            </a:r>
          </a:p>
          <a:p>
            <a:pPr>
              <a:buNone/>
              <a:defRPr/>
            </a:pPr>
            <a:endParaRPr lang="es-ES" sz="2800" dirty="0" smtClean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raditional Arabic" pitchFamily="18" charset="-78"/>
            </a:endParaRPr>
          </a:p>
          <a:p>
            <a:pPr>
              <a:buFont typeface="Wingdings" pitchFamily="2" charset="2"/>
              <a:buNone/>
              <a:defRPr/>
            </a:pPr>
            <a:r>
              <a:rPr lang="es-AR" sz="1800" b="1" dirty="0" smtClean="0">
                <a:solidFill>
                  <a:srgbClr val="000099"/>
                </a:solidFill>
                <a:latin typeface="+mj-lt"/>
                <a:cs typeface="Traditional Arabic" pitchFamily="18" charset="-78"/>
              </a:rPr>
              <a:t>Países</a:t>
            </a:r>
            <a:r>
              <a:rPr lang="es-AR" sz="1800" dirty="0" smtClean="0">
                <a:solidFill>
                  <a:srgbClr val="000099"/>
                </a:solidFill>
                <a:latin typeface="+mj-lt"/>
                <a:cs typeface="Traditional Arabic" pitchFamily="18" charset="-78"/>
              </a:rPr>
              <a:t>: Argentina, Bolivia, Brasil, Chile, Colombia, Costa Rica, Cuba, República Dominicana, Ecuador, El Salvador, España, Estados Unidos, Guatemala, Honduras, México, Nicaragua, Panamá, Paraguay, Portugal, Perú, Uruguay, Venezuela.</a:t>
            </a:r>
          </a:p>
          <a:p>
            <a:pPr>
              <a:buFont typeface="Wingdings" pitchFamily="2" charset="2"/>
              <a:buNone/>
              <a:defRPr/>
            </a:pPr>
            <a:endParaRPr lang="es-ES" sz="1800" dirty="0" smtClean="0">
              <a:latin typeface="+mj-lt"/>
              <a:cs typeface="Traditional Arabic" pitchFamily="18" charset="-78"/>
            </a:endParaRPr>
          </a:p>
          <a:p>
            <a:pPr>
              <a:buFont typeface="Wingdings" pitchFamily="2" charset="2"/>
              <a:buNone/>
              <a:defRPr/>
            </a:pPr>
            <a:r>
              <a:rPr lang="es-AR" sz="1800" b="1" dirty="0" smtClean="0">
                <a:solidFill>
                  <a:srgbClr val="000099"/>
                </a:solidFill>
                <a:latin typeface="+mj-lt"/>
                <a:cs typeface="Traditional Arabic" pitchFamily="18" charset="-78"/>
              </a:rPr>
              <a:t>Desarrollos</a:t>
            </a:r>
            <a:r>
              <a:rPr lang="es-AR" sz="1800" dirty="0" smtClean="0">
                <a:solidFill>
                  <a:srgbClr val="000099"/>
                </a:solidFill>
                <a:latin typeface="+mj-lt"/>
                <a:cs typeface="Traditional Arabic" pitchFamily="18" charset="-78"/>
              </a:rPr>
              <a:t>:  enseñanza de la Salud Infantil en las Escuelas y Facultades de Enfermería de América Latina, Manual Clínico para el aprendizaje de AIEPI en Enfermería, Curso virtual AIEPI  para enfermeras, Talleres de enseñanza de AIEPI y vigilancia del desarrollo, Investigación  </a:t>
            </a:r>
            <a:r>
              <a:rPr lang="es-AR" sz="1800" dirty="0" err="1">
                <a:solidFill>
                  <a:srgbClr val="000099"/>
                </a:solidFill>
                <a:latin typeface="+mj-lt"/>
                <a:cs typeface="Traditional Arabic" pitchFamily="18" charset="-78"/>
              </a:rPr>
              <a:t>m</a:t>
            </a:r>
            <a:r>
              <a:rPr lang="es-AR" sz="1800" dirty="0" err="1" smtClean="0">
                <a:solidFill>
                  <a:srgbClr val="000099"/>
                </a:solidFill>
                <a:latin typeface="+mj-lt"/>
                <a:cs typeface="Traditional Arabic" pitchFamily="18" charset="-78"/>
              </a:rPr>
              <a:t>ulticentrica</a:t>
            </a:r>
            <a:r>
              <a:rPr lang="es-AR" sz="1800" dirty="0" smtClean="0">
                <a:solidFill>
                  <a:srgbClr val="000099"/>
                </a:solidFill>
                <a:latin typeface="+mj-lt"/>
                <a:cs typeface="Traditional Arabic" pitchFamily="18" charset="-78"/>
              </a:rPr>
              <a:t>: Enseñanza de AIEPI e impacto del uso del manual AIEPI, video y canción ALEX, presentada en COIMBRA, Portugal</a:t>
            </a:r>
            <a:endParaRPr lang="es-ES" sz="1800" dirty="0" smtClean="0">
              <a:solidFill>
                <a:srgbClr val="000099"/>
              </a:solidFill>
              <a:latin typeface="+mj-lt"/>
              <a:cs typeface="Traditional Arabic" pitchFamily="18" charset="-78"/>
            </a:endParaRPr>
          </a:p>
          <a:p>
            <a:pPr>
              <a:buFont typeface="Wingdings" pitchFamily="2" charset="2"/>
              <a:buNone/>
              <a:defRPr/>
            </a:pPr>
            <a:endParaRPr lang="es-AR" sz="1800" b="1" dirty="0" smtClean="0">
              <a:latin typeface="+mj-lt"/>
              <a:cs typeface="Traditional Arabic" pitchFamily="18" charset="-78"/>
            </a:endParaRPr>
          </a:p>
          <a:p>
            <a:pPr>
              <a:buFont typeface="Wingdings" pitchFamily="2" charset="2"/>
              <a:buNone/>
              <a:defRPr/>
            </a:pPr>
            <a:r>
              <a:rPr lang="es-AR" sz="1800" b="1" dirty="0" smtClean="0">
                <a:solidFill>
                  <a:srgbClr val="000099"/>
                </a:solidFill>
                <a:latin typeface="Trebuchet MS" pitchFamily="34" charset="0"/>
                <a:cs typeface="Traditional Arabic" pitchFamily="18" charset="-78"/>
              </a:rPr>
              <a:t>contacto</a:t>
            </a:r>
            <a:r>
              <a:rPr lang="es-AR" sz="1800" dirty="0" smtClean="0">
                <a:solidFill>
                  <a:srgbClr val="000099"/>
                </a:solidFill>
                <a:latin typeface="Trebuchet MS" pitchFamily="34" charset="0"/>
                <a:cs typeface="Traditional Arabic" pitchFamily="18" charset="-78"/>
              </a:rPr>
              <a:t>: maricela.torres@infomed.sld.cu</a:t>
            </a:r>
            <a:endParaRPr lang="es-ES" sz="1800" dirty="0" smtClean="0">
              <a:solidFill>
                <a:srgbClr val="000099"/>
              </a:solidFill>
              <a:latin typeface="Trebuchet MS" pitchFamily="34" charset="0"/>
              <a:cs typeface="Traditional Arabic" pitchFamily="18" charset="-78"/>
            </a:endParaRPr>
          </a:p>
          <a:p>
            <a:pPr eaLnBrk="1" hangingPunct="1">
              <a:defRPr/>
            </a:pPr>
            <a:endParaRPr lang="es-ES" sz="1800" dirty="0" smtClean="0">
              <a:latin typeface="Trebuchet MS" pitchFamily="34" charset="0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331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/>
          <p:cNvSpPr>
            <a:spLocks noChangeArrowheads="1"/>
          </p:cNvSpPr>
          <p:nvPr/>
        </p:nvSpPr>
        <p:spPr bwMode="auto">
          <a:xfrm>
            <a:off x="0" y="3062288"/>
            <a:ext cx="9144000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ES_tradnl" sz="1200">
              <a:cs typeface="Times New Roman" pitchFamily="18" charset="0"/>
            </a:endParaRPr>
          </a:p>
          <a:p>
            <a:pPr eaLnBrk="0" hangingPunct="0"/>
            <a:r>
              <a:rPr lang="es-ES_tradnl" sz="1100">
                <a:solidFill>
                  <a:srgbClr val="003399"/>
                </a:solidFill>
                <a:latin typeface="Gill Sans MT" pitchFamily="34" charset="0"/>
                <a:cs typeface="Microsoft Sans Serif" pitchFamily="34" charset="0"/>
              </a:rPr>
              <a:t> </a:t>
            </a:r>
            <a:endParaRPr lang="es-ES_tradnl" sz="1200">
              <a:cs typeface="Times New Roman" pitchFamily="18" charset="0"/>
            </a:endParaRPr>
          </a:p>
          <a:p>
            <a:pPr eaLnBrk="0" hangingPunct="0"/>
            <a:endParaRPr lang="es-ES_tradnl"/>
          </a:p>
        </p:txBody>
      </p:sp>
      <p:pic>
        <p:nvPicPr>
          <p:cNvPr id="13315" name="Picture 7" descr="Imagen logo enfameric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3400" y="6172200"/>
            <a:ext cx="60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Content Placeholder 1"/>
          <p:cNvSpPr>
            <a:spLocks noGrp="1"/>
          </p:cNvSpPr>
          <p:nvPr>
            <p:ph idx="1"/>
          </p:nvPr>
        </p:nvSpPr>
        <p:spPr>
          <a:xfrm>
            <a:off x="228600" y="228600"/>
            <a:ext cx="8686800" cy="6477000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es-MX" sz="2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Red Internacional de enfermería en salud materno-neonatal -  Red SAMANEO</a:t>
            </a:r>
            <a:endParaRPr lang="es-BO" sz="2800" dirty="0" smtClean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s-PE" sz="1800" i="1" dirty="0" smtClean="0">
              <a:solidFill>
                <a:srgbClr val="000090"/>
              </a:solidFill>
              <a:latin typeface="+mj-lt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s-PE" sz="2000" i="1" dirty="0">
                <a:solidFill>
                  <a:srgbClr val="000099"/>
                </a:solidFill>
                <a:latin typeface="+mj-lt"/>
              </a:rPr>
              <a:t>C</a:t>
            </a:r>
            <a:r>
              <a:rPr lang="es-PE" sz="2000" i="1" dirty="0" smtClean="0">
                <a:solidFill>
                  <a:srgbClr val="000099"/>
                </a:solidFill>
                <a:latin typeface="+mj-lt"/>
              </a:rPr>
              <a:t>ontribuir a la disminución de la morbi mortalidad materno neonatal, y mejorar la calidad de atención  a través de enfermería.</a:t>
            </a:r>
            <a:endParaRPr lang="es-ES_tradnl" sz="1800" b="1" dirty="0" smtClean="0">
              <a:solidFill>
                <a:srgbClr val="000099"/>
              </a:solidFill>
              <a:latin typeface="Trebuchet MS" pitchFamily="34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s-ES_tradnl" sz="1800" b="1" dirty="0" smtClean="0">
                <a:solidFill>
                  <a:srgbClr val="000099"/>
                </a:solidFill>
                <a:latin typeface="+mj-lt"/>
              </a:rPr>
              <a:t>Países: </a:t>
            </a:r>
            <a:r>
              <a:rPr lang="es-ES_tradnl" sz="1800" dirty="0" smtClean="0">
                <a:solidFill>
                  <a:srgbClr val="000099"/>
                </a:solidFill>
                <a:latin typeface="+mj-lt"/>
              </a:rPr>
              <a:t>Brasil, El Salvador, Perú, Uruguay, Cuba, Argentina, Nicaragua y Honduras, </a:t>
            </a:r>
            <a:r>
              <a:rPr lang="es-PE" sz="1800" i="1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es-PE" sz="1800" dirty="0">
                <a:solidFill>
                  <a:srgbClr val="000099"/>
                </a:solidFill>
                <a:latin typeface="+mj-lt"/>
              </a:rPr>
              <a:t>México, Costa Rica, Colombia,  Venezuela</a:t>
            </a:r>
            <a:r>
              <a:rPr lang="es-PE" sz="1800" dirty="0" smtClean="0">
                <a:solidFill>
                  <a:srgbClr val="000099"/>
                </a:solidFill>
                <a:latin typeface="+mj-lt"/>
              </a:rPr>
              <a:t>.</a:t>
            </a:r>
            <a:endParaRPr lang="es-PE" sz="1800" dirty="0">
              <a:solidFill>
                <a:srgbClr val="000099"/>
              </a:solidFill>
              <a:latin typeface="+mj-lt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s-BO" sz="1800" b="1" dirty="0" smtClean="0">
                <a:solidFill>
                  <a:srgbClr val="000099"/>
                </a:solidFill>
                <a:latin typeface="+mj-lt"/>
              </a:rPr>
              <a:t>Proyectos</a:t>
            </a:r>
          </a:p>
          <a:p>
            <a:pPr>
              <a:defRPr/>
            </a:pPr>
            <a:r>
              <a:rPr lang="es-PE" sz="1800" dirty="0" smtClean="0">
                <a:solidFill>
                  <a:srgbClr val="000099"/>
                </a:solidFill>
                <a:latin typeface="+mj-lt"/>
              </a:rPr>
              <a:t>Formación de la Red Internacional  y de 9 Redes Departamentales en Bolivia. </a:t>
            </a:r>
          </a:p>
          <a:p>
            <a:pPr>
              <a:defRPr/>
            </a:pPr>
            <a:r>
              <a:rPr lang="es-PE" sz="1800" dirty="0" smtClean="0">
                <a:solidFill>
                  <a:srgbClr val="000099"/>
                </a:solidFill>
                <a:latin typeface="+mj-lt"/>
              </a:rPr>
              <a:t>Talleres de capacitación </a:t>
            </a:r>
          </a:p>
          <a:p>
            <a:pPr>
              <a:defRPr/>
            </a:pPr>
            <a:r>
              <a:rPr lang="es-PE" sz="1800" dirty="0" smtClean="0">
                <a:solidFill>
                  <a:srgbClr val="000099"/>
                </a:solidFill>
                <a:latin typeface="+mj-lt"/>
              </a:rPr>
              <a:t>Elaboración de documentos </a:t>
            </a:r>
          </a:p>
          <a:p>
            <a:pPr>
              <a:defRPr/>
            </a:pPr>
            <a:r>
              <a:rPr lang="es-PE" sz="1800" dirty="0" smtClean="0">
                <a:solidFill>
                  <a:srgbClr val="000099"/>
                </a:solidFill>
                <a:latin typeface="+mj-lt"/>
              </a:rPr>
              <a:t>Intercambio de experiencias y estudios relacionados a la atención 	materno neonatal con expertas</a:t>
            </a:r>
            <a:endParaRPr lang="es-PE" sz="800" dirty="0" smtClean="0">
              <a:latin typeface="Trebuchet MS" pitchFamily="34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s-PE" sz="1600" dirty="0">
                <a:latin typeface="Trebuchet MS" pitchFamily="34" charset="0"/>
              </a:rPr>
              <a:t>	</a:t>
            </a:r>
            <a:r>
              <a:rPr lang="es-PE" sz="1600" dirty="0" smtClean="0">
                <a:latin typeface="Trebuchet MS" pitchFamily="34" charset="0"/>
              </a:rPr>
              <a:t>Lic. Haydee Padilla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s-PE" sz="1600" dirty="0" smtClean="0">
                <a:latin typeface="Trebuchet MS" pitchFamily="34" charset="0"/>
              </a:rPr>
              <a:t>	hpadilla@bol.ops-oms.org   y   </a:t>
            </a:r>
            <a:r>
              <a:rPr lang="es-ES" sz="1600" dirty="0" smtClean="0">
                <a:latin typeface="Trebuchet MS" pitchFamily="34" charset="0"/>
              </a:rPr>
              <a:t>red_inter_samaneo@hotmail.com </a:t>
            </a:r>
            <a:endParaRPr lang="es-BO" sz="1600" dirty="0">
              <a:latin typeface="Trebuchet MS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s-BO" sz="1600" dirty="0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82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2713038"/>
            <a:ext cx="19605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8"/>
          <p:cNvSpPr>
            <a:spLocks noChangeArrowheads="1"/>
          </p:cNvSpPr>
          <p:nvPr/>
        </p:nvSpPr>
        <p:spPr bwMode="auto">
          <a:xfrm>
            <a:off x="0" y="3062288"/>
            <a:ext cx="9144000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_tradnl" sz="1200">
              <a:cs typeface="Times New Roman" pitchFamily="18" charset="0"/>
            </a:endParaRPr>
          </a:p>
          <a:p>
            <a:pPr eaLnBrk="0" hangingPunct="0"/>
            <a:r>
              <a:rPr lang="es-ES_tradnl" sz="1100">
                <a:solidFill>
                  <a:srgbClr val="003399"/>
                </a:solidFill>
                <a:latin typeface="Gill Sans MT" pitchFamily="34" charset="0"/>
                <a:cs typeface="Microsoft Sans Serif" pitchFamily="34" charset="0"/>
              </a:rPr>
              <a:t> </a:t>
            </a:r>
            <a:endParaRPr lang="es-ES_tradnl" sz="1200">
              <a:cs typeface="Times New Roman" pitchFamily="18" charset="0"/>
            </a:endParaRPr>
          </a:p>
          <a:p>
            <a:pPr eaLnBrk="0" hangingPunct="0"/>
            <a:endParaRPr lang="es-ES_tradnl"/>
          </a:p>
        </p:txBody>
      </p:sp>
      <p:pic>
        <p:nvPicPr>
          <p:cNvPr id="14340" name="Picture 5" descr="lo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0" y="0"/>
            <a:ext cx="2286000" cy="2179638"/>
          </a:xfrm>
        </p:spPr>
      </p:pic>
      <p:sp>
        <p:nvSpPr>
          <p:cNvPr id="3077" name="5 Rectángulo"/>
          <p:cNvSpPr>
            <a:spLocks noChangeArrowheads="1"/>
          </p:cNvSpPr>
          <p:nvPr/>
        </p:nvSpPr>
        <p:spPr bwMode="auto">
          <a:xfrm>
            <a:off x="1219199" y="0"/>
            <a:ext cx="5943601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endParaRPr lang="es-ES" sz="2400" dirty="0" smtClean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es-ES" sz="2800" b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Red </a:t>
            </a:r>
            <a:r>
              <a:rPr lang="es-ES" sz="2800" b="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Internacional de </a:t>
            </a:r>
            <a:r>
              <a:rPr lang="es-ES" sz="2800" b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Enfermería </a:t>
            </a:r>
            <a:r>
              <a:rPr lang="es-ES" sz="2800" b="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y </a:t>
            </a:r>
            <a:r>
              <a:rPr lang="es-ES" sz="2800" b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Seguridad </a:t>
            </a:r>
            <a:r>
              <a:rPr lang="es-ES" sz="2800" b="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de los </a:t>
            </a:r>
            <a:r>
              <a:rPr lang="es-ES" sz="2800" b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Pacientes</a:t>
            </a:r>
            <a:endParaRPr lang="es-ES" sz="2800" b="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algn="ctr">
              <a:buFont typeface="Wingdings" pitchFamily="2" charset="2"/>
              <a:buNone/>
              <a:defRPr/>
            </a:pPr>
            <a:endParaRPr lang="es-ES" sz="2800" dirty="0">
              <a:solidFill>
                <a:srgbClr val="000090"/>
              </a:solidFill>
              <a:latin typeface="+mj-lt"/>
              <a:cs typeface="+mn-cs"/>
            </a:endParaRPr>
          </a:p>
          <a:p>
            <a:pPr algn="ctr">
              <a:buFont typeface="Wingdings" pitchFamily="2" charset="2"/>
              <a:buNone/>
              <a:defRPr/>
            </a:pPr>
            <a:endParaRPr lang="es-ES" sz="2400" i="1" dirty="0" smtClean="0">
              <a:solidFill>
                <a:srgbClr val="000090"/>
              </a:solidFill>
              <a:latin typeface="+mj-lt"/>
              <a:cs typeface="+mn-cs"/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es-ES" sz="2400" i="1" dirty="0" smtClean="0">
                <a:solidFill>
                  <a:srgbClr val="000090"/>
                </a:solidFill>
                <a:latin typeface="+mj-lt"/>
                <a:cs typeface="+mn-cs"/>
              </a:rPr>
              <a:t>Enfermeras </a:t>
            </a:r>
            <a:r>
              <a:rPr lang="es-ES" sz="2400" i="1" dirty="0">
                <a:solidFill>
                  <a:srgbClr val="000090"/>
                </a:solidFill>
                <a:latin typeface="+mj-lt"/>
                <a:cs typeface="+mn-cs"/>
              </a:rPr>
              <a:t>y enfermeros en red y unidos por la seguridad de los pacientes.!!!!!</a:t>
            </a:r>
          </a:p>
          <a:p>
            <a:pPr algn="ctr">
              <a:buFont typeface="Wingdings" pitchFamily="2" charset="2"/>
              <a:buNone/>
              <a:defRPr/>
            </a:pPr>
            <a:endParaRPr lang="es-ES" sz="2400" i="1" dirty="0">
              <a:solidFill>
                <a:srgbClr val="000090"/>
              </a:solidFill>
              <a:latin typeface="+mj-lt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600200" y="3429000"/>
            <a:ext cx="57912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L" sz="2200" dirty="0">
                <a:solidFill>
                  <a:srgbClr val="000090"/>
                </a:solidFill>
                <a:latin typeface="Trebuchet MS" pitchFamily="34" charset="0"/>
                <a:cs typeface="+mn-cs"/>
              </a:rPr>
              <a:t>Programa virtual regional: </a:t>
            </a:r>
            <a:br>
              <a:rPr lang="es-CL" sz="2200" dirty="0">
                <a:solidFill>
                  <a:srgbClr val="000090"/>
                </a:solidFill>
                <a:latin typeface="Trebuchet MS" pitchFamily="34" charset="0"/>
                <a:cs typeface="+mn-cs"/>
              </a:rPr>
            </a:br>
            <a:r>
              <a:rPr lang="es-CL" sz="2200" dirty="0">
                <a:solidFill>
                  <a:srgbClr val="000090"/>
                </a:solidFill>
                <a:latin typeface="Trebuchet MS" pitchFamily="34" charset="0"/>
                <a:cs typeface="+mn-cs"/>
              </a:rPr>
              <a:t>Curso virtual de enfermería para la seguridad de los pacientes, de acceso libre y gratuito. español e ingles </a:t>
            </a:r>
          </a:p>
          <a:p>
            <a:pPr algn="ctr">
              <a:defRPr/>
            </a:pPr>
            <a:endParaRPr lang="es-CL" sz="2200" dirty="0">
              <a:solidFill>
                <a:srgbClr val="000090"/>
              </a:solidFill>
              <a:latin typeface="Trebuchet MS" pitchFamily="34" charset="0"/>
              <a:cs typeface="+mn-cs"/>
            </a:endParaRPr>
          </a:p>
        </p:txBody>
      </p:sp>
      <p:sp>
        <p:nvSpPr>
          <p:cNvPr id="14344" name="8 Rectángulo"/>
          <p:cNvSpPr>
            <a:spLocks noChangeArrowheads="1"/>
          </p:cNvSpPr>
          <p:nvPr/>
        </p:nvSpPr>
        <p:spPr bwMode="auto">
          <a:xfrm>
            <a:off x="685800" y="5257800"/>
            <a:ext cx="8458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AR" sz="2000" dirty="0">
                <a:solidFill>
                  <a:srgbClr val="000090"/>
                </a:solidFill>
              </a:rPr>
              <a:t>www.miami.edu › ... › </a:t>
            </a:r>
            <a:r>
              <a:rPr lang="es-AR" sz="2000" dirty="0">
                <a:solidFill>
                  <a:srgbClr val="000090"/>
                </a:solidFill>
                <a:hlinkClick r:id="rId4"/>
              </a:rPr>
              <a:t>Patient Safety</a:t>
            </a:r>
            <a:endParaRPr lang="es-AR" sz="2000" dirty="0">
              <a:solidFill>
                <a:srgbClr val="000090"/>
              </a:solidFill>
            </a:endParaRPr>
          </a:p>
        </p:txBody>
      </p:sp>
      <p:sp>
        <p:nvSpPr>
          <p:cNvPr id="14345" name="9 Rectángulo"/>
          <p:cNvSpPr>
            <a:spLocks noChangeArrowheads="1"/>
          </p:cNvSpPr>
          <p:nvPr/>
        </p:nvSpPr>
        <p:spPr bwMode="auto">
          <a:xfrm>
            <a:off x="2133600" y="5715000"/>
            <a:ext cx="457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AR" sz="2000" b="0" dirty="0">
                <a:solidFill>
                  <a:srgbClr val="000090"/>
                </a:solidFill>
              </a:rPr>
              <a:t>Contacto: macrico55@gmail.com</a:t>
            </a:r>
          </a:p>
        </p:txBody>
      </p:sp>
      <p:pic>
        <p:nvPicPr>
          <p:cNvPr id="14346" name="Picture 21" descr="Ver imagem em tamanho grand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1524000"/>
            <a:ext cx="684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 descr="brazi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2438400"/>
            <a:ext cx="6889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argenti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0088" y="1857375"/>
            <a:ext cx="674687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hil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" y="2743200"/>
            <a:ext cx="6889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0" name="Picture 32" descr="ANd9GcSYMqIdadalk5kslctOW0RGAPIwmf4Gm9IgwgUxJSQYPx_-jCBqSw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0" y="3429000"/>
            <a:ext cx="68103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2" descr="ec-fla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5800" y="3810000"/>
            <a:ext cx="6508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2" name="Picture 19" descr="http://t1.gstatic.com/images?q=tbn:jc65_c5OMyLIXM:http://farm1.static.flickr.com/99/305328557_ed2aaa0a91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800" y="4114800"/>
            <a:ext cx="649288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 descr="uy-fla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5800" y="2162175"/>
            <a:ext cx="6889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 descr="el_salv-fla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" y="3116263"/>
            <a:ext cx="681038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4" descr="per-fla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5800" y="4779963"/>
            <a:ext cx="681038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6" name="Picture 55" descr="Bandera de Haití">
            <a:hlinkClick r:id="rId17" tooltip="Bandera de Haití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85800" y="4503738"/>
            <a:ext cx="668338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7" name="Picture 37" descr="ANd9GcT-ALGJIjt-xTGWrsqqJ7EueMAxwFmLZMm0NywNsZDunemva9Eh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85800" y="5095875"/>
            <a:ext cx="6683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3" descr="flag of Mexico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85800" y="5454650"/>
            <a:ext cx="681038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2" descr="usa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85800" y="5821363"/>
            <a:ext cx="681038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0" name="Picture 7" descr="Imagen logo enfamericas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8361363" y="6164263"/>
            <a:ext cx="60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400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/>
          <p:cNvSpPr>
            <a:spLocks noChangeArrowheads="1"/>
          </p:cNvSpPr>
          <p:nvPr/>
        </p:nvSpPr>
        <p:spPr bwMode="auto">
          <a:xfrm>
            <a:off x="0" y="3062288"/>
            <a:ext cx="9144000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_tradnl" sz="1200">
              <a:cs typeface="Times New Roman" pitchFamily="18" charset="0"/>
            </a:endParaRPr>
          </a:p>
          <a:p>
            <a:pPr eaLnBrk="0" hangingPunct="0"/>
            <a:r>
              <a:rPr lang="es-ES_tradnl" sz="1100">
                <a:solidFill>
                  <a:srgbClr val="003399"/>
                </a:solidFill>
                <a:latin typeface="Gill Sans MT" pitchFamily="34" charset="0"/>
                <a:cs typeface="Microsoft Sans Serif" pitchFamily="34" charset="0"/>
              </a:rPr>
              <a:t> </a:t>
            </a:r>
            <a:endParaRPr lang="es-ES_tradnl" sz="1200">
              <a:cs typeface="Times New Roman" pitchFamily="18" charset="0"/>
            </a:endParaRPr>
          </a:p>
          <a:p>
            <a:pPr eaLnBrk="0" hangingPunct="0"/>
            <a:endParaRPr lang="es-ES_tradnl"/>
          </a:p>
        </p:txBody>
      </p:sp>
      <p:pic>
        <p:nvPicPr>
          <p:cNvPr id="15364" name="Picture 1" descr="plantillas pp Esam-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2400"/>
            <a:ext cx="9144000" cy="6705600"/>
          </a:xfrm>
        </p:spPr>
      </p:pic>
      <p:sp>
        <p:nvSpPr>
          <p:cNvPr id="15365" name="6 CuadroTexto"/>
          <p:cNvSpPr txBox="1">
            <a:spLocks noChangeArrowheads="1"/>
          </p:cNvSpPr>
          <p:nvPr/>
        </p:nvSpPr>
        <p:spPr bwMode="auto">
          <a:xfrm>
            <a:off x="312738" y="5802313"/>
            <a:ext cx="8001000" cy="148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_tradnl" sz="1600" dirty="0">
                <a:solidFill>
                  <a:srgbClr val="95055B"/>
                </a:solidFill>
              </a:rPr>
              <a:t>                                  </a:t>
            </a:r>
            <a:endParaRPr lang="es-ES_tradnl" sz="1600" dirty="0">
              <a:solidFill>
                <a:srgbClr val="95055B"/>
              </a:solidFill>
              <a:latin typeface="Calibri" pitchFamily="34" charset="0"/>
            </a:endParaRPr>
          </a:p>
          <a:p>
            <a:pPr marL="609600" indent="-6096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_tradnl" sz="1400" dirty="0">
                <a:solidFill>
                  <a:srgbClr val="990033"/>
                </a:solidFill>
                <a:latin typeface="Calibri" pitchFamily="34" charset="0"/>
              </a:rPr>
              <a:t>           </a:t>
            </a:r>
            <a:r>
              <a:rPr lang="es-ES_tradnl" sz="1400" dirty="0" err="1">
                <a:solidFill>
                  <a:srgbClr val="000090"/>
                </a:solidFill>
                <a:latin typeface="Calibri" pitchFamily="34" charset="0"/>
              </a:rPr>
              <a:t>Marialcira</a:t>
            </a:r>
            <a:r>
              <a:rPr lang="es-ES_tradnl" sz="1400" dirty="0">
                <a:solidFill>
                  <a:srgbClr val="000090"/>
                </a:solidFill>
                <a:latin typeface="Calibri" pitchFamily="34" charset="0"/>
              </a:rPr>
              <a:t> Quintero </a:t>
            </a:r>
            <a:r>
              <a:rPr lang="es-VE" sz="1400" dirty="0">
                <a:solidFill>
                  <a:srgbClr val="000090"/>
                </a:solidFill>
                <a:latin typeface="Calibri" pitchFamily="34" charset="0"/>
              </a:rPr>
              <a:t>(VEN)  </a:t>
            </a:r>
            <a:r>
              <a:rPr lang="es-VE" sz="1400" dirty="0">
                <a:solidFill>
                  <a:srgbClr val="000090"/>
                </a:solidFill>
                <a:latin typeface="Calibri" pitchFamily="34" charset="0"/>
                <a:hlinkClick r:id="rId3"/>
              </a:rPr>
              <a:t>marialciraq@gmail.com</a:t>
            </a:r>
            <a:r>
              <a:rPr lang="es-VE" sz="1400" dirty="0">
                <a:solidFill>
                  <a:srgbClr val="000090"/>
                </a:solidFill>
                <a:latin typeface="Calibri" pitchFamily="34" charset="0"/>
              </a:rPr>
              <a:t> y Graciela Balanza (ARG)</a:t>
            </a:r>
            <a:r>
              <a:rPr lang="es-ES_tradnl" sz="1400" dirty="0">
                <a:solidFill>
                  <a:srgbClr val="000090"/>
                </a:solidFill>
                <a:latin typeface="Calibri" pitchFamily="34" charset="0"/>
              </a:rPr>
              <a:t>  </a:t>
            </a:r>
            <a:r>
              <a:rPr lang="es-ES_tradnl" sz="1400" dirty="0">
                <a:solidFill>
                  <a:srgbClr val="000090"/>
                </a:solidFill>
                <a:latin typeface="Calibri" pitchFamily="34" charset="0"/>
                <a:hlinkClick r:id="rId4"/>
              </a:rPr>
              <a:t>gbalanza@unsl.edu.ar</a:t>
            </a:r>
            <a:endParaRPr lang="es-ES_tradnl" sz="1400" dirty="0">
              <a:solidFill>
                <a:srgbClr val="000090"/>
              </a:solidFill>
              <a:latin typeface="Calibri" pitchFamily="34" charset="0"/>
            </a:endParaRPr>
          </a:p>
          <a:p>
            <a:pPr marL="609600" indent="-6096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_tradnl" dirty="0">
                <a:solidFill>
                  <a:srgbClr val="000090"/>
                </a:solidFill>
                <a:latin typeface="Calibri" pitchFamily="34" charset="0"/>
              </a:rPr>
              <a:t>                              </a:t>
            </a:r>
            <a:r>
              <a:rPr lang="es-ES_tradnl" sz="1800" b="0" dirty="0" err="1">
                <a:solidFill>
                  <a:srgbClr val="000090"/>
                </a:solidFill>
                <a:latin typeface="Calibri" pitchFamily="34" charset="0"/>
              </a:rPr>
              <a:t>redenfermeriadultomayor@gmail.com</a:t>
            </a:r>
            <a:endParaRPr lang="es-ES_tradnl" sz="1800" b="0" dirty="0">
              <a:solidFill>
                <a:srgbClr val="000090"/>
              </a:solidFill>
              <a:latin typeface="Calibri" pitchFamily="34" charset="0"/>
            </a:endParaRPr>
          </a:p>
          <a:p>
            <a:pPr marL="609600" indent="-609600"/>
            <a:r>
              <a:rPr lang="es-VE" sz="1800" dirty="0">
                <a:solidFill>
                  <a:srgbClr val="95055B"/>
                </a:solidFill>
              </a:rPr>
              <a:t>        </a:t>
            </a:r>
            <a:endParaRPr lang="es-VE" sz="1800" dirty="0"/>
          </a:p>
        </p:txBody>
      </p:sp>
      <p:sp>
        <p:nvSpPr>
          <p:cNvPr id="15366" name="7 CuadroTexto"/>
          <p:cNvSpPr txBox="1">
            <a:spLocks noChangeArrowheads="1"/>
          </p:cNvSpPr>
          <p:nvPr/>
        </p:nvSpPr>
        <p:spPr bwMode="auto">
          <a:xfrm>
            <a:off x="190500" y="2476500"/>
            <a:ext cx="87630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800" i="1" dirty="0">
                <a:solidFill>
                  <a:srgbClr val="000090"/>
                </a:solidFill>
                <a:latin typeface="+mj-lt"/>
              </a:rPr>
              <a:t>Proyectos principales</a:t>
            </a:r>
          </a:p>
          <a:p>
            <a:endParaRPr lang="es-ES_tradnl" sz="1800" dirty="0">
              <a:solidFill>
                <a:srgbClr val="000090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s-ES_tradnl" sz="1800" dirty="0">
                <a:solidFill>
                  <a:srgbClr val="000090"/>
                </a:solidFill>
                <a:latin typeface="+mj-lt"/>
              </a:rPr>
              <a:t> Enseñanza e investigación  del cuidado y  producción  </a:t>
            </a:r>
            <a:r>
              <a:rPr lang="es-ES_tradnl" sz="1800" dirty="0" smtClean="0">
                <a:solidFill>
                  <a:srgbClr val="000090"/>
                </a:solidFill>
                <a:latin typeface="+mj-lt"/>
              </a:rPr>
              <a:t>bibliográfica</a:t>
            </a:r>
            <a:endParaRPr lang="es-ES_tradnl" sz="1800" dirty="0">
              <a:solidFill>
                <a:srgbClr val="000090"/>
              </a:solidFill>
              <a:latin typeface="+mj-lt"/>
            </a:endParaRPr>
          </a:p>
          <a:p>
            <a:endParaRPr lang="es-ES_tradnl" sz="1800" dirty="0">
              <a:solidFill>
                <a:srgbClr val="000090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s-ES_tradnl" sz="1800" dirty="0">
                <a:solidFill>
                  <a:srgbClr val="000090"/>
                </a:solidFill>
                <a:latin typeface="+mj-lt"/>
              </a:rPr>
              <a:t> Creación de Redes  ESAM Nacionales </a:t>
            </a:r>
          </a:p>
          <a:p>
            <a:endParaRPr lang="es-ES_tradnl" sz="1800" dirty="0">
              <a:solidFill>
                <a:srgbClr val="000090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s-ES_tradnl" sz="1800" dirty="0">
                <a:solidFill>
                  <a:srgbClr val="000090"/>
                </a:solidFill>
                <a:latin typeface="+mj-lt"/>
              </a:rPr>
              <a:t> Intercambio investigativo y educativo</a:t>
            </a:r>
          </a:p>
          <a:p>
            <a:endParaRPr lang="es-ES_tradnl" sz="1800" dirty="0">
              <a:solidFill>
                <a:srgbClr val="000090"/>
              </a:solidFill>
              <a:latin typeface="+mj-lt"/>
            </a:endParaRPr>
          </a:p>
          <a:p>
            <a:pPr algn="just"/>
            <a:r>
              <a:rPr lang="es-ES_tradnl" sz="1800" i="1" dirty="0">
                <a:solidFill>
                  <a:srgbClr val="000090"/>
                </a:solidFill>
                <a:latin typeface="+mj-lt"/>
              </a:rPr>
              <a:t>Países</a:t>
            </a:r>
          </a:p>
          <a:p>
            <a:pPr algn="just"/>
            <a:r>
              <a:rPr lang="es-ES_tradnl" sz="1800" dirty="0">
                <a:solidFill>
                  <a:srgbClr val="000090"/>
                </a:solidFill>
                <a:latin typeface="+mj-lt"/>
              </a:rPr>
              <a:t>Argentina, Brasil, Colombia,  Chile, Costa Rica,  Ecuador, </a:t>
            </a:r>
            <a:r>
              <a:rPr lang="es-ES_tradnl" sz="1800" dirty="0" err="1">
                <a:solidFill>
                  <a:srgbClr val="000090"/>
                </a:solidFill>
                <a:latin typeface="+mj-lt"/>
              </a:rPr>
              <a:t>Espa</a:t>
            </a:r>
            <a:r>
              <a:rPr lang="es-VE" sz="1800" dirty="0">
                <a:solidFill>
                  <a:srgbClr val="000090"/>
                </a:solidFill>
                <a:latin typeface="+mj-lt"/>
              </a:rPr>
              <a:t>ña, </a:t>
            </a:r>
            <a:r>
              <a:rPr lang="es-ES_tradnl" sz="1800" dirty="0" err="1">
                <a:solidFill>
                  <a:srgbClr val="000090"/>
                </a:solidFill>
                <a:latin typeface="+mj-lt"/>
              </a:rPr>
              <a:t>Mexico</a:t>
            </a:r>
            <a:r>
              <a:rPr lang="es-ES_tradnl" sz="1800" dirty="0">
                <a:solidFill>
                  <a:srgbClr val="000090"/>
                </a:solidFill>
                <a:latin typeface="+mj-lt"/>
              </a:rPr>
              <a:t>, Panamá,  Perú, Portugal, Uruguay, Suecia, USA, Venezuela.</a:t>
            </a:r>
          </a:p>
        </p:txBody>
      </p:sp>
      <p:pic>
        <p:nvPicPr>
          <p:cNvPr id="15367" name="Picture 2" descr="C:\Users\Marialcira Quintero\Pictures\La salud de los mayores PALTE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24788" y="2633663"/>
            <a:ext cx="1166812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3 Marcador de contenido" descr="La salud añade vida a los años 7-4-201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3657600"/>
            <a:ext cx="203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4325" y="3014663"/>
            <a:ext cx="121920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7" name="15 CuadroTexto"/>
          <p:cNvSpPr txBox="1">
            <a:spLocks noChangeArrowheads="1"/>
          </p:cNvSpPr>
          <p:nvPr/>
        </p:nvSpPr>
        <p:spPr bwMode="auto">
          <a:xfrm>
            <a:off x="0" y="1447801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VE" sz="2400" i="1" dirty="0" smtClean="0">
                <a:solidFill>
                  <a:srgbClr val="000090"/>
                </a:solidFill>
                <a:latin typeface="+mj-lt"/>
                <a:cs typeface="Calibri" pitchFamily="34" charset="0"/>
              </a:rPr>
              <a:t>Promovemos el buen cuidado de </a:t>
            </a:r>
            <a:r>
              <a:rPr lang="es-VE" sz="2400" i="1" dirty="0">
                <a:solidFill>
                  <a:srgbClr val="000090"/>
                </a:solidFill>
                <a:latin typeface="+mj-lt"/>
                <a:cs typeface="Calibri" pitchFamily="34" charset="0"/>
              </a:rPr>
              <a:t>enfermería a los adultos mayores  </a:t>
            </a:r>
          </a:p>
        </p:txBody>
      </p:sp>
      <p:pic>
        <p:nvPicPr>
          <p:cNvPr id="15371" name="Picture 7" descr="Imagen logo enfamerica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13738" y="6172200"/>
            <a:ext cx="60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283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Sum</a:t>
            </a:r>
            <a:r>
              <a:rPr lang="en-US" dirty="0" err="1" smtClean="0"/>
              <a:t>ário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OPS</a:t>
            </a:r>
            <a:r>
              <a:rPr lang="en-US" dirty="0" smtClean="0"/>
              <a:t>- </a:t>
            </a:r>
            <a:r>
              <a:rPr lang="en-US" dirty="0" err="1"/>
              <a:t>M</a:t>
            </a:r>
            <a:r>
              <a:rPr lang="en-US" dirty="0" err="1" smtClean="0"/>
              <a:t>iss</a:t>
            </a:r>
            <a:r>
              <a:rPr lang="en-US" dirty="0" err="1" smtClean="0"/>
              <a:t>ão</a:t>
            </a:r>
            <a:r>
              <a:rPr lang="en-US" dirty="0" smtClean="0"/>
              <a:t> e Plano </a:t>
            </a:r>
            <a:r>
              <a:rPr lang="en-US" dirty="0" err="1" smtClean="0"/>
              <a:t>Estratégico</a:t>
            </a:r>
            <a:endParaRPr lang="en-US" dirty="0" smtClean="0"/>
          </a:p>
          <a:p>
            <a:r>
              <a:rPr lang="en-US" dirty="0" err="1" smtClean="0"/>
              <a:t>Redes</a:t>
            </a:r>
            <a:r>
              <a:rPr lang="en-US" dirty="0" smtClean="0"/>
              <a:t> – </a:t>
            </a:r>
            <a:r>
              <a:rPr lang="en-US" dirty="0" err="1" smtClean="0"/>
              <a:t>rede</a:t>
            </a:r>
            <a:r>
              <a:rPr lang="en-US" dirty="0" smtClean="0"/>
              <a:t> de </a:t>
            </a:r>
            <a:r>
              <a:rPr lang="en-US" dirty="0" err="1" smtClean="0"/>
              <a:t>enfermería</a:t>
            </a:r>
            <a:endParaRPr lang="en-US" dirty="0" smtClean="0"/>
          </a:p>
          <a:p>
            <a:r>
              <a:rPr lang="en-US" dirty="0" smtClean="0"/>
              <a:t>OPS/RETS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730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2"/>
          </p:nvPr>
        </p:nvSpPr>
        <p:spPr>
          <a:xfrm>
            <a:off x="684213" y="1628775"/>
            <a:ext cx="3886200" cy="429260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endParaRPr lang="es-VE" sz="1500" b="1" dirty="0">
              <a:latin typeface="Calibri" charset="0"/>
            </a:endParaRPr>
          </a:p>
          <a:p>
            <a:pPr>
              <a:spcBef>
                <a:spcPct val="0"/>
              </a:spcBef>
              <a:buClr>
                <a:srgbClr val="B40855"/>
              </a:buClr>
            </a:pPr>
            <a:r>
              <a:rPr lang="es-VE" sz="2000" dirty="0">
                <a:solidFill>
                  <a:srgbClr val="000090"/>
                </a:solidFill>
                <a:latin typeface="+mj-lt"/>
              </a:rPr>
              <a:t>Promover la inclusión y desarrollo curricular en todos los niveles de formación</a:t>
            </a:r>
          </a:p>
          <a:p>
            <a:pPr>
              <a:spcBef>
                <a:spcPct val="0"/>
              </a:spcBef>
            </a:pPr>
            <a:endParaRPr lang="es-VE" sz="2000" dirty="0">
              <a:solidFill>
                <a:srgbClr val="000090"/>
              </a:solidFill>
              <a:latin typeface="+mj-lt"/>
            </a:endParaRPr>
          </a:p>
          <a:p>
            <a:pPr>
              <a:spcBef>
                <a:spcPct val="0"/>
              </a:spcBef>
              <a:buClr>
                <a:srgbClr val="B40855"/>
              </a:buClr>
            </a:pPr>
            <a:r>
              <a:rPr lang="es-VE" sz="2000" dirty="0">
                <a:solidFill>
                  <a:srgbClr val="000090"/>
                </a:solidFill>
                <a:latin typeface="+mj-lt"/>
              </a:rPr>
              <a:t>Continuar la producción bibliográfica</a:t>
            </a:r>
          </a:p>
          <a:p>
            <a:pPr>
              <a:spcBef>
                <a:spcPct val="0"/>
              </a:spcBef>
            </a:pPr>
            <a:endParaRPr lang="es-VE" sz="2000" dirty="0">
              <a:solidFill>
                <a:srgbClr val="000090"/>
              </a:solidFill>
              <a:latin typeface="+mj-lt"/>
            </a:endParaRPr>
          </a:p>
          <a:p>
            <a:pPr>
              <a:spcBef>
                <a:spcPct val="0"/>
              </a:spcBef>
              <a:buClr>
                <a:srgbClr val="B40855"/>
              </a:buClr>
            </a:pPr>
            <a:r>
              <a:rPr lang="es-VE" sz="2000" dirty="0">
                <a:solidFill>
                  <a:srgbClr val="000090"/>
                </a:solidFill>
                <a:latin typeface="+mj-lt"/>
              </a:rPr>
              <a:t>Crear Redes ESAM Nacionales</a:t>
            </a:r>
          </a:p>
          <a:p>
            <a:pPr>
              <a:spcBef>
                <a:spcPct val="0"/>
              </a:spcBef>
            </a:pPr>
            <a:endParaRPr lang="es-VE" sz="2000" dirty="0">
              <a:solidFill>
                <a:srgbClr val="000090"/>
              </a:solidFill>
              <a:latin typeface="+mj-lt"/>
            </a:endParaRPr>
          </a:p>
          <a:p>
            <a:pPr>
              <a:spcBef>
                <a:spcPct val="0"/>
              </a:spcBef>
              <a:buClr>
                <a:srgbClr val="B40855"/>
              </a:buClr>
            </a:pPr>
            <a:r>
              <a:rPr lang="es-VE" sz="2000" dirty="0">
                <a:solidFill>
                  <a:srgbClr val="000090"/>
                </a:solidFill>
                <a:latin typeface="+mj-lt"/>
              </a:rPr>
              <a:t>Impulsar el intercambio investigativo, educativo, asistencial y gerencial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es-VE" sz="2000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4"/>
          </p:nvPr>
        </p:nvSpPr>
        <p:spPr>
          <a:xfrm>
            <a:off x="4800600" y="1700213"/>
            <a:ext cx="3886200" cy="3581400"/>
          </a:xfrm>
        </p:spPr>
        <p:txBody>
          <a:bodyPr>
            <a:noAutofit/>
          </a:bodyPr>
          <a:lstStyle/>
          <a:p>
            <a:pPr>
              <a:lnSpc>
                <a:spcPct val="190000"/>
              </a:lnSpc>
              <a:buClr>
                <a:srgbClr val="B40855"/>
              </a:buClr>
            </a:pPr>
            <a:r>
              <a:rPr lang="es-VE" sz="2000" dirty="0">
                <a:solidFill>
                  <a:srgbClr val="000090"/>
                </a:solidFill>
              </a:rPr>
              <a:t>Crisis económica global</a:t>
            </a:r>
          </a:p>
          <a:p>
            <a:pPr>
              <a:lnSpc>
                <a:spcPct val="190000"/>
              </a:lnSpc>
              <a:buClr>
                <a:srgbClr val="B40855"/>
              </a:buClr>
            </a:pPr>
            <a:r>
              <a:rPr lang="es-VE" sz="2000" dirty="0">
                <a:solidFill>
                  <a:srgbClr val="000090"/>
                </a:solidFill>
              </a:rPr>
              <a:t>Escasa interacción de los miembros por vía electrónica</a:t>
            </a:r>
          </a:p>
          <a:p>
            <a:pPr>
              <a:lnSpc>
                <a:spcPct val="190000"/>
              </a:lnSpc>
              <a:buClr>
                <a:srgbClr val="B40855"/>
              </a:buClr>
            </a:pPr>
            <a:r>
              <a:rPr lang="es-VE" sz="2000" dirty="0">
                <a:solidFill>
                  <a:srgbClr val="000090"/>
                </a:solidFill>
              </a:rPr>
              <a:t>Deficitaria formación de los miembros en el uso de las TICs </a:t>
            </a:r>
          </a:p>
          <a:p>
            <a:pPr>
              <a:lnSpc>
                <a:spcPct val="90000"/>
              </a:lnSpc>
            </a:pPr>
            <a:endParaRPr lang="es-VE" sz="2000" dirty="0">
              <a:solidFill>
                <a:srgbClr val="000090"/>
              </a:solidFill>
            </a:endParaRPr>
          </a:p>
        </p:txBody>
      </p:sp>
      <p:sp>
        <p:nvSpPr>
          <p:cNvPr id="4100" name="4 Marcador de texto"/>
          <p:cNvSpPr>
            <a:spLocks noGrp="1"/>
          </p:cNvSpPr>
          <p:nvPr>
            <p:ph type="body" sz="quarter" idx="1"/>
          </p:nvPr>
        </p:nvSpPr>
        <p:spPr>
          <a:xfrm>
            <a:off x="381000" y="228600"/>
            <a:ext cx="4040188" cy="863600"/>
          </a:xfrm>
        </p:spPr>
        <p:txBody>
          <a:bodyPr/>
          <a:lstStyle/>
          <a:p>
            <a:pPr algn="ctr"/>
            <a:r>
              <a:rPr lang="es-VE" dirty="0">
                <a:solidFill>
                  <a:srgbClr val="000090"/>
                </a:solidFill>
                <a:latin typeface="+mj-lt"/>
              </a:rPr>
              <a:t>Plan de trabajo </a:t>
            </a:r>
          </a:p>
        </p:txBody>
      </p:sp>
      <p:sp>
        <p:nvSpPr>
          <p:cNvPr id="4101" name="5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549275"/>
            <a:ext cx="4041775" cy="639763"/>
          </a:xfrm>
        </p:spPr>
        <p:txBody>
          <a:bodyPr/>
          <a:lstStyle/>
          <a:p>
            <a:pPr algn="ctr"/>
            <a:r>
              <a:rPr lang="es-VE" dirty="0">
                <a:solidFill>
                  <a:srgbClr val="000090"/>
                </a:solidFill>
                <a:latin typeface="+mj-lt"/>
              </a:rPr>
              <a:t>Dificultades/D</a:t>
            </a:r>
            <a:r>
              <a:rPr lang="es-VE" dirty="0">
                <a:solidFill>
                  <a:srgbClr val="000090"/>
                </a:solidFill>
                <a:latin typeface="Century Gothic" charset="0"/>
              </a:rPr>
              <a:t>esafíos</a:t>
            </a:r>
          </a:p>
        </p:txBody>
      </p:sp>
    </p:spTree>
    <p:extLst>
      <p:ext uri="{BB962C8B-B14F-4D97-AF65-F5344CB8AC3E}">
        <p14:creationId xmlns:p14="http://schemas.microsoft.com/office/powerpoint/2010/main" val="139152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data:image/jpeg;base64,/9j/4AAQSkZJRgABAQAAAQABAAD/2wBDAAkGBwgHBgkIBwgKCgkLDRYPDQwMDRsUFRAWIB0iIiAdHx8kKDQsJCYxJx8fLT0tMTU3Ojo6Iys/RD84QzQ5Ojf/2wBDAQoKCg0MDRoPDxo3JR8lNzc3Nzc3Nzc3Nzc3Nzc3Nzc3Nzc3Nzc3Nzc3Nzc3Nzc3Nzc3Nzc3Nzc3Nzc3Nzc3Nzf/wAARCACBAMkDASIAAhEBAxEB/8QAGwABAAMBAQEBAAAAAAAAAAAAAAUGBwIEAwH/xAA3EAEAAQEGBQICCAUFAAAAAAAAAQIDBREWVNIEEiGSkzFBBlETFCIzYXFysSNCgZHhMsHR8PH/xAAbAQEAAgMBAQAAAAAAAAAAAAAAAQYDBAUCB//EACIRAQABAwUAAwEBAAAAAAAAAAABAxVRAgSRodEFESESE//aAAwDAQACEQMRAD8A9gC2PnwAAAAAAAAAAAAAAAAAAAAAAAAAAAAAAAAAAAAAAAAAAAAAAAAAALzR8E3fVTTVPFcZ1iP5qNrrJF36rje6ja0rhQy6do3WI5UQXvJF36rje6jaZIu/Vcb3UbS4UMlo3WI5UQXvJF36rje6jaZIu/Vcb3UbS4UMlo3WI5UQXvJF36rje6jaZIu/Vcb3UbS4UMlo3WI5UQXvJF36rje6jaZIu/Vcb3UbS4UMlo3WI5UQXvJF36rje6jaZIu7Vcb3UbUXChktG6xHKiC9R8E3dPpxfGd1G0yRd2q43uo2lwoZLRusRyooveSLv1XG91G0yRd+q43uo2puFDJaN1iOVEF7yRd+q43uo2mSLv1XG91G0uFDJaN1iOVEF7yRd+q43uo2mSLv1XG91G0uFDJaN1iOVEF7yRd+q43uo2mSLv1XG91G0uFDJaN1iOVEF7yRd+q43uo2mSLv1XG91G0uFDJaN1iOVEF7yRd+q43uo2vHlPgdRxfdRtLhQz0WjdYjlcLL7uj9Mfs7cWX3dH6Y/Z2r62gAAAAAAAOa64op5pn/ADKN4ri6uuExFPpEfhMYTEx84/76vveNVfJFNNlXVTh1wpxjH8feEZzTyTXh16x9r0w+bhfL/Iattp/nSy09H9Pt9PXy8tMf6bPk/H1/4w/u+nD8VaWc0xhhT8o+10jpEf5RdXFfw/pJtJwiMMPfHH5ej0/SY2MVTVTV6TExHt7SrtL5XcxU0zM/jNNLT9J2wtKbSjGKqZmOk8s+kvoj7ur+1MctfLMdJmIpj+yQXqhU/wBKcamrMfUgDKgAAAAAA90WlPdFpEjZfd0fpj9nbiy+7o/TH7O0AAAAAAAADxXhZc0RXjZUxhhM144/0RfL05MJnlqxmKsesT+f5p61o56JiKppn2qiOsIniOHqs7WeXGIoomqa5jHH8Zn/AGV75vY6q+mNWiP2Ganq+pRdUWEcVFH0dXJyzE/Zn+sfP2jq9tGNEek0zVOOGHSI/N1E1zMYU4cs9fl0/wDYdWNhXNVMzGMzNOEzTjhjHSfy6Srm02Fatrj7j8ZtVSIh6busYptKZiI9MY5qOsflVHqk3y4aypsqJ5Yw5pxmInpHSPT8H1X7b0v86caWpM/cgDMgAAAAAA90WlPdFpHms/iu5aaKYni6sYiI+4tNrrNlyaurwWm1nA7lto5nrxVr1ucaeJ9aPmy5NXV4LTaZsuTV1eC02s4C20cz14Xrc408T60fNlyaurwWm0zZcmrq8FptZwFto5nrwvW5xp4n1o+bLk1dXgtNpmy5NXV4LTazgLbRzPXhetzjTxPrR82XJq6vBabTNlyaurwWm1nAW2jmevC9bnGnifWj5suTV1eC02vyr4ruOqMKuKqmPlPD2m1nIW2jmevC9bnEcT60KfiX4fmOWbfp16fV7TDr6/yvpHxVccRERxVUREYYfV7TazkeY+LoRP3H314Xvc4jifWj5suTV1eC02mbLk1dXgtNrOB6ttHM9eF63ONPE+tHzZcmrq8FptM2XJq6vBabWcBbaOZ68L1ucaeJ9aPmy5NXV4LTaZsuTV1eC02s4C20cz14Xrc408T60fNlyaurwWm0zZcmrq8FptZwFto5nrwvW5xp4n1o+bLk1dXgtNpmy5NXV4LTazgLbRzPXhetzjTxPrR82XJq6vBabXhzHdOqq8NptUYLbRzPXhetziOJ9AHQcgAAAAAAAAAAAAAAAAAAAAAAAAAAAAAAAAAAAAAAAAAAAAAAAAAAAAAAAAAAAAAAAAAAAAAAAAAAA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" name="AutoShape 4" descr="data:image/jpeg;base64,/9j/4AAQSkZJRgABAQAAAQABAAD/2wBDAAkGBwgHBgkIBwgKCgkLDRYPDQwMDRsUFRAWIB0iIiAdHx8kKDQsJCYxJx8fLT0tMTU3Ojo6Iys/RD84QzQ5Ojf/2wBDAQoKCg0MDRoPDxo3JR8lNzc3Nzc3Nzc3Nzc3Nzc3Nzc3Nzc3Nzc3Nzc3Nzc3Nzc3Nzc3Nzc3Nzc3Nzc3Nzc3Nzf/wAARCACBAMkDASIAAhEBAxEB/8QAGwABAAMBAQEBAAAAAAAAAAAAAAUGBwIEAwH/xAA3EAEAAQEGBQICCAUFAAAAAAAAAQIDBREWVNIEEiGSkzFBBlETFCIzYXFysSNCgZHhMsHR8PH/xAAbAQEAAgMBAQAAAAAAAAAAAAAAAQYDBAUCB//EACIRAQABAwUAAwEBAAAAAAAAAAABAxVRAgSRodEFESESE//aAAwDAQACEQMRAD8A9gC2PnwAAAAAAAAAAAAAAAAAAAAAAAAAAAAAAAAAAAAAAAAAAAAAAAAAALzR8E3fVTTVPFcZ1iP5qNrrJF36rje6ja0rhQy6do3WI5UQXvJF36rje6jaZIu/Vcb3UbS4UMlo3WI5UQXvJF36rje6jaZIu/Vcb3UbS4UMlo3WI5UQXvJF36rje6jaZIu/Vcb3UbS4UMlo3WI5UQXvJF36rje6jaZIu/Vcb3UbS4UMlo3WI5UQXvJF36rje6jaZIu7Vcb3UbUXChktG6xHKiC9R8E3dPpxfGd1G0yRd2q43uo2lwoZLRusRyooveSLv1XG91G0yRd+q43uo2puFDJaN1iOVEF7yRd+q43uo2mSLv1XG91G0uFDJaN1iOVEF7yRd+q43uo2mSLv1XG91G0uFDJaN1iOVEF7yRd+q43uo2mSLv1XG91G0uFDJaN1iOVEF7yRd+q43uo2mSLv1XG91G0uFDJaN1iOVEF7yRd+q43uo2vHlPgdRxfdRtLhQz0WjdYjlcLL7uj9Mfs7cWX3dH6Y/Z2r62gAAAAAAAOa64op5pn/ADKN4ri6uuExFPpEfhMYTEx84/76vveNVfJFNNlXVTh1wpxjH8feEZzTyTXh16x9r0w+bhfL/Iattp/nSy09H9Pt9PXy8tMf6bPk/H1/4w/u+nD8VaWc0xhhT8o+10jpEf5RdXFfw/pJtJwiMMPfHH5ej0/SY2MVTVTV6TExHt7SrtL5XcxU0zM/jNNLT9J2wtKbSjGKqZmOk8s+kvoj7ur+1MctfLMdJmIpj+yQXqhU/wBKcamrMfUgDKgAAAAAA90WlPdFpEjZfd0fpj9nbiy+7o/TH7O0AAAAAAAADxXhZc0RXjZUxhhM144/0RfL05MJnlqxmKsesT+f5p61o56JiKppn2qiOsIniOHqs7WeXGIoomqa5jHH8Zn/AGV75vY6q+mNWiP2Ganq+pRdUWEcVFH0dXJyzE/Zn+sfP2jq9tGNEek0zVOOGHSI/N1E1zMYU4cs9fl0/wDYdWNhXNVMzGMzNOEzTjhjHSfy6Srm02Fatrj7j8ZtVSIh6busYptKZiI9MY5qOsflVHqk3y4aypsqJ5Yw5pxmInpHSPT8H1X7b0v86caWpM/cgDMgAAAAAA90WlPdFpHms/iu5aaKYni6sYiI+4tNrrNlyaurwWm1nA7lto5nrxVr1ucaeJ9aPmy5NXV4LTaZsuTV1eC02s4C20cz14Xrc408T60fNlyaurwWm0zZcmrq8FptZwFto5nrwvW5xp4n1o+bLk1dXgtNpmy5NXV4LTazgLbRzPXhetzjTxPrR82XJq6vBabTNlyaurwWm1nAW2jmevC9bnGnifWj5suTV1eC02vyr4ruOqMKuKqmPlPD2m1nIW2jmevC9bnEcT60KfiX4fmOWbfp16fV7TDr6/yvpHxVccRERxVUREYYfV7TazkeY+LoRP3H314Xvc4jifWj5suTV1eC02mbLk1dXgtNrOB6ttHM9eF63ONPE+tHzZcmrq8FptM2XJq6vBabWcBbaOZ68L1ucaeJ9aPmy5NXV4LTaZsuTV1eC02s4C20cz14Xrc408T60fNlyaurwWm0zZcmrq8FptZwFto5nrwvW5xp4n1o+bLk1dXgtNpmy5NXV4LTazgLbRzPXhetzjTxPrR82XJq6vBabXhzHdOqq8NptUYLbRzPXhetziOJ9AHQcgAAAAAAAAAAAAAAAAAAAAAAAAAAAAAAAAAAAAAAAAAAAAAAAAAAAAAAAAAAAAAAAAAAAAAAAAAAA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AutoShape 22" descr="data:image/jpeg;base64,/9j/4AAQSkZJRgABAQAAAQABAAD/2wBDAAkGBwgHBgkIBwgKCgkLDRYPDQwMDRsUFRAWIB0iIiAdHx8kKDQsJCYxJx8fLT0tMTU3Ojo6Iys/RD84QzQ5Ojf/2wBDAQoKCg0MDRoPDxo3JR8lNzc3Nzc3Nzc3Nzc3Nzc3Nzc3Nzc3Nzc3Nzc3Nzc3Nzc3Nzc3Nzc3Nzc3Nzc3Nzc3Nzf/wAARCACDAMUDASIAAhEBAxEB/8QAGwABAAMBAQEBAAAAAAAAAAAAAAEDBAYFBwL/xAA3EAABAgIGBwYEBwEAAAAAAAAAAQQCAwYRFJKh0RUWUlNUVZMxNHFzscEFEjJBEyEiQlFhgUP/xAAaAQEAAwEBAQAAAAAAAAAAAAAAAQMFAgcE/8QAKBEAAQIFAwQDAQEBAAAAAAAAAAECBBEVUVMSE5EDMZLRBSEyMyND/9oADAMBAAIRAxEAPwD6OzatrHIVW8la5UP/ADT+ELrI24aR00DPuTfyofRC48ne92pfs0URJFNkbcNI6aCyNuGkdNC4HO465MkKbI24aR00FkbcNI6aFwG464khTZG3DSOmgsjbhpHTQuA3HXEkKbI24aR00FkbcNI6aFwG464khTZG3DSOmgsjbhpHTQuA3HXEkKbI24aR00FkbcNI6aFwG464khTZG3DSOmgsjbhpHTQuA3HXEkKbI24aR00FkbcNI6aFwG464khTZG3DSOmgsjbhpHTQuA3HXEkKbI24aR00FkbcNI6aFwG464khTZG3DSOmgsjbhpHTQuA3HXEkPCpA2kQo3+WRKStYuyBP6/oFtIuxv4xewNSGcq9JPsqd3PSZ9yb+VB6IXFLPuTfyoPRC4y+p+lLU7AAFYAAAAAAAAAAAAAAAAAAAAAAAAAAAAAAPHpD2N/GL2ApD2N/GL2BrQ38kKndz0mfcm/lQeiFxSz7k38qD0QuM3qfpS1OwABWAAAAAAAAAAAAAAAAAAAAAAAAAAAAAADx6RfS38YvYCkPY38YvYGtDfyQqd3PSZ9yb+VB6IXFLPuTfyofRC0zOp+lLU7EgisVnEwSCKxWJgkEVisTBIIrFYmCQRWKxMEgisViYJBFYrEwSCKxWJgkEVisTBIIrFYmCQRWKxMHkUi+lv4xewFIaqm9a/eL2Brwyf5IVOX7PhkNOqUwQwww/GnCQwoiIiQwflgTr7Srnbm7Bkc4Qe6J8VAL/AMGeKejL1uudJr7Srnbm7BkNfaVc7c3YMjmwTSoDAzxT0NbrnSa+0q525uwZDX2lXO3N2DI5sClQGBninoa3XOk19pVztzdgyGvtKudubsGRzYFKgMDPFPQ1uudJr7Srnbm7BkNfaVc7c3YMjmwKVAYGeKehrfc6TX2lXO3N2DIa+0q525uwZHNgUqAwM8U9DW+50mvtKudubsGQ19pVztzdgyObApUBgZ4p6Gt1zpNfaVc7c3YMhr7Srnbm7Bkc2BSoDAzxT0NbrnSa+0q525uwZDX2lXO3N2DI5sClQGBninoa3XOk19pVztzdgyGvtKudubsGRzYFKgMDPFPQ1uudJr7Srnbm7BkNfaVc7c3YMjmwKVAYGeKehrfc6TX2lXO3N2DIa+0q525uwZHNgUqAwM8U9DW+57zmmtJZ6Q/i/GJ8VVdVcMH5YA8CPsQFbvjYJFknRb4p6J1uufogkg0k7HAABMwAAJgAATAAAmAABMAACYAAEyQABMgAATAAAmAABMER9iAR9iApf+iTo4fhLL5UX8Ja6k/fFmTohlulvxZm2H6YfD2JPOF+Ri5/1dyeqN+LgdKf5N4MOiWW6W+uY0Sy3S31zNwIqMZldydUqBxN4MOiWW6W+uY0Sy3S31zNwFRjMruRSoHE3gw6JZbpb65jRLLdLfXM3AVGMyu5FKgcTeDDollulvrmNEst0t9czcBUYzK7kUqBxN4MOiWW6W+uY0Sy3S31zNwFRjMruRSoHE3gw6JZbpb65jRLLdLfXM3AVGMyu5FKgcTeDDollulvrmNEst0t9czcBUYzK7kUqBxN4MOiWW6W+uY0Sy3S31zNwFRjMruRSoHE3gw6JZbpb65jRLLdLfXM3AVGMyu5FKgcTeDDollulvrmNEst0t9czcBUYzK7kUqBxN4MOiWW6W+uY0Sy3S31zNwFRjMruRSoHE3g8yf8MZwJD8stU7f3KDW77IP99gWJHRKpNeovJ8HWgIVr1ROmnBfD9MPh7EkQ/RD4J6Emevc3GflAACDoAAAAAAAAAAAAAAAAAAAAAAAAAAAAAAzvOyD/AH2BLvsg/wB9gXN7GZEf0UqgnzflT9X2T7ITaJu1ggB1JDlvUfpT7Fom7WCC0TdrBABJBuPuotE3awQWibtYIAJINx91Fom7WCC0TdrBABJBuPuotE3awQWibtYIAJINx91Fom7WCC0TdrBABJBuPuotE3awQWibtYIAJINx91Fom7WCC0TdrBABJBuPuotE3awQWibtYIAJINx91Fom7WCC0TdrBABJBuPuotE3awQWibtYIAJINx91Fom7WCC0TdrBABJBuPupS5nzFSGuL+fsgAO0RJHy9V7ta/Z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AutoShape 24" descr="data:image/jpeg;base64,/9j/4AAQSkZJRgABAQAAAQABAAD/2wBDAAkGBwgHBgkIBwgKCgkLDRYPDQwMDRsUFRAWIB0iIiAdHx8kKDQsJCYxJx8fLT0tMTU3Ojo6Iys/RD84QzQ5Ojf/2wBDAQoKCg0MDRoPDxo3JR8lNzc3Nzc3Nzc3Nzc3Nzc3Nzc3Nzc3Nzc3Nzc3Nzc3Nzc3Nzc3Nzc3Nzc3Nzc3Nzc3Nzf/wAARCACDAMUDASIAAhEBAxEB/8QAGwABAAMBAQEBAAAAAAAAAAAAAAEDBAYFBwL/xAA3EAABAgIGBwYEBwEAAAAAAAAAAQQCAwYRFJKh0RUWUlNUVZMxNHFzscEFEjJBEyEiQlFhgUP/xAAaAQEAAwEBAQAAAAAAAAAAAAAAAQMFAgcE/8QAKBEAAQIFAwQDAQEBAAAAAAAAAAECBBEVUVMSE5EDMZLRBSEyMyND/9oADAMBAAIRAxEAPwD6OzatrHIVW8la5UP/ADT+ELrI24aR00DPuTfyofRC48ne92pfs0URJFNkbcNI6aCyNuGkdNC4HO465MkKbI24aR00FkbcNI6aFwG464khTZG3DSOmgsjbhpHTQuA3HXEkKbI24aR00FkbcNI6aFwG464khTZG3DSOmgsjbhpHTQuA3HXEkKbI24aR00FkbcNI6aFwG464khTZG3DSOmgsjbhpHTQuA3HXEkKbI24aR00FkbcNI6aFwG464khTZG3DSOmgsjbhpHTQuA3HXEkKbI24aR00FkbcNI6aFwG464khTZG3DSOmgsjbhpHTQuA3HXEkPCpA2kQo3+WRKStYuyBP6/oFtIuxv4xewNSGcq9JPsqd3PSZ9yb+VB6IXFLPuTfyoPRC4y+p+lLU7AAFYAAAAAAAAAAAAAAAAAAAAAAAAAAAAAAPHpD2N/GL2ApD2N/GL2BrQ38kKndz0mfcm/lQeiFxSz7k38qD0QuM3qfpS1OwABWAAAAAAAAAAAAAAAAAAAAAAAAAAAAAADx6RfS38YvYCkPY38YvYGtDfyQqd3PSZ9yb+VB6IXFLPuTfyofRC0zOp+lLU7EgisVnEwSCKxWJgkEVisTBIIrFYmCQRWKxMEgisViYJBFYrEwSCKxWJgkEVisTBIIrFYmCQRWKxMHkUi+lv4xewFIaqm9a/eL2Brwyf5IVOX7PhkNOqUwQwww/GnCQwoiIiQwflgTr7Srnbm7Bkc4Qe6J8VAL/AMGeKejL1uudJr7Srnbm7BkNfaVc7c3YMjmwTSoDAzxT0NbrnSa+0q525uwZDX2lXO3N2DI5sClQGBninoa3XOk19pVztzdgyGvtKudubsGRzYFKgMDPFPQ1uudJr7Srnbm7BkNfaVc7c3YMjmwKVAYGeKehrfc6TX2lXO3N2DIa+0q525uwZHNgUqAwM8U9DW+50mvtKudubsGQ19pVztzdgyObApUBgZ4p6Gt1zpNfaVc7c3YMhr7Srnbm7Bkc2BSoDAzxT0NbrnSa+0q525uwZDX2lXO3N2DI5sClQGBninoa3XOk19pVztzdgyGvtKudubsGRzYFKgMDPFPQ1uudJr7Srnbm7BkNfaVc7c3YMjmwKVAYGeKehrfc6TX2lXO3N2DIa+0q525uwZHNgUqAwM8U9DW+57zmmtJZ6Q/i/GJ8VVdVcMH5YA8CPsQFbvjYJFknRb4p6J1uufogkg0k7HAABMwAAJgAATAAAmAABMAACYAAEyQABMgAATAAAmAABMER9iAR9iApf+iTo4fhLL5UX8Ja6k/fFmTohlulvxZm2H6YfD2JPOF+Ri5/1dyeqN+LgdKf5N4MOiWW6W+uY0Sy3S31zNwIqMZldydUqBxN4MOiWW6W+uY0Sy3S31zNwFRjMruRSoHE3gw6JZbpb65jRLLdLfXM3AVGMyu5FKgcTeDDollulvrmNEst0t9czcBUYzK7kUqBxN4MOiWW6W+uY0Sy3S31zNwFRjMruRSoHE3gw6JZbpb65jRLLdLfXM3AVGMyu5FKgcTeDDollulvrmNEst0t9czcBUYzK7kUqBxN4MOiWW6W+uY0Sy3S31zNwFRjMruRSoHE3gw6JZbpb65jRLLdLfXM3AVGMyu5FKgcTeDDollulvrmNEst0t9czcBUYzK7kUqBxN4MOiWW6W+uY0Sy3S31zNwFRjMruRSoHE3g8yf8MZwJD8stU7f3KDW77IP99gWJHRKpNeovJ8HWgIVr1ROmnBfD9MPh7EkQ/RD4J6Emevc3GflAACDoAAAAAAAAAAAAAAAAAAAAAAAAAAAAAAzvOyD/AH2BLvsg/wB9gXN7GZEf0UqgnzflT9X2T7ITaJu1ggB1JDlvUfpT7Fom7WCC0TdrBABJBuPuotE3awQWibtYIAJINx91Fom7WCC0TdrBABJBuPuotE3awQWibtYIAJINx91Fom7WCC0TdrBABJBuPuotE3awQWibtYIAJINx91Fom7WCC0TdrBABJBuPuotE3awQWibtYIAJINx91Fom7WCC0TdrBABJBuPuotE3awQWibtYIAJINx91Fom7WCC0TdrBABJBuPupS5nzFSGuL+fsgAO0RJHy9V7ta/Z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AutoShape 28" descr="data:image/jpeg;base64,/9j/4AAQSkZJRgABAQAAAQABAAD/2wBDAAkGBwgHBgkIBwgKCgkLDRYPDQwMDRsUFRAWIB0iIiAdHx8kKDQsJCYxJx8fLT0tMTU3Ojo6Iys/RD84QzQ5Ojf/2wBDAQoKCg0MDRoPDxo3JR8lNzc3Nzc3Nzc3Nzc3Nzc3Nzc3Nzc3Nzc3Nzc3Nzc3Nzc3Nzc3Nzc3Nzc3Nzc3Nzc3Nzf/wAARCACDAMUDASIAAhEBAxEB/8QAHAABAAIDAQEBAAAAAAAAAAAAAAIEAQUGBwgD/8QAQhAAAQEFAQsICQIGAwAAAAAAAAECAwQFEZIGBxITFCFSVWFy0RUWMTNRgZSxNkFFU4ORssHCIjIjJkJxobM1Q0T/xAAbAQEAAgMBAQAAAAAAAAAAAAAAAwUCBAYBB//EAC0RAAIBAQYFAwQDAQAAAAAAAAABAgMEERITUZEVITJSUzEzcRQ0QbEiYYHw/9oADAMBAAIRAxEAPwDzxy6d4lj+Gz+1P6U7CeKd+7ZsoHPUsbqeRM6aEY4Vy0KecnifMhinfu2bKDFO/ds2UJgzwR0McUtSGKd+7ZsoMU792zZQ/R4w07awXjLTLVEWjSUWioioveioveYPMMdBilqQxTv3bNlBinfu2bKEwMEdBilqe8Xs5XL31xEsePYCFbaVhurTTllVX9bXrVDqORpXq2C8OxwNHeu9BJVuN/7GjqjnK3uy+WW9LoRR5GlerYLw7HAcjSvVsF4djgXgRGZR5GlerYLw7HAcjSvVsF4djgXgAUeRpXq2C8OxwHI0r1bBeHY4F4AFHkaV6tgvDscByNK9WwXh2OBeABR5GlerYLw7HAcjSvVsF4djgXgAUeRpXq2C8OxwHI0r1bBeHY4F4AFHkaV6tgvDscByNK9WwXh2OBeAB55fHlUvd8nYuAhma42uC5ZSv7dgLl8r2d8X8AAeCuepY3U8iZBz1LG6nkfoxg4bOMwsCqYSsJVpE9dNp08OlfCKafUzBekUuWbzqBlyf+l8ywu70tf4RTtrn73kouig8qll0jbbKZm2GoVEbdr2NJhVT7nW3I3t4e52csTNqYtxbbt20y7YacIwjKrmVqtVz0qnepq1bbSUWr+ZNCzzbT/BxV+GTsS66CFiod2jDiKh0ZzJREad/p+lWfkcGfRl2lyzm6uWuoR7ELDtunqPGHrLGEqZlRUpVPUpw0TekhIVw2+iLoWnTp2lW3jcMyiMp2quEQ2a2040lGb5okrWeTk3H0PLAXJq6gHEY07lUW9i4dn/AL3jnF4S7ErWn9ymWUXiSaNNq7kfQd670ElW639bR1Zyl670ElW639bR1Zzdf3ZfLLel0IAAiJAAAAAAAAAAAAAAAAAADiL5Xs74v4AXyvZ3xfwAB4K56ljdTyJkHPUsbqeRM6iHSvhFNPqZblcyjZRGsRkuiG3D9helhczSdjSetNh9E3HzOLnFzkBMI907dPoh0jasu64KovQqdlUovefOkrgW5nM4SAd1wol8y6qz0oirnXuSq9x65dbfCgrn4dJTc8y7iItywjpG6VdOKZqLRf1KnYnepoW6nmSjGK5v9GzZp4U23yPSFPnu7+6KczWcRcDMmsQ4hX7TtmEdtLgZlzNLpKqZ8/bmRDdXKX0I6Beq4ugabjIVpquPZZTGO67E/cmzp/uUr6sPDPpzDTuWvHb6CmLlP4jvOmMZzLVdrKs5tikVloOjWumvX0ZnWqqpTviziQAWxon0Heu9BJVut/W0dWcpeu9BJVut/W0dWc1X92Xyy3pdCAAIiQAAAAAAAAAAAAAAAAAA4i+V7O+L+AF8r2d8X8AAeCuepY3U8iZBz1LG6nkSqdPDpXwUs+pk3T146bw3TbTDdFTCZWi0VKL/AIVfmRSiIiIiIiepDFRVDM8vMksNpHau0aaR2rWGrFVphUpWnbTNUhVBVAL/AOzIMVMg8vPoO9d6CSrdb+to6s5S9ev8iyvcb/2NHVV2nM1vdl8suKXQjIMV2iu0jJDIMV2iu0AyDFdortAMgxXaK7QDIMV2iu0AyDFdortAMgxXaK7QDib5Xs74v4AxfKX/AI74v4AA8ScOneId/pT9ieRPFO9BPkHHUOtxPImU0rVXUmlN7n1Oz2CyOlFulH0X4RDFO9Bn5DFO9Bn5EwY/VV+97sm4dY/FHZEMU70GfkMU70GfkTA+qr973Y4dY/FHZEMU70GfkMU70E+RMD6qv3vdnvDrJ4o7I2sDdJOZdCO4SBmT9xDu0VGHbCoiM1WubN2qp+/PC6PXEVaTgaMGDrVHzcmOH2TxR2RvOeF0euIq0nAc8Lo9cRVpOBoweZtTVjh9k8UdkbznhdHriKtJwHPC6PXEVaTgaMDNqascPsnijsjec8Lo9cRVpOA54XR64irScDRgZtTVjh9k8UdkbznhdHriKtJwHPC6PXEVaTgaMDNqascPsnijsjec8Lo9cRVpOA54XR64irScDRgZtTVjh9k8UdkbznhdHriKtJwHPC6PXEVaTgaMDNqascPsnijsjec8Lo9cRVpOA54XR64irScDRgZtTVjh9k8UdkfvPLopzGYnKplEPcHCwcJUzVpX1A1kx6Hff9gbdOcnFcyhtlmoRryUYK74/osuOodbieRMg46h1uJ5EzTn1M6OzezD4QABiTgAAAAAAAAAAAAAAAAAAAAAAAAAAAAAFOY9Dvv+wEx6Hff9gblLoRzdu+4l/n6LLjqHW4nkTIOOodbieRM1Z9TL2zezD4QABiTgAAAAAAAAAAAAAAAAAAAAAAAAAAAAAFOY9Dvv+wEx6Hff9gblLoRzdu+4l/n6LLjqHW4nkTIOOod7ieROhqz6mXlm9mHwgBQGJPeAKAC8AUAF4AoKAXgCgoBeABQC8AUAF4AoALwBQAXgCgoBeAKCgF5TmPQ77/sBMeh33/YG5S6Ec7bvuJf5+jDh+8xLv9X9CepOwnj3mkllADJxV75EVKrUy4/yfovyMoe6SWUGUPdJLKAHmFaEubU7nuMoe6SWUGUPdJLKADCtBm1O57jKHukllBlD3SSygAwrQZtTue4yh7pJZQZQ90ksoAMK0GbU7nuMoe6SWUGUPdJLKADCtBm1O57jKHukllBlD3SSygAwrQZtTue4yh7pJZQZQ90ksoAMK0GbU7nuMoe6SWUGUPdJLKADCtBm1O57jKHukllBlDzSSygAwrQZtTue4yh7pJZQZQ90ksoAMK0GbU7nuMoe6SWUGUPdJLKADCtBm1O57lOYPnio7q12+pNgAJopXFPapydZ8/8Arj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AutoShape 30" descr="data:image/jpeg;base64,/9j/4AAQSkZJRgABAQAAAQABAAD/2wBDAAkGBwgHBgkIBwgKCgkLDRYPDQwMDRsUFRAWIB0iIiAdHx8kKDQsJCYxJx8fLT0tMTU3Ojo6Iys/RD84QzQ5Ojf/2wBDAQoKCg0MDRoPDxo3JR8lNzc3Nzc3Nzc3Nzc3Nzc3Nzc3Nzc3Nzc3Nzc3Nzc3Nzc3Nzc3Nzc3Nzc3Nzc3Nzc3Nzf/wAARCACDAMUDASIAAhEBAxEB/8QAHAABAAIDAQEBAAAAAAAAAAAAAAIEAQUGBwgD/8QAQhAAAQEFAQsICQIGAwAAAAAAAAECAwQFEZIGBxITFCFSVWFy0RUWMTNRgZSxNkFFU4ORssHCIjIjJkJxobM1Q0T/xAAbAQEAAgMBAQAAAAAAAAAAAAAAAwUCBAYBB//EAC0RAAIBAQYFAwQDAQAAAAAAAAABAgMEERITUZEVITJSUzEzcRQ0QbEiYYHw/9oADAMBAAIRAxEAPwDzxy6d4lj+Gz+1P6U7CeKd+7ZsoHPUsbqeRM6aEY4Vy0KecnifMhinfu2bKDFO/ds2UJgzwR0McUtSGKd+7ZsoMU792zZQ/R4w07awXjLTLVEWjSUWioioveioveYPMMdBilqQxTv3bNlBinfu2bKEwMEdBilqe8Xs5XL31xEsePYCFbaVhurTTllVX9bXrVDqORpXq2C8OxwNHeu9BJVuN/7GjqjnK3uy+WW9LoRR5GlerYLw7HAcjSvVsF4djgXgRGZR5GlerYLw7HAcjSvVsF4djgXgAUeRpXq2C8OxwHI0r1bBeHY4F4AFHkaV6tgvDscByNK9WwXh2OBeABR5GlerYLw7HAcjSvVsF4djgXgAUeRpXq2C8OxwHI0r1bBeHY4F4AFHkaV6tgvDscByNK9WwXh2OBeAB55fHlUvd8nYuAhma42uC5ZSv7dgLl8r2d8X8AAeCuepY3U8iZBz1LG6nkfoxg4bOMwsCqYSsJVpE9dNp08OlfCKafUzBekUuWbzqBlyf+l8ywu70tf4RTtrn73kouig8qll0jbbKZm2GoVEbdr2NJhVT7nW3I3t4e52csTNqYtxbbt20y7YacIwjKrmVqtVz0qnepq1bbSUWr+ZNCzzbT/BxV+GTsS66CFiod2jDiKh0ZzJREad/p+lWfkcGfRl2lyzm6uWuoR7ELDtunqPGHrLGEqZlRUpVPUpw0TekhIVw2+iLoWnTp2lW3jcMyiMp2quEQ2a2040lGb5okrWeTk3H0PLAXJq6gHEY07lUW9i4dn/AL3jnF4S7ErWn9ymWUXiSaNNq7kfQd670ElW639bR1Zyl670ElW639bR1Zzdf3ZfLLel0IAAiJAAAAAAAAAAAAAAAAAADiL5Xs74v4AXyvZ3xfwAB4K56ljdTyJkHPUsbqeRM6iHSvhFNPqZblcyjZRGsRkuiG3D9helhczSdjSetNh9E3HzOLnFzkBMI907dPoh0jasu64KovQqdlUovefOkrgW5nM4SAd1wol8y6qz0oirnXuSq9x65dbfCgrn4dJTc8y7iItywjpG6VdOKZqLRf1KnYnepoW6nmSjGK5v9GzZp4U23yPSFPnu7+6KczWcRcDMmsQ4hX7TtmEdtLgZlzNLpKqZ8/bmRDdXKX0I6Beq4ugabjIVpquPZZTGO67E/cmzp/uUr6sPDPpzDTuWvHb6CmLlP4jvOmMZzLVdrKs5tikVloOjWumvX0ZnWqqpTviziQAWxon0Heu9BJVut/W0dWcpeu9BJVut/W0dWc1X92Xyy3pdCAAIiQAAAAAAAAAAAAAAAAAA4i+V7O+L+AF8r2d8X8AAeCuepY3U8iZBz1LG6nkSqdPDpXwUs+pk3T146bw3TbTDdFTCZWi0VKL/AIVfmRSiIiIiIiepDFRVDM8vMksNpHau0aaR2rWGrFVphUpWnbTNUhVBVAL/AOzIMVMg8vPoO9d6CSrdb+to6s5S9ev8iyvcb/2NHVV2nM1vdl8suKXQjIMV2iu0jJDIMV2iu0AyDFdortAMgxXaK7QDIMV2iu0AyDFdortAMgxXaK7QDib5Xs74v4AxfKX/AI74v4AA8ScOneId/pT9ieRPFO9BPkHHUOtxPImU0rVXUmlN7n1Oz2CyOlFulH0X4RDFO9Bn5DFO9Bn5EwY/VV+97sm4dY/FHZEMU70GfkMU70GfkTA+qr973Y4dY/FHZEMU70GfkMU70E+RMD6qv3vdnvDrJ4o7I2sDdJOZdCO4SBmT9xDu0VGHbCoiM1WubN2qp+/PC6PXEVaTgaMGDrVHzcmOH2TxR2RvOeF0euIq0nAc8Lo9cRVpOBoweZtTVjh9k8UdkbznhdHriKtJwHPC6PXEVaTgaMDNqascPsnijsjec8Lo9cRVpOA54XR64irScDRgZtTVjh9k8UdkbznhdHriKtJwHPC6PXEVaTgaMDNqascPsnijsjec8Lo9cRVpOA54XR64irScDRgZtTVjh9k8UdkbznhdHriKtJwHPC6PXEVaTgaMDNqascPsnijsjec8Lo9cRVpOA54XR64irScDRgZtTVjh9k8UdkfvPLopzGYnKplEPcHCwcJUzVpX1A1kx6Hff9gbdOcnFcyhtlmoRryUYK74/osuOodbieRMg46h1uJ5EzTn1M6OzezD4QABiTgAAAAAAAAAAAAAAAAAAAAAAAAAAAAAFOY9Dvv+wEx6Hff9gblLoRzdu+4l/n6LLjqHW4nkTIOOodbieRM1Z9TL2zezD4QABiTgAAAAAAAAAAAAAAAAAAAAAAAAAAAAAFOY9Dvv+wEx6Hff9gblLoRzdu+4l/n6LLjqHW4nkTIOOod7ieROhqz6mXlm9mHwgBQGJPeAKAC8AUAF4AoKAXgCgoBeABQC8AUAF4AoALwBQAXgCgoBeAKCgF5TmPQ77/sBMeh33/YG5S6Ec7bvuJf5+jDh+8xLv9X9CepOwnj3mkllADJxV75EVKrUy4/yfovyMoe6SWUGUPdJLKAHmFaEubU7nuMoe6SWUGUPdJLKADCtBm1O57jKHukllBlD3SSygAwrQZtTue4yh7pJZQZQ90ksoAMK0GbU7nuMoe6SWUGUPdJLKADCtBm1O57jKHukllBlD3SSygAwrQZtTue4yh7pJZQZQ90ksoAMK0GbU7nuMoe6SWUGUPdJLKADCtBm1O57jKHukllBlDzSSygAwrQZtTue4yh7pJZQZQ90ksoAMK0GbU7nuMoe6SWUGUPdJLKADCtBm1O57lOYPnio7q12+pNgAJopXFPapydZ8/8Arj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AutoShape 36" descr="data:image/jpeg;base64,/9j/4AAQSkZJRgABAQAAAQABAAD/2wBDAAkGBwgHBgkIBwgKCgkLDRYPDQwMDRsUFRAWIB0iIiAdHx8kKDQsJCYxJx8fLT0tMTU3Ojo6Iys/RD84QzQ5Ojf/2wBDAQoKCg0MDRoPDxo3JR8lNzc3Nzc3Nzc3Nzc3Nzc3Nzc3Nzc3Nzc3Nzc3Nzc3Nzc3Nzc3Nzc3Nzc3Nzc3Nzc3Nzf/wAARCACDAMUDASIAAhEBAxEB/8QAHAABAAIDAQEBAAAAAAAAAAAAAAQGAQUHAwII/8QAPBAAAQMCBAIHBgMGBwAAAAAAAQACAwQRBQYSIRQxFkFSVZGi0QcTIlFhcTKBoRVCcoKSwSMksbLC4fD/xAAcAQEAAgMBAQEAAAAAAAAAAAAAAQUDBAYHAgj/xAAyEQACAQIEBQIFAQkAAAAAAAAAAQIDEQQVU5EFEiExUZLRBkFhcYHBExQiQ1KhseHw/9oADAMBAAIRAxEAPwDq6Ii8ZLEIiIAiIgCIiAIiIAiIgCIiAIiIAiIgCIiAIiIAiIgCIiAIiIAiIgCIiAIiIAiJspSuAiwshOUBFi6yDdGgERFACIiAIiIAiIgCIiAIiIAiIgCIiAIiIAsE2B2v9FlYKlArWMYxmKF7mYZl50gA2lkmYRf+EH+6ouMYzmupn4eubWU5IP8Ag00ZZcfy3JH5romYa+twhrKumjbURPmiidC54aRqcG3b43XtiGYMLw+nM9RUsDQ7QQNyHWJ0kfPYi3zV9h6n7FRlGipX+ave/wCb2JjVUOrRxynxGtpZ456WpnEsbwRqkcdx8wT+iuUefcSbRsqXw0jnF2kxWIvsdwQ4n5XuOvZbwjK+YHVElRBAZotAmffSWlzQQNY5mzhuPmqHmPD6Gkq53YVK6SmBYWNIcTuSHWJ5hpA3+tlaU6lDFScKtLqvPuZ1KFRroZxPNOMV1ZxXGSUlmaRHTSuawfUi69cL9oOJUcgM1ZFWwg/E2UgG30cOtb7J+FYVHgoxauw+R8zXaQ6c6mvHU5oOw+/623Vhq8boBTT1dHTMqK6GnkkijsGl+kfh1dQO35LDVq0bukqPMl0+S/77kTqU0+WxFwn2gYHXvbFLPwkxH4JuV/4ht42Vra4OALTcFa7BjUVFOysrBG18zGuayPdrAR8/DwWyXP4yNKNRxpq1vrf9EYG0+wREWkAiIgCIiAIiIAiIgCJdLpYBEul0sAiXS6WAXjVxGankY1xa8t+EgkWPVyXtdYK+4NxkmiCi4tXYjWxV+G1NPq4OopjG+Nw1OcPjIdv/AA2P1I5hUXMuJyRZwrHU9MPdNnafdFoJfMNTdTRuNVr2PIauRXQaKKpZmvNBmilZTTOgdE90ZDXWhDXEHr6uX1XNMse9rcfoqiqnNVokDXPePicGNLgSevZvPxuu64fGMoVKqSSjFdFfvJJ/bujHKlKbjCP1f4R0ijiLKWOmqoi8wM0mGAfDewuARaw357FxvfbZeTJGyPtJSNkDzZ0TR8Vvy6x17q00OGzRxRNqXOuNDSW/icNO7gPuRzB6/ovmpw00YNQGtfFbeQN3aB8x9yuhpYCMYwUXb5vp3K51pNybX2+hWsYlljwqvii965hiLyx4sefM/a4uRzF+sb8+yvW1klfWQvLnyTUU0YaXD4SGn/35BdYrgySnAcdTXOa02PNrjpP5WJXIcvUzos3YW187m6qoF2n6G9j872sfutOtgIUp1YQsunNsnf8AwbFLnqUY1PnFpP8AJ1HCq3E6uohwkQmCGChp3ve51nkm4cPpbSreAALDkqthEc5zriMz4pRBwMUbXlp0khxJsf5v0KtS4HiM1KUVFJKyfTy+9zdceVtBEul1V2JCJdLpYBEul0sAiXS6WARLolgfm3p3mnvur8R6J07zT33V+I9FXUX6dynh+hD0r2Kfnl5LF07zT33V+I9E6d5p77q/EeirqJlPD9CHpXsOeXksXTvNPfdX4j0Tp3mnvur8R6KuomU8P0Ielew55eSxdO80991fiPROnWae/KvxHoq6nJMp4foQ9K9hzy8na/Zfi1fjOD1k2KVT6mZtUWBz7XDdDbD/AFVRy2Ww5kLHWYI61zdPZDtTLfr+i2PsWq7S4rROIGoRzMHiD/xWjxUfs/NWKQyufEH1Ly1ztibu1NIP5815xiMGocRx+HgrK0ZJLx9F+S4wVRc9Lmfe8d10/udsOJzR0NLIJ3NmfE0Mc6JpAdYXaeXWvl+Y3RVMdNPLUCRzS4lrGlgAsCSbbD4gqxlzGYKxjdb9NQDqlawEuJ5EgdbDzsASCT918YpS1tXVPqKbGqSNksfumaYXOcWHe1gdyfoOoL7w8oToXnL+L7/7K+tQq0azpy6bloxWrg4LWJ4XtD2vu1rDs34r7D5NJXJcrNdPnTDNTLloe94H7pLHf3IW/wAfxQU9F+z2VDpqjRolkeRdjTu7cbAmwFuoXvzWo9nINVnGWoYHGOOneS4DYcgL/fda38vEVr3jGDV/v0/UsY0pUMJGM+85LZdbk72oZixXBsVo4sJrpaX3kBMojI+Kztr7fdUvp1mnvur8R6Kb7VaxtVnCaJl7UsLITvtq/Ef91vyVPXZ/DvCMLldB1qMXJxvdxV+vXwVmIqSdWVmWPp3mnvur8R6J07zT33V+I9FXUV1lPD9CHpXsYeeXksXTvNPfdX4j0Tp3mnvur8R6KuomU8P0Ielew55eSxdO80991fiPROneae+6vxHoq6iZTw/Qh6V7Dnl5LF07zT33V+I9E6d5p77q/EeirqJlPD9CHpXsOeXksXTvNPfdX4j0RV1Eynh+hD0r2HPLyESyWVgfIRLJZAESyWQBBa+6WSyA3WXMZ6P4rTYhT3mcDaZltPwHYtHzPI3+YH1XVayTDcfmosbw7FKaN0ERaWuc1rnB37r9QNrH+/NcTjeY5Gv0tdpIOlwuD90leZpHSPsXON/t9lzfE/h6OMxMcTTm4TSte17rxYzwrcsXBq6L1FTa4KmSOfjoqWV7qiqpXF1toy2zgB8Ntd7D523spE+LPmo44Za98kRbC3Q2V1ibOuG9d76f0+q0WC5okw7LddgrKaP/ADRIEoBv8QAdqOr5WAsP+/Oo1NoowyRhljsTZ4NrX5Lna/Dp067hVj3lZP6W79O3UsKM5VoSd3eMb/nwb+bCGyVcGGVVbBhsrwTonkMb3s+EM5g35OvuN7qyxV+DZCy/JEysjrKt7nOaxpBdK830g25AADdc7zpmc5mqaeWSmij9yzSHNadRJtqBNyCL8tlX4JXQE6A0hwILXC4K3KXw1VxmGp/vMnFdHKCt1af9Xfsas8W3Ny7v5N37EiuqONmlrJ5CauWQulaQSHE9YPV9ioZ5rJ3+ixZdtSpxpQUI9l2+hpt36hEsllkICJZLIAiWSyAIlksgCJZEBuOAp+x5inAU/Y8xUhF5ZmeM1Xuel5bg9NbEfgKfseYpwFP2PMVIRMzxmq9xluD01sR+Ap+x5inAU/Y8xUhEzPGar3GW4PTWxH4Cn7HmKcBT9jzFSETM8ZqvcZbg9NbEfgKfseYpwFP2PMVIRMzxmq9xluD01sRzQ0/W0/1FYFBSjcMP9RUlEzPGaj3Iy3B6S2I/AU/MNP8AUU4Cn7HmKkImZ4zVluTluD0lsR+Ap+x5inAU/Y8xUhEzPGar3GW4PTWxH4Cn7HmKcBT9jzFSETM8ZqvcZbg9NbEfgKfseYpwFP2PMVIRMzxmq9xluD01sR+Ap+x5inAU/Y8xUhEzPGar3GW4PTWxH4Cn7HmKcBT9jzFSETM8ZqvcZbg9NbEfgKfseYopCJmeM1XuMtwemtgiItE3QiIgCIiAIiIAiIgCIiAIiIAiIgCIiAIiIAiIgCIiAIiIAiIgCIiAIiIAiIgCIiAIiIAiIgCIiAIiIAiIgCIiAIiIAiI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AutoShape 38" descr="data:image/jpeg;base64,/9j/4AAQSkZJRgABAQAAAQABAAD/2wBDAAkGBwgHBgkIBwgKCgkLDRYPDQwMDRsUFRAWIB0iIiAdHx8kKDQsJCYxJx8fLT0tMTU3Ojo6Iys/RD84QzQ5Ojf/2wBDAQoKCg0MDRoPDxo3JR8lNzc3Nzc3Nzc3Nzc3Nzc3Nzc3Nzc3Nzc3Nzc3Nzc3Nzc3Nzc3Nzc3Nzc3Nzc3Nzc3Nzf/wAARCACDAMUDASIAAhEBAxEB/8QAHAABAAIDAQEBAAAAAAAAAAAAAAQGAQUHAwII/8QAPBAAAQMCBAIHBgMGBwAAAAAAAQACAwQRBQYSIRQxFkFSVZGi0QcTIlFhcTKBoRVCcoKSwSMksbLC4fD/xAAcAQEAAgMBAQEAAAAAAAAAAAAAAQUDBAYHAgj/xAAyEQACAQIEBQIFAQkAAAAAAAAAAQIDEQQVU5EFEiExUZLRBkFhcYHBExQiQ1KhseHw/9oADAMBAAIRAxEAPwDq6Ii8ZLEIiIAiIgCIiAIiIAiIgCIiAIiIAiIgCIiAIiIAiIgCIiAIiIAiIgCIiAIiIAiJspSuAiwshOUBFi6yDdGgERFACIiAIiIAiIgCIiAIiIAiIgCIiAIiIAsE2B2v9FlYKlArWMYxmKF7mYZl50gA2lkmYRf+EH+6ouMYzmupn4eubWU5IP8Ag00ZZcfy3JH5romYa+twhrKumjbURPmiidC54aRqcG3b43XtiGYMLw+nM9RUsDQ7QQNyHWJ0kfPYi3zV9h6n7FRlGipX+ave/wCb2JjVUOrRxynxGtpZ456WpnEsbwRqkcdx8wT+iuUefcSbRsqXw0jnF2kxWIvsdwQ4n5XuOvZbwjK+YHVElRBAZotAmffSWlzQQNY5mzhuPmqHmPD6Gkq53YVK6SmBYWNIcTuSHWJ5hpA3+tlaU6lDFScKtLqvPuZ1KFRroZxPNOMV1ZxXGSUlmaRHTSuawfUi69cL9oOJUcgM1ZFWwg/E2UgG30cOtb7J+FYVHgoxauw+R8zXaQ6c6mvHU5oOw+/623Vhq8boBTT1dHTMqK6GnkkijsGl+kfh1dQO35LDVq0bukqPMl0+S/77kTqU0+WxFwn2gYHXvbFLPwkxH4JuV/4ht42Vra4OALTcFa7BjUVFOysrBG18zGuayPdrAR8/DwWyXP4yNKNRxpq1vrf9EYG0+wREWkAiIgCIiAIiIAiIgCJdLpYBEul0sAiXS6WAXjVxGankY1xa8t+EgkWPVyXtdYK+4NxkmiCi4tXYjWxV+G1NPq4OopjG+Nw1OcPjIdv/AA2P1I5hUXMuJyRZwrHU9MPdNnafdFoJfMNTdTRuNVr2PIauRXQaKKpZmvNBmilZTTOgdE90ZDXWhDXEHr6uX1XNMse9rcfoqiqnNVokDXPePicGNLgSevZvPxuu64fGMoVKqSSjFdFfvJJ/bujHKlKbjCP1f4R0ijiLKWOmqoi8wM0mGAfDewuARaw357FxvfbZeTJGyPtJSNkDzZ0TR8Vvy6x17q00OGzRxRNqXOuNDSW/icNO7gPuRzB6/ovmpw00YNQGtfFbeQN3aB8x9yuhpYCMYwUXb5vp3K51pNybX2+hWsYlljwqvii965hiLyx4sefM/a4uRzF+sb8+yvW1klfWQvLnyTUU0YaXD4SGn/35BdYrgySnAcdTXOa02PNrjpP5WJXIcvUzos3YW187m6qoF2n6G9j872sfutOtgIUp1YQsunNsnf8AwbFLnqUY1PnFpP8AJ1HCq3E6uohwkQmCGChp3ve51nkm4cPpbSreAALDkqthEc5zriMz4pRBwMUbXlp0khxJsf5v0KtS4HiM1KUVFJKyfTy+9zdceVtBEul1V2JCJdLpYBEul0sAiXS6WARLolgfm3p3mnvur8R6J07zT33V+I9FXUX6dynh+hD0r2Kfnl5LF07zT33V+I9E6d5p77q/EeirqJlPD9CHpXsOeXksXTvNPfdX4j0Tp3mnvur8R6KuomU8P0Ielew55eSxdO80991fiPROnWae/KvxHoq6nJMp4foQ9K9hzy8na/Zfi1fjOD1k2KVT6mZtUWBz7XDdDbD/AFVRy2Ww5kLHWYI61zdPZDtTLfr+i2PsWq7S4rROIGoRzMHiD/xWjxUfs/NWKQyufEH1Ly1ztibu1NIP5815xiMGocRx+HgrK0ZJLx9F+S4wVRc9Lmfe8d10/udsOJzR0NLIJ3NmfE0Mc6JpAdYXaeXWvl+Y3RVMdNPLUCRzS4lrGlgAsCSbbD4gqxlzGYKxjdb9NQDqlawEuJ5EgdbDzsASCT918YpS1tXVPqKbGqSNksfumaYXOcWHe1gdyfoOoL7w8oToXnL+L7/7K+tQq0azpy6bloxWrg4LWJ4XtD2vu1rDs34r7D5NJXJcrNdPnTDNTLloe94H7pLHf3IW/wAfxQU9F+z2VDpqjRolkeRdjTu7cbAmwFuoXvzWo9nINVnGWoYHGOOneS4DYcgL/fda38vEVr3jGDV/v0/UsY0pUMJGM+85LZdbk72oZixXBsVo4sJrpaX3kBMojI+Kztr7fdUvp1mnvur8R6Kb7VaxtVnCaJl7UsLITvtq/Ef91vyVPXZ/DvCMLldB1qMXJxvdxV+vXwVmIqSdWVmWPp3mnvur8R6J07zT33V+I9FXUV1lPD9CHpXsYeeXksXTvNPfdX4j0Tp3mnvur8R6KuomU8P0Ielew55eSxdO80991fiPROneae+6vxHoq6iZTw/Qh6V7Dnl5LF07zT33V+I9E6d5p77q/EeirqJlPD9CHpXsOeXksXTvNPfdX4j0RV1Eynh+hD0r2HPLyESyWVgfIRLJZAESyWQBBa+6WSyA3WXMZ6P4rTYhT3mcDaZltPwHYtHzPI3+YH1XVayTDcfmosbw7FKaN0ERaWuc1rnB37r9QNrH+/NcTjeY5Gv0tdpIOlwuD90leZpHSPsXON/t9lzfE/h6OMxMcTTm4TSte17rxYzwrcsXBq6L1FTa4KmSOfjoqWV7qiqpXF1toy2zgB8Ntd7D523spE+LPmo44Za98kRbC3Q2V1ibOuG9d76f0+q0WC5okw7LddgrKaP/ADRIEoBv8QAdqOr5WAsP+/Oo1NoowyRhljsTZ4NrX5Lna/Dp067hVj3lZP6W79O3UsKM5VoSd3eMb/nwb+bCGyVcGGVVbBhsrwTonkMb3s+EM5g35OvuN7qyxV+DZCy/JEysjrKt7nOaxpBdK830g25AADdc7zpmc5mqaeWSmij9yzSHNadRJtqBNyCL8tlX4JXQE6A0hwILXC4K3KXw1VxmGp/vMnFdHKCt1af9Xfsas8W3Ny7v5N37EiuqONmlrJ5CauWQulaQSHE9YPV9ioZ5rJ3+ixZdtSpxpQUI9l2+hpt36hEsllkICJZLIAiWSyAIlksgCJZEBuOAp+x5inAU/Y8xUhF5ZmeM1Xuel5bg9NbEfgKfseYpwFP2PMVIRMzxmq9xluD01sR+Ap+x5inAU/Y8xUhEzPGar3GW4PTWxH4Cn7HmKcBT9jzFSETM8ZqvcZbg9NbEfgKfseYpwFP2PMVIRMzxmq9xluD01sRzQ0/W0/1FYFBSjcMP9RUlEzPGaj3Iy3B6S2I/AU/MNP8AUU4Cn7HmKkImZ4zVluTluD0lsR+Ap+x5inAU/Y8xUhEzPGar3GW4PTWxH4Cn7HmKcBT9jzFSETM8ZqvcZbg9NbEfgKfseYpwFP2PMVIRMzxmq9xluD01sR+Ap+x5inAU/Y8xUhEzPGar3GW4PTWxH4Cn7HmKcBT9jzFSETM8ZqvcZbg9NbEfgKfseYopCJmeM1XuMtwemtgiItE3QiIgCIiAIiIAiIgCIiAIiIAiIgCIiAIiIAiIgCIiAIiIAiIgCIiAIiIAiIgCIiAIiIAiIgCIiAIiIAiIgCIiAIiIAiI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AutoShape 42" descr="data:image/jpeg;base64,/9j/4AAQSkZJRgABAQAAAQABAAD/2wBDAAkGBwgHBgkIBwgKCgkLDRYPDQwMDRsUFRAWIB0iIiAdHx8kKDQsJCYxJx8fLT0tMTU3Ojo6Iys/RD84QzQ5Ojf/2wBDAQoKCg0MDRoPDxo3JR8lNzc3Nzc3Nzc3Nzc3Nzc3Nzc3Nzc3Nzc3Nzc3Nzc3Nzc3Nzc3Nzc3Nzc3Nzc3Nzc3Nzf/wAARCAB9ANADASIAAhEBAxEB/8QAGwABAQEAAwEBAAAAAAAAAAAAAAQGAwUHAQL/xAA2EAABAwIDBwMCBAUFAAAAAAAAAQIDBBEFBiESFRYxVZPRE0FUIlEUMmFxJYGRksFkobGy8f/EABsBAQABBQEAAAAAAAAAAAAAAAAGAQIDBAUH/8QALBEAAgAFAgYBAwUBAAAAAAAAAAECAwQRkRIUEyExUVJTQQVxgSIjQ2Gh0f/aAAwDAQACEQMRAD8AyIAI6ezAAAAAAAAAAAAAAAAAAAAAAAAAAAAAAAAAAAAAFe7MQ6fV9h3gbsxDp9X2HeC3VD3MXHl+SySAr3ZiHT6vsO8DdmIdPq+w7wNUPcceX5LJICvdmIdPq+w7wN2Yh0+r7DvA1Q9xx5fkskgK92Yh0+r7DvA3ZiHT6vsO8DVD3HHl+SySAr3ZiHT6vsO8DdmIdPq+w7wNUPcceX5LJICvdmIdPq+w7wN2Yh0+r7DvA1Q9xx5fkskgK92Yh0+r7DvA3ZiHT6vsO8DVD3HHl+SySAr3ZiHT6vsO8DdmIdPq+w7wNUPcceX5LJICvdmIdPq+w7wN2Yh0+r7DvA1Q9xx5fkskgK92Yh0+r7DvA3ZiHT6vsO8DVD3HHl+SySAr3ZiHT6vsO8DdmIdPq+w7wNUPcceX5LJICvdmIdPq+w7wN2Yh0+r7DvA1Q9xx5fkskgK92Yh0+r7DvA3ZiHT6vsO8DVD3HHl+Sye9AA89uzy8AAXYAB01djTKeSdPUpoooF2HyTyK277Iuy1PfRed+Znkyo5rtCEm3ZHbSSNibtPWyfsfsweI45TYjRpSJiSzVUjWvfBDFZrE0VbOVLaJ7ary/cqgzXSKsS02MQy7TtiRtXC6P09FXa9vta36m+/pszQmuv2Zl28219Lx3NkCHDq78U58b0YkjER21E7aY5q3sqL/ACLjmzIIoItLMVgADHdgAAXYAAF2AABdgAAXYAAF2AABdgAAXYAAAAB8UqgZmpzvhNPijqCRZdpr1jc9GpZH7SNtzuuq8yLO+WI6+J1fC28rNVS+lrpdLaXvZfdLXVS+rwZVxdMQ9KlVHVLW+orE9VvL32f8mSzs6tnzdJSQVk8TXQts1kzmp+VV5XRCS09Mpc2W5V4bw3d+d0b1DDrm/tRaWk239jjjp8OinlqJsQibVs+lfwlr2XVFTXSyLa9k0RE1vdeN2GUM6z0WHVNLL6qta7Zsiqqrpsoi+y+2iaqmvtC3CGUeO4Qj402Kiqh2mK7aS221La6roq8/udtmnH34bjVPg9Dg2G02Kur2sasMDXo6JzrNs5HaOXRFRUT39iTUH02dXXcmPn+PgzVtQqRQRKJtxc/j4f2NdQUtFk7BZKmdJEY3WTZu9W3Xkn9f2P3l3NtDj0z4Kdr2zs2nKzmiNRbIqr+pzpC+bLlQkvoOklZPtbEdmWR7kRqtW97Ill++p8wLCXYXNOx8dLH6kcbkbTtsnN3PRL/+kWraJS+Pxf1RQO11059Dl8Xifri6s7sAEcAAAAAAAAAAAAAAAAAAAAAAAAAOObb9N3p227Ls35XORT8SIrmORrtlypZF+yl8HVMHntZFX0mBOxrMtfWsfFUJG+lhcia7bfqbZyX0tb9LnRY9hzqPH5YK6eorKdadbSva67mbP5VVEXlfVf1NnQ5ZasVNX45LNX4i2qRl53XYzVL7LU0S9kUlzav8Xan+lqv+kRN5k/RNlQw/MF+XT+rHSpqpKY4eqd0+VsfP5PO8VxOZlbBNTM/DV0T0me2ZV0kRWW02eaI1t/uiGqe2XO+X/XlxbC6CaB7n+lEiROqJ27WzJtqt0Rbp7c2+xBmDA2V9dX1UUroKiKapkV6XXaRjY7Jz0/Mup1FNTxQwPZBKjmNal3ImnNFv7200/f8AckNL9TlSJMEclfuJ8+xSZSKoWmJ2gSSXdO/P/WehY0kEGX6GslxFUipYGRzwUb/odO9yXVy7XK6re6roq8y6joMUw3G6Kmp6yWroFgR8s0q7X02WzVVVVVW9lRUtpf7nVZIhgqMu4xHLHHLG993Nt9Kr6TVX/fU7eky+/B8fpEwepnjw30Nqopnv22XVF2Ube6t1VV/l/WO1VRx5VVFEle669OaMEahkvg6unddeX+M04CAgxqgAAAAAAAAAAAAAAAAAAAAAGY4+y/8AJl7D/A4+y/8AJl7D/Bt7Cq9bwbewqvW8M058XkZlM+ZfVUT8VIl1tdYX2/4ObjXL/UE7bvBdDQ1K6y3gtioqldZbwzOVWO1S1zpt3qq7aSIrpHtRLL7fRa2nP9TuMw4ZVV6w4jSRbaOpJWuhaqK7ae1trKqpdPpRCvjTL/UU/sf4HGmX7W3gn9j/AAdabNnNwRSpDhcPL5d0Ul0tVBFfQ8M6J+HytfV1FXDIlLNLUNWzFeqpIkaa7OrPyrzsZ6oy3jEcqshoppvUjsx0TmxqqIqfUsblRWXtyX7m9XOeXl517V/eN3gcZ5f6gnbd4Nnfz1BaGQ7/AJ/4bMreyorqB4Z1kdFU5ayvK18Uc1VWSbMkcb9lsaK2yI2yKq2RETl+32OTKuKVE2IOhkonRRyorVdtvcibOqc2prquh2HGmX/bEG9t3g+caZf6in9j/BqOZOjlRwzJDcUXzz/HL+jWjpauOPU4HhmiBnH53y+xt/xyut7Nicv+Dj49y/8AJl7D/BydhVP+N4LlQ1T6S3hmnBmOPsv/ACZew/wOPsv/ACZew/wNhVet4K7Cq9bwzTgzHH2X/ky9h/gcfZf+TL2H+BsKr1vA2FV63hmnBmOPsv8AyZew/wADj7L/AMmXsP8AA2FV63gbCq9bwzTgzHH2X/ky9h/gcfZf+TL2H+BsKr1vA2FV63hmnBmOPsv/ACZew/wOPsv/ACZew/wNhVet4GwqvW8M04Mxx9l/5MvYf4HH2X/ky9h/gbCq9bwNhVet4ZpwZjj7L/yZew/wOPsv/Jl7D/A2FV63gbCq9bwzyEAE5PSbAAAAaAADQaAADQaAAAAAWAAAsAABYAACwAAFgAALAAAWAAAsAACoAAAAAAAAAAAAAAAAAAAAAAAAAAAAAAAAAAA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AutoShape 46" descr="data:image/jpeg;base64,/9j/4AAQSkZJRgABAQAAAQABAAD/2wBDAAkGBwgHBgkIBwgKCgkLDRYPDQwMDRsUFRAWIB0iIiAdHx8kKDQsJCYxJx8fLT0tMTU3Ojo6Iys/RD84QzQ5Ojf/2wBDAQoKCg0MDRoPDxo3JR8lNzc3Nzc3Nzc3Nzc3Nzc3Nzc3Nzc3Nzc3Nzc3Nzc3Nzc3Nzc3Nzc3Nzc3Nzc3Nzc3Nzf/wAARCACDAMYDASIAAhEBAxEB/8QAHAABAAMBAQADAAAAAAAAAAAAAAEGBwUEAgMI/8QANhAAAQMDAQUGBAUEAwAAAAAAAAECAwQFEQYSITFBsgcTNTZzgiJRYXEUMkKBkUNSoeEVI7H/xAAbAQEAAwEBAQEAAAAAAAAAAAAAAwUGBAEIAv/EACkRAAIBAgQGAgIDAAAAAAAAAAABAgQRAyEzcQUSMTSBsTJBUWEiI6H/2gAMAwEAAhEDEQA/AOWADHmCAAAAAABPIgnkF1PUbFoDyrR+/qUsRXdAeVaP39SliNVTaMdkbWl0IbL0AATE4AAAC8AF4AGX9uPh9r9Z3SZCa924+H2v1ndJkJWVOozc8E7KPkAAgLYAAAAAAAAAtIAKk+cwAAAAAATyIJ5BdT1GxaA8q0fv6lLEV3QHlWj9/UpYjVU2jHZG1pdCGy9AAExOAAAAvABeABl/bj4fa/Wd0mQmvduPh9r9Z3SZCVlTqM3PBOyj5AAIC2AAAAAAAAALSACpPnMAAAAAAE8iCeQXU9RsWgPKtH7+pSxFd0B5Vo/f1KWI1VNox2RtaXQhsvQB5qmupaaSGKoqI45J37ETHOwr3ccInMr9711YrNWOpKupV00b0ZK2JqvWNVbtfEib8b05cyRySV2dEYuTsi0EmJ3DX2pPxazR1dI2JVXum07UdGqckXa35+ecfZDqWDtVnRyx3+lY9FwjJaVuyqJu/Miqv13p/BCqnDvZnQ6XEUbmsBeB56OrgrKaOopZWywyJlj2LlFQ+/JPe5zdDMO3Hw+1+s7pMhNe7cfD7X6zukyEranUZueCdlHyAAQFsAAAAAAAAAWkAFSfOYAAAAAAJ5EE8gup6jYtAeVaP39SlhVcFd0CuNKUfv6lOjJVWy62t7o62CaiqMw99DOitcqrs4RyLxzu3czU07/phsja0uhDZHC1VYq2pvFNeqGppovw0DmS9/lFRu0jtpqpuRd3Pd88mTXCCnlsbrjU96lUlctNDiVXse1qbTno5d7k34XPNS1X6pfDRTWZstxqrbTXiOOsiZI6SoZS7LVVVx8Wwrs7/sh4df11rvVDS1GnpUfT25O7mpUjcxYmuVMPRiom7K4z9snPjRUryO2jk+fLJPqUuNyMerfh5JhPoqp/O4I7KoudyfXdn/RDm5TKqif2o354/wBL+5ZKfSFZVWGnvFLPHPFLG5VjRjtpr25y3dlOTkRee7hk44wc/ii2liKHydjpdmOoJbffI7dI5zqWsdsK3P5H4+F378F+6G1cj82JSVEb5cRrG+BNpOSqqORvw/Ncqfo6JzWxxtcqNVURERV544HdRyfK4v6K+tjFSUl9ma9uPh9r9Z3SZCa724eH2zf/AFndJkRDU6jNbwTs4+QACAtgAAAAAAAAC0gAqT5zAAAAAABPIgnkF1PUafZKWes7OUp6Wd8Ez2P2ZI2bTk+JeCIqLn7Lk+jS9lfLoKe1yJV0jl2l7xuNrbzldhu5URFTCZwq45cTs6B8qUfv6lKnRRVekNayOq6h0tvrWuSNzqnO9zmrlzXO3YRHKr1TfjHF2DR4do4eHL9JGypXy4eHJLOyPBp++yagmpnRSRWe70VKsc08y7bZ4vhR2XYbsuRcblT99x83aYW60F0uNll/H1M6rTVKq1YFkdHst+FXZav5E++N68Ttay03brzO6ZaH8PAsaTLd6TZernb02HxpvcmN+0nyT5FSu1jqLbaXR2zVLJqSKVHPhlnSmajnJ8Ko5zsL9s/+KeywW1zNNpfjImhjzwbpq7eatb0cm9aOvVjoY6yspWd252y7unovdqv92OGcqmU+v0zFg1BedLVELmq9sFQiSfh5mq1kzM4y3PDPzTn8+CzNqC6UtEtJVXNtfF3apH3dakzY1Vf1OTOeG5FXd/gsFquOr7fZnPfa5KhlXExaKoe9jmxov6tnK71y3GUT65OZRfP/ABukdS4lGULTi2/tWOpSQUeqmx11splppEdFJNTuRfhdtPcuy5cI5qq5v8cE4HT1tbay66jtUVNVzQRNXMndsV2zsr+ZMZ34crd+Ny80yfPS9BdUYy+6pmnSpihVsdH8CMRqYVHq1P18fqmVTng8GgLTXVV/r79WyypTSSvWD/u3TZcqoqtRfyoiphHfPhuQ67XSX2yDHmp8qSyf+Hn7b0xbrWmf6zukyI17tw3W+1+s7pMhOap1GbrgnZR8gAEBbAAAAAAAAAFpABUnzmAAAAAACeRBPILqeo2LQHlWj9/Up1Lxb2XO21NFJuSeJ0eUxuyn1RTl6A8q0fv6lLCamnV8GKf4RtKXOngv0vRldtS4aHclHqBtK6yzyIskvxybGUwicEzvwmETgirjHDn3RLbqOmnitl1t0dW2Tbjhkhlpo1YmVxl+cuRPkmOG42CeniqInRTsa9j0VHNcmUVFTC/4OK7RthRJlgt8MEssTo+8ibhWIqYymd2UwgUJwi4xeTP2oOMouNsjGaTSlyqp2pBUWtyOzsqte3Z+Sru44Vd+C22ms09b6iltdY7/AJSsjSOJHtplkiimamMN/U5NrCbk5fcs8PZ5a46uCoWadzoXq9rdyJ+bOE3bkXei/P8AY68OlLDBV/iorXStm2tpHd2m5fmicD8wwpQ+Nlf0SY0sSfLa2WZUqvTd81RfGV1xnjo6Onka1lMm0r2o1UVU4ImXccoqpwTK4NFa1GtRETBKJgKSxw1G7+2eRgou6Mw7cfD7X6zukyE17tx8PtfrO6TITgqdRm74J2UfIABAWwAAAAAAAABaQAVJ85gAAAAAAnkQTyC6nqNi0B5Vo/f1KWIrugPKtH7+pSxGqptGOyNrS6ENl6AAJicAAABeAC8ADL+3Hw+1+s7pMhNe7cfD7X6zukyErKnUZueCdlHyAAQFsAAAAAAAAAWkAFSfOYAAAAAAJ5EE8gup6jYtAeVaP39SliK7oDyrR+/qUsRqqbRjsja0uhDZegACYnAAAAXgAvAAy/tx8PtfrO6TITXu3Hw+1+s7pMhKyp1GbngnZR8gAEBbAAAAAAAAAFpABUnzmAAAAAACeQAXU9RsWgPKtH7+pSxAGqptGOyNrS6ENl6AAJicAAABeAABl/bj4fa/Wd0mQgFZU6jNzwTso+QACAtgAAAAAAAA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AutoShape 50" descr="data:image/jpeg;base64,/9j/4AAQSkZJRgABAQAAAQABAAD/2wBDAAkGBwgHBgkIBwgKCgkLDRYPDQwMDRsUFRAWIB0iIiAdHx8kKDQsJCYxJx8fLT0tMTU3Ojo6Iys/RD84QzQ5Ojf/2wBDAQoKCg0MDRoPDxo3JR8lNzc3Nzc3Nzc3Nzc3Nzc3Nzc3Nzc3Nzc3Nzc3Nzc3Nzc3Nzc3Nzc3Nzc3Nzc3Nzc3Nzf/wAARCACEAMQDASIAAhEBAxEB/8QAGwABAAIDAQEAAAAAAAAAAAAAAAUGAQMEAgf/xAA2EAABBAIABAUBBwMDBQAAAAABAAIDBAURBhIhMRNBUWFxIgcUIzKBkaFSYsEWM9FygpKx4f/EABsBAQABBQEAAAAAAAAAAAAAAAAFAgMEBgcB/8QAKxEAAgIBAgQGAgIDAAAAAAAAAAECAwQRIRIxMlEFEyJBYZFxsSPwgdHx/9oADAMBAAIRAxEAPwCioiKya2EREAREQBERAFkrCyUK4dSJdERRTO019CCIiFQREQBERAEREAREQBERAEREBDoiKVOIhERAEREAREQBZKwsoVw6kS6IP5RRT5naa+hBERCoIiIAiIgCIiAIiIAiIgCIiAh0RFKnEQiIgCIshegwumhRtZCYQUoHTSnyb5fK94yjJkbba0bgwE/XI7swep/4X0K14HDeNbVx8FiLxen3hsQMkjtEk/UR6eiwcnL8tquC1k/pEhh4Esh6+xAM4Ux+MjbLxHlGROPXwIepPt6lbqEnCdi/Wo08dLK+WQNEk+yPMnYPsFF38fj2WXfepso+U93vZGd9fUu9v4W3ER4+pkq9muchJJC7nDXRs0ehHXTvdY06XKDc7W3p7PRa/wB7ktX4dlRSnClKPfnsTd08OV79mpZoSxOikLS+A6AGgRofqtX+n6WRYX4PINlf3EE3R3wuDKy07GSsWJ23Y5JX8xbyM0OgHT6vZaqkdWSw0VnXhJsaLWNBHXvsOViOPNRTjPR/aNthF10qcZSW35Ry26tinMYbUL4pB5O/wfMLSrzQfHxBjn1rsNiXwnFnjmMeJGeVrgehO+jlT8hUfRtvrvc12j9Lh2cPVe12ty8ua0kvozMTOjc+CW0kcyIivmeEREAREQBERAEREAREQEOiIpU4iEREARFupwixbhgPaSRrT8E9f4XknomyqK4mkfT+BaLMbh2ePVMk1r8ZxDQ7TewGu4/5JXPxk+rUFSxUijk/F+pjwSPyPHby7rbcmzzeJAcNXbLRhhZE7nOmPIJ3o+3T+f00ceSPsQVPw2CTxDsMeHE/Se+vhalVGU8tWyfUm+f77G6+HqtTjXJbIjMLiJuLb7q9Y1aLoIOckRkhw5vnv1/hTzPs/nxJdbvZbHCEN5SZ4iGjfTzd3WPsqgkq8RX2TgAip330/OArtxnjZszgLFWlIwWNh8fNJyNJB3okA6B+OvYrZsbGqnWlJbMveIZ1lUnTS/RpsUqTgGbLEWqWWx3h65SYInOaSN/3d+qg81iZ+Eb0cM7q1108PMCYyA0c3z7L6ZwNi7GDwENXIPh+8b5pBE/mY06A006HQa6DWgOnkqd9q0T7Gex7YQHE1iO/T8+v/ekycWqutpLYeH51ls403P0e6IXFz17EUlm3dOO5bLuVlfpz/hxDsV2ZIwZ7E2H1J5ZpaTuZrpW6cW66+57qIxmGs5LHyRwuiY+O088sr9c244uylOHMbkMVmOS7AWV52GNz97b7df3UJk8EZcUZepJbGfONEdbIT3i9l8FTHXr6ottmH7vYkhHZjiB8eS1LNT1WqNhjLiipdwiIvT0IiIAiIgCIiAIiICHREUqcRCIiAKQ4feI83SeQ0gSjo4bCj17ikdDIyVn5o3Bw+R1VFkeKDivdFdcuGal2Z9KzlSW/dmpt4lNeZh0KzmtAI8nADR6/Ogq/LjbnDwE9ievadJM3kdzeIDpjwd7+V747qC+/H5WswystwNaQ0b+obP8AkrhoYnLNoWZLFSw2s1oka6QnoWnXY9RtrnfsFDYsEqV60k9tGlz/AGbNi2QefFThqteeu25ZuFRYz7sxTjjhimkxpZH4bA3Z5wfPY/fY9V14vg/LM4KytaTHiGzYmEkdLnYS4NcTrfUfVvfU7GzojQ1C8GXpsLmIsg6GR9V7TFNyDZ5SRsgd/pIBPsvpXGbbGS4UmkwznTuIbIw19uc9vc8uiOpHp19j2U5gWJV+XHuZXi9Ncb26+RTbvB2Wf9ntSi3HCW1HN4j6HiM0Globyc3ToPUHm0O5O98nE7bGCGGrTxRSTigRIJmh3KTIXeWhvyOunfSvHArbWO4VZJm/Eru6yObZceaNuh+Ykk76dSdb76G9D55xtkJs1l5bzY3tqRARQ840S3Z+r/uJJHsEz7E63XLueeE0wlkJz6fk0UqNnOQOlgNeu5lp3MS7kA/DiGx79FPYitNTtQ1XZ4TSPcG/d26cCPM9d9vleOG+H697h90dg8ssrzKC0nbdga/QgNXPhcPLgcnasXS3krQF0b+wfvzC1fJuhOUoKW8fbQl7ZQmpwi9EnstCt5Yh2UtEBoBkOg3suRenvdI90j/zPcXEehJ2vKkYrSKRsNMeCuMeyCIiqLgREQBERAEREAREQEOiIpU4iEREAWR3WEQF74Cy4fCcU98UdhvM+vLI3m0P6QD0/wDnwurJYriW5MfDzkbnDREP+0W/PU7Xz2OR8b2vjcWvadtcDog+qu9XMY/iaoylmXmpkGjUNqP6eb9f8KEy8adNvnVrVPntrp8/gmcXJjZDypvdct9NT1LQy+Mx55KIY53Quh27wm+jf7T39R1HUdVE43NZTGDWNyE9dpOyxrtt/wDE7H8LdksbxThSTHas2ap7Sxv8QEfB2f2XHhL097PU6mR8KYSycjxLC0P7Hudb/dXqd4StUk/d6E7ieM1U/wAN9TevfQ35LNZTKADI5GzOzyY52m7/AOluhv8ARTFSjk8nSb49AyBvT8TbTM3XRrj5N9d9TrXbZUfl5nUM3ZgoNiiET+VgZE3m1oeet/suqjU4gyuh488UAHWR7+QNH6aVm65OKmmv8/6J6+EZ1xaUYLn8/SLmZZPBYBXjhstGmFsoLvjQ7j2Vf43zLX148dyNFje5nNO+VvoD7/4WifJ0sBA6tjJDbvvH4ll+3cp9iqpI90j3PkcXPcducTskqPxcNOzzJLb27/8AC1g4DlPzJcly+TyiIpY2AIiIeBERAEREAREQBERAQ6IilTiIREQBERAFnoQQeoPksIgJfF8R5bFgNq23eH/RL9bVMR8czPdGbWMqPc1wPPH9J2PTp0/lVBZKxbMLHseso7/3sZdWVdFpKWxen8WSB8j4KFZr3uLueQcx/VRt/OZLIAts2Xcn9DPpao5FHRx6ovZHWKMOiEU1EIiK8ZYREQBERAEREAREQBERAEREBDoiKVOIhERAEREAREQBZKwslCuHUiXREUUztNfQgiIhUEREAREQBERAEREAREQBERAQ6IilTiIREQBERAEREAWSiIVw6kS6Iiimdpr6EEREKgiIgCIiAIiIAiIgCIiAIiI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AutoShape 54" descr="data:image/jpeg;base64,/9j/4AAQSkZJRgABAQAAAQABAAD/2wBDAAkGBwgHBgkIBwgKCgkLDRYPDQwMDRsUFRAWIB0iIiAdHx8kKDQsJCYxJx8fLT0tMTU3Ojo6Iys/RD84QzQ5Ojf/2wBDAQoKCg0MDRoPDxo3JR8lNzc3Nzc3Nzc3Nzc3Nzc3Nzc3Nzc3Nzc3Nzc3Nzc3Nzc3Nzc3Nzc3Nzc3Nzc3Nzc3Nzf/wAARCACDAMYDASIAAhEBAxEB/8QAHAABAAMBAQEBAQAAAAAAAAAAAAYHCAEFBAMC/8QAPhAAAAQDBgMGBAQCCwAAAAAAAAECAwQFEQYXIVWU0hIVURYxQVST0RMiYXEHMkKRFMIjJDM2UmJydIKisf/EABoBAQEAAwEBAAAAAAAAAAAAAAAEAQMFAgb/xAAqEQABAgUDBAICAwEAAAAAAAAAAQIDFBVRUgQRoRITkfAhgQUxQcHRsf/aAAwDAQACEQMRAD8AvEAAAAHK4DypPOW5lFTJhNErg4k2TQffQiL5vsZ1x+n0DcHrAI5Mpm6zbWTQKVqKHehYk3EkRUNdUGj69yHR+0xnrrU+g5NAw3xX30qcedWqiGG00qZ+JqOpUIuuJkMdSA90B/JGP6IZAAcPAeFF2ys5BRTsJGTiDZiGj4XG1uUUk/qQ9Na53w1NzCqifs94BG+3tlM/gPVIO3tlM/gPVIe+xFxXwY6m3JIAjfb2ymfwHqkHb2ymfwHqkHYi4r4HU25JAEb7e2Uz+A9Ug7e2Uz+A9Ug7EXFfA6m3JIAjfb2ymfwHqkHb2ymfwHqkHYi4r4HU25JAEb7e2Uz+A9Ug7e2Uz+A9Ug7EXFfA6m3JIAjfb2ymfwHqkHb2ymfwHqkHYi4r4HU25JAEb7e2Uz+A9Ug7e2Uz+A9Ug7EXFfA6m3JIAjfb2ymfQHqkAdiLivgdTbkkHDoOjw7ROzqEUxFSVhmLQVUxEK4fCZp8FJMi7y8S8SPDEqHpVdk3PR8E1j5lZ+bfGP8ArcniTxQZkS4VZFiST8UnidD7jI8aUIvMmjkOzNimsse4DdQa3DSVDQaeElcRd/cpJmXiXEffQx+j8/jYxl2HjpchBGXzNESyWjoZGVVEZGVSPgLEh5DK0GSTQSTeSZtkllRGaK9DOhGg6Ykf5aHTuw42t1vx0sX+tiqHCufXGzL+InkNNFNrbVD1+IlPzGXAbfGRdSotZF1H1y5/itK5MItbbJ0P4nEr8ieE/lr9CU2X1Mh5kNLIo4FBOR0K4ZNupUom1GSuOlTM+PwIiIfkw0tHCUYr4kSlJqN5GBOGo8SZxOlTKhqPFJEXcWJQN1zlfvvvsu/9G1YSbbEjdm0xn02bl8orCy9CuKMiz/tTQX6EF+k1GVKniRcVKGQlyKEkiLCmFKiv4SZRcNBog5a2wh1aqKcZ+c1LpThSZkRYEVCSRKoRYmnExIrOyGJlyjio2bTCKiXqG427EqW0j/KlJ/fvwr9sB3tLqEjN3T59/RJEZ0qe+YzVb6nbadV8z/KkaVV3CnrUfhlPZtaOYzCGegUsxL3GgnHFEqlCLH5foO5+Niw4URVeu3wRapjnN2RCrAE/uitH5iXeqraOXR2j8xLvVVtHandPmhB2IliAh+wn90Vo/MS71VbQuitH5iXeqraE7p80HYiWIAH7CfXR2j8xLvVVtHborR+Yl3qq2hO6fNB2IliAAJ/dFaPzEu9VW0LorR+Yl3qq2hO6fNB2IliAfsAn90Vo/MS71VbRy6O0fmJd6qtoTunzQdiJYgICf3RWj8xLvVVtC6K0fmJd6qtoTunzQdiJYgH7AJ9dHaPzEu9VW0duitH5iXeqraE7p80HYiWIAAn90Vo/MS71VbQCd0+aDsRLF7GI7OYq1TbxlKZbLHWCP87kUo3DL/RwpL/uJEPItBaCAkLJPTBTpEdCTwMrXUzwIqkVCqfUyHybv0dgic1iJutDS540pjgcTwqqSE8RnQiJSUqpXupxY+PfQfJCQ8LEzCKS6hlbqoZKDP4ynVGniOteIsKfL9MR96uZzVC5pEtnDsJSpZG8v4fAjuomhGosKd1DP/F+kvMRwMn/ABLaG4d/EzUlHEZ0rVsu7iIseNRnQj8cKp+Y17HK9VTdN0+FX/LF0FU2ONy+FhICIlKouOcW8rF5SarIzPAywph9vDxHYuVwUFBy2GeNL3w3T/pYlZJUtXw1EajURfm/9HynCy2KWiMiZAlL6iW4tJqRw1QZEfEXUql4D6CW3MGGoiIaS2omicaaNvGG8eIqfmLEiUZUMvpiIURyO36l/fz+v3tt/Cm5VTb9H2y1cczEOuSptx16hEoicN3hwwKq28Cw7iURD3pbF2yU8RRcrlZQ/calRKm3C/4pJZH+5DyZfLZpFNNxMG6gloPgxiDM2zwqkz4SVTuP8xkZUPoPakj9ooaYlBz1ll6GdSfwYuHWauFRY8Ky4SpUq0OnhQzxIfR/j2uaxEci/wDUIYuyr8EjKpkXEWP0HRxXcKutH+KsXJp7Gy1uTMPJhnOAnFRJpNWBH3cJ9eo7EGBEjO6WJupM97WJupaQCm76I7IIfWHsC+iOyCH1h7BTTdTjyhrmYdy5AFOX0R2QQ+sPYOX0R2QQ+sPYFN1OPKCZh3LkAU5fRHZBD6w9g5fRHZBD6w9gU3U48oJmHcuQBTl9EdkEPrD2Dl9EdkEPrD2BTdTjygmYdy5AFN30R2QQ+sPYF9EdkEPrD2BTdTjygmYdy5AFOX0R2QQ+sPYOX0R2QQ+sPYFN1OPKCZh3LkAU5fRHZBD6w9g5fRHZBD6w9gU3U48oJmHcuQBTl9EdkEPrD2AFN1OPKCZh3LkHDHQEJvIjOCmM/mqYCXp+DLIZdYqLcqROuF3Ib8VcPiZUIjPA6pMi+C0UDCyx6EhmkmfE0ZKUdOJ35k1T0LBPCRFQi4xPKFTAhHo+SxUztLBxsSptEBApM22k1Nbzhmk6mf6UkaSwxqfTxm1GnSK1br/J7a9WqRmYQDqJszLnnjN6KJSVKbKhpJz4RK4fsRLp9sR+yWEQc3ahZs3VtS1FxEZkaTX3rSZYkRqIlVI8KqI/yj25nAuO26kkSSV/BRCxCnFEWBLTwEip/UnF/t9B9drZGmfSZ6FSfw4jA2XipxNqqWJV+wmb+PY1d2/wu6f4e+8qpsp5H8PMrMzZuIYbOLkzx8ETw1+Ix38K+EioZFgRmVKEZnShCYpIjIjI61xHG08KSLoXeP7Iqdw6DWI1NkNSrucV3DNf4gf32nP+5/lIaUMRKZ/hzZmazB+PjYN9cQ+rjcUmKcSRn9iVQX6HUs08RXOsTx4axG7IZ4AX9dVZHyMRrHtwXVWR8jEax7cOpVYFlJJN9ygQF/XVWR8jEax7cF1VkfIxGse3BVYFl8CTfcoEBf11VkfIxGse3BdVZHyMRrHtwVWBZfAk33KBAX9dVZHyMRrHtwXVWR8jEax7cFVgWXwJN9ygQF/XVWR8jEax7cF1VkfIxGse3BVYFl8CTfcoEBf11VkfIxGse3BdVZHyMRrHtwVWBZfAk33KBAX9dVZHyMRrHtwXVWR8jEax7cFVgWXwJN9ygQF/XVWR8jEax7cAVWBZRJvuTaoVGWudTjOZprndwc6nGczTXO7hNSHZobp1tjUtQqMtc6nGczTXO7g51OM5mmud3BSHZoJxljUnj4DtRlrnU4zmaa53cHOpxnM01zu4KQ7MTrbGpahUZa51OM5mmud3BzqcZzNNc7uCkOzQTrbGpTMKjLXOpxnM01zu4OdTjOZprndwUh2aCcZY1KAy1zqcZzNNc7uDnU4zmaa53cMUh2aCdbY1KAy1zqcZzNNc7uDnU4zmaa53cFIdmgnW2NSgMtc6nGczTXO7g51OM5mmud3BSHZoJ1tjUoDLXOpxnM01zu4OdTjOZprndwUh2aCdZY1KAy1zqcZzNNc7uDnU4zmaa53cFIdmgnW2NSgMtc6nGczTXO7g51OM5mmud3BSHZoJ1tjUoDLXOpxnM01zu4OdTjOZprndwUh2aCdbY1KAy1zqcZzNNc7uAKQ7NBOtsc5NN8omeid2hyab5RM9E7tGpceoY9Rmrux5Ek26mWuTTfKJnondocmm+UTPRO7RqXHqGPUKu7HkSTbqZa5NN8omeid2hyab5RM9E7tGpceoY9Qq7seRJNuplrk03yiZ6J3aHJpvlEz0Tu0alx6hj1Crux5Ek26mWuTTfKJnondocmm+UTPRO7RqXHqGPUKu7HkSTbqZa5NN8omeid2hyab5RM9E7tGpceoY9Qq7seRJNuplrk03yiZ6J3aHJpvlEz0Tu0alx6hj1Crux5Ek26mWuTTfKJnondocmm+UTPRO7RqXHqGPUKu7HkSTbqZa5NN8omeid2hyab5RM9E7tGpceoY9Qq7seRJNuplrk03yiZ6J3aHJpvlEz0Tu0alx6hj1Crux5Ek26mWuTTfKJnondocmm+UTPRO7RqXHqGPUKu7HkSTbqZa5NN8omeid2hyab5RM9E7tGpceoY9Qq7seRJNuplrk03yiZ6J3aA1Lj1AKu7HkSTbqQ686yWYr0znsF51ksxXpnPYZ9AU0mDdffo0TkSyGgrz7JZivTOewXnWSzFemc9hn0ApMG6+/QnIlkNBXnWSzFemc9gvPslmLmmc9hn0ApMG6+/QnIlkNBXnWSzFemc9gvOslmK9M57DPoBSYN19+hORLIaCvOslmLmmc9gvOslmK9M57DPoBSYN19+hORLIaCvPslmLmmc9gvOslmK9M57DPoBSYN19+hORLIaCvOslmK9M57BefZLMV6Zz2GfQCkwbr79CciWQ0FedZLMV6Zz2C8+yWYr0znsM+gFJg3X36E5EshoK86yWYr0znsF51ksxXpnPYZ9AKTBuvv0JyJZDQV59ksxXpnPYLzrJZivTOewz6AUmDdffoTkSyGgrz7JZivTOewXn2SzFemc9hn0ApMG6+/QnIlkNBXnWSzFemc9gvPslmLmmc9hn0ApMG6+/QnIlkNBXnWSzFemc9gGfQCkwbr79CciWQsy5mZ53B6ZW4LmZnncHplbhdFAoOZUtTlwhZLQ7FL3MzPO4PTK3BczM87g9MrcLooFAqWpy4QS0OxS9zMzzuD0ytwXMzPO4PTK3C6KBQKlqcuEEtDsUvczM87g9MrcFzMzzuD0ytwuigUCpanLhBLQ7FL3MzPO4PTK3BczM87g9MrcLooFAqWpy4QS0OxS9zMzzuD0ytwXMzPO4PTK3C6KBQKlqcuEEtDsUvczM87g9MrcFzMzzuD0ytwuigUCpanLhBLQ7FL3MzPO4PTK3BczM87g9MrcLooFAqWpy4QS0OxS9zMzzuD0ytwXMzPO4PTK3C6KBQKlqcuEEtDsUvczM87g9MrcFzMzzuD0ytwuigUCpanLhBLQ7FL3MzPO4PTK3BczM87g9MrcLooFAqWpy4QS0OxS9zMzzuD0ytwXMzPO4PTK3C6KBQKlqcuEEtDsUxczM87g9MrcAuegBUtTlwglodjoAAhN4AAAAAAAAAAAAAAAAAAAAAAAAAAAAAAAAAAAAAAAAAAA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34" name="Picture 12" descr="https://encrypted-tbn0.google.com/images?q=tbn:ANd9GcR7k08j3rHY_ew_OGQJ3e81bOuC0jpdHQCbPafp9D5fdTikbKlKJ0QJAE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33110">
            <a:off x="3959225" y="2974975"/>
            <a:ext cx="6905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5" name="38 Grupo"/>
          <p:cNvGrpSpPr>
            <a:grpSpLocks/>
          </p:cNvGrpSpPr>
          <p:nvPr/>
        </p:nvGrpSpPr>
        <p:grpSpPr bwMode="auto">
          <a:xfrm>
            <a:off x="250825" y="1444625"/>
            <a:ext cx="4206875" cy="3179763"/>
            <a:chOff x="607243" y="1444293"/>
            <a:chExt cx="4206238" cy="3180109"/>
          </a:xfrm>
        </p:grpSpPr>
        <p:pic>
          <p:nvPicPr>
            <p:cNvPr id="5143" name="Picture 8" descr="http://enciclopedia.us.es/images/7/7d/Bandera_de_Venezuela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3397">
              <a:off x="4139360" y="2440872"/>
              <a:ext cx="674121" cy="56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4" name="Picture 6" descr="https://encrypted-tbn0.google.com/images?q=tbn:ANd9GcQQsR4VzbzNshwpjVezzzSXzFFttFISKFwrpfWJxCgAKteNtstz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57746">
              <a:off x="1219612" y="3723209"/>
              <a:ext cx="687913" cy="575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5" name="Picture 10" descr="https://encrypted-tbn1.google.com/images?q=tbn:ANd9GcSN7N6wniU08-IxisGWIplgf1tZP3of51Cb5YrJFgPx6ULixV0zx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99361">
              <a:off x="2485897" y="1444293"/>
              <a:ext cx="723572" cy="50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6" name="Picture 16" descr="http://www.33ff.com/flags/XL_flags/Argentina_flag.g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60182">
              <a:off x="607243" y="2736760"/>
              <a:ext cx="745249" cy="56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7" name="Picture 18" descr="https://encrypted-tbn1.google.com/images?q=tbn:ANd9GcTyC_pBK4_17FZRS0PNC8Lr_tKsTx5npt93ofBFb4FRukpGMy4fr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59369">
              <a:off x="1876048" y="1483424"/>
              <a:ext cx="789237" cy="499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8" name="Picture 20" descr="http://enciclopedia.us.es/images/f/f4/Bandera_de_Suecia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89764">
              <a:off x="3908106" y="3372160"/>
              <a:ext cx="751064" cy="536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9" name="Picture 26" descr="https://encrypted-tbn3.google.com/images?q=tbn:ANd9GcSBCT_I2FaDt9y225TZMqZ_e9zZpim3mGfvl_7MVEHgI5oAbT1LPQ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55723">
              <a:off x="1372818" y="1762618"/>
              <a:ext cx="639029" cy="588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0" name="Picture 32" descr="https://encrypted-tbn3.google.com/images?q=tbn:ANd9GcSnSdyBu1tfxxGperU5sjojO06tdL1npFRQvqetydI1HaF0gNHb2A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42816">
              <a:off x="1770042" y="3983530"/>
              <a:ext cx="754307" cy="560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1" name="Picture 34" descr="https://encrypted-tbn2.google.com/images?q=tbn:ANd9GcS_GZka9YPeNBb1xNL2QhmmA5qhs-agVKa9ba3vgzRQJ4HDon9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7922">
              <a:off x="2447924" y="4062539"/>
              <a:ext cx="837161" cy="56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2" name="Picture 40" descr="https://encrypted-tbn1.google.com/images?q=tbn:ANd9GcQYeSCDQPeisH-TFOQX7pDCAGL3TQ_GZyPIp9Q24xAmI_KbizcMzQ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3284984"/>
              <a:ext cx="648072" cy="534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3" name="Picture 44" descr="https://encrypted-tbn3.google.com/images?q=tbn:ANd9GcR6gkmHgTnMvXZ-H2WyiDiGMzsJ1HnzXDkjZPk-pMcfaUUuLBDX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7566">
              <a:off x="749496" y="2152332"/>
              <a:ext cx="734514" cy="57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4" name="Picture 48" descr="http://banderas-e-himnos.com/media/flags/flagge-mexiko.gif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86970">
              <a:off x="3116636" y="3856546"/>
              <a:ext cx="898856" cy="56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5" name="Picture 52" descr="https://encrypted-tbn1.google.com/images?q=tbn:ANd9GcQdNzmWmVlpXPQXP1YsGb4vO5Mh2XRf46xqUXyoE5gPVeRCQCSS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97539">
              <a:off x="3672857" y="1897044"/>
              <a:ext cx="765317" cy="56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6" name="Picture 56" descr="https://encrypted-tbn1.google.com/images?q=tbn:ANd9GcRuULvmHldrSdE3D7Pye5ycRLbGQkZxeWzi54KziUPummmONMUvD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72976">
              <a:off x="3251294" y="1552731"/>
              <a:ext cx="753796" cy="56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55 Rectángulo"/>
          <p:cNvSpPr>
            <a:spLocks noChangeArrowheads="1"/>
          </p:cNvSpPr>
          <p:nvPr/>
        </p:nvSpPr>
        <p:spPr bwMode="auto">
          <a:xfrm>
            <a:off x="781050" y="4776788"/>
            <a:ext cx="3503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VE" sz="1400" b="1" dirty="0">
                <a:solidFill>
                  <a:srgbClr val="000090"/>
                </a:solidFill>
                <a:latin typeface="Century Gothic" pitchFamily="34" charset="0"/>
                <a:ea typeface="ＭＳ Ｐゴシック" pitchFamily="34" charset="-128"/>
                <a:cs typeface="+mn-cs"/>
              </a:rPr>
              <a:t>redenfermeriadultomayor@gmail.com</a:t>
            </a:r>
          </a:p>
        </p:txBody>
      </p:sp>
      <p:pic>
        <p:nvPicPr>
          <p:cNvPr id="5137" name="Picture 2" descr="C:\Users\Marialcira Quintero\Pictures\Facebook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157788"/>
            <a:ext cx="35718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57 Rectángulo"/>
          <p:cNvSpPr>
            <a:spLocks noChangeArrowheads="1"/>
          </p:cNvSpPr>
          <p:nvPr/>
        </p:nvSpPr>
        <p:spPr bwMode="auto">
          <a:xfrm>
            <a:off x="1362075" y="5229225"/>
            <a:ext cx="2778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VE" sz="1400" b="1" dirty="0">
                <a:solidFill>
                  <a:srgbClr val="000090"/>
                </a:solidFill>
                <a:latin typeface="Century Gothic" charset="0"/>
              </a:rPr>
              <a:t>Red Enfermería Adulto Mayor </a:t>
            </a:r>
            <a:endParaRPr lang="es-VE" sz="1400" dirty="0">
              <a:solidFill>
                <a:srgbClr val="000090"/>
              </a:solidFill>
              <a:latin typeface="Century Gothic" charset="0"/>
            </a:endParaRPr>
          </a:p>
        </p:txBody>
      </p:sp>
      <p:pic>
        <p:nvPicPr>
          <p:cNvPr id="5139" name="Picture 2" descr="C:\Users\Marialcira Quintero\Pictures\twitter-bird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661025"/>
            <a:ext cx="431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59 Rectángulo"/>
          <p:cNvSpPr>
            <a:spLocks noChangeArrowheads="1"/>
          </p:cNvSpPr>
          <p:nvPr/>
        </p:nvSpPr>
        <p:spPr bwMode="auto">
          <a:xfrm>
            <a:off x="1403350" y="5661025"/>
            <a:ext cx="1090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s-VE" sz="1400" b="1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ea typeface="ＭＳ Ｐゴシック" pitchFamily="34" charset="-128"/>
                <a:cs typeface="+mn-cs"/>
              </a:rPr>
              <a:t>@</a:t>
            </a:r>
            <a:r>
              <a:rPr lang="es-VE" sz="1400" b="1" dirty="0" err="1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ea typeface="ＭＳ Ｐゴシック" pitchFamily="34" charset="-128"/>
                <a:cs typeface="+mn-cs"/>
              </a:rPr>
              <a:t>redesam</a:t>
            </a:r>
            <a:endParaRPr lang="es-VE" sz="1400" dirty="0">
              <a:solidFill>
                <a:schemeClr val="bg1">
                  <a:lumMod val="50000"/>
                </a:schemeClr>
              </a:solidFill>
              <a:latin typeface="Century Gothic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5141" name="35 CuadroTexto"/>
          <p:cNvSpPr txBox="1">
            <a:spLocks noChangeArrowheads="1"/>
          </p:cNvSpPr>
          <p:nvPr/>
        </p:nvSpPr>
        <p:spPr bwMode="auto">
          <a:xfrm>
            <a:off x="1044575" y="260350"/>
            <a:ext cx="26638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VE" sz="2800" b="0" dirty="0">
                <a:solidFill>
                  <a:srgbClr val="000090"/>
                </a:solidFill>
                <a:latin typeface="Century Gothic" charset="0"/>
              </a:rPr>
              <a:t>110 Miembros</a:t>
            </a:r>
          </a:p>
          <a:p>
            <a:pPr eaLnBrk="1" hangingPunct="1"/>
            <a:r>
              <a:rPr lang="es-VE" sz="2800" b="0" dirty="0">
                <a:solidFill>
                  <a:srgbClr val="000090"/>
                </a:solidFill>
                <a:latin typeface="Century Gothic" charset="0"/>
              </a:rPr>
              <a:t>15 países </a:t>
            </a:r>
          </a:p>
        </p:txBody>
      </p:sp>
      <p:sp>
        <p:nvSpPr>
          <p:cNvPr id="37" name="2 Marcador de contenido"/>
          <p:cNvSpPr>
            <a:spLocks noGrp="1"/>
          </p:cNvSpPr>
          <p:nvPr>
            <p:ph idx="1"/>
          </p:nvPr>
        </p:nvSpPr>
        <p:spPr>
          <a:xfrm>
            <a:off x="4572000" y="1143000"/>
            <a:ext cx="4248150" cy="509428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s-ES_tradnl" sz="1800" dirty="0">
                <a:solidFill>
                  <a:srgbClr val="000090"/>
                </a:solidFill>
              </a:rPr>
              <a:t>En siete   años, los miembros de la Red ESAM nos hemos ido consolidando como grupo internacional,  creando Redes ESAM nacionales, socializado propuestas, intercambiando información y experiencias, participando en eventos científicos, y promoviendo en Iberoamérica el desarrollo y la visibilidad de la enfermería enfocada al cuidado de la salud de los adultos mayores.</a:t>
            </a:r>
            <a:endParaRPr lang="es-VE" sz="1800" dirty="0">
              <a:solidFill>
                <a:srgbClr val="000090"/>
              </a:solidFill>
            </a:endParaRPr>
          </a:p>
          <a:p>
            <a:pPr>
              <a:lnSpc>
                <a:spcPct val="150000"/>
              </a:lnSpc>
            </a:pPr>
            <a:endParaRPr lang="es-VE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761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057400"/>
            <a:ext cx="7772400" cy="1600200"/>
          </a:xfrm>
        </p:spPr>
        <p:txBody>
          <a:bodyPr/>
          <a:lstStyle/>
          <a:p>
            <a:pPr algn="ctr" eaLnBrk="1" hangingPunct="1"/>
            <a:r>
              <a:rPr lang="es-ES_tradnl" sz="4000" dirty="0">
                <a:solidFill>
                  <a:srgbClr val="000090"/>
                </a:solidFill>
                <a:latin typeface="Trebuchet MS" charset="0"/>
              </a:rPr>
              <a:t>RED INTERNACIONAL DE ENFERMERIA EN SALUD MENTAL</a:t>
            </a:r>
            <a:endParaRPr lang="en-US" sz="4000" dirty="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5124" name="Text Box 2"/>
          <p:cNvSpPr txBox="1">
            <a:spLocks noChangeArrowheads="1"/>
          </p:cNvSpPr>
          <p:nvPr/>
        </p:nvSpPr>
        <p:spPr bwMode="auto">
          <a:xfrm>
            <a:off x="7086600" y="3886200"/>
            <a:ext cx="1828800" cy="1752600"/>
          </a:xfrm>
          <a:prstGeom prst="rect">
            <a:avLst/>
          </a:prstGeom>
          <a:solidFill>
            <a:srgbClr val="FFFFFF"/>
          </a:solidFill>
          <a:ln w="12700">
            <a:solidFill>
              <a:srgbClr val="9BBB59"/>
            </a:solidFill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endParaRPr lang="es-VE" sz="1100" b="1" dirty="0">
              <a:solidFill>
                <a:srgbClr val="F79646"/>
              </a:solidFill>
              <a:latin typeface="Calibri" charset="0"/>
            </a:endParaRPr>
          </a:p>
          <a:p>
            <a:pPr algn="ctr" eaLnBrk="1" hangingPunct="1">
              <a:spcAft>
                <a:spcPts val="1000"/>
              </a:spcAft>
            </a:pPr>
            <a:endParaRPr lang="es-VE" sz="1100" b="1" dirty="0">
              <a:solidFill>
                <a:srgbClr val="F79646"/>
              </a:solidFill>
              <a:latin typeface="Calibri" charset="0"/>
            </a:endParaRPr>
          </a:p>
          <a:p>
            <a:pPr algn="ctr" eaLnBrk="1" hangingPunct="1">
              <a:spcAft>
                <a:spcPts val="1000"/>
              </a:spcAft>
            </a:pPr>
            <a:endParaRPr lang="es-VE" sz="2800" b="1" dirty="0">
              <a:solidFill>
                <a:srgbClr val="F79646"/>
              </a:solidFill>
              <a:latin typeface="Calibri" charset="0"/>
            </a:endParaRPr>
          </a:p>
          <a:p>
            <a:pPr algn="ctr" eaLnBrk="1" hangingPunct="1">
              <a:spcAft>
                <a:spcPts val="1000"/>
              </a:spcAft>
            </a:pPr>
            <a:r>
              <a:rPr lang="es-VE" sz="2800" b="1" dirty="0">
                <a:solidFill>
                  <a:srgbClr val="F79646"/>
                </a:solidFill>
                <a:latin typeface="Calibri" charset="0"/>
              </a:rPr>
              <a:t>RIENSAME</a:t>
            </a:r>
            <a:endParaRPr lang="es-AR" sz="2800" dirty="0">
              <a:solidFill>
                <a:srgbClr val="F79646"/>
              </a:solidFill>
            </a:endParaRPr>
          </a:p>
          <a:p>
            <a:pPr eaLnBrk="1" hangingPunct="1"/>
            <a:endParaRPr lang="es-AR" dirty="0"/>
          </a:p>
        </p:txBody>
      </p:sp>
      <p:pic>
        <p:nvPicPr>
          <p:cNvPr id="5125" name="8 Imagen" descr="http://4.bp.blogspot.com/-FRaTWr1PXbs/T5kJieMWBkI/AAAAAAAAAPk/affMuT-TRZk/s1600/giraso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038600"/>
            <a:ext cx="120015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Imagen logo enfameric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419600"/>
            <a:ext cx="1981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72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EEDA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1143000" cy="124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7 CuadroTexto"/>
          <p:cNvSpPr txBox="1">
            <a:spLocks noChangeArrowheads="1"/>
          </p:cNvSpPr>
          <p:nvPr/>
        </p:nvSpPr>
        <p:spPr bwMode="auto">
          <a:xfrm>
            <a:off x="533400" y="1066801"/>
            <a:ext cx="8458200" cy="6724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2000" i="1" dirty="0" smtClean="0">
                <a:solidFill>
                  <a:srgbClr val="000090"/>
                </a:solidFill>
                <a:latin typeface="+mn-lt"/>
                <a:ea typeface="Calibri" pitchFamily="34" charset="0"/>
                <a:cs typeface="Calibri" pitchFamily="34" charset="0"/>
              </a:rPr>
              <a:t>                                </a:t>
            </a:r>
            <a:r>
              <a:rPr lang="es-ES_tradnl" sz="2000" b="0" dirty="0" smtClean="0">
                <a:solidFill>
                  <a:srgbClr val="000090"/>
                </a:solidFill>
                <a:latin typeface="+mn-lt"/>
                <a:ea typeface="Calibri" pitchFamily="34" charset="0"/>
                <a:cs typeface="Calibri" pitchFamily="34" charset="0"/>
              </a:rPr>
              <a:t>Proyectos</a:t>
            </a:r>
            <a:endParaRPr lang="es-ES_tradnl" sz="2000" b="0" dirty="0">
              <a:solidFill>
                <a:srgbClr val="000090"/>
              </a:solidFill>
              <a:latin typeface="+mn-lt"/>
              <a:ea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es-ES_tradnl" sz="2000" dirty="0">
              <a:solidFill>
                <a:srgbClr val="000090"/>
              </a:solidFill>
              <a:latin typeface="+mn-lt"/>
              <a:ea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s-ES_tradnl" sz="2000" b="0" dirty="0">
                <a:solidFill>
                  <a:srgbClr val="000090"/>
                </a:solidFill>
                <a:latin typeface="+mn-lt"/>
                <a:ea typeface="Calibri" pitchFamily="34" charset="0"/>
                <a:cs typeface="Calibri" pitchFamily="34" charset="0"/>
              </a:rPr>
              <a:t>Enseñanza e investigación  del cuidado  en  los ejes temáticos: emergencia pre hospitalaria, emergencia hospitalaria y manejo de gestión de riesgo y desastre</a:t>
            </a:r>
          </a:p>
          <a:p>
            <a:pPr>
              <a:defRPr/>
            </a:pPr>
            <a:endParaRPr lang="es-ES_tradnl" sz="2000" b="0" dirty="0">
              <a:solidFill>
                <a:srgbClr val="000090"/>
              </a:solidFill>
              <a:latin typeface="+mn-lt"/>
              <a:ea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s-ES_tradnl" sz="2000" b="0" dirty="0">
                <a:solidFill>
                  <a:srgbClr val="000090"/>
                </a:solidFill>
                <a:latin typeface="+mn-lt"/>
                <a:ea typeface="Calibri" pitchFamily="34" charset="0"/>
                <a:cs typeface="Calibri" pitchFamily="34" charset="0"/>
              </a:rPr>
              <a:t>Creación de Redes </a:t>
            </a:r>
            <a:r>
              <a:rPr lang="es-ES_tradnl" sz="2000" b="0" dirty="0" smtClean="0">
                <a:solidFill>
                  <a:srgbClr val="000090"/>
                </a:solidFill>
                <a:latin typeface="+mn-lt"/>
                <a:ea typeface="Calibri" pitchFamily="34" charset="0"/>
                <a:cs typeface="Calibri" pitchFamily="34" charset="0"/>
              </a:rPr>
              <a:t>Nacionales </a:t>
            </a:r>
            <a:endParaRPr lang="es-ES_tradnl" sz="2000" b="0" dirty="0">
              <a:solidFill>
                <a:srgbClr val="000090"/>
              </a:solidFill>
              <a:latin typeface="+mn-lt"/>
              <a:ea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es-ES_tradnl" sz="2000" b="0" dirty="0">
              <a:solidFill>
                <a:srgbClr val="000090"/>
              </a:solidFill>
              <a:latin typeface="+mn-lt"/>
              <a:ea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s-ES_tradnl" sz="2000" b="0" dirty="0">
                <a:solidFill>
                  <a:srgbClr val="000090"/>
                </a:solidFill>
                <a:latin typeface="+mn-lt"/>
                <a:ea typeface="Calibri" pitchFamily="34" charset="0"/>
                <a:cs typeface="Calibri" pitchFamily="34" charset="0"/>
              </a:rPr>
              <a:t>Intercambio  de experiencias nacionales e internacionales en el manejo de los desastres </a:t>
            </a:r>
          </a:p>
          <a:p>
            <a:pPr>
              <a:buFont typeface="Arial" charset="0"/>
              <a:buChar char="•"/>
              <a:defRPr/>
            </a:pPr>
            <a:endParaRPr lang="es-ES_tradnl" sz="2000" b="0" dirty="0">
              <a:solidFill>
                <a:srgbClr val="000090"/>
              </a:solidFill>
              <a:latin typeface="+mn-lt"/>
              <a:ea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s-ES_tradnl" sz="2000" b="0" dirty="0">
                <a:solidFill>
                  <a:srgbClr val="000090"/>
                </a:solidFill>
                <a:latin typeface="+mn-lt"/>
                <a:ea typeface="Calibri" pitchFamily="34" charset="0"/>
                <a:cs typeface="Calibri" pitchFamily="34" charset="0"/>
              </a:rPr>
              <a:t>Elaboración de guías de enfermería en emergencia basado en la evidencia científica</a:t>
            </a:r>
          </a:p>
          <a:p>
            <a:pPr>
              <a:defRPr/>
            </a:pPr>
            <a:endParaRPr lang="es-ES_tradnl" sz="2000" b="0" dirty="0">
              <a:solidFill>
                <a:srgbClr val="000090"/>
              </a:solidFill>
              <a:latin typeface="+mn-lt"/>
              <a:ea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es-ES_tradnl" sz="1600" b="0" i="1" dirty="0">
                <a:solidFill>
                  <a:srgbClr val="000090"/>
                </a:solidFill>
                <a:latin typeface="+mn-lt"/>
                <a:ea typeface="Calibri" pitchFamily="34" charset="0"/>
                <a:cs typeface="Calibri" pitchFamily="34" charset="0"/>
              </a:rPr>
              <a:t>Países</a:t>
            </a:r>
          </a:p>
          <a:p>
            <a:pPr algn="just">
              <a:defRPr/>
            </a:pPr>
            <a:r>
              <a:rPr lang="es-ES_tradnl" sz="1600" b="0" dirty="0">
                <a:solidFill>
                  <a:srgbClr val="000090"/>
                </a:solidFill>
                <a:latin typeface="+mn-lt"/>
                <a:ea typeface="Calibri" pitchFamily="34" charset="0"/>
                <a:cs typeface="Calibri" pitchFamily="34" charset="0"/>
              </a:rPr>
              <a:t>Argentina, Brasil, Colombia,  Chile, Ecuador, </a:t>
            </a:r>
            <a:r>
              <a:rPr lang="es-ES_tradnl" sz="1600" b="0" dirty="0" err="1">
                <a:solidFill>
                  <a:srgbClr val="000090"/>
                </a:solidFill>
                <a:latin typeface="+mn-lt"/>
                <a:ea typeface="Calibri" pitchFamily="34" charset="0"/>
                <a:cs typeface="Calibri" pitchFamily="34" charset="0"/>
              </a:rPr>
              <a:t>Espa</a:t>
            </a:r>
            <a:r>
              <a:rPr lang="es-VE" sz="1600" b="0" dirty="0" err="1">
                <a:solidFill>
                  <a:srgbClr val="000090"/>
                </a:solidFill>
                <a:latin typeface="+mn-lt"/>
                <a:ea typeface="Calibri" pitchFamily="34" charset="0"/>
                <a:cs typeface="Calibri" pitchFamily="34" charset="0"/>
              </a:rPr>
              <a:t>ña</a:t>
            </a:r>
            <a:r>
              <a:rPr lang="es-VE" sz="1600" b="0" dirty="0">
                <a:solidFill>
                  <a:srgbClr val="000090"/>
                </a:solidFill>
                <a:latin typeface="+mn-lt"/>
                <a:ea typeface="Calibri" pitchFamily="34" charset="0"/>
                <a:cs typeface="Calibri" pitchFamily="34" charset="0"/>
              </a:rPr>
              <a:t>, </a:t>
            </a:r>
            <a:r>
              <a:rPr lang="es-ES_tradnl" sz="1600" b="0" dirty="0">
                <a:solidFill>
                  <a:srgbClr val="000090"/>
                </a:solidFill>
                <a:latin typeface="+mn-lt"/>
                <a:ea typeface="Calibri" pitchFamily="34" charset="0"/>
                <a:cs typeface="Calibri" pitchFamily="34" charset="0"/>
              </a:rPr>
              <a:t>México, Panamá,  Perú, Uruguay, Venezuela y Canadá</a:t>
            </a:r>
          </a:p>
          <a:p>
            <a:pPr algn="just">
              <a:defRPr/>
            </a:pPr>
            <a:endParaRPr lang="es-ES_tradnl" sz="1600" b="0" dirty="0">
              <a:solidFill>
                <a:srgbClr val="000090"/>
              </a:solidFill>
              <a:latin typeface="+mn-lt"/>
              <a:ea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s-ES_tradnl" sz="1600" b="0" dirty="0">
                <a:solidFill>
                  <a:srgbClr val="000090"/>
                </a:solidFill>
                <a:latin typeface="+mn-lt"/>
                <a:ea typeface="Calibri" pitchFamily="34" charset="0"/>
                <a:cs typeface="Calibri" pitchFamily="34" charset="0"/>
              </a:rPr>
              <a:t>Roxana Obando Zegarra, </a:t>
            </a:r>
            <a:r>
              <a:rPr lang="es-ES_tradnl" sz="1600" b="0" dirty="0" err="1">
                <a:solidFill>
                  <a:srgbClr val="000090"/>
                </a:solidFill>
                <a:latin typeface="+mn-lt"/>
                <a:ea typeface="Calibri" pitchFamily="34" charset="0"/>
                <a:cs typeface="Calibri" pitchFamily="34" charset="0"/>
              </a:rPr>
              <a:t>Peru</a:t>
            </a:r>
            <a:r>
              <a:rPr lang="es-ES_tradnl" sz="1600" b="0" dirty="0">
                <a:solidFill>
                  <a:srgbClr val="000090"/>
                </a:solidFill>
                <a:latin typeface="+mn-lt"/>
                <a:ea typeface="Calibri" pitchFamily="34" charset="0"/>
                <a:cs typeface="Calibri" pitchFamily="34" charset="0"/>
              </a:rPr>
              <a:t> </a:t>
            </a:r>
            <a:r>
              <a:rPr lang="es-ES_tradnl" sz="1600" b="0" dirty="0">
                <a:solidFill>
                  <a:srgbClr val="000090"/>
                </a:solidFill>
                <a:latin typeface="+mn-lt"/>
                <a:ea typeface="Calibri" pitchFamily="34" charset="0"/>
                <a:cs typeface="Calibri" pitchFamily="34" charset="0"/>
                <a:hlinkClick r:id="rId3"/>
              </a:rPr>
              <a:t>robando_z@yahoo.es</a:t>
            </a:r>
            <a:r>
              <a:rPr lang="es-ES_tradnl" sz="1600" b="0" dirty="0">
                <a:solidFill>
                  <a:srgbClr val="000090"/>
                </a:solidFill>
                <a:latin typeface="+mn-lt"/>
                <a:ea typeface="Calibri" pitchFamily="34" charset="0"/>
                <a:cs typeface="Calibri" pitchFamily="34" charset="0"/>
              </a:rPr>
              <a:t> </a:t>
            </a:r>
          </a:p>
          <a:p>
            <a:pPr>
              <a:defRPr/>
            </a:pPr>
            <a:r>
              <a:rPr lang="es-ES_tradnl" sz="1600" b="0" dirty="0">
                <a:solidFill>
                  <a:srgbClr val="000090"/>
                </a:solidFill>
                <a:latin typeface="+mn-lt"/>
                <a:ea typeface="Calibri" pitchFamily="34" charset="0"/>
                <a:cs typeface="Calibri" pitchFamily="34" charset="0"/>
              </a:rPr>
              <a:t>Yolanda Gonzales, </a:t>
            </a:r>
            <a:r>
              <a:rPr lang="es-ES_tradnl" sz="1600" b="0" dirty="0" err="1">
                <a:solidFill>
                  <a:srgbClr val="000090"/>
                </a:solidFill>
                <a:latin typeface="+mn-lt"/>
                <a:ea typeface="Calibri" pitchFamily="34" charset="0"/>
                <a:cs typeface="Calibri" pitchFamily="34" charset="0"/>
              </a:rPr>
              <a:t>Panama</a:t>
            </a:r>
            <a:r>
              <a:rPr lang="es-ES_tradnl" sz="1600" b="0" dirty="0">
                <a:solidFill>
                  <a:srgbClr val="000090"/>
                </a:solidFill>
                <a:latin typeface="+mn-lt"/>
                <a:ea typeface="Calibri" pitchFamily="34" charset="0"/>
                <a:cs typeface="Calibri" pitchFamily="34" charset="0"/>
              </a:rPr>
              <a:t> </a:t>
            </a:r>
            <a:r>
              <a:rPr lang="es-ES" sz="1600" b="0" dirty="0">
                <a:solidFill>
                  <a:srgbClr val="000090"/>
                </a:solidFill>
                <a:latin typeface="+mn-lt"/>
                <a:cs typeface="+mn-cs"/>
                <a:hlinkClick r:id="rId4"/>
              </a:rPr>
              <a:t>yolamari22@yahoo.com</a:t>
            </a:r>
            <a:r>
              <a:rPr lang="es-ES" sz="1600" b="0" dirty="0">
                <a:solidFill>
                  <a:srgbClr val="000090"/>
                </a:solidFill>
                <a:latin typeface="+mn-lt"/>
                <a:cs typeface="+mn-cs"/>
              </a:rPr>
              <a:t> </a:t>
            </a:r>
            <a:endParaRPr lang="es-ES_tradnl" sz="1600" b="0" dirty="0">
              <a:solidFill>
                <a:srgbClr val="000090"/>
              </a:solidFill>
              <a:latin typeface="+mn-lt"/>
              <a:cs typeface="+mn-cs"/>
            </a:endParaRPr>
          </a:p>
          <a:p>
            <a:pPr>
              <a:defRPr/>
            </a:pPr>
            <a:endParaRPr lang="es-ES_tradnl" sz="1600" dirty="0">
              <a:solidFill>
                <a:srgbClr val="000090"/>
              </a:solidFill>
              <a:cs typeface="+mn-cs"/>
            </a:endParaRPr>
          </a:p>
          <a:p>
            <a:pPr>
              <a:defRPr/>
            </a:pPr>
            <a:endParaRPr lang="es-VE" dirty="0">
              <a:solidFill>
                <a:srgbClr val="A50021"/>
              </a:solidFill>
              <a:cs typeface="+mn-cs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574925" y="260350"/>
            <a:ext cx="6264275" cy="15684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2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Red Internacional de enfermería en emergencias y desastres - REEDA</a:t>
            </a:r>
            <a:endParaRPr lang="es-ES" sz="28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602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228600"/>
            <a:ext cx="90932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28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4400"/>
            <a:ext cx="8915400" cy="6769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152400"/>
            <a:ext cx="88392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err="1" smtClean="0"/>
              <a:t>Comunicação</a:t>
            </a:r>
            <a:r>
              <a:rPr lang="en-US" b="0" dirty="0" smtClean="0"/>
              <a:t> entre OPS/</a:t>
            </a:r>
            <a:r>
              <a:rPr lang="en-US" b="0" dirty="0" err="1" smtClean="0"/>
              <a:t>Redes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267430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/>
          <p:cNvSpPr>
            <a:spLocks noChangeArrowheads="1"/>
          </p:cNvSpPr>
          <p:nvPr/>
        </p:nvSpPr>
        <p:spPr bwMode="auto">
          <a:xfrm>
            <a:off x="0" y="3062288"/>
            <a:ext cx="9144000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_tradnl" sz="1200">
              <a:cs typeface="Times New Roman" pitchFamily="18" charset="0"/>
            </a:endParaRPr>
          </a:p>
          <a:p>
            <a:pPr eaLnBrk="0" hangingPunct="0"/>
            <a:r>
              <a:rPr lang="es-ES_tradnl" sz="1100">
                <a:solidFill>
                  <a:srgbClr val="003399"/>
                </a:solidFill>
                <a:latin typeface="Gill Sans MT" pitchFamily="34" charset="0"/>
                <a:cs typeface="Microsoft Sans Serif" pitchFamily="34" charset="0"/>
              </a:rPr>
              <a:t> </a:t>
            </a:r>
            <a:endParaRPr lang="es-ES_tradnl" sz="1200">
              <a:cs typeface="Times New Roman" pitchFamily="18" charset="0"/>
            </a:endParaRPr>
          </a:p>
          <a:p>
            <a:pPr eaLnBrk="0" hangingPunct="0"/>
            <a:endParaRPr lang="es-ES_tradnl"/>
          </a:p>
        </p:txBody>
      </p:sp>
      <p:sp>
        <p:nvSpPr>
          <p:cNvPr id="4100" name="Content Placeholder 1"/>
          <p:cNvSpPr>
            <a:spLocks noGrp="1"/>
          </p:cNvSpPr>
          <p:nvPr>
            <p:ph idx="1"/>
          </p:nvPr>
        </p:nvSpPr>
        <p:spPr>
          <a:xfrm>
            <a:off x="533400" y="1828800"/>
            <a:ext cx="8153400" cy="457993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s-ES_tradnl" b="1" dirty="0" smtClean="0">
                <a:solidFill>
                  <a:srgbClr val="000090"/>
                </a:solidFill>
                <a:latin typeface="+mj-lt"/>
                <a:cs typeface="Microsoft Sans Serif" pitchFamily="34" charset="0"/>
              </a:rPr>
              <a:t>Red Enfaméricas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_tradnl" b="1" dirty="0" smtClean="0">
              <a:solidFill>
                <a:schemeClr val="tx2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s-ES_tradnl" b="1" dirty="0" smtClean="0">
              <a:solidFill>
                <a:schemeClr val="tx2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s-ES_tradnl" b="1" dirty="0" smtClean="0">
              <a:solidFill>
                <a:schemeClr val="tx2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s-ES_tradnl" b="1" dirty="0" smtClean="0">
              <a:solidFill>
                <a:schemeClr val="tx2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marL="360363" indent="-360363">
              <a:spcAft>
                <a:spcPts val="1200"/>
              </a:spcAft>
              <a:buFont typeface="Wingdings" pitchFamily="2" charset="2"/>
              <a:buNone/>
              <a:defRPr/>
            </a:pPr>
            <a:r>
              <a:rPr lang="pt-BR" sz="2200" b="1" dirty="0" smtClean="0">
                <a:solidFill>
                  <a:srgbClr val="000090"/>
                </a:solidFill>
                <a:latin typeface="Microsoft Sans Serif" pitchFamily="34" charset="0"/>
                <a:cs typeface="Microsoft Sans Serif" pitchFamily="34" charset="0"/>
              </a:rPr>
              <a:t>2.000 miembros </a:t>
            </a:r>
            <a:r>
              <a:rPr lang="pt-BR" sz="2200" dirty="0" smtClean="0">
                <a:solidFill>
                  <a:srgbClr val="000090"/>
                </a:solidFill>
                <a:latin typeface="Microsoft Sans Serif" pitchFamily="34" charset="0"/>
                <a:cs typeface="Microsoft Sans Serif" pitchFamily="34" charset="0"/>
              </a:rPr>
              <a:t>de las Américas y de varias partes del mundo</a:t>
            </a:r>
            <a:endParaRPr lang="pt-BR" sz="2200" dirty="0" smtClean="0">
              <a:solidFill>
                <a:srgbClr val="000090"/>
              </a:solidFill>
            </a:endParaRPr>
          </a:p>
          <a:p>
            <a:pPr marL="360363" indent="-360363">
              <a:spcAft>
                <a:spcPts val="1200"/>
              </a:spcAft>
              <a:buNone/>
              <a:defRPr/>
            </a:pPr>
            <a:r>
              <a:rPr lang="es-ES_tradnl" sz="2000" u="sng" dirty="0" err="1">
                <a:solidFill>
                  <a:srgbClr val="0000FF"/>
                </a:solidFill>
                <a:latin typeface="Calibri" pitchFamily="34" charset="0"/>
                <a:cs typeface="Microsoft Sans Serif" pitchFamily="34" charset="0"/>
              </a:rPr>
              <a:t>enfamericas@listserv.paho.org</a:t>
            </a:r>
            <a:endParaRPr lang="pt-BR" sz="2000" dirty="0">
              <a:solidFill>
                <a:srgbClr val="0000FF"/>
              </a:solidFill>
              <a:latin typeface="Calibri" pitchFamily="34" charset="0"/>
            </a:endParaRPr>
          </a:p>
          <a:p>
            <a:pPr marL="360363" indent="-360363">
              <a:spcAft>
                <a:spcPts val="1200"/>
              </a:spcAft>
              <a:buFont typeface="Wingdings" pitchFamily="2" charset="2"/>
              <a:buNone/>
              <a:defRPr/>
            </a:pPr>
            <a:endParaRPr lang="pt-BR" sz="2200" dirty="0" smtClean="0"/>
          </a:p>
          <a:p>
            <a:pPr marL="360363" indent="-360363">
              <a:spcAft>
                <a:spcPts val="1200"/>
              </a:spcAft>
              <a:defRPr/>
            </a:pPr>
            <a:endParaRPr lang="pt-BR" dirty="0" smtClean="0">
              <a:solidFill>
                <a:schemeClr val="tx2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s-ES_tradnl" b="1" dirty="0" smtClean="0">
              <a:solidFill>
                <a:schemeClr val="tx2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pt-BR" dirty="0" smtClean="0">
              <a:solidFill>
                <a:schemeClr val="tx2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eaLnBrk="1" hangingPunct="1">
              <a:defRPr/>
            </a:pPr>
            <a:endParaRPr lang="pt-BR" dirty="0" smtClean="0"/>
          </a:p>
        </p:txBody>
      </p:sp>
      <p:sp>
        <p:nvSpPr>
          <p:cNvPr id="23556" name="CaixaDeTexto 4"/>
          <p:cNvSpPr txBox="1">
            <a:spLocks noChangeArrowheads="1"/>
          </p:cNvSpPr>
          <p:nvPr/>
        </p:nvSpPr>
        <p:spPr bwMode="auto">
          <a:xfrm>
            <a:off x="457200" y="2438400"/>
            <a:ext cx="8286750" cy="1923604"/>
          </a:xfrm>
          <a:prstGeom prst="rect">
            <a:avLst/>
          </a:prstGeom>
          <a:solidFill>
            <a:srgbClr val="B6CBE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_tradnl" sz="2000" b="0" dirty="0">
                <a:solidFill>
                  <a:srgbClr val="000090"/>
                </a:solidFill>
                <a:latin typeface="+mj-lt"/>
                <a:cs typeface="Microsoft Sans Serif" pitchFamily="34" charset="0"/>
              </a:rPr>
              <a:t>Diseminación e intercambio de información de enfermería en las Américas y en el mundo, que, por medio de una lista de distribución electrónica busca contribuir al mejoramiento de la accesibilidad y calidad de la atención de salud y a expandir el valor del cuidado humano</a:t>
            </a:r>
            <a:r>
              <a:rPr lang="es-ES_tradnl" b="0" dirty="0">
                <a:solidFill>
                  <a:schemeClr val="tx2"/>
                </a:solidFill>
                <a:latin typeface="Calibri" pitchFamily="34" charset="0"/>
                <a:cs typeface="Microsoft Sans Serif" pitchFamily="34" charset="0"/>
              </a:rPr>
              <a:t>. </a:t>
            </a:r>
            <a:endParaRPr lang="pt-BR" b="0" dirty="0">
              <a:solidFill>
                <a:schemeClr val="tx2"/>
              </a:solidFill>
              <a:latin typeface="Calibri" pitchFamily="34" charset="0"/>
              <a:cs typeface="Microsoft Sans Serif" pitchFamily="34" charset="0"/>
            </a:endParaRPr>
          </a:p>
        </p:txBody>
      </p:sp>
      <p:sp>
        <p:nvSpPr>
          <p:cNvPr id="23557" name="CaixaDeTexto 6"/>
          <p:cNvSpPr txBox="1">
            <a:spLocks noChangeArrowheads="1"/>
          </p:cNvSpPr>
          <p:nvPr/>
        </p:nvSpPr>
        <p:spPr bwMode="auto">
          <a:xfrm>
            <a:off x="457200" y="3962400"/>
            <a:ext cx="8382000" cy="33813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b="0" u="sng">
                <a:solidFill>
                  <a:srgbClr val="0000FF"/>
                </a:solidFill>
                <a:latin typeface="Calibri" pitchFamily="34" charset="0"/>
              </a:rPr>
              <a:t>http://listserv.paho.org/archives/enfamericas.html</a:t>
            </a:r>
            <a:r>
              <a:rPr lang="en-GB" sz="1600" b="0">
                <a:solidFill>
                  <a:srgbClr val="0000FF"/>
                </a:solidFill>
                <a:latin typeface="Calibri" pitchFamily="34" charset="0"/>
              </a:rPr>
              <a:t> </a:t>
            </a:r>
            <a:endParaRPr lang="pt-BR" sz="1600" b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2" cstate="print"/>
          <a:srcRect l="28403" t="23729" r="1460" b="47383"/>
          <a:stretch>
            <a:fillRect/>
          </a:stretch>
        </p:blipFill>
        <p:spPr bwMode="auto">
          <a:xfrm>
            <a:off x="5181600" y="762000"/>
            <a:ext cx="37338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150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Sugestões</a:t>
            </a:r>
            <a:r>
              <a:rPr lang="en-US" dirty="0" smtClean="0"/>
              <a:t>/</a:t>
            </a:r>
            <a:r>
              <a:rPr lang="en-US" dirty="0" err="1" smtClean="0"/>
              <a:t>Dificuldades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Hay </a:t>
            </a:r>
            <a:r>
              <a:rPr lang="en-US" i="1" dirty="0" err="1"/>
              <a:t>países</a:t>
            </a:r>
            <a:r>
              <a:rPr lang="en-US" i="1" dirty="0"/>
              <a:t> </a:t>
            </a:r>
            <a:r>
              <a:rPr lang="en-US" i="1" dirty="0" err="1"/>
              <a:t>que</a:t>
            </a:r>
            <a:r>
              <a:rPr lang="en-US" i="1" dirty="0"/>
              <a:t> se </a:t>
            </a:r>
            <a:r>
              <a:rPr lang="en-US" i="1" dirty="0" err="1"/>
              <a:t>anotaron</a:t>
            </a:r>
            <a:r>
              <a:rPr lang="en-US" i="1" dirty="0"/>
              <a:t> </a:t>
            </a:r>
            <a:r>
              <a:rPr lang="en-US" i="1" dirty="0" err="1"/>
              <a:t>para</a:t>
            </a:r>
            <a:r>
              <a:rPr lang="en-US" i="1" dirty="0"/>
              <a:t> </a:t>
            </a:r>
            <a:r>
              <a:rPr lang="en-US" i="1" dirty="0" err="1"/>
              <a:t>participar</a:t>
            </a:r>
            <a:r>
              <a:rPr lang="en-US" i="1" dirty="0"/>
              <a:t> </a:t>
            </a:r>
            <a:r>
              <a:rPr lang="en-US" i="1" dirty="0" err="1"/>
              <a:t>pero</a:t>
            </a:r>
            <a:r>
              <a:rPr lang="en-US" i="1" dirty="0"/>
              <a:t> no </a:t>
            </a:r>
            <a:r>
              <a:rPr lang="en-US" i="1" dirty="0" err="1"/>
              <a:t>trabajan</a:t>
            </a:r>
            <a:r>
              <a:rPr lang="en-US" i="1" dirty="0"/>
              <a:t> </a:t>
            </a:r>
            <a:r>
              <a:rPr lang="en-US" i="1" dirty="0" smtClean="0"/>
              <a:t>.</a:t>
            </a:r>
            <a:r>
              <a:rPr lang="en-US" i="1" dirty="0" err="1" smtClean="0"/>
              <a:t>Creemos</a:t>
            </a:r>
            <a:r>
              <a:rPr lang="en-US" i="1" dirty="0" smtClean="0"/>
              <a:t> </a:t>
            </a:r>
            <a:r>
              <a:rPr lang="en-US" i="1" dirty="0" err="1"/>
              <a:t>que</a:t>
            </a:r>
            <a:r>
              <a:rPr lang="en-US" i="1" dirty="0"/>
              <a:t> </a:t>
            </a:r>
            <a:r>
              <a:rPr lang="en-US" i="1" dirty="0" err="1" smtClean="0"/>
              <a:t>algunas</a:t>
            </a:r>
            <a:r>
              <a:rPr lang="en-US" i="1" dirty="0"/>
              <a:t> </a:t>
            </a:r>
            <a:r>
              <a:rPr lang="en-US" i="1" dirty="0" err="1" smtClean="0"/>
              <a:t>actividades</a:t>
            </a:r>
            <a:r>
              <a:rPr lang="en-US" i="1" dirty="0" smtClean="0"/>
              <a:t> </a:t>
            </a:r>
            <a:r>
              <a:rPr lang="en-US" i="1" dirty="0" err="1"/>
              <a:t>deberían</a:t>
            </a:r>
            <a:r>
              <a:rPr lang="en-US" i="1" dirty="0"/>
              <a:t> </a:t>
            </a:r>
            <a:r>
              <a:rPr lang="en-US" i="1" dirty="0" err="1"/>
              <a:t>cobrarse</a:t>
            </a:r>
            <a:r>
              <a:rPr lang="en-US" i="1" dirty="0"/>
              <a:t> </a:t>
            </a:r>
            <a:r>
              <a:rPr lang="en-US" i="1" dirty="0" err="1"/>
              <a:t>para</a:t>
            </a:r>
            <a:r>
              <a:rPr lang="en-US" i="1" dirty="0"/>
              <a:t> </a:t>
            </a:r>
            <a:r>
              <a:rPr lang="en-US" i="1" dirty="0" err="1"/>
              <a:t>poder</a:t>
            </a:r>
            <a:r>
              <a:rPr lang="en-US" i="1" dirty="0"/>
              <a:t> </a:t>
            </a:r>
            <a:r>
              <a:rPr lang="en-US" i="1" dirty="0" err="1"/>
              <a:t>generar</a:t>
            </a:r>
            <a:r>
              <a:rPr lang="en-US" i="1" dirty="0"/>
              <a:t> </a:t>
            </a:r>
            <a:r>
              <a:rPr lang="en-US" i="1" dirty="0" err="1"/>
              <a:t>fondos</a:t>
            </a:r>
            <a:r>
              <a:rPr lang="en-US" i="1" dirty="0"/>
              <a:t> </a:t>
            </a:r>
            <a:r>
              <a:rPr lang="en-US" i="1" dirty="0" err="1"/>
              <a:t>porque</a:t>
            </a:r>
            <a:r>
              <a:rPr lang="en-US" i="1" dirty="0"/>
              <a:t> hay </a:t>
            </a:r>
            <a:r>
              <a:rPr lang="en-US" i="1" dirty="0" err="1"/>
              <a:t>gastos</a:t>
            </a:r>
            <a:r>
              <a:rPr lang="en-US" i="1" dirty="0"/>
              <a:t> </a:t>
            </a:r>
            <a:r>
              <a:rPr lang="en-US" i="1" dirty="0" err="1"/>
              <a:t>mensuales</a:t>
            </a:r>
            <a:r>
              <a:rPr lang="en-US" i="1" dirty="0"/>
              <a:t> </a:t>
            </a:r>
            <a:r>
              <a:rPr lang="en-US" i="1" dirty="0" err="1" smtClean="0"/>
              <a:t>queafrontan</a:t>
            </a:r>
            <a:r>
              <a:rPr lang="en-US" i="1" dirty="0" smtClean="0"/>
              <a:t> </a:t>
            </a:r>
            <a:r>
              <a:rPr lang="en-US" i="1" dirty="0"/>
              <a:t>los </a:t>
            </a:r>
            <a:r>
              <a:rPr lang="en-US" i="1" dirty="0" err="1"/>
              <a:t>Coordinadores</a:t>
            </a:r>
            <a:r>
              <a:rPr lang="en-US" i="1" dirty="0"/>
              <a:t>. </a:t>
            </a:r>
            <a:r>
              <a:rPr lang="en-US" i="1" dirty="0" err="1"/>
              <a:t>Igualmente</a:t>
            </a:r>
            <a:r>
              <a:rPr lang="en-US" i="1" dirty="0"/>
              <a:t> </a:t>
            </a:r>
            <a:r>
              <a:rPr lang="en-US" i="1" dirty="0" err="1"/>
              <a:t>para</a:t>
            </a:r>
            <a:r>
              <a:rPr lang="en-US" i="1" dirty="0"/>
              <a:t> </a:t>
            </a:r>
            <a:r>
              <a:rPr lang="en-US" i="1" dirty="0" err="1"/>
              <a:t>poder</a:t>
            </a:r>
            <a:r>
              <a:rPr lang="en-US" i="1" dirty="0"/>
              <a:t> </a:t>
            </a:r>
            <a:r>
              <a:rPr lang="en-US" i="1" dirty="0" err="1"/>
              <a:t>realizar</a:t>
            </a:r>
            <a:r>
              <a:rPr lang="en-US" i="1" dirty="0"/>
              <a:t> </a:t>
            </a:r>
            <a:r>
              <a:rPr lang="en-US" i="1" dirty="0" err="1"/>
              <a:t>Congresos</a:t>
            </a:r>
            <a:r>
              <a:rPr lang="en-US" i="1" dirty="0"/>
              <a:t> Y </a:t>
            </a:r>
            <a:r>
              <a:rPr lang="en-US" i="1" dirty="0" err="1"/>
              <a:t>creemos</a:t>
            </a:r>
            <a:r>
              <a:rPr lang="en-US" i="1" dirty="0"/>
              <a:t> </a:t>
            </a:r>
            <a:r>
              <a:rPr lang="en-US" i="1" dirty="0" err="1"/>
              <a:t>que</a:t>
            </a:r>
            <a:r>
              <a:rPr lang="en-US" i="1" dirty="0"/>
              <a:t> </a:t>
            </a:r>
            <a:r>
              <a:rPr lang="en-US" i="1" dirty="0" smtClean="0"/>
              <a:t>los</a:t>
            </a:r>
            <a:r>
              <a:rPr lang="en-US" i="1" dirty="0"/>
              <a:t> </a:t>
            </a:r>
            <a:r>
              <a:rPr lang="en-US" i="1" dirty="0" err="1" smtClean="0"/>
              <a:t>presentadores</a:t>
            </a:r>
            <a:r>
              <a:rPr lang="en-US" i="1" dirty="0" smtClean="0"/>
              <a:t> </a:t>
            </a:r>
            <a:r>
              <a:rPr lang="en-US" i="1" dirty="0"/>
              <a:t>de </a:t>
            </a:r>
            <a:r>
              <a:rPr lang="en-US" i="1" dirty="0" err="1"/>
              <a:t>las</a:t>
            </a:r>
            <a:r>
              <a:rPr lang="en-US" i="1" dirty="0"/>
              <a:t> </a:t>
            </a:r>
            <a:r>
              <a:rPr lang="en-US" i="1" dirty="0" err="1"/>
              <a:t>Redes</a:t>
            </a:r>
            <a:r>
              <a:rPr lang="en-US" i="1" dirty="0"/>
              <a:t> en los </a:t>
            </a:r>
            <a:r>
              <a:rPr lang="en-US" i="1" dirty="0" err="1"/>
              <a:t>Coloquios</a:t>
            </a:r>
            <a:r>
              <a:rPr lang="en-US" i="1" dirty="0"/>
              <a:t> de </a:t>
            </a:r>
            <a:r>
              <a:rPr lang="en-US" i="1" dirty="0" err="1"/>
              <a:t>Investigación</a:t>
            </a:r>
            <a:r>
              <a:rPr lang="en-US" i="1" dirty="0"/>
              <a:t> y /o </a:t>
            </a:r>
            <a:r>
              <a:rPr lang="en-US" i="1" dirty="0" err="1"/>
              <a:t>Educación</a:t>
            </a:r>
            <a:r>
              <a:rPr lang="en-US" i="1" dirty="0"/>
              <a:t> no </a:t>
            </a:r>
            <a:r>
              <a:rPr lang="en-US" i="1" dirty="0" err="1" smtClean="0"/>
              <a:t>deberían</a:t>
            </a:r>
            <a:r>
              <a:rPr lang="en-US" i="1" dirty="0"/>
              <a:t> </a:t>
            </a:r>
            <a:r>
              <a:rPr lang="en-US" i="1" dirty="0" err="1" smtClean="0"/>
              <a:t>abonar</a:t>
            </a:r>
            <a:r>
              <a:rPr lang="en-US" i="1" dirty="0" smtClean="0"/>
              <a:t> </a:t>
            </a:r>
            <a:r>
              <a:rPr lang="en-US" i="1" dirty="0" err="1" smtClean="0"/>
              <a:t>inscripción</a:t>
            </a:r>
            <a:r>
              <a:rPr lang="en-US" i="1" dirty="0"/>
              <a:t>.</a:t>
            </a:r>
            <a:endParaRPr lang="en-US" i="1" dirty="0" smtClean="0"/>
          </a:p>
          <a:p>
            <a:r>
              <a:rPr lang="en-US" i="1" dirty="0" err="1" smtClean="0"/>
              <a:t>Necesidad</a:t>
            </a:r>
            <a:r>
              <a:rPr lang="en-US" i="1" dirty="0" smtClean="0"/>
              <a:t> </a:t>
            </a:r>
            <a:r>
              <a:rPr lang="en-US" i="1" dirty="0"/>
              <a:t>de </a:t>
            </a:r>
            <a:r>
              <a:rPr lang="en-US" i="1" dirty="0" err="1"/>
              <a:t>fortalecimiento</a:t>
            </a:r>
            <a:r>
              <a:rPr lang="en-US" i="1" dirty="0"/>
              <a:t> de </a:t>
            </a:r>
            <a:r>
              <a:rPr lang="en-US" i="1" dirty="0" err="1"/>
              <a:t>las</a:t>
            </a:r>
            <a:r>
              <a:rPr lang="en-US" i="1" dirty="0"/>
              <a:t> </a:t>
            </a:r>
            <a:r>
              <a:rPr lang="en-US" i="1" dirty="0" err="1"/>
              <a:t>rede</a:t>
            </a:r>
            <a:r>
              <a:rPr lang="en-US" i="1" dirty="0"/>
              <a:t> </a:t>
            </a:r>
            <a:r>
              <a:rPr lang="en-US" i="1" dirty="0" err="1"/>
              <a:t>nacionales</a:t>
            </a:r>
            <a:r>
              <a:rPr lang="en-US" i="1" dirty="0"/>
              <a:t> </a:t>
            </a:r>
            <a:r>
              <a:rPr lang="en-US" i="1" dirty="0" err="1"/>
              <a:t>es</a:t>
            </a:r>
            <a:r>
              <a:rPr lang="en-US" i="1" dirty="0"/>
              <a:t> un </a:t>
            </a:r>
            <a:r>
              <a:rPr lang="en-US" i="1" dirty="0" err="1"/>
              <a:t>trabajo</a:t>
            </a:r>
            <a:r>
              <a:rPr lang="en-US" i="1" dirty="0"/>
              <a:t> </a:t>
            </a:r>
            <a:r>
              <a:rPr lang="en-US" i="1" dirty="0" err="1"/>
              <a:t>pendiente</a:t>
            </a:r>
            <a:r>
              <a:rPr lang="en-US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8453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>
                <a:ea typeface="+mn-ea"/>
                <a:cs typeface="+mn-cs"/>
              </a:rPr>
              <a:t>Sugestões</a:t>
            </a:r>
            <a:r>
              <a:rPr lang="en-US" sz="3200" dirty="0" smtClean="0">
                <a:ea typeface="+mn-ea"/>
                <a:cs typeface="+mn-cs"/>
              </a:rPr>
              <a:t>/ </a:t>
            </a:r>
            <a:r>
              <a:rPr lang="en-US" sz="3200" dirty="0" err="1" smtClean="0">
                <a:ea typeface="+mn-ea"/>
                <a:cs typeface="+mn-cs"/>
              </a:rPr>
              <a:t>Dificuldades</a:t>
            </a:r>
            <a:endParaRPr lang="en-US" sz="3200" dirty="0"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i="1" dirty="0"/>
              <a:t>Cada Red necesita generar un conjunto mínimo y básico de productos que, formando parte del proyecto, se constituya en el proceso de amalgama de las gestiones. </a:t>
            </a:r>
            <a:endParaRPr lang="es-ES_tradnl" i="1" dirty="0" smtClean="0"/>
          </a:p>
          <a:p>
            <a:r>
              <a:rPr lang="es-ES_tradnl" i="1" dirty="0"/>
              <a:t>Se requiere urgentemente aumentar la visibilidad de las redes a través de las redes sociales (</a:t>
            </a:r>
            <a:r>
              <a:rPr lang="es-ES_tradnl" i="1" dirty="0" err="1"/>
              <a:t>tweeter</a:t>
            </a:r>
            <a:r>
              <a:rPr lang="es-ES_tradnl" i="1" dirty="0"/>
              <a:t>, Facebook), un boletín regional virtual sobre la iniciativa de redes y la web de las redes. </a:t>
            </a:r>
            <a:endParaRPr lang="es-ES_tradnl" i="1" dirty="0" smtClean="0"/>
          </a:p>
          <a:p>
            <a:endParaRPr lang="es-ES_tradnl" i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88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Sugestões</a:t>
            </a:r>
            <a:r>
              <a:rPr lang="en-US" dirty="0" smtClean="0"/>
              <a:t>/</a:t>
            </a:r>
            <a:r>
              <a:rPr lang="en-US" dirty="0" err="1" smtClean="0"/>
              <a:t>Dificuldades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/>
              <a:buChar char="•"/>
            </a:pPr>
            <a:r>
              <a:rPr lang="es-ES_tradnl" sz="2400" i="1" dirty="0" smtClean="0"/>
              <a:t>Cada </a:t>
            </a:r>
            <a:r>
              <a:rPr lang="es-ES_tradnl" sz="2400" i="1" dirty="0"/>
              <a:t>red regional debe tener un plan de generación y apoyo a las </a:t>
            </a:r>
            <a:r>
              <a:rPr lang="es-ES_tradnl" sz="2400" i="1"/>
              <a:t>redes </a:t>
            </a:r>
            <a:r>
              <a:rPr lang="es-ES_tradnl" sz="2400" i="1" smtClean="0"/>
              <a:t>nacionales y </a:t>
            </a:r>
            <a:endParaRPr lang="pt-BR" sz="2400" i="1" dirty="0"/>
          </a:p>
          <a:p>
            <a:pPr marL="523875" lvl="1" indent="0">
              <a:buNone/>
            </a:pPr>
            <a:endParaRPr lang="es-ES_tradnl" sz="2400" i="1" dirty="0" smtClean="0"/>
          </a:p>
          <a:p>
            <a:pPr lvl="1">
              <a:buFont typeface="Arial"/>
              <a:buChar char="•"/>
            </a:pPr>
            <a:r>
              <a:rPr lang="es-ES_tradnl" sz="2400" i="1" dirty="0" smtClean="0"/>
              <a:t>Cada </a:t>
            </a:r>
            <a:r>
              <a:rPr lang="es-ES_tradnl" sz="2400" i="1" dirty="0"/>
              <a:t>red nacional debe aprovechas los eventos nacionales para conformar la reunión de redes </a:t>
            </a:r>
            <a:r>
              <a:rPr lang="es-ES_tradnl" sz="2400" i="1" dirty="0" smtClean="0"/>
              <a:t>nacionales.</a:t>
            </a:r>
            <a:endParaRPr lang="pt-BR" sz="2400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844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Centro </a:t>
            </a:r>
            <a:r>
              <a:rPr lang="en-US" dirty="0" err="1" smtClean="0"/>
              <a:t>Colaborador</a:t>
            </a:r>
            <a:r>
              <a:rPr lang="en-US" dirty="0" smtClean="0"/>
              <a:t> da OPS/OMS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err="1" smtClean="0"/>
              <a:t>Escola</a:t>
            </a:r>
            <a:r>
              <a:rPr lang="en-US" dirty="0" smtClean="0"/>
              <a:t> </a:t>
            </a:r>
            <a:r>
              <a:rPr lang="en-US" dirty="0" err="1" smtClean="0"/>
              <a:t>Politécnica</a:t>
            </a:r>
            <a:r>
              <a:rPr lang="en-US" dirty="0" smtClean="0"/>
              <a:t> de </a:t>
            </a:r>
            <a:r>
              <a:rPr lang="en-US" dirty="0" err="1" smtClean="0"/>
              <a:t>Saúde</a:t>
            </a:r>
            <a:r>
              <a:rPr lang="en-US" dirty="0" smtClean="0"/>
              <a:t> </a:t>
            </a:r>
            <a:r>
              <a:rPr lang="en-US" dirty="0" err="1" smtClean="0"/>
              <a:t>Joaquim</a:t>
            </a:r>
            <a:r>
              <a:rPr lang="en-US" dirty="0" smtClean="0"/>
              <a:t> </a:t>
            </a:r>
            <a:r>
              <a:rPr lang="en-US" dirty="0" err="1" smtClean="0"/>
              <a:t>Venancio</a:t>
            </a:r>
            <a:r>
              <a:rPr lang="en-US" dirty="0" smtClean="0"/>
              <a:t>, </a:t>
            </a:r>
            <a:r>
              <a:rPr lang="en-US" dirty="0"/>
              <a:t>Centro </a:t>
            </a:r>
            <a:r>
              <a:rPr lang="en-US" dirty="0" err="1"/>
              <a:t>Colaborador</a:t>
            </a:r>
            <a:r>
              <a:rPr lang="en-US" dirty="0"/>
              <a:t> da </a:t>
            </a:r>
            <a:r>
              <a:rPr lang="en-US" dirty="0" err="1" smtClean="0"/>
              <a:t>Organização</a:t>
            </a:r>
            <a:r>
              <a:rPr lang="en-US" dirty="0" smtClean="0"/>
              <a:t> </a:t>
            </a:r>
            <a:r>
              <a:rPr lang="en-US" dirty="0" err="1" smtClean="0"/>
              <a:t>Panamericana</a:t>
            </a:r>
            <a:r>
              <a:rPr lang="en-US" dirty="0" smtClean="0"/>
              <a:t> de </a:t>
            </a:r>
            <a:r>
              <a:rPr lang="en-US" dirty="0" err="1" smtClean="0"/>
              <a:t>Saúde</a:t>
            </a:r>
            <a:r>
              <a:rPr lang="en-US" dirty="0" smtClean="0"/>
              <a:t>/ </a:t>
            </a:r>
            <a:r>
              <a:rPr lang="en-US" dirty="0" err="1" smtClean="0"/>
              <a:t>Organização</a:t>
            </a:r>
            <a:r>
              <a:rPr lang="en-US" dirty="0" smtClean="0"/>
              <a:t> </a:t>
            </a:r>
            <a:r>
              <a:rPr lang="en-US" dirty="0"/>
              <a:t>Mundial da </a:t>
            </a:r>
            <a:r>
              <a:rPr lang="en-US" dirty="0" err="1"/>
              <a:t>Saúde</a:t>
            </a:r>
            <a:r>
              <a:rPr lang="en-US" dirty="0"/>
              <a:t> (OMS) </a:t>
            </a:r>
            <a:r>
              <a:rPr lang="en-US" dirty="0" smtClean="0"/>
              <a:t>-2004,para </a:t>
            </a:r>
            <a:r>
              <a:rPr lang="en-US" dirty="0"/>
              <a:t>a </a:t>
            </a:r>
            <a:r>
              <a:rPr lang="en-US" dirty="0" err="1"/>
              <a:t>educação</a:t>
            </a:r>
            <a:r>
              <a:rPr lang="en-US" dirty="0"/>
              <a:t> de </a:t>
            </a:r>
            <a:r>
              <a:rPr lang="en-US" dirty="0" err="1"/>
              <a:t>técnicos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saúde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 smtClean="0"/>
              <a:t>Cumprimentos</a:t>
            </a:r>
            <a:r>
              <a:rPr lang="en-US" dirty="0" smtClean="0"/>
              <a:t> </a:t>
            </a:r>
            <a:r>
              <a:rPr lang="en-US" dirty="0" err="1" smtClean="0"/>
              <a:t>pelo</a:t>
            </a:r>
            <a:r>
              <a:rPr lang="en-US" dirty="0" smtClean="0"/>
              <a:t> </a:t>
            </a:r>
            <a:r>
              <a:rPr lang="en-US" dirty="0" err="1" smtClean="0"/>
              <a:t>trabalho</a:t>
            </a:r>
            <a:r>
              <a:rPr lang="en-US" dirty="0" smtClean="0"/>
              <a:t> </a:t>
            </a:r>
            <a:r>
              <a:rPr lang="en-US" dirty="0" err="1" smtClean="0"/>
              <a:t>realizado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589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OPS/RETS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Apoio</a:t>
            </a:r>
            <a:r>
              <a:rPr lang="en-US" dirty="0" smtClean="0"/>
              <a:t> </a:t>
            </a:r>
            <a:r>
              <a:rPr lang="en-US" dirty="0" err="1" smtClean="0"/>
              <a:t>t</a:t>
            </a:r>
            <a:r>
              <a:rPr lang="en-US" dirty="0" err="1" smtClean="0"/>
              <a:t>écnico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execução</a:t>
            </a:r>
            <a:r>
              <a:rPr lang="en-US" dirty="0" smtClean="0"/>
              <a:t> do Plano de </a:t>
            </a:r>
            <a:r>
              <a:rPr lang="en-US" dirty="0" err="1" smtClean="0"/>
              <a:t>Trabalho</a:t>
            </a:r>
            <a:r>
              <a:rPr lang="en-US" dirty="0" smtClean="0"/>
              <a:t> 2014-2017</a:t>
            </a:r>
          </a:p>
          <a:p>
            <a:r>
              <a:rPr lang="en-US" dirty="0" err="1" smtClean="0"/>
              <a:t>Facilitar</a:t>
            </a:r>
            <a:r>
              <a:rPr lang="en-US" dirty="0" smtClean="0"/>
              <a:t> a </a:t>
            </a:r>
            <a:r>
              <a:rPr lang="en-US" dirty="0" err="1" smtClean="0"/>
              <a:t>comunicação</a:t>
            </a:r>
            <a:r>
              <a:rPr lang="en-US" dirty="0" smtClean="0"/>
              <a:t> entre </a:t>
            </a:r>
            <a:r>
              <a:rPr lang="en-US" dirty="0" err="1" smtClean="0"/>
              <a:t>membros</a:t>
            </a:r>
            <a:r>
              <a:rPr lang="en-US" dirty="0" smtClean="0"/>
              <a:t> via </a:t>
            </a:r>
            <a:r>
              <a:rPr lang="en-US" dirty="0" err="1" smtClean="0"/>
              <a:t>Sala</a:t>
            </a:r>
            <a:r>
              <a:rPr lang="en-US" dirty="0" smtClean="0"/>
              <a:t> Blackboard.</a:t>
            </a:r>
          </a:p>
          <a:p>
            <a:r>
              <a:rPr lang="en-US" dirty="0" err="1" smtClean="0"/>
              <a:t>Realização</a:t>
            </a:r>
            <a:r>
              <a:rPr lang="en-US" dirty="0" smtClean="0"/>
              <a:t> de um webinar </a:t>
            </a:r>
            <a:r>
              <a:rPr lang="en-US" dirty="0" err="1" smtClean="0"/>
              <a:t>sobre</a:t>
            </a:r>
            <a:r>
              <a:rPr lang="en-US" dirty="0" smtClean="0"/>
              <a:t> </a:t>
            </a:r>
            <a:r>
              <a:rPr lang="en-US" dirty="0" err="1" smtClean="0"/>
              <a:t>experiencias</a:t>
            </a:r>
            <a:r>
              <a:rPr lang="en-US" dirty="0" smtClean="0"/>
              <a:t> </a:t>
            </a:r>
            <a:r>
              <a:rPr lang="en-US" dirty="0" err="1" smtClean="0"/>
              <a:t>exitosas</a:t>
            </a:r>
            <a:r>
              <a:rPr lang="en-US" dirty="0" smtClean="0"/>
              <a:t> – Via </a:t>
            </a:r>
            <a:r>
              <a:rPr lang="en-US" dirty="0" err="1" smtClean="0"/>
              <a:t>sala</a:t>
            </a:r>
            <a:r>
              <a:rPr lang="en-US" dirty="0" smtClean="0"/>
              <a:t> Blackboard .</a:t>
            </a:r>
          </a:p>
          <a:p>
            <a:r>
              <a:rPr lang="en-US" dirty="0" smtClean="0"/>
              <a:t>Centro </a:t>
            </a:r>
            <a:r>
              <a:rPr lang="en-US" dirty="0" err="1" smtClean="0"/>
              <a:t>Colaborador</a:t>
            </a:r>
            <a:r>
              <a:rPr lang="en-US" dirty="0" smtClean="0"/>
              <a:t> da OPS/OMS.</a:t>
            </a:r>
          </a:p>
          <a:p>
            <a:r>
              <a:rPr lang="en-US" dirty="0" err="1" smtClean="0"/>
              <a:t>Divulgar</a:t>
            </a:r>
            <a:r>
              <a:rPr lang="en-US" dirty="0" smtClean="0"/>
              <a:t>,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países</a:t>
            </a:r>
            <a:r>
              <a:rPr lang="en-US" dirty="0" smtClean="0"/>
              <a:t>, o </a:t>
            </a:r>
            <a:r>
              <a:rPr lang="en-US" dirty="0" err="1" smtClean="0"/>
              <a:t>trabalho</a:t>
            </a:r>
            <a:r>
              <a:rPr lang="en-US" dirty="0" smtClean="0"/>
              <a:t> da RETS.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512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/>
              <a:t/>
            </a:r>
            <a:br>
              <a:rPr lang="en-US"/>
            </a:br>
            <a:r>
              <a:rPr lang="en-US" smtClean="0"/>
              <a:t/>
            </a:r>
            <a:br>
              <a:rPr lang="en-US" smtClean="0"/>
            </a:br>
            <a:r>
              <a:rPr lang="en-US" sz="3600" smtClean="0">
                <a:solidFill>
                  <a:srgbClr val="002060"/>
                </a:solidFill>
                <a:effectLst/>
              </a:rPr>
              <a:t>Muito</a:t>
            </a:r>
            <a:r>
              <a:rPr lang="en-US" sz="3600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effectLst/>
              </a:rPr>
              <a:t>Obrigada</a:t>
            </a:r>
            <a:r>
              <a:rPr lang="en-US" sz="3600" dirty="0" smtClean="0">
                <a:solidFill>
                  <a:srgbClr val="002060"/>
                </a:solidFill>
                <a:effectLst/>
              </a:rPr>
              <a:t>!</a:t>
            </a:r>
            <a:br>
              <a:rPr lang="en-US" sz="3600" dirty="0" smtClean="0">
                <a:solidFill>
                  <a:srgbClr val="002060"/>
                </a:solidFill>
                <a:effectLst/>
              </a:rPr>
            </a:br>
            <a:r>
              <a:rPr lang="en-US" sz="3600" dirty="0" smtClean="0">
                <a:solidFill>
                  <a:srgbClr val="002060"/>
                </a:solidFill>
                <a:effectLst/>
              </a:rPr>
              <a:t> Thank you!   Gracias!  </a:t>
            </a:r>
            <a:r>
              <a:rPr lang="en-US" dirty="0" smtClean="0">
                <a:solidFill>
                  <a:srgbClr val="002060"/>
                </a:solidFill>
                <a:effectLst/>
              </a:rPr>
              <a:t/>
            </a:r>
            <a:br>
              <a:rPr lang="en-US" dirty="0" smtClean="0">
                <a:solidFill>
                  <a:srgbClr val="002060"/>
                </a:solidFill>
                <a:effectLst/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1219200"/>
            <a:ext cx="8305800" cy="552368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271996B-4104-AE42-93E9-43718F481AD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38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Misión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</a:t>
            </a:r>
            <a:r>
              <a:rPr lang="en-US" dirty="0" err="1" smtClean="0"/>
              <a:t>Organización</a:t>
            </a:r>
            <a:r>
              <a:rPr lang="en-US" dirty="0" smtClean="0"/>
              <a:t> </a:t>
            </a:r>
            <a:r>
              <a:rPr lang="en-US" dirty="0" err="1" smtClean="0"/>
              <a:t>Panamericana</a:t>
            </a:r>
            <a:r>
              <a:rPr lang="en-US" dirty="0" smtClean="0"/>
              <a:t> de </a:t>
            </a:r>
            <a:r>
              <a:rPr lang="en-US" dirty="0" err="1" smtClean="0"/>
              <a:t>Salud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	</a:t>
            </a:r>
            <a:r>
              <a:rPr lang="en-US" dirty="0" err="1" smtClean="0">
                <a:latin typeface="+mj-lt"/>
                <a:cs typeface="Calibri"/>
              </a:rPr>
              <a:t>Liderar</a:t>
            </a:r>
            <a:r>
              <a:rPr lang="en-US" dirty="0" smtClean="0">
                <a:latin typeface="+mj-lt"/>
                <a:cs typeface="Calibri"/>
              </a:rPr>
              <a:t> </a:t>
            </a:r>
            <a:r>
              <a:rPr lang="en-US" dirty="0" err="1">
                <a:latin typeface="+mj-lt"/>
                <a:cs typeface="Calibri"/>
              </a:rPr>
              <a:t>esfuerzos</a:t>
            </a:r>
            <a:r>
              <a:rPr lang="en-US" dirty="0">
                <a:latin typeface="+mj-lt"/>
                <a:cs typeface="Calibri"/>
              </a:rPr>
              <a:t> </a:t>
            </a:r>
            <a:r>
              <a:rPr lang="en-US" dirty="0" err="1">
                <a:latin typeface="+mj-lt"/>
                <a:cs typeface="Calibri"/>
              </a:rPr>
              <a:t>colaborativos</a:t>
            </a:r>
            <a:r>
              <a:rPr lang="en-US" dirty="0">
                <a:latin typeface="+mj-lt"/>
                <a:cs typeface="Calibri"/>
              </a:rPr>
              <a:t> </a:t>
            </a:r>
            <a:r>
              <a:rPr lang="en-US" dirty="0" err="1">
                <a:latin typeface="+mj-lt"/>
                <a:cs typeface="Calibri"/>
              </a:rPr>
              <a:t>estratégicos</a:t>
            </a:r>
            <a:r>
              <a:rPr lang="en-US" dirty="0">
                <a:latin typeface="+mj-lt"/>
                <a:cs typeface="Calibri"/>
              </a:rPr>
              <a:t> entre los </a:t>
            </a:r>
            <a:r>
              <a:rPr lang="en-US" dirty="0" err="1">
                <a:latin typeface="+mj-lt"/>
                <a:cs typeface="Calibri"/>
              </a:rPr>
              <a:t>Estados</a:t>
            </a:r>
            <a:r>
              <a:rPr lang="en-US" dirty="0">
                <a:latin typeface="+mj-lt"/>
                <a:cs typeface="Calibri"/>
              </a:rPr>
              <a:t> </a:t>
            </a:r>
            <a:r>
              <a:rPr lang="en-US" dirty="0" err="1">
                <a:latin typeface="+mj-lt"/>
                <a:cs typeface="Calibri"/>
              </a:rPr>
              <a:t>Miembros</a:t>
            </a:r>
            <a:r>
              <a:rPr lang="en-US" dirty="0">
                <a:latin typeface="+mj-lt"/>
                <a:cs typeface="Calibri"/>
              </a:rPr>
              <a:t> y </a:t>
            </a:r>
            <a:r>
              <a:rPr lang="en-US" dirty="0" err="1">
                <a:latin typeface="+mj-lt"/>
                <a:cs typeface="Calibri"/>
              </a:rPr>
              <a:t>otros</a:t>
            </a:r>
            <a:r>
              <a:rPr lang="en-US" dirty="0">
                <a:latin typeface="+mj-lt"/>
                <a:cs typeface="Calibri"/>
              </a:rPr>
              <a:t> </a:t>
            </a:r>
            <a:r>
              <a:rPr lang="en-US" dirty="0" err="1">
                <a:latin typeface="+mj-lt"/>
                <a:cs typeface="Calibri"/>
              </a:rPr>
              <a:t>aliados</a:t>
            </a:r>
            <a:r>
              <a:rPr lang="en-US" dirty="0">
                <a:latin typeface="+mj-lt"/>
                <a:cs typeface="Calibri"/>
              </a:rPr>
              <a:t>, </a:t>
            </a:r>
            <a:r>
              <a:rPr lang="en-US" dirty="0" err="1">
                <a:latin typeface="+mj-lt"/>
                <a:cs typeface="Calibri"/>
              </a:rPr>
              <a:t>para</a:t>
            </a:r>
            <a:r>
              <a:rPr lang="en-US" dirty="0">
                <a:latin typeface="+mj-lt"/>
                <a:cs typeface="Calibri"/>
              </a:rPr>
              <a:t> </a:t>
            </a:r>
            <a:r>
              <a:rPr lang="en-US" dirty="0" err="1">
                <a:latin typeface="+mj-lt"/>
                <a:cs typeface="Calibri"/>
              </a:rPr>
              <a:t>promover</a:t>
            </a:r>
            <a:r>
              <a:rPr lang="en-US" dirty="0">
                <a:latin typeface="+mj-lt"/>
                <a:cs typeface="Calibri"/>
              </a:rPr>
              <a:t> la </a:t>
            </a:r>
            <a:r>
              <a:rPr lang="en-US" dirty="0" err="1">
                <a:latin typeface="+mj-lt"/>
                <a:cs typeface="Calibri"/>
              </a:rPr>
              <a:t>equidad</a:t>
            </a:r>
            <a:r>
              <a:rPr lang="en-US" dirty="0">
                <a:latin typeface="+mj-lt"/>
                <a:cs typeface="Calibri"/>
              </a:rPr>
              <a:t> en </a:t>
            </a:r>
            <a:r>
              <a:rPr lang="en-US" dirty="0" err="1">
                <a:latin typeface="+mj-lt"/>
                <a:cs typeface="Calibri"/>
              </a:rPr>
              <a:t>salud</a:t>
            </a:r>
            <a:r>
              <a:rPr lang="en-US" dirty="0">
                <a:latin typeface="+mj-lt"/>
                <a:cs typeface="Calibri"/>
              </a:rPr>
              <a:t>, </a:t>
            </a:r>
            <a:r>
              <a:rPr lang="en-US" dirty="0" err="1">
                <a:latin typeface="+mj-lt"/>
                <a:cs typeface="Calibri"/>
              </a:rPr>
              <a:t>combatir</a:t>
            </a:r>
            <a:r>
              <a:rPr lang="en-US" dirty="0">
                <a:latin typeface="+mj-lt"/>
                <a:cs typeface="Calibri"/>
              </a:rPr>
              <a:t> la </a:t>
            </a:r>
            <a:r>
              <a:rPr lang="en-US" dirty="0" err="1">
                <a:latin typeface="+mj-lt"/>
                <a:cs typeface="Calibri"/>
              </a:rPr>
              <a:t>enfermedad</a:t>
            </a:r>
            <a:r>
              <a:rPr lang="en-US" dirty="0">
                <a:latin typeface="+mj-lt"/>
                <a:cs typeface="Calibri"/>
              </a:rPr>
              <a:t>, y </a:t>
            </a:r>
            <a:r>
              <a:rPr lang="en-US" dirty="0" err="1">
                <a:latin typeface="+mj-lt"/>
                <a:cs typeface="Calibri"/>
              </a:rPr>
              <a:t>mejorar</a:t>
            </a:r>
            <a:r>
              <a:rPr lang="en-US" dirty="0">
                <a:latin typeface="+mj-lt"/>
                <a:cs typeface="Calibri"/>
              </a:rPr>
              <a:t> la </a:t>
            </a:r>
            <a:r>
              <a:rPr lang="en-US" dirty="0" err="1">
                <a:latin typeface="+mj-lt"/>
                <a:cs typeface="Calibri"/>
              </a:rPr>
              <a:t>calidad</a:t>
            </a:r>
            <a:r>
              <a:rPr lang="en-US" dirty="0">
                <a:latin typeface="+mj-lt"/>
                <a:cs typeface="Calibri"/>
              </a:rPr>
              <a:t> y </a:t>
            </a:r>
            <a:r>
              <a:rPr lang="en-US" dirty="0" err="1">
                <a:latin typeface="+mj-lt"/>
                <a:cs typeface="Calibri"/>
              </a:rPr>
              <a:t>prolongar</a:t>
            </a:r>
            <a:r>
              <a:rPr lang="en-US" dirty="0">
                <a:latin typeface="+mj-lt"/>
                <a:cs typeface="Calibri"/>
              </a:rPr>
              <a:t> la </a:t>
            </a:r>
            <a:r>
              <a:rPr lang="en-US" dirty="0" err="1">
                <a:latin typeface="+mj-lt"/>
                <a:cs typeface="Calibri"/>
              </a:rPr>
              <a:t>duración</a:t>
            </a:r>
            <a:r>
              <a:rPr lang="en-US" dirty="0">
                <a:latin typeface="+mj-lt"/>
                <a:cs typeface="Calibri"/>
              </a:rPr>
              <a:t> de la </a:t>
            </a:r>
            <a:r>
              <a:rPr lang="en-US" dirty="0" err="1">
                <a:latin typeface="+mj-lt"/>
                <a:cs typeface="Calibri"/>
              </a:rPr>
              <a:t>vida</a:t>
            </a:r>
            <a:r>
              <a:rPr lang="en-US" dirty="0">
                <a:latin typeface="+mj-lt"/>
                <a:cs typeface="Calibri"/>
              </a:rPr>
              <a:t> de los pueblos de </a:t>
            </a:r>
            <a:r>
              <a:rPr lang="en-US" dirty="0" err="1">
                <a:latin typeface="+mj-lt"/>
                <a:cs typeface="Calibri"/>
              </a:rPr>
              <a:t>las</a:t>
            </a:r>
            <a:r>
              <a:rPr lang="en-US" dirty="0">
                <a:latin typeface="+mj-lt"/>
                <a:cs typeface="Calibri"/>
              </a:rPr>
              <a:t> </a:t>
            </a:r>
            <a:r>
              <a:rPr lang="en-US" dirty="0" err="1">
                <a:latin typeface="+mj-lt"/>
                <a:cs typeface="Calibri"/>
              </a:rPr>
              <a:t>Américas</a:t>
            </a:r>
            <a:r>
              <a:rPr lang="en-US" dirty="0">
                <a:latin typeface="+mj-lt"/>
                <a:cs typeface="Calibri"/>
              </a:rPr>
              <a:t>.	</a:t>
            </a:r>
          </a:p>
          <a:p>
            <a:pPr marL="0" indent="0">
              <a:buNone/>
            </a:pPr>
            <a:endParaRPr lang="en-US" dirty="0"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7056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45"/>
          <p:cNvGrpSpPr>
            <a:grpSpLocks/>
          </p:cNvGrpSpPr>
          <p:nvPr/>
        </p:nvGrpSpPr>
        <p:grpSpPr bwMode="auto">
          <a:xfrm>
            <a:off x="-109537" y="690563"/>
            <a:ext cx="9297988" cy="5569327"/>
            <a:chOff x="-90" y="-23"/>
            <a:chExt cx="5857" cy="3558"/>
          </a:xfrm>
        </p:grpSpPr>
        <p:grpSp>
          <p:nvGrpSpPr>
            <p:cNvPr id="37893" name="Group 42"/>
            <p:cNvGrpSpPr>
              <a:grpSpLocks/>
            </p:cNvGrpSpPr>
            <p:nvPr/>
          </p:nvGrpSpPr>
          <p:grpSpPr bwMode="auto">
            <a:xfrm>
              <a:off x="28" y="311"/>
              <a:ext cx="5739" cy="3072"/>
              <a:chOff x="28" y="311"/>
              <a:chExt cx="5739" cy="3072"/>
            </a:xfrm>
          </p:grpSpPr>
          <p:sp>
            <p:nvSpPr>
              <p:cNvPr id="37916" name="AutoShape 4"/>
              <p:cNvSpPr>
                <a:spLocks noChangeArrowheads="1"/>
              </p:cNvSpPr>
              <p:nvPr/>
            </p:nvSpPr>
            <p:spPr bwMode="auto">
              <a:xfrm>
                <a:off x="28" y="311"/>
                <a:ext cx="5739" cy="3072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endParaRPr lang="en-US" sz="1200" b="1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917" name="AutoShape 5"/>
              <p:cNvSpPr>
                <a:spLocks noChangeArrowheads="1"/>
              </p:cNvSpPr>
              <p:nvPr/>
            </p:nvSpPr>
            <p:spPr bwMode="auto">
              <a:xfrm>
                <a:off x="528" y="521"/>
                <a:ext cx="4704" cy="2832"/>
              </a:xfrm>
              <a:prstGeom prst="triangle">
                <a:avLst>
                  <a:gd name="adj" fmla="val 50000"/>
                </a:avLst>
              </a:prstGeom>
              <a:solidFill>
                <a:srgbClr val="33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endParaRPr lang="en-US" sz="1200" b="1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7894" name="Group 44"/>
            <p:cNvGrpSpPr>
              <a:grpSpLocks/>
            </p:cNvGrpSpPr>
            <p:nvPr/>
          </p:nvGrpSpPr>
          <p:grpSpPr bwMode="auto">
            <a:xfrm>
              <a:off x="-90" y="-23"/>
              <a:ext cx="5719" cy="3558"/>
              <a:chOff x="-90" y="-23"/>
              <a:chExt cx="5719" cy="3558"/>
            </a:xfrm>
          </p:grpSpPr>
          <p:sp>
            <p:nvSpPr>
              <p:cNvPr id="37895" name="Text Box 13"/>
              <p:cNvSpPr txBox="1">
                <a:spLocks noChangeArrowheads="1"/>
              </p:cNvSpPr>
              <p:nvPr/>
            </p:nvSpPr>
            <p:spPr bwMode="auto">
              <a:xfrm>
                <a:off x="12" y="765"/>
                <a:ext cx="687" cy="1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400" dirty="0" err="1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Impacto</a:t>
                </a:r>
                <a:endParaRPr lang="en-US" sz="14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896" name="Text Box 14"/>
              <p:cNvSpPr txBox="1">
                <a:spLocks noChangeArrowheads="1"/>
              </p:cNvSpPr>
              <p:nvPr/>
            </p:nvSpPr>
            <p:spPr bwMode="auto">
              <a:xfrm>
                <a:off x="12" y="2064"/>
                <a:ext cx="879" cy="3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400" dirty="0" err="1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Resultados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1400" dirty="0" err="1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intermedios</a:t>
                </a:r>
                <a:endParaRPr lang="en-US" sz="14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897" name="Text Box 24"/>
              <p:cNvSpPr txBox="1">
                <a:spLocks noChangeArrowheads="1"/>
              </p:cNvSpPr>
              <p:nvPr/>
            </p:nvSpPr>
            <p:spPr bwMode="auto">
              <a:xfrm>
                <a:off x="28" y="-23"/>
                <a:ext cx="816" cy="3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400" dirty="0" err="1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Visión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1400" dirty="0" err="1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estratégica</a:t>
                </a:r>
                <a:endParaRPr lang="en-US" sz="14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898" name="Text Box 32"/>
              <p:cNvSpPr txBox="1">
                <a:spLocks noChangeArrowheads="1"/>
              </p:cNvSpPr>
              <p:nvPr/>
            </p:nvSpPr>
            <p:spPr bwMode="auto">
              <a:xfrm>
                <a:off x="0" y="2880"/>
                <a:ext cx="1035" cy="3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400" dirty="0" err="1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Resultados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1400" dirty="0" err="1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intermedios</a:t>
                </a:r>
                <a:endParaRPr lang="en-US" sz="14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899" name="Text Box 7"/>
              <p:cNvSpPr txBox="1">
                <a:spLocks noChangeArrowheads="1"/>
              </p:cNvSpPr>
              <p:nvPr/>
            </p:nvSpPr>
            <p:spPr bwMode="auto">
              <a:xfrm>
                <a:off x="1900" y="3340"/>
                <a:ext cx="1937" cy="1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Determinantes</a:t>
                </a:r>
                <a:r>
                  <a:rPr 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de </a:t>
                </a:r>
                <a:r>
                  <a:rPr 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salud</a:t>
                </a:r>
                <a:r>
                  <a:rPr 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endParaRPr lang="en-US" sz="1400" b="1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900" name="Text Box 8"/>
              <p:cNvSpPr txBox="1">
                <a:spLocks noChangeArrowheads="1"/>
              </p:cNvSpPr>
              <p:nvPr/>
            </p:nvSpPr>
            <p:spPr bwMode="auto">
              <a:xfrm rot="2958008">
                <a:off x="3762" y="2100"/>
                <a:ext cx="1432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Derechos</a:t>
                </a:r>
                <a:r>
                  <a:rPr 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humanos</a:t>
                </a:r>
                <a:r>
                  <a:rPr 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y </a:t>
                </a:r>
                <a:r>
                  <a:rPr 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equidad</a:t>
                </a:r>
                <a:endParaRPr lang="en-US" sz="1400" b="1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901" name="Text Box 9"/>
              <p:cNvSpPr txBox="1">
                <a:spLocks noChangeArrowheads="1"/>
              </p:cNvSpPr>
              <p:nvPr/>
            </p:nvSpPr>
            <p:spPr bwMode="auto">
              <a:xfrm rot="18671156">
                <a:off x="426" y="2309"/>
                <a:ext cx="1428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dirty="0" err="1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Género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y </a:t>
                </a:r>
                <a:r>
                  <a:rPr lang="en-US" sz="1400" dirty="0" err="1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etnicidad</a:t>
                </a:r>
                <a:endParaRPr lang="en-US" sz="1400" b="1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902" name="Text Box 17"/>
              <p:cNvSpPr txBox="1">
                <a:spLocks noChangeArrowheads="1"/>
              </p:cNvSpPr>
              <p:nvPr/>
            </p:nvSpPr>
            <p:spPr bwMode="auto">
              <a:xfrm>
                <a:off x="1810" y="8"/>
                <a:ext cx="2112" cy="334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dirty="0" err="1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Mejora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de la </a:t>
                </a:r>
                <a:r>
                  <a:rPr lang="en-US" sz="1400" dirty="0" err="1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calidad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de </a:t>
                </a:r>
                <a:r>
                  <a:rPr lang="en-US" sz="1400" dirty="0" err="1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vida,el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1400" dirty="0" err="1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desarrollo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1400" dirty="0" err="1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sotenible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y la </a:t>
                </a:r>
                <a:r>
                  <a:rPr lang="en-US" sz="1400" dirty="0" err="1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equidad</a:t>
                </a:r>
                <a:endParaRPr lang="en-US" sz="14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903" name="Text Box 18"/>
              <p:cNvSpPr txBox="1">
                <a:spLocks noChangeArrowheads="1"/>
              </p:cNvSpPr>
              <p:nvPr/>
            </p:nvSpPr>
            <p:spPr bwMode="auto">
              <a:xfrm>
                <a:off x="2536" y="877"/>
                <a:ext cx="734" cy="413"/>
              </a:xfrm>
              <a:prstGeom prst="rect">
                <a:avLst/>
              </a:prstGeom>
              <a:solidFill>
                <a:srgbClr val="FF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 b="1" dirty="0" err="1" smtClean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Mejora</a:t>
                </a:r>
                <a:r>
                  <a:rPr lang="en-US" sz="1200" b="1" dirty="0" smtClean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 de la </a:t>
                </a:r>
                <a:r>
                  <a:rPr lang="en-US" sz="1200" b="1" dirty="0" err="1" smtClean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salud</a:t>
                </a:r>
                <a:r>
                  <a:rPr lang="en-US" sz="1200" b="1" dirty="0" smtClean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 y el </a:t>
                </a:r>
                <a:r>
                  <a:rPr lang="en-US" sz="1200" b="1" dirty="0" err="1" smtClean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bienestar</a:t>
                </a:r>
                <a:endParaRPr lang="en-US" sz="1200" b="1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904" name="Text Box 20"/>
              <p:cNvSpPr txBox="1">
                <a:spLocks noChangeArrowheads="1"/>
              </p:cNvSpPr>
              <p:nvPr/>
            </p:nvSpPr>
            <p:spPr bwMode="auto">
              <a:xfrm>
                <a:off x="2024" y="1663"/>
                <a:ext cx="1706" cy="295"/>
              </a:xfrm>
              <a:prstGeom prst="rect">
                <a:avLst/>
              </a:prstGeom>
              <a:solidFill>
                <a:srgbClr val="FF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 b="1" dirty="0" err="1" smtClean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Reducción</a:t>
                </a:r>
                <a:r>
                  <a:rPr lang="en-US" sz="1200" b="1" dirty="0" smtClean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 de la </a:t>
                </a:r>
                <a:r>
                  <a:rPr lang="en-US" sz="1200" b="1" dirty="0" err="1" smtClean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morbidad</a:t>
                </a:r>
                <a:r>
                  <a:rPr lang="en-US" sz="1200" b="1" dirty="0" smtClean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, la </a:t>
                </a:r>
                <a:r>
                  <a:rPr lang="en-US" sz="1200" b="1" dirty="0" err="1" smtClean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mortalidad</a:t>
                </a:r>
                <a:r>
                  <a:rPr lang="en-US" sz="1200" b="1" dirty="0" smtClean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1200" b="1" dirty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&amp; gaps</a:t>
                </a:r>
              </a:p>
            </p:txBody>
          </p:sp>
          <p:sp>
            <p:nvSpPr>
              <p:cNvPr id="37905" name="Text Box 21"/>
              <p:cNvSpPr txBox="1">
                <a:spLocks noChangeArrowheads="1"/>
              </p:cNvSpPr>
              <p:nvPr/>
            </p:nvSpPr>
            <p:spPr bwMode="auto">
              <a:xfrm>
                <a:off x="2238" y="1337"/>
                <a:ext cx="1365" cy="295"/>
              </a:xfrm>
              <a:prstGeom prst="rect">
                <a:avLst/>
              </a:prstGeom>
              <a:solidFill>
                <a:srgbClr val="FF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 b="1" dirty="0" err="1" smtClean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Eliminación</a:t>
                </a:r>
                <a:r>
                  <a:rPr lang="en-US" sz="1200" b="1" dirty="0" smtClean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 o </a:t>
                </a:r>
                <a:r>
                  <a:rPr lang="en-US" sz="1200" b="1" dirty="0" err="1" smtClean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erradicación</a:t>
                </a:r>
                <a:r>
                  <a:rPr lang="en-US" sz="1200" b="1" dirty="0" smtClean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 de </a:t>
                </a:r>
                <a:r>
                  <a:rPr lang="en-US" sz="1200" b="1" dirty="0" err="1" smtClean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las</a:t>
                </a:r>
                <a:r>
                  <a:rPr lang="en-US" sz="1200" b="1" dirty="0" smtClean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1200" b="1" dirty="0" err="1" smtClean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enfermedades</a:t>
                </a:r>
                <a:endParaRPr lang="en-US" sz="1200" b="1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37906" name="Group 38"/>
              <p:cNvGrpSpPr>
                <a:grpSpLocks/>
              </p:cNvGrpSpPr>
              <p:nvPr/>
            </p:nvGrpSpPr>
            <p:grpSpPr bwMode="auto">
              <a:xfrm>
                <a:off x="1536" y="1955"/>
                <a:ext cx="3003" cy="912"/>
                <a:chOff x="1536" y="1777"/>
                <a:chExt cx="3003" cy="912"/>
              </a:xfrm>
            </p:grpSpPr>
            <p:sp>
              <p:nvSpPr>
                <p:cNvPr id="37913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2907" y="2276"/>
                  <a:ext cx="1632" cy="413"/>
                </a:xfrm>
                <a:prstGeom prst="rect">
                  <a:avLst/>
                </a:prstGeom>
                <a:solidFill>
                  <a:srgbClr val="FF99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200" b="1" dirty="0" err="1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Aumento</a:t>
                  </a:r>
                  <a:r>
                    <a:rPr lang="en-US" sz="1200" b="1" dirty="0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 del </a:t>
                  </a:r>
                  <a:r>
                    <a:rPr lang="en-US" sz="1200" b="1" dirty="0" err="1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empoderamiento</a:t>
                  </a:r>
                  <a:r>
                    <a:rPr lang="en-US" sz="1200" b="1" dirty="0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 de la </a:t>
                  </a:r>
                  <a:r>
                    <a:rPr lang="en-US" sz="1200" b="1" dirty="0" err="1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comunidad</a:t>
                  </a:r>
                  <a:r>
                    <a:rPr lang="en-US" sz="1200" b="1" dirty="0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 com </a:t>
                  </a:r>
                  <a:r>
                    <a:rPr lang="en-US" sz="1200" b="1" dirty="0" err="1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respecto</a:t>
                  </a:r>
                  <a:r>
                    <a:rPr lang="en-US" sz="1200" b="1" dirty="0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 a la </a:t>
                  </a:r>
                  <a:r>
                    <a:rPr lang="en-US" sz="1200" b="1" dirty="0" err="1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salud</a:t>
                  </a:r>
                  <a:endParaRPr lang="en-US" sz="1200" b="1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7914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1536" y="2277"/>
                  <a:ext cx="1344" cy="295"/>
                </a:xfrm>
                <a:prstGeom prst="rect">
                  <a:avLst/>
                </a:prstGeom>
                <a:solidFill>
                  <a:srgbClr val="FF99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200" dirty="0" err="1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Fortalecimiento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 de los </a:t>
                  </a:r>
                  <a:r>
                    <a:rPr lang="en-US" sz="1200" dirty="0" err="1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sistemas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 de </a:t>
                  </a:r>
                  <a:r>
                    <a:rPr lang="en-US" sz="1200" dirty="0" err="1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salud</a:t>
                  </a:r>
                  <a:endParaRPr lang="en-US" sz="1200" b="1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7915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1746" y="1777"/>
                  <a:ext cx="2208" cy="472"/>
                </a:xfrm>
                <a:prstGeom prst="rect">
                  <a:avLst/>
                </a:prstGeom>
                <a:solidFill>
                  <a:srgbClr val="FF99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200" b="1" dirty="0" err="1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Reducción</a:t>
                  </a:r>
                  <a:r>
                    <a:rPr lang="en-US" sz="1200" b="1" dirty="0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 de los </a:t>
                  </a:r>
                  <a:r>
                    <a:rPr lang="en-US" sz="1200" b="1" dirty="0" err="1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riesgos</a:t>
                  </a:r>
                  <a:endParaRPr lang="en-US" sz="1200" b="1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200" b="1" dirty="0" err="1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Aumento</a:t>
                  </a:r>
                  <a:r>
                    <a:rPr lang="en-US" sz="1200" b="1" dirty="0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 de la </a:t>
                  </a:r>
                  <a:r>
                    <a:rPr lang="en-US" sz="1200" b="1" dirty="0" err="1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calidad</a:t>
                  </a:r>
                  <a:r>
                    <a:rPr lang="en-US" sz="1200" b="1" dirty="0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 de los </a:t>
                  </a:r>
                  <a:r>
                    <a:rPr lang="en-US" sz="1200" b="1" dirty="0" err="1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servicios</a:t>
                  </a:r>
                  <a:r>
                    <a:rPr lang="en-US" sz="1200" b="1" dirty="0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 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y del </a:t>
                  </a:r>
                  <a:r>
                    <a:rPr lang="en-US" sz="1200" dirty="0" err="1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acceso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 a </a:t>
                  </a:r>
                  <a:r>
                    <a:rPr lang="en-US" sz="1200" dirty="0" err="1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ellos</a:t>
                  </a:r>
                  <a:r>
                    <a:rPr lang="en-US" sz="1200" b="1" dirty="0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 </a:t>
                  </a:r>
                  <a:endParaRPr lang="en-US" sz="1200" b="1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37907" name="Group 39"/>
              <p:cNvGrpSpPr>
                <a:grpSpLocks/>
              </p:cNvGrpSpPr>
              <p:nvPr/>
            </p:nvGrpSpPr>
            <p:grpSpPr bwMode="auto">
              <a:xfrm>
                <a:off x="1166" y="2955"/>
                <a:ext cx="3531" cy="295"/>
                <a:chOff x="1138" y="2928"/>
                <a:chExt cx="3531" cy="295"/>
              </a:xfrm>
            </p:grpSpPr>
            <p:sp>
              <p:nvSpPr>
                <p:cNvPr id="37911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1138" y="2928"/>
                  <a:ext cx="1728" cy="295"/>
                </a:xfrm>
                <a:prstGeom prst="rect">
                  <a:avLst/>
                </a:prstGeom>
                <a:solidFill>
                  <a:srgbClr val="FFFF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200" b="1" dirty="0" err="1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Politicas</a:t>
                  </a:r>
                  <a:r>
                    <a:rPr lang="en-US" sz="1200" b="1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, </a:t>
                  </a:r>
                  <a:r>
                    <a:rPr lang="en-US" sz="1200" b="1" dirty="0" err="1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estrategias</a:t>
                  </a:r>
                  <a:r>
                    <a:rPr lang="en-US" sz="1200" b="1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, </a:t>
                  </a:r>
                  <a:r>
                    <a:rPr lang="en-US" sz="1200" b="1" dirty="0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planes </a:t>
                  </a:r>
                  <a:r>
                    <a:rPr lang="en-US" sz="1200" b="1" dirty="0" err="1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programas</a:t>
                  </a:r>
                  <a:r>
                    <a:rPr lang="en-US" sz="1200" b="1" dirty="0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 </a:t>
                  </a:r>
                  <a:r>
                    <a:rPr lang="en-US" sz="1200" b="1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&amp; </a:t>
                  </a:r>
                  <a:r>
                    <a:rPr lang="en-US" sz="1200" b="1" dirty="0" err="1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servicics</a:t>
                  </a:r>
                  <a:endParaRPr lang="en-US" sz="1200" b="1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7912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2893" y="2928"/>
                  <a:ext cx="1776" cy="295"/>
                </a:xfrm>
                <a:prstGeom prst="rect">
                  <a:avLst/>
                </a:prstGeom>
                <a:solidFill>
                  <a:srgbClr val="FFFF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200" b="1" dirty="0" err="1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Leyes</a:t>
                  </a:r>
                  <a:r>
                    <a:rPr lang="en-US" sz="1200" b="1" dirty="0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, </a:t>
                  </a:r>
                  <a:r>
                    <a:rPr lang="en-US" sz="1200" b="1" dirty="0" err="1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normas</a:t>
                  </a:r>
                  <a:r>
                    <a:rPr lang="en-US" sz="1200" b="1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, </a:t>
                  </a:r>
                  <a:r>
                    <a:rPr lang="en-US" sz="1200" b="1" dirty="0" err="1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estándares</a:t>
                  </a:r>
                  <a:r>
                    <a:rPr lang="en-US" sz="1200" b="1" dirty="0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 </a:t>
                  </a:r>
                  <a:r>
                    <a:rPr lang="en-US" sz="1200" b="1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&amp; </a:t>
                  </a:r>
                  <a:r>
                    <a:rPr lang="en-US" sz="1200" b="1" dirty="0" err="1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directrices</a:t>
                  </a:r>
                  <a:endParaRPr lang="en-US" sz="1200" b="1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37908" name="Line 10"/>
              <p:cNvSpPr>
                <a:spLocks noChangeShapeType="1"/>
              </p:cNvSpPr>
              <p:nvPr/>
            </p:nvSpPr>
            <p:spPr bwMode="auto">
              <a:xfrm>
                <a:off x="109" y="1955"/>
                <a:ext cx="552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9" name="Line 26"/>
              <p:cNvSpPr>
                <a:spLocks noChangeShapeType="1"/>
              </p:cNvSpPr>
              <p:nvPr/>
            </p:nvSpPr>
            <p:spPr bwMode="auto">
              <a:xfrm>
                <a:off x="-90" y="607"/>
                <a:ext cx="552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0" name="Line 25"/>
              <p:cNvSpPr>
                <a:spLocks noChangeShapeType="1"/>
              </p:cNvSpPr>
              <p:nvPr/>
            </p:nvSpPr>
            <p:spPr bwMode="auto">
              <a:xfrm>
                <a:off x="109" y="2832"/>
                <a:ext cx="552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7891" name="Text Box 46"/>
          <p:cNvSpPr txBox="1">
            <a:spLocks noChangeArrowheads="1"/>
          </p:cNvSpPr>
          <p:nvPr/>
        </p:nvSpPr>
        <p:spPr bwMode="auto">
          <a:xfrm>
            <a:off x="185738" y="154976"/>
            <a:ext cx="8686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CC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alibri" pitchFamily="34" charset="0"/>
              </a:rPr>
              <a:t>PAHO Strategic Plan 2014-2019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29200" y="6506716"/>
            <a:ext cx="3752849" cy="3077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ysClr val="windowText" lastClr="000000"/>
                </a:solidFill>
              </a:rPr>
              <a:t>Section V, par. 86 - 99, Figure 5, SP 14-19</a:t>
            </a:r>
          </a:p>
        </p:txBody>
      </p:sp>
    </p:spTree>
    <p:extLst>
      <p:ext uri="{BB962C8B-B14F-4D97-AF65-F5344CB8AC3E}">
        <p14:creationId xmlns:p14="http://schemas.microsoft.com/office/powerpoint/2010/main" val="396706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cs typeface="Calibri" pitchFamily="34" charset="0"/>
              </a:rPr>
              <a:t>Metas</a:t>
            </a:r>
            <a:r>
              <a:rPr lang="en-US" dirty="0" smtClean="0">
                <a:cs typeface="Calibri" pitchFamily="34" charset="0"/>
              </a:rPr>
              <a:t> de </a:t>
            </a:r>
            <a:r>
              <a:rPr lang="en-US" dirty="0" err="1" smtClean="0">
                <a:cs typeface="Calibri" pitchFamily="34" charset="0"/>
              </a:rPr>
              <a:t>Impacto</a:t>
            </a:r>
            <a:endParaRPr lang="en-US" dirty="0">
              <a:cs typeface="Calibri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err="1" smtClean="0">
                <a:latin typeface="+mj-lt"/>
                <a:cs typeface="Calibri" pitchFamily="34" charset="0"/>
              </a:rPr>
              <a:t>Mejorar</a:t>
            </a:r>
            <a:r>
              <a:rPr lang="en-US" dirty="0" smtClean="0">
                <a:latin typeface="+mj-lt"/>
                <a:cs typeface="Calibri" pitchFamily="34" charset="0"/>
              </a:rPr>
              <a:t> la </a:t>
            </a:r>
            <a:r>
              <a:rPr lang="en-US" dirty="0" err="1" smtClean="0">
                <a:latin typeface="+mj-lt"/>
                <a:cs typeface="Calibri" pitchFamily="34" charset="0"/>
              </a:rPr>
              <a:t>salud</a:t>
            </a:r>
            <a:r>
              <a:rPr lang="en-US" dirty="0" smtClean="0">
                <a:latin typeface="+mj-lt"/>
                <a:cs typeface="Calibri" pitchFamily="34" charset="0"/>
              </a:rPr>
              <a:t> y el </a:t>
            </a:r>
            <a:r>
              <a:rPr lang="en-US" dirty="0" err="1" smtClean="0">
                <a:latin typeface="+mj-lt"/>
                <a:cs typeface="Calibri" pitchFamily="34" charset="0"/>
              </a:rPr>
              <a:t>bienestar</a:t>
            </a:r>
            <a:r>
              <a:rPr lang="en-US" dirty="0" smtClean="0">
                <a:latin typeface="+mj-lt"/>
                <a:cs typeface="Calibri" pitchFamily="34" charset="0"/>
              </a:rPr>
              <a:t> con </a:t>
            </a:r>
            <a:r>
              <a:rPr lang="en-US" dirty="0" err="1" smtClean="0">
                <a:latin typeface="+mj-lt"/>
                <a:cs typeface="Calibri" pitchFamily="34" charset="0"/>
              </a:rPr>
              <a:t>equidad</a:t>
            </a:r>
            <a:r>
              <a:rPr lang="en-US" dirty="0" smtClean="0">
                <a:latin typeface="+mj-lt"/>
                <a:cs typeface="Calibri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>
                <a:latin typeface="+mj-lt"/>
                <a:cs typeface="Calibri" pitchFamily="34" charset="0"/>
              </a:rPr>
              <a:t>Asegurar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que</a:t>
            </a:r>
            <a:r>
              <a:rPr lang="en-US" dirty="0" smtClean="0">
                <a:latin typeface="+mj-lt"/>
                <a:cs typeface="Calibri" pitchFamily="34" charset="0"/>
              </a:rPr>
              <a:t> los </a:t>
            </a:r>
            <a:r>
              <a:rPr lang="en-US" dirty="0" err="1" smtClean="0">
                <a:latin typeface="+mj-lt"/>
                <a:cs typeface="Calibri" pitchFamily="34" charset="0"/>
              </a:rPr>
              <a:t>recién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nacidos</a:t>
            </a:r>
            <a:r>
              <a:rPr lang="en-US" dirty="0" smtClean="0">
                <a:latin typeface="+mj-lt"/>
                <a:cs typeface="Calibri" pitchFamily="34" charset="0"/>
              </a:rPr>
              <a:t> y los </a:t>
            </a:r>
            <a:r>
              <a:rPr lang="en-US" dirty="0" err="1" smtClean="0">
                <a:latin typeface="+mj-lt"/>
                <a:cs typeface="Calibri" pitchFamily="34" charset="0"/>
              </a:rPr>
              <a:t>menores</a:t>
            </a:r>
            <a:r>
              <a:rPr lang="en-US" dirty="0" smtClean="0">
                <a:latin typeface="+mj-lt"/>
                <a:cs typeface="Calibri" pitchFamily="34" charset="0"/>
              </a:rPr>
              <a:t> de 1 </a:t>
            </a:r>
            <a:r>
              <a:rPr lang="en-US" dirty="0" err="1" smtClean="0">
                <a:latin typeface="+mj-lt"/>
                <a:cs typeface="Calibri" pitchFamily="34" charset="0"/>
              </a:rPr>
              <a:t>año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inicien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su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vida</a:t>
            </a:r>
            <a:r>
              <a:rPr lang="en-US" dirty="0" smtClean="0">
                <a:latin typeface="+mj-lt"/>
                <a:cs typeface="Calibri" pitchFamily="34" charset="0"/>
              </a:rPr>
              <a:t> de </a:t>
            </a:r>
            <a:r>
              <a:rPr lang="en-US" dirty="0" err="1" smtClean="0">
                <a:latin typeface="+mj-lt"/>
                <a:cs typeface="Calibri" pitchFamily="34" charset="0"/>
              </a:rPr>
              <a:t>una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manera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saludable</a:t>
            </a:r>
            <a:r>
              <a:rPr lang="en-US" dirty="0" smtClean="0">
                <a:latin typeface="+mj-lt"/>
                <a:cs typeface="Calibri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>
                <a:latin typeface="+mj-lt"/>
                <a:cs typeface="Calibri" pitchFamily="34" charset="0"/>
              </a:rPr>
              <a:t>Garantizar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una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maternidad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segura</a:t>
            </a:r>
            <a:r>
              <a:rPr lang="en-US" dirty="0" smtClean="0">
                <a:latin typeface="+mj-lt"/>
                <a:cs typeface="Calibri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>
                <a:latin typeface="+mj-lt"/>
                <a:cs typeface="Calibri" pitchFamily="34" charset="0"/>
              </a:rPr>
              <a:t>Reducir</a:t>
            </a:r>
            <a:r>
              <a:rPr lang="en-US" dirty="0" smtClean="0">
                <a:latin typeface="+mj-lt"/>
                <a:cs typeface="Calibri" pitchFamily="34" charset="0"/>
              </a:rPr>
              <a:t> la </a:t>
            </a:r>
            <a:r>
              <a:rPr lang="en-US" dirty="0" err="1" smtClean="0">
                <a:latin typeface="+mj-lt"/>
                <a:cs typeface="Calibri" pitchFamily="34" charset="0"/>
              </a:rPr>
              <a:t>mortalidad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debida</a:t>
            </a:r>
            <a:r>
              <a:rPr lang="en-US" dirty="0" smtClean="0">
                <a:latin typeface="+mj-lt"/>
                <a:cs typeface="Calibri" pitchFamily="34" charset="0"/>
              </a:rPr>
              <a:t> a la </a:t>
            </a:r>
            <a:r>
              <a:rPr lang="en-US" dirty="0" err="1" smtClean="0">
                <a:latin typeface="+mj-lt"/>
                <a:cs typeface="Calibri" pitchFamily="34" charset="0"/>
              </a:rPr>
              <a:t>baja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calidad</a:t>
            </a:r>
            <a:r>
              <a:rPr lang="en-US" dirty="0" smtClean="0">
                <a:latin typeface="+mj-lt"/>
                <a:cs typeface="Calibri" pitchFamily="34" charset="0"/>
              </a:rPr>
              <a:t> de la </a:t>
            </a:r>
            <a:r>
              <a:rPr lang="en-US" dirty="0" err="1" smtClean="0">
                <a:latin typeface="+mj-lt"/>
                <a:cs typeface="Calibri" pitchFamily="34" charset="0"/>
              </a:rPr>
              <a:t>atención</a:t>
            </a:r>
            <a:r>
              <a:rPr lang="en-US" dirty="0" smtClean="0">
                <a:latin typeface="+mj-lt"/>
                <a:cs typeface="Calibri" pitchFamily="34" charset="0"/>
              </a:rPr>
              <a:t> de </a:t>
            </a:r>
            <a:r>
              <a:rPr lang="en-US" dirty="0" err="1" smtClean="0">
                <a:latin typeface="+mj-lt"/>
                <a:cs typeface="Calibri" pitchFamily="34" charset="0"/>
              </a:rPr>
              <a:t>salud</a:t>
            </a:r>
            <a:r>
              <a:rPr lang="en-US" dirty="0" smtClean="0">
                <a:latin typeface="+mj-lt"/>
                <a:cs typeface="Calibri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>
                <a:latin typeface="+mj-lt"/>
                <a:cs typeface="Calibri" pitchFamily="34" charset="0"/>
              </a:rPr>
              <a:t>Mejorar</a:t>
            </a:r>
            <a:r>
              <a:rPr lang="en-US" dirty="0" smtClean="0">
                <a:latin typeface="+mj-lt"/>
                <a:cs typeface="Calibri" pitchFamily="34" charset="0"/>
              </a:rPr>
              <a:t> la </a:t>
            </a:r>
            <a:r>
              <a:rPr lang="en-US" dirty="0" err="1" smtClean="0">
                <a:latin typeface="+mj-lt"/>
                <a:cs typeface="Calibri" pitchFamily="34" charset="0"/>
              </a:rPr>
              <a:t>salud</a:t>
            </a:r>
            <a:r>
              <a:rPr lang="en-US" dirty="0" smtClean="0">
                <a:latin typeface="+mj-lt"/>
                <a:cs typeface="Calibri" pitchFamily="34" charset="0"/>
              </a:rPr>
              <a:t> de la </a:t>
            </a:r>
            <a:r>
              <a:rPr lang="en-US" dirty="0" err="1" smtClean="0">
                <a:latin typeface="+mj-lt"/>
                <a:cs typeface="Calibri" pitchFamily="34" charset="0"/>
              </a:rPr>
              <a:t>población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adulta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haciendo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hincapíe</a:t>
            </a:r>
            <a:r>
              <a:rPr lang="en-US" dirty="0" smtClean="0">
                <a:latin typeface="+mj-lt"/>
                <a:cs typeface="Calibri" pitchFamily="34" charset="0"/>
              </a:rPr>
              <a:t> en </a:t>
            </a:r>
            <a:r>
              <a:rPr lang="en-US" dirty="0" err="1" smtClean="0">
                <a:latin typeface="+mj-lt"/>
                <a:cs typeface="Calibri" pitchFamily="34" charset="0"/>
              </a:rPr>
              <a:t>las</a:t>
            </a:r>
            <a:r>
              <a:rPr lang="en-US" dirty="0" smtClean="0">
                <a:latin typeface="+mj-lt"/>
                <a:cs typeface="Calibri" pitchFamily="34" charset="0"/>
              </a:rPr>
              <a:t> ENT y los </a:t>
            </a:r>
            <a:r>
              <a:rPr lang="en-US" dirty="0" err="1" smtClean="0">
                <a:latin typeface="+mj-lt"/>
                <a:cs typeface="Calibri" pitchFamily="34" charset="0"/>
              </a:rPr>
              <a:t>factores</a:t>
            </a:r>
            <a:r>
              <a:rPr lang="en-US" dirty="0" smtClean="0">
                <a:latin typeface="+mj-lt"/>
                <a:cs typeface="Calibri" pitchFamily="34" charset="0"/>
              </a:rPr>
              <a:t> de </a:t>
            </a:r>
            <a:r>
              <a:rPr lang="en-US" dirty="0" err="1" smtClean="0">
                <a:latin typeface="+mj-lt"/>
                <a:cs typeface="Calibri" pitchFamily="34" charset="0"/>
              </a:rPr>
              <a:t>riesgo</a:t>
            </a:r>
            <a:r>
              <a:rPr lang="en-US" dirty="0" smtClean="0">
                <a:latin typeface="+mj-lt"/>
                <a:cs typeface="Calibri" pitchFamily="34" charset="0"/>
              </a:rPr>
              <a:t>.</a:t>
            </a:r>
            <a:endParaRPr lang="en-US" dirty="0"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31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libri" pitchFamily="34" charset="0"/>
                <a:cs typeface="Calibri" pitchFamily="34" charset="0"/>
              </a:rPr>
              <a:t>Metas</a:t>
            </a:r>
            <a:r>
              <a:rPr lang="en-US" dirty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Impacto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+mj-lt"/>
              </a:rPr>
              <a:t>6</a:t>
            </a:r>
            <a:r>
              <a:rPr lang="en-US" dirty="0" smtClean="0">
                <a:latin typeface="+mj-lt"/>
                <a:cs typeface="Calibri" pitchFamily="34" charset="0"/>
              </a:rPr>
              <a:t>. </a:t>
            </a:r>
            <a:r>
              <a:rPr lang="en-US" dirty="0" err="1" smtClean="0">
                <a:latin typeface="+mj-lt"/>
                <a:cs typeface="Calibri" pitchFamily="34" charset="0"/>
              </a:rPr>
              <a:t>Reducir</a:t>
            </a:r>
            <a:r>
              <a:rPr lang="en-US" dirty="0" smtClean="0">
                <a:latin typeface="+mj-lt"/>
                <a:cs typeface="Calibri" pitchFamily="34" charset="0"/>
              </a:rPr>
              <a:t> la </a:t>
            </a:r>
            <a:r>
              <a:rPr lang="en-US" dirty="0" err="1" smtClean="0">
                <a:latin typeface="+mj-lt"/>
                <a:cs typeface="Calibri" pitchFamily="34" charset="0"/>
              </a:rPr>
              <a:t>mortalidad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por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enfermedades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transmisibles</a:t>
            </a:r>
            <a:r>
              <a:rPr lang="en-US" dirty="0" smtClean="0">
                <a:latin typeface="+mj-lt"/>
                <a:cs typeface="Calibri" pitchFamily="34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latin typeface="+mj-lt"/>
                <a:cs typeface="Calibri" pitchFamily="34" charset="0"/>
              </a:rPr>
              <a:t>7. </a:t>
            </a:r>
            <a:r>
              <a:rPr lang="en-US" dirty="0" err="1" smtClean="0">
                <a:latin typeface="+mj-lt"/>
                <a:cs typeface="Calibri" pitchFamily="34" charset="0"/>
              </a:rPr>
              <a:t>Contener</a:t>
            </a:r>
            <a:r>
              <a:rPr lang="en-US" dirty="0" smtClean="0">
                <a:latin typeface="+mj-lt"/>
                <a:cs typeface="Calibri" pitchFamily="34" charset="0"/>
              </a:rPr>
              <a:t> la </a:t>
            </a:r>
            <a:r>
              <a:rPr lang="en-US" dirty="0" err="1" smtClean="0">
                <a:latin typeface="+mj-lt"/>
                <a:cs typeface="Calibri" pitchFamily="34" charset="0"/>
              </a:rPr>
              <a:t>mortalidad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prematura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debida</a:t>
            </a:r>
            <a:r>
              <a:rPr lang="en-US" dirty="0" smtClean="0">
                <a:latin typeface="+mj-lt"/>
                <a:cs typeface="Calibri" pitchFamily="34" charset="0"/>
              </a:rPr>
              <a:t> a la </a:t>
            </a:r>
            <a:r>
              <a:rPr lang="en-US" dirty="0" err="1" smtClean="0">
                <a:latin typeface="+mj-lt"/>
                <a:cs typeface="Calibri" pitchFamily="34" charset="0"/>
              </a:rPr>
              <a:t>violencia</a:t>
            </a:r>
            <a:r>
              <a:rPr lang="en-US" dirty="0" smtClean="0">
                <a:latin typeface="+mj-lt"/>
                <a:cs typeface="Calibri" pitchFamily="34" charset="0"/>
              </a:rPr>
              <a:t> y los </a:t>
            </a:r>
            <a:r>
              <a:rPr lang="en-US" dirty="0" err="1" smtClean="0">
                <a:latin typeface="+mj-lt"/>
                <a:cs typeface="Calibri" pitchFamily="34" charset="0"/>
              </a:rPr>
              <a:t>traumatismos</a:t>
            </a:r>
            <a:r>
              <a:rPr lang="en-US" dirty="0" smtClean="0">
                <a:latin typeface="+mj-lt"/>
                <a:cs typeface="Calibri" pitchFamily="34" charset="0"/>
              </a:rPr>
              <a:t> al </a:t>
            </a:r>
            <a:r>
              <a:rPr lang="en-US" dirty="0" err="1" smtClean="0">
                <a:latin typeface="+mj-lt"/>
                <a:cs typeface="Calibri" pitchFamily="34" charset="0"/>
              </a:rPr>
              <a:t>abordar</a:t>
            </a:r>
            <a:r>
              <a:rPr lang="en-US" dirty="0" smtClean="0">
                <a:latin typeface="+mj-lt"/>
                <a:cs typeface="Calibri" pitchFamily="34" charset="0"/>
              </a:rPr>
              <a:t> los </a:t>
            </a:r>
            <a:r>
              <a:rPr lang="en-US" dirty="0" err="1" smtClean="0">
                <a:latin typeface="+mj-lt"/>
                <a:cs typeface="Calibri" pitchFamily="34" charset="0"/>
              </a:rPr>
              <a:t>principales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riesgos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para</a:t>
            </a:r>
            <a:r>
              <a:rPr lang="en-US" dirty="0" smtClean="0">
                <a:latin typeface="+mj-lt"/>
                <a:cs typeface="Calibri" pitchFamily="34" charset="0"/>
              </a:rPr>
              <a:t> los </a:t>
            </a:r>
            <a:r>
              <a:rPr lang="en-US" dirty="0" err="1" smtClean="0">
                <a:latin typeface="+mj-lt"/>
                <a:cs typeface="Calibri" pitchFamily="34" charset="0"/>
              </a:rPr>
              <a:t>adolecentes</a:t>
            </a:r>
            <a:r>
              <a:rPr lang="en-US" dirty="0" smtClean="0">
                <a:latin typeface="+mj-lt"/>
                <a:cs typeface="Calibri" pitchFamily="34" charset="0"/>
              </a:rPr>
              <a:t> y </a:t>
            </a:r>
            <a:r>
              <a:rPr lang="en-US" dirty="0" err="1" smtClean="0">
                <a:latin typeface="+mj-lt"/>
                <a:cs typeface="Calibri" pitchFamily="34" charset="0"/>
              </a:rPr>
              <a:t>adultos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jovenes</a:t>
            </a:r>
            <a:r>
              <a:rPr lang="en-US" dirty="0" smtClean="0">
                <a:latin typeface="+mj-lt"/>
                <a:cs typeface="Calibri" pitchFamily="34" charset="0"/>
              </a:rPr>
              <a:t> (15 a 24 </a:t>
            </a:r>
            <a:r>
              <a:rPr lang="en-US" dirty="0" err="1" smtClean="0">
                <a:latin typeface="+mj-lt"/>
                <a:cs typeface="Calibri" pitchFamily="34" charset="0"/>
              </a:rPr>
              <a:t>años</a:t>
            </a:r>
            <a:r>
              <a:rPr lang="en-US" dirty="0" smtClean="0">
                <a:latin typeface="+mj-lt"/>
                <a:cs typeface="Calibri" pitchFamily="34" charset="0"/>
              </a:rPr>
              <a:t> de </a:t>
            </a:r>
            <a:r>
              <a:rPr lang="en-US" dirty="0" err="1" smtClean="0">
                <a:latin typeface="+mj-lt"/>
                <a:cs typeface="Calibri" pitchFamily="34" charset="0"/>
              </a:rPr>
              <a:t>edad</a:t>
            </a:r>
            <a:r>
              <a:rPr lang="en-US" dirty="0" smtClean="0">
                <a:latin typeface="+mj-lt"/>
                <a:cs typeface="Calibri" pitchFamily="34" charset="0"/>
              </a:rPr>
              <a:t>).</a:t>
            </a:r>
          </a:p>
          <a:p>
            <a:pPr marL="0" indent="0">
              <a:buNone/>
            </a:pPr>
            <a:r>
              <a:rPr lang="en-US" dirty="0" smtClean="0">
                <a:latin typeface="+mj-lt"/>
                <a:cs typeface="Calibri" pitchFamily="34" charset="0"/>
              </a:rPr>
              <a:t>8. </a:t>
            </a:r>
            <a:r>
              <a:rPr lang="en-US" dirty="0" err="1" smtClean="0">
                <a:latin typeface="+mj-lt"/>
                <a:cs typeface="Calibri" pitchFamily="34" charset="0"/>
              </a:rPr>
              <a:t>Eliminar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las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enfermedades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transmisibles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prioritarias</a:t>
            </a:r>
            <a:r>
              <a:rPr lang="en-US" dirty="0" smtClean="0">
                <a:latin typeface="+mj-lt"/>
                <a:cs typeface="Calibri" pitchFamily="34" charset="0"/>
              </a:rPr>
              <a:t> en la </a:t>
            </a:r>
            <a:r>
              <a:rPr lang="en-US" dirty="0" err="1" smtClean="0">
                <a:latin typeface="+mj-lt"/>
                <a:cs typeface="Calibri" pitchFamily="34" charset="0"/>
              </a:rPr>
              <a:t>Región</a:t>
            </a:r>
            <a:r>
              <a:rPr lang="en-US" dirty="0" smtClean="0">
                <a:latin typeface="+mj-lt"/>
                <a:cs typeface="Calibri" pitchFamily="34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latin typeface="+mj-lt"/>
                <a:cs typeface="Calibri" pitchFamily="34" charset="0"/>
              </a:rPr>
              <a:t>9. </a:t>
            </a:r>
            <a:r>
              <a:rPr lang="en-US" dirty="0" err="1" smtClean="0">
                <a:latin typeface="+mj-lt"/>
                <a:cs typeface="Calibri" pitchFamily="34" charset="0"/>
              </a:rPr>
              <a:t>Evitar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las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muertes</a:t>
            </a:r>
            <a:r>
              <a:rPr lang="en-US" dirty="0" smtClean="0">
                <a:latin typeface="+mj-lt"/>
                <a:cs typeface="Calibri" pitchFamily="34" charset="0"/>
              </a:rPr>
              <a:t>, </a:t>
            </a:r>
            <a:r>
              <a:rPr lang="en-US" dirty="0" err="1" smtClean="0">
                <a:latin typeface="+mj-lt"/>
                <a:cs typeface="Calibri" pitchFamily="34" charset="0"/>
              </a:rPr>
              <a:t>las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enfermedades</a:t>
            </a:r>
            <a:r>
              <a:rPr lang="en-US" dirty="0" smtClean="0">
                <a:latin typeface="+mj-lt"/>
                <a:cs typeface="Calibri" pitchFamily="34" charset="0"/>
              </a:rPr>
              <a:t> y </a:t>
            </a:r>
            <a:r>
              <a:rPr lang="en-US" dirty="0" err="1" smtClean="0">
                <a:latin typeface="+mj-lt"/>
                <a:cs typeface="Calibri" pitchFamily="34" charset="0"/>
              </a:rPr>
              <a:t>las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discapacidades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resultantes</a:t>
            </a:r>
            <a:r>
              <a:rPr lang="en-US" dirty="0" smtClean="0">
                <a:latin typeface="+mj-lt"/>
                <a:cs typeface="Calibri" pitchFamily="34" charset="0"/>
              </a:rPr>
              <a:t> de </a:t>
            </a:r>
            <a:r>
              <a:rPr lang="en-US" dirty="0" err="1" smtClean="0">
                <a:latin typeface="+mj-lt"/>
                <a:cs typeface="Calibri" pitchFamily="34" charset="0"/>
              </a:rPr>
              <a:t>situaciones</a:t>
            </a:r>
            <a:r>
              <a:rPr lang="en-US" dirty="0" smtClean="0">
                <a:latin typeface="+mj-lt"/>
                <a:cs typeface="Calibri" pitchFamily="34" charset="0"/>
              </a:rPr>
              <a:t> de </a:t>
            </a:r>
            <a:r>
              <a:rPr lang="en-US" dirty="0" err="1" smtClean="0">
                <a:latin typeface="+mj-lt"/>
                <a:cs typeface="Calibri" pitchFamily="34" charset="0"/>
              </a:rPr>
              <a:t>emergenci</a:t>
            </a:r>
            <a:r>
              <a:rPr lang="en-US" dirty="0" err="1" smtClean="0">
                <a:latin typeface="+mj-lt"/>
              </a:rPr>
              <a:t>a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9834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4608401" cy="5969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5486400" y="19050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 smtClean="0"/>
              <a:t>Resuelve</a:t>
            </a:r>
            <a:r>
              <a:rPr lang="en-US" sz="1800" b="0" dirty="0" smtClean="0"/>
              <a:t>:</a:t>
            </a:r>
            <a:endParaRPr lang="en-US" sz="1800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048000"/>
            <a:ext cx="2819399" cy="187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42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7709"/>
            <a:ext cx="6553200" cy="712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63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cion taller">
  <a:themeElements>
    <a:clrScheme name="Presentation (2)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Presentation (2)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900" b="1" i="0" u="none" strike="noStrike" cap="none" normalizeH="0" baseline="0">
            <a:ln>
              <a:noFill/>
            </a:ln>
            <a:solidFill>
              <a:srgbClr val="000066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900" b="1" i="0" u="none" strike="noStrike" cap="none" normalizeH="0" baseline="0">
            <a:ln>
              <a:noFill/>
            </a:ln>
            <a:solidFill>
              <a:srgbClr val="000066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Presentation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lor xmlns="b33c0d84-3b33-4e00-9a0b-b066ee08f7c2">CMYK</Color>
    <Language xmlns="b33c0d84-3b33-4e00-9a0b-b066ee08f7c2">Spanish</Language>
    <Theme xmlns="b33c0d84-3b33-4e00-9a0b-b066ee08f7c2" xsi:nil="true"/>
    <Document_x0020_Type xmlns="b33c0d84-3b33-4e00-9a0b-b066ee08f7c2">ppt</Document_x0020_Type>
    <Information xmlns="b33c0d84-3b33-4e00-9a0b-b066ee08f7c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CCCCB51AA2174A94255D2A3E2A6245" ma:contentTypeVersion="6" ma:contentTypeDescription="Create a new document." ma:contentTypeScope="" ma:versionID="34ee0c50409c379c5921ffa33f418c21">
  <xsd:schema xmlns:xsd="http://www.w3.org/2001/XMLSchema" xmlns:xs="http://www.w3.org/2001/XMLSchema" xmlns:p="http://schemas.microsoft.com/office/2006/metadata/properties" xmlns:ns2="b33c0d84-3b33-4e00-9a0b-b066ee08f7c2" targetNamespace="http://schemas.microsoft.com/office/2006/metadata/properties" ma:root="true" ma:fieldsID="8905aa001001d4a1f3d5988ab79a193b" ns2:_="">
    <xsd:import namespace="b33c0d84-3b33-4e00-9a0b-b066ee08f7c2"/>
    <xsd:element name="properties">
      <xsd:complexType>
        <xsd:sequence>
          <xsd:element name="documentManagement">
            <xsd:complexType>
              <xsd:all>
                <xsd:element ref="ns2:Information" minOccurs="0"/>
                <xsd:element ref="ns2:Theme" minOccurs="0"/>
                <xsd:element ref="ns2:Document_x0020_Type" minOccurs="0"/>
                <xsd:element ref="ns2:Language" minOccurs="0"/>
                <xsd:element ref="ns2:Colo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3c0d84-3b33-4e00-9a0b-b066ee08f7c2" elementFormDefault="qualified">
    <xsd:import namespace="http://schemas.microsoft.com/office/2006/documentManagement/types"/>
    <xsd:import namespace="http://schemas.microsoft.com/office/infopath/2007/PartnerControls"/>
    <xsd:element name="Information" ma:index="1" nillable="true" ma:displayName="Information" ma:internalName="Information">
      <xsd:simpleType>
        <xsd:restriction base="dms:Text">
          <xsd:maxLength value="255"/>
        </xsd:restriction>
      </xsd:simpleType>
    </xsd:element>
    <xsd:element name="Theme" ma:index="3" nillable="true" ma:displayName="Theme" ma:description="3D logos&#10;4x6 card&#10;Agenda&#10;Binder&#10;Bookcover sample&#10;Brochure&#10;Brochure sample&#10;Bookmark&#10;Business card sample&#10;CD circular label&#10;CD front case&#10;CD back tray&#10;CD_DVD&#10;Complex business card&#10;Simple business card&#10;Courtesy card&#10;Diploma&#10;Envelope&#10;External design sample&#10;Folder&#10;Folder sample&#10;Form&#10;How to&#10;Lettherhead&#10;Manual&#10;Nametag&#10;One inch spine for binder&#10;Two inch spine for binder&#10;Partner logo&#10;Poster sample&#10;Powerpoint_presentation&#10;Standard logo&#10;Standard logo-PMS 288&#10;Standard logo-PMS 306&#10;Official logo&#10;Condensed logo&#10;Logo sample&#10;Logo incorrect use&#10;Sub brand&#10;Typeface sample&#10;not specified" ma:internalName="Theme">
      <xsd:simpleType>
        <xsd:restriction base="dms:Text">
          <xsd:maxLength value="255"/>
        </xsd:restriction>
      </xsd:simpleType>
    </xsd:element>
    <xsd:element name="Document_x0020_Type" ma:index="4" nillable="true" ma:displayName="Document Type" ma:default="ppt" ma:format="Dropdown" ma:internalName="Document_x0020_Type">
      <xsd:simpleType>
        <xsd:restriction base="dms:Choice">
          <xsd:enumeration value="eps"/>
          <xsd:enumeration value="wmf"/>
          <xsd:enumeration value="pdf"/>
          <xsd:enumeration value="ai"/>
          <xsd:enumeration value="psd"/>
          <xsd:enumeration value="tif"/>
          <xsd:enumeration value="zip"/>
          <xsd:enumeration value="png"/>
          <xsd:enumeration value="bmp"/>
          <xsd:enumeration value="gif"/>
          <xsd:enumeration value="doc"/>
          <xsd:enumeration value="xls"/>
          <xsd:enumeration value="txt"/>
          <xsd:enumeration value="jpg"/>
          <xsd:enumeration value="mp3"/>
          <xsd:enumeration value="mp4"/>
          <xsd:enumeration value="mov"/>
          <xsd:enumeration value="swf"/>
          <xsd:enumeration value="flash"/>
          <xsd:enumeration value="ppt"/>
          <xsd:enumeration value="not specified"/>
        </xsd:restriction>
      </xsd:simpleType>
    </xsd:element>
    <xsd:element name="Language" ma:index="5" nillable="true" ma:displayName="Language" ma:default="English" ma:format="Dropdown" ma:internalName="Language">
      <xsd:simpleType>
        <xsd:restriction base="dms:Choice">
          <xsd:enumeration value="English"/>
          <xsd:enumeration value="Spanish"/>
          <xsd:enumeration value="Portuguese"/>
          <xsd:enumeration value="French"/>
          <xsd:enumeration value="All"/>
        </xsd:restriction>
      </xsd:simpleType>
    </xsd:element>
    <xsd:element name="Color" ma:index="6" nillable="true" ma:displayName="Color" ma:default="CMYK" ma:format="Dropdown" ma:internalName="Color">
      <xsd:simpleType>
        <xsd:restriction base="dms:Choice">
          <xsd:enumeration value="CMYK"/>
          <xsd:enumeration value="Black"/>
          <xsd:enumeration value="White"/>
          <xsd:enumeration value="Gray"/>
          <xsd:enumeration value="Lavender"/>
          <xsd:enumeration value="Cyan"/>
          <xsd:enumeration value="Aqua Blue"/>
          <xsd:enumeration value="Blue"/>
          <xsd:enumeration value="Light Blue"/>
          <xsd:enumeration value="Green"/>
          <xsd:enumeration value="Light Green"/>
          <xsd:enumeration value="Orange"/>
          <xsd:enumeration value="Light Orange"/>
          <xsd:enumeration value="Pink"/>
          <xsd:enumeration value="Purple"/>
          <xsd:enumeration value="Red"/>
          <xsd:enumeration value="Yellow"/>
          <xsd:enumeration value="Light Yellow"/>
          <xsd:enumeration value="color"/>
          <xsd:enumeration value="All colors"/>
          <xsd:enumeration value="not specified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5352F1-CF0A-4E32-8A25-5E0EEE3DB389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b33c0d84-3b33-4e00-9a0b-b066ee08f7c2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A4948A9-58E7-409B-A8BF-DD5E74B1D0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15216D-5312-4035-816B-DD64B86DC2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3c0d84-3b33-4e00-9a0b-b066ee08f7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presentacion taller</Template>
  <TotalTime>1687</TotalTime>
  <Words>1361</Words>
  <Application>Microsoft Macintosh PowerPoint</Application>
  <PresentationFormat>On-screen Show (4:3)</PresentationFormat>
  <Paragraphs>207</Paragraphs>
  <Slides>31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presentacion taller</vt:lpstr>
      <vt:lpstr>PowerPoint.Show.8</vt:lpstr>
      <vt:lpstr>PowerPoint Presentation</vt:lpstr>
      <vt:lpstr>Sumário</vt:lpstr>
      <vt:lpstr>Centro Colaborador da OPS/OMS</vt:lpstr>
      <vt:lpstr>Misión  Organización Panamericana de Salud</vt:lpstr>
      <vt:lpstr>PowerPoint Presentation</vt:lpstr>
      <vt:lpstr>Metas de Impacto</vt:lpstr>
      <vt:lpstr>Metas de Impacto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Redes de Enfermería</vt:lpstr>
      <vt:lpstr>Fines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RED INTERNACIONAL DE ENFERMERIA EN SALUD MENTAL</vt:lpstr>
      <vt:lpstr>PowerPoint Presentation</vt:lpstr>
      <vt:lpstr>PowerPoint Presentation</vt:lpstr>
      <vt:lpstr>PowerPoint Presentation</vt:lpstr>
      <vt:lpstr>PowerPoint Presentation</vt:lpstr>
      <vt:lpstr>Sugestões/Dificuldades</vt:lpstr>
      <vt:lpstr>Sugestões/ Dificuldades</vt:lpstr>
      <vt:lpstr>Sugestões/Dificuldades</vt:lpstr>
      <vt:lpstr>OPS/RETS</vt:lpstr>
      <vt:lpstr>   Muito Obrigada!  Thank you!   Gracias!     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Prioridades de cooperación tecnica</dc:title>
  <dc:subject>OPS- OMS presentación template</dc:subject>
  <dc:creator>Cassiani, Dr. Silvia (WDC)</dc:creator>
  <cp:keywords>OPS- OMS presentación</cp:keywords>
  <cp:lastModifiedBy>Silvia Helena De Bortoli Cassiani</cp:lastModifiedBy>
  <cp:revision>76</cp:revision>
  <dcterms:created xsi:type="dcterms:W3CDTF">2013-07-22T13:31:46Z</dcterms:created>
  <dcterms:modified xsi:type="dcterms:W3CDTF">2013-11-07T16:46:27Z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_AdHocReviewCycleID">
    <vt:i4>59918321</vt:i4>
  </property>
  <property fmtid="{D5CDD505-2E9C-101B-9397-08002B2CF9AE}" pid="4" name="_EmailSubject">
    <vt:lpwstr>WHO60 Videoconference</vt:lpwstr>
  </property>
  <property fmtid="{D5CDD505-2E9C-101B-9397-08002B2CF9AE}" pid="5" name="_AuthorEmail">
    <vt:lpwstr>pinardclarka@who.int</vt:lpwstr>
  </property>
  <property fmtid="{D5CDD505-2E9C-101B-9397-08002B2CF9AE}" pid="6" name="_AuthorEmailDisplayName">
    <vt:lpwstr>Pinard Clark, Andrée</vt:lpwstr>
  </property>
  <property fmtid="{D5CDD505-2E9C-101B-9397-08002B2CF9AE}" pid="7" name="ContentTypeId">
    <vt:lpwstr>0x01010060CCCCB51AA2174A94255D2A3E2A6245</vt:lpwstr>
  </property>
</Properties>
</file>