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A3F6E-A79A-415B-935A-187EDAC9F6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9753436-6074-4284-AF99-93A8C4F9BE28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División de Recursos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Humanos del SNIS</a:t>
          </a:r>
          <a:endParaRPr kumimoji="0" lang="es-ES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gm:t>
    </dgm:pt>
    <dgm:pt modelId="{7B3561F7-E55F-482C-A141-1A46B0C38509}" type="parTrans" cxnId="{A2A1D2A3-5BB0-464D-BADF-6D6F938D7D51}">
      <dgm:prSet/>
      <dgm:spPr/>
      <dgm:t>
        <a:bodyPr/>
        <a:lstStyle/>
        <a:p>
          <a:endParaRPr lang="es-UY"/>
        </a:p>
      </dgm:t>
    </dgm:pt>
    <dgm:pt modelId="{B2D6E711-9116-4658-9825-758145729F14}" type="sibTrans" cxnId="{A2A1D2A3-5BB0-464D-BADF-6D6F938D7D51}">
      <dgm:prSet/>
      <dgm:spPr/>
      <dgm:t>
        <a:bodyPr/>
        <a:lstStyle/>
        <a:p>
          <a:endParaRPr lang="es-UY"/>
        </a:p>
      </dgm:t>
    </dgm:pt>
    <dgm:pt modelId="{325A68AA-C10A-4299-80EE-9A5F96AE5EE0}" type="asst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Observatorio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RHS del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Uruguay. </a:t>
          </a:r>
          <a:endParaRPr kumimoji="0" 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gm:t>
    </dgm:pt>
    <dgm:pt modelId="{E604165C-9F24-42C8-89E7-FC8FAFFD887C}" type="parTrans" cxnId="{C6BEE405-386B-4124-8CE1-D2A4F44F27E7}">
      <dgm:prSet/>
      <dgm:spPr/>
      <dgm:t>
        <a:bodyPr/>
        <a:lstStyle/>
        <a:p>
          <a:endParaRPr lang="es-UY"/>
        </a:p>
      </dgm:t>
    </dgm:pt>
    <dgm:pt modelId="{3B65B549-9F1A-43EA-A66E-2C7A0521E29D}" type="sibTrans" cxnId="{C6BEE405-386B-4124-8CE1-D2A4F44F27E7}">
      <dgm:prSet/>
      <dgm:spPr/>
      <dgm:t>
        <a:bodyPr/>
        <a:lstStyle/>
        <a:p>
          <a:endParaRPr lang="es-UY"/>
        </a:p>
      </dgm:t>
    </dgm:pt>
    <dgm:pt modelId="{074887FD-8E03-4B49-B0C1-10C29C766289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Habilitación y Control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Profesionales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la Salud.</a:t>
          </a:r>
          <a:endParaRPr kumimoji="0" 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gm:t>
    </dgm:pt>
    <dgm:pt modelId="{077CFBEB-266F-42B8-8827-F17596AC98B5}" type="parTrans" cxnId="{984BF2B9-BEF0-4DF9-9B26-EC80E93039DE}">
      <dgm:prSet/>
      <dgm:spPr/>
      <dgm:t>
        <a:bodyPr/>
        <a:lstStyle/>
        <a:p>
          <a:endParaRPr lang="es-UY"/>
        </a:p>
      </dgm:t>
    </dgm:pt>
    <dgm:pt modelId="{967D28F2-3BC9-4145-9156-35391D666147}" type="sibTrans" cxnId="{984BF2B9-BEF0-4DF9-9B26-EC80E93039DE}">
      <dgm:prSet/>
      <dgm:spPr/>
      <dgm:t>
        <a:bodyPr/>
        <a:lstStyle/>
        <a:p>
          <a:endParaRPr lang="es-UY"/>
        </a:p>
      </dgm:t>
    </dgm:pt>
    <dgm:pt modelId="{E31D04B9-DE69-400A-957A-0BA74F2C2F12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Mercado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Trabajo.</a:t>
          </a:r>
          <a:endParaRPr kumimoji="0" 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gm:t>
    </dgm:pt>
    <dgm:pt modelId="{159C070E-9FE4-43F1-9CE3-2DFF7DF82FAD}" type="parTrans" cxnId="{C29DD0D3-57D4-4AF0-985D-A1B1CD5872C3}">
      <dgm:prSet/>
      <dgm:spPr/>
      <dgm:t>
        <a:bodyPr/>
        <a:lstStyle/>
        <a:p>
          <a:endParaRPr lang="es-UY"/>
        </a:p>
      </dgm:t>
    </dgm:pt>
    <dgm:pt modelId="{585596D5-1221-4E65-A901-121A40D73B81}" type="sibTrans" cxnId="{C29DD0D3-57D4-4AF0-985D-A1B1CD5872C3}">
      <dgm:prSet/>
      <dgm:spPr/>
      <dgm:t>
        <a:bodyPr/>
        <a:lstStyle/>
        <a:p>
          <a:endParaRPr lang="es-UY"/>
        </a:p>
      </dgm:t>
    </dgm:pt>
    <dgm:pt modelId="{9573DF7B-A6FB-486C-9451-27B98DE2AAE4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Educación y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Formación </a:t>
          </a:r>
          <a:endParaRPr kumimoji="0" lang="es-E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gm:t>
    </dgm:pt>
    <dgm:pt modelId="{36A52858-C43E-4DC4-A420-3BD78306089E}" type="parTrans" cxnId="{F6EA972A-EE1C-4E5F-9919-EFD79D7DDC18}">
      <dgm:prSet/>
      <dgm:spPr/>
      <dgm:t>
        <a:bodyPr/>
        <a:lstStyle/>
        <a:p>
          <a:endParaRPr lang="es-UY"/>
        </a:p>
      </dgm:t>
    </dgm:pt>
    <dgm:pt modelId="{7A3DE110-1862-47FF-B333-E61D2F0BE3EB}" type="sibTrans" cxnId="{F6EA972A-EE1C-4E5F-9919-EFD79D7DDC18}">
      <dgm:prSet/>
      <dgm:spPr/>
      <dgm:t>
        <a:bodyPr/>
        <a:lstStyle/>
        <a:p>
          <a:endParaRPr lang="es-UY"/>
        </a:p>
      </dgm:t>
    </dgm:pt>
    <dgm:pt modelId="{C703CAB5-CA5F-4F33-9C8A-19B6D678BF8F}" type="pres">
      <dgm:prSet presAssocID="{C38A3F6E-A79A-415B-935A-187EDAC9F6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718B080-73EF-4E13-AB06-E908CA93D2F9}" type="pres">
      <dgm:prSet presAssocID="{A9753436-6074-4284-AF99-93A8C4F9BE28}" presName="hierRoot1" presStyleCnt="0">
        <dgm:presLayoutVars>
          <dgm:hierBranch/>
        </dgm:presLayoutVars>
      </dgm:prSet>
      <dgm:spPr/>
    </dgm:pt>
    <dgm:pt modelId="{34CD09A3-BD2B-40D2-BE76-3FEB0417C2A4}" type="pres">
      <dgm:prSet presAssocID="{A9753436-6074-4284-AF99-93A8C4F9BE28}" presName="rootComposite1" presStyleCnt="0"/>
      <dgm:spPr/>
    </dgm:pt>
    <dgm:pt modelId="{461F49DF-AB55-43F9-AD6F-E2B2F439B435}" type="pres">
      <dgm:prSet presAssocID="{A9753436-6074-4284-AF99-93A8C4F9BE2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3CAF4519-3D98-465B-8B22-DC2872FB2DEA}" type="pres">
      <dgm:prSet presAssocID="{A9753436-6074-4284-AF99-93A8C4F9BE28}" presName="rootConnector1" presStyleLbl="node1" presStyleIdx="0" presStyleCnt="0"/>
      <dgm:spPr/>
      <dgm:t>
        <a:bodyPr/>
        <a:lstStyle/>
        <a:p>
          <a:endParaRPr lang="es-UY"/>
        </a:p>
      </dgm:t>
    </dgm:pt>
    <dgm:pt modelId="{D2B10F78-B1B6-4071-9505-7B80503A4032}" type="pres">
      <dgm:prSet presAssocID="{A9753436-6074-4284-AF99-93A8C4F9BE28}" presName="hierChild2" presStyleCnt="0"/>
      <dgm:spPr/>
    </dgm:pt>
    <dgm:pt modelId="{F5F47ADA-A651-48F0-A4E5-C3282B371CDB}" type="pres">
      <dgm:prSet presAssocID="{077CFBEB-266F-42B8-8827-F17596AC98B5}" presName="Name35" presStyleLbl="parChTrans1D2" presStyleIdx="0" presStyleCnt="4"/>
      <dgm:spPr/>
      <dgm:t>
        <a:bodyPr/>
        <a:lstStyle/>
        <a:p>
          <a:endParaRPr lang="es-UY"/>
        </a:p>
      </dgm:t>
    </dgm:pt>
    <dgm:pt modelId="{11813961-ACB2-425C-A1AC-B8A36DADC37A}" type="pres">
      <dgm:prSet presAssocID="{074887FD-8E03-4B49-B0C1-10C29C766289}" presName="hierRoot2" presStyleCnt="0">
        <dgm:presLayoutVars>
          <dgm:hierBranch/>
        </dgm:presLayoutVars>
      </dgm:prSet>
      <dgm:spPr/>
    </dgm:pt>
    <dgm:pt modelId="{418BB92E-7739-476E-839B-B461BD66FA93}" type="pres">
      <dgm:prSet presAssocID="{074887FD-8E03-4B49-B0C1-10C29C766289}" presName="rootComposite" presStyleCnt="0"/>
      <dgm:spPr/>
    </dgm:pt>
    <dgm:pt modelId="{DDCDCC5D-1273-44C3-8560-5A19526D1615}" type="pres">
      <dgm:prSet presAssocID="{074887FD-8E03-4B49-B0C1-10C29C76628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EC7B19D7-F32C-47FE-8E57-80EC023CDF1E}" type="pres">
      <dgm:prSet presAssocID="{074887FD-8E03-4B49-B0C1-10C29C766289}" presName="rootConnector" presStyleLbl="node2" presStyleIdx="0" presStyleCnt="3"/>
      <dgm:spPr/>
      <dgm:t>
        <a:bodyPr/>
        <a:lstStyle/>
        <a:p>
          <a:endParaRPr lang="es-UY"/>
        </a:p>
      </dgm:t>
    </dgm:pt>
    <dgm:pt modelId="{6DEE236E-6FAE-4F8B-BA48-DF568926FD45}" type="pres">
      <dgm:prSet presAssocID="{074887FD-8E03-4B49-B0C1-10C29C766289}" presName="hierChild4" presStyleCnt="0"/>
      <dgm:spPr/>
    </dgm:pt>
    <dgm:pt modelId="{DC1CE076-BF15-458C-9E43-56B69CF8D38F}" type="pres">
      <dgm:prSet presAssocID="{074887FD-8E03-4B49-B0C1-10C29C766289}" presName="hierChild5" presStyleCnt="0"/>
      <dgm:spPr/>
    </dgm:pt>
    <dgm:pt modelId="{A159F89A-CD6F-4D5E-B267-89DCFA2980F4}" type="pres">
      <dgm:prSet presAssocID="{159C070E-9FE4-43F1-9CE3-2DFF7DF82FAD}" presName="Name35" presStyleLbl="parChTrans1D2" presStyleIdx="1" presStyleCnt="4"/>
      <dgm:spPr/>
      <dgm:t>
        <a:bodyPr/>
        <a:lstStyle/>
        <a:p>
          <a:endParaRPr lang="es-UY"/>
        </a:p>
      </dgm:t>
    </dgm:pt>
    <dgm:pt modelId="{18166702-6069-4549-934F-63376F2FF0C1}" type="pres">
      <dgm:prSet presAssocID="{E31D04B9-DE69-400A-957A-0BA74F2C2F12}" presName="hierRoot2" presStyleCnt="0">
        <dgm:presLayoutVars>
          <dgm:hierBranch/>
        </dgm:presLayoutVars>
      </dgm:prSet>
      <dgm:spPr/>
    </dgm:pt>
    <dgm:pt modelId="{48974451-00B3-4C2E-81D2-28C4DC5FA395}" type="pres">
      <dgm:prSet presAssocID="{E31D04B9-DE69-400A-957A-0BA74F2C2F12}" presName="rootComposite" presStyleCnt="0"/>
      <dgm:spPr/>
    </dgm:pt>
    <dgm:pt modelId="{618FA8A9-081A-44DA-9C68-212B0FA3B467}" type="pres">
      <dgm:prSet presAssocID="{E31D04B9-DE69-400A-957A-0BA74F2C2F1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5B78DF15-5AF6-4A37-B857-C490C6FFB4A0}" type="pres">
      <dgm:prSet presAssocID="{E31D04B9-DE69-400A-957A-0BA74F2C2F12}" presName="rootConnector" presStyleLbl="node2" presStyleIdx="1" presStyleCnt="3"/>
      <dgm:spPr/>
      <dgm:t>
        <a:bodyPr/>
        <a:lstStyle/>
        <a:p>
          <a:endParaRPr lang="es-UY"/>
        </a:p>
      </dgm:t>
    </dgm:pt>
    <dgm:pt modelId="{6E0A6786-9D46-488E-81D9-E58267020DBB}" type="pres">
      <dgm:prSet presAssocID="{E31D04B9-DE69-400A-957A-0BA74F2C2F12}" presName="hierChild4" presStyleCnt="0"/>
      <dgm:spPr/>
    </dgm:pt>
    <dgm:pt modelId="{9BC60262-707D-4DF9-96E4-717632D3972E}" type="pres">
      <dgm:prSet presAssocID="{E31D04B9-DE69-400A-957A-0BA74F2C2F12}" presName="hierChild5" presStyleCnt="0"/>
      <dgm:spPr/>
    </dgm:pt>
    <dgm:pt modelId="{9138E114-1598-4417-905D-91D2EA6A9635}" type="pres">
      <dgm:prSet presAssocID="{36A52858-C43E-4DC4-A420-3BD78306089E}" presName="Name35" presStyleLbl="parChTrans1D2" presStyleIdx="2" presStyleCnt="4"/>
      <dgm:spPr/>
      <dgm:t>
        <a:bodyPr/>
        <a:lstStyle/>
        <a:p>
          <a:endParaRPr lang="es-UY"/>
        </a:p>
      </dgm:t>
    </dgm:pt>
    <dgm:pt modelId="{65090E6E-DE9C-41DC-80BB-9D0AD2F1414D}" type="pres">
      <dgm:prSet presAssocID="{9573DF7B-A6FB-486C-9451-27B98DE2AAE4}" presName="hierRoot2" presStyleCnt="0">
        <dgm:presLayoutVars>
          <dgm:hierBranch/>
        </dgm:presLayoutVars>
      </dgm:prSet>
      <dgm:spPr/>
    </dgm:pt>
    <dgm:pt modelId="{3B8056C0-97E9-4A56-B083-50936218CDB3}" type="pres">
      <dgm:prSet presAssocID="{9573DF7B-A6FB-486C-9451-27B98DE2AAE4}" presName="rootComposite" presStyleCnt="0"/>
      <dgm:spPr/>
    </dgm:pt>
    <dgm:pt modelId="{FDA45292-D990-4978-B2FC-9852D4FA16A3}" type="pres">
      <dgm:prSet presAssocID="{9573DF7B-A6FB-486C-9451-27B98DE2AAE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823427F0-5B04-4122-82D2-451045D3B24C}" type="pres">
      <dgm:prSet presAssocID="{9573DF7B-A6FB-486C-9451-27B98DE2AAE4}" presName="rootConnector" presStyleLbl="node2" presStyleIdx="2" presStyleCnt="3"/>
      <dgm:spPr/>
      <dgm:t>
        <a:bodyPr/>
        <a:lstStyle/>
        <a:p>
          <a:endParaRPr lang="es-UY"/>
        </a:p>
      </dgm:t>
    </dgm:pt>
    <dgm:pt modelId="{989C1FE4-4A1C-4087-B6D6-ECFBDF07B3EF}" type="pres">
      <dgm:prSet presAssocID="{9573DF7B-A6FB-486C-9451-27B98DE2AAE4}" presName="hierChild4" presStyleCnt="0"/>
      <dgm:spPr/>
    </dgm:pt>
    <dgm:pt modelId="{63F2A4D7-B553-4A86-A1D3-E67F2DE3196E}" type="pres">
      <dgm:prSet presAssocID="{9573DF7B-A6FB-486C-9451-27B98DE2AAE4}" presName="hierChild5" presStyleCnt="0"/>
      <dgm:spPr/>
    </dgm:pt>
    <dgm:pt modelId="{AA4C8561-F10A-401A-8D5D-8A6AF15976D2}" type="pres">
      <dgm:prSet presAssocID="{A9753436-6074-4284-AF99-93A8C4F9BE28}" presName="hierChild3" presStyleCnt="0"/>
      <dgm:spPr/>
    </dgm:pt>
    <dgm:pt modelId="{928E49B2-E199-4434-BFB6-63A859328010}" type="pres">
      <dgm:prSet presAssocID="{E604165C-9F24-42C8-89E7-FC8FAFFD887C}" presName="Name111" presStyleLbl="parChTrans1D2" presStyleIdx="3" presStyleCnt="4"/>
      <dgm:spPr/>
      <dgm:t>
        <a:bodyPr/>
        <a:lstStyle/>
        <a:p>
          <a:endParaRPr lang="es-UY"/>
        </a:p>
      </dgm:t>
    </dgm:pt>
    <dgm:pt modelId="{9CB7B9AE-5C0A-403E-8025-3931358751F2}" type="pres">
      <dgm:prSet presAssocID="{325A68AA-C10A-4299-80EE-9A5F96AE5EE0}" presName="hierRoot3" presStyleCnt="0">
        <dgm:presLayoutVars>
          <dgm:hierBranch/>
        </dgm:presLayoutVars>
      </dgm:prSet>
      <dgm:spPr/>
    </dgm:pt>
    <dgm:pt modelId="{391F4B4C-82F5-45E9-8972-B60252866405}" type="pres">
      <dgm:prSet presAssocID="{325A68AA-C10A-4299-80EE-9A5F96AE5EE0}" presName="rootComposite3" presStyleCnt="0"/>
      <dgm:spPr/>
    </dgm:pt>
    <dgm:pt modelId="{AD81E4F1-02CC-4E02-850C-D91FF4421D25}" type="pres">
      <dgm:prSet presAssocID="{325A68AA-C10A-4299-80EE-9A5F96AE5EE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UY"/>
        </a:p>
      </dgm:t>
    </dgm:pt>
    <dgm:pt modelId="{A9611631-7441-499E-B6CD-5300DB476FD5}" type="pres">
      <dgm:prSet presAssocID="{325A68AA-C10A-4299-80EE-9A5F96AE5EE0}" presName="rootConnector3" presStyleLbl="asst1" presStyleIdx="0" presStyleCnt="1"/>
      <dgm:spPr/>
      <dgm:t>
        <a:bodyPr/>
        <a:lstStyle/>
        <a:p>
          <a:endParaRPr lang="es-UY"/>
        </a:p>
      </dgm:t>
    </dgm:pt>
    <dgm:pt modelId="{33085414-2EBA-4669-8364-024E006C849F}" type="pres">
      <dgm:prSet presAssocID="{325A68AA-C10A-4299-80EE-9A5F96AE5EE0}" presName="hierChild6" presStyleCnt="0"/>
      <dgm:spPr/>
    </dgm:pt>
    <dgm:pt modelId="{FA9BF943-6040-4766-8EAF-EC362AF112E4}" type="pres">
      <dgm:prSet presAssocID="{325A68AA-C10A-4299-80EE-9A5F96AE5EE0}" presName="hierChild7" presStyleCnt="0"/>
      <dgm:spPr/>
    </dgm:pt>
  </dgm:ptLst>
  <dgm:cxnLst>
    <dgm:cxn modelId="{85CB608D-FAC0-4682-BD18-3204A8E0F0F3}" type="presOf" srcId="{159C070E-9FE4-43F1-9CE3-2DFF7DF82FAD}" destId="{A159F89A-CD6F-4D5E-B267-89DCFA2980F4}" srcOrd="0" destOrd="0" presId="urn:microsoft.com/office/officeart/2005/8/layout/orgChart1"/>
    <dgm:cxn modelId="{87032EBD-4342-4C8A-8442-3F00447AD808}" type="presOf" srcId="{E31D04B9-DE69-400A-957A-0BA74F2C2F12}" destId="{618FA8A9-081A-44DA-9C68-212B0FA3B467}" srcOrd="0" destOrd="0" presId="urn:microsoft.com/office/officeart/2005/8/layout/orgChart1"/>
    <dgm:cxn modelId="{039ABC9D-83B8-4486-94AA-038CC2492F87}" type="presOf" srcId="{9573DF7B-A6FB-486C-9451-27B98DE2AAE4}" destId="{FDA45292-D990-4978-B2FC-9852D4FA16A3}" srcOrd="0" destOrd="0" presId="urn:microsoft.com/office/officeart/2005/8/layout/orgChart1"/>
    <dgm:cxn modelId="{F6EA972A-EE1C-4E5F-9919-EFD79D7DDC18}" srcId="{A9753436-6074-4284-AF99-93A8C4F9BE28}" destId="{9573DF7B-A6FB-486C-9451-27B98DE2AAE4}" srcOrd="3" destOrd="0" parTransId="{36A52858-C43E-4DC4-A420-3BD78306089E}" sibTransId="{7A3DE110-1862-47FF-B333-E61D2F0BE3EB}"/>
    <dgm:cxn modelId="{0BCF7179-E60A-4346-966E-BD26773F2F6B}" type="presOf" srcId="{A9753436-6074-4284-AF99-93A8C4F9BE28}" destId="{461F49DF-AB55-43F9-AD6F-E2B2F439B435}" srcOrd="0" destOrd="0" presId="urn:microsoft.com/office/officeart/2005/8/layout/orgChart1"/>
    <dgm:cxn modelId="{D903013B-9206-4BD9-BED8-39D1B431E5E8}" type="presOf" srcId="{077CFBEB-266F-42B8-8827-F17596AC98B5}" destId="{F5F47ADA-A651-48F0-A4E5-C3282B371CDB}" srcOrd="0" destOrd="0" presId="urn:microsoft.com/office/officeart/2005/8/layout/orgChart1"/>
    <dgm:cxn modelId="{A2A1D2A3-5BB0-464D-BADF-6D6F938D7D51}" srcId="{C38A3F6E-A79A-415B-935A-187EDAC9F602}" destId="{A9753436-6074-4284-AF99-93A8C4F9BE28}" srcOrd="0" destOrd="0" parTransId="{7B3561F7-E55F-482C-A141-1A46B0C38509}" sibTransId="{B2D6E711-9116-4658-9825-758145729F14}"/>
    <dgm:cxn modelId="{C29DD0D3-57D4-4AF0-985D-A1B1CD5872C3}" srcId="{A9753436-6074-4284-AF99-93A8C4F9BE28}" destId="{E31D04B9-DE69-400A-957A-0BA74F2C2F12}" srcOrd="2" destOrd="0" parTransId="{159C070E-9FE4-43F1-9CE3-2DFF7DF82FAD}" sibTransId="{585596D5-1221-4E65-A901-121A40D73B81}"/>
    <dgm:cxn modelId="{1553C0C6-CBEA-44A1-9F93-91AF03B9E2F2}" type="presOf" srcId="{C38A3F6E-A79A-415B-935A-187EDAC9F602}" destId="{C703CAB5-CA5F-4F33-9C8A-19B6D678BF8F}" srcOrd="0" destOrd="0" presId="urn:microsoft.com/office/officeart/2005/8/layout/orgChart1"/>
    <dgm:cxn modelId="{DC03518D-CB3A-4045-81C8-402F7BB927CE}" type="presOf" srcId="{074887FD-8E03-4B49-B0C1-10C29C766289}" destId="{EC7B19D7-F32C-47FE-8E57-80EC023CDF1E}" srcOrd="1" destOrd="0" presId="urn:microsoft.com/office/officeart/2005/8/layout/orgChart1"/>
    <dgm:cxn modelId="{5964EE10-8032-4E10-BCCE-9C203F2C2ADE}" type="presOf" srcId="{325A68AA-C10A-4299-80EE-9A5F96AE5EE0}" destId="{AD81E4F1-02CC-4E02-850C-D91FF4421D25}" srcOrd="0" destOrd="0" presId="urn:microsoft.com/office/officeart/2005/8/layout/orgChart1"/>
    <dgm:cxn modelId="{8B0D380A-92EC-48AA-A0AC-CF576BF5E02A}" type="presOf" srcId="{36A52858-C43E-4DC4-A420-3BD78306089E}" destId="{9138E114-1598-4417-905D-91D2EA6A9635}" srcOrd="0" destOrd="0" presId="urn:microsoft.com/office/officeart/2005/8/layout/orgChart1"/>
    <dgm:cxn modelId="{6DEAEEB2-EBF2-480E-A92D-7C2E5FAAA12A}" type="presOf" srcId="{E604165C-9F24-42C8-89E7-FC8FAFFD887C}" destId="{928E49B2-E199-4434-BFB6-63A859328010}" srcOrd="0" destOrd="0" presId="urn:microsoft.com/office/officeart/2005/8/layout/orgChart1"/>
    <dgm:cxn modelId="{984BF2B9-BEF0-4DF9-9B26-EC80E93039DE}" srcId="{A9753436-6074-4284-AF99-93A8C4F9BE28}" destId="{074887FD-8E03-4B49-B0C1-10C29C766289}" srcOrd="1" destOrd="0" parTransId="{077CFBEB-266F-42B8-8827-F17596AC98B5}" sibTransId="{967D28F2-3BC9-4145-9156-35391D666147}"/>
    <dgm:cxn modelId="{B8565DB7-78DC-4BF8-AD4B-6480BDE591E0}" type="presOf" srcId="{074887FD-8E03-4B49-B0C1-10C29C766289}" destId="{DDCDCC5D-1273-44C3-8560-5A19526D1615}" srcOrd="0" destOrd="0" presId="urn:microsoft.com/office/officeart/2005/8/layout/orgChart1"/>
    <dgm:cxn modelId="{F45A9768-204F-4E59-A980-AFD9D7E3747F}" type="presOf" srcId="{A9753436-6074-4284-AF99-93A8C4F9BE28}" destId="{3CAF4519-3D98-465B-8B22-DC2872FB2DEA}" srcOrd="1" destOrd="0" presId="urn:microsoft.com/office/officeart/2005/8/layout/orgChart1"/>
    <dgm:cxn modelId="{EAF93E70-A4D2-41DD-8E06-557CCA30CAA7}" type="presOf" srcId="{325A68AA-C10A-4299-80EE-9A5F96AE5EE0}" destId="{A9611631-7441-499E-B6CD-5300DB476FD5}" srcOrd="1" destOrd="0" presId="urn:microsoft.com/office/officeart/2005/8/layout/orgChart1"/>
    <dgm:cxn modelId="{C6CF3967-E874-4524-B6DC-A3A9AF986A5E}" type="presOf" srcId="{9573DF7B-A6FB-486C-9451-27B98DE2AAE4}" destId="{823427F0-5B04-4122-82D2-451045D3B24C}" srcOrd="1" destOrd="0" presId="urn:microsoft.com/office/officeart/2005/8/layout/orgChart1"/>
    <dgm:cxn modelId="{C6BEE405-386B-4124-8CE1-D2A4F44F27E7}" srcId="{A9753436-6074-4284-AF99-93A8C4F9BE28}" destId="{325A68AA-C10A-4299-80EE-9A5F96AE5EE0}" srcOrd="0" destOrd="0" parTransId="{E604165C-9F24-42C8-89E7-FC8FAFFD887C}" sibTransId="{3B65B549-9F1A-43EA-A66E-2C7A0521E29D}"/>
    <dgm:cxn modelId="{C0979694-5715-4DCE-BB95-A4CE247CBFD0}" type="presOf" srcId="{E31D04B9-DE69-400A-957A-0BA74F2C2F12}" destId="{5B78DF15-5AF6-4A37-B857-C490C6FFB4A0}" srcOrd="1" destOrd="0" presId="urn:microsoft.com/office/officeart/2005/8/layout/orgChart1"/>
    <dgm:cxn modelId="{A326427A-D2B6-49D1-AEC4-C423A0D6C0CB}" type="presParOf" srcId="{C703CAB5-CA5F-4F33-9C8A-19B6D678BF8F}" destId="{2718B080-73EF-4E13-AB06-E908CA93D2F9}" srcOrd="0" destOrd="0" presId="urn:microsoft.com/office/officeart/2005/8/layout/orgChart1"/>
    <dgm:cxn modelId="{E1B88BA8-FFA6-46F5-9FD5-A1E687048843}" type="presParOf" srcId="{2718B080-73EF-4E13-AB06-E908CA93D2F9}" destId="{34CD09A3-BD2B-40D2-BE76-3FEB0417C2A4}" srcOrd="0" destOrd="0" presId="urn:microsoft.com/office/officeart/2005/8/layout/orgChart1"/>
    <dgm:cxn modelId="{547E4E79-1257-4CDC-AFAA-1C777D8C5241}" type="presParOf" srcId="{34CD09A3-BD2B-40D2-BE76-3FEB0417C2A4}" destId="{461F49DF-AB55-43F9-AD6F-E2B2F439B435}" srcOrd="0" destOrd="0" presId="urn:microsoft.com/office/officeart/2005/8/layout/orgChart1"/>
    <dgm:cxn modelId="{6D70D089-5649-4EF3-9B35-6A13389F5E28}" type="presParOf" srcId="{34CD09A3-BD2B-40D2-BE76-3FEB0417C2A4}" destId="{3CAF4519-3D98-465B-8B22-DC2872FB2DEA}" srcOrd="1" destOrd="0" presId="urn:microsoft.com/office/officeart/2005/8/layout/orgChart1"/>
    <dgm:cxn modelId="{26D0CCDA-9D07-4DE5-9AC4-BB7859C41A8E}" type="presParOf" srcId="{2718B080-73EF-4E13-AB06-E908CA93D2F9}" destId="{D2B10F78-B1B6-4071-9505-7B80503A4032}" srcOrd="1" destOrd="0" presId="urn:microsoft.com/office/officeart/2005/8/layout/orgChart1"/>
    <dgm:cxn modelId="{5E6C47FD-5D55-499C-8370-CBB74C8C458A}" type="presParOf" srcId="{D2B10F78-B1B6-4071-9505-7B80503A4032}" destId="{F5F47ADA-A651-48F0-A4E5-C3282B371CDB}" srcOrd="0" destOrd="0" presId="urn:microsoft.com/office/officeart/2005/8/layout/orgChart1"/>
    <dgm:cxn modelId="{6F8DC256-207F-4489-AD9E-1A06CF947EAC}" type="presParOf" srcId="{D2B10F78-B1B6-4071-9505-7B80503A4032}" destId="{11813961-ACB2-425C-A1AC-B8A36DADC37A}" srcOrd="1" destOrd="0" presId="urn:microsoft.com/office/officeart/2005/8/layout/orgChart1"/>
    <dgm:cxn modelId="{5E08C940-F4FD-4D06-86F6-E2DC5DF95010}" type="presParOf" srcId="{11813961-ACB2-425C-A1AC-B8A36DADC37A}" destId="{418BB92E-7739-476E-839B-B461BD66FA93}" srcOrd="0" destOrd="0" presId="urn:microsoft.com/office/officeart/2005/8/layout/orgChart1"/>
    <dgm:cxn modelId="{C5A5E0EB-8491-4E89-9577-62387AA73943}" type="presParOf" srcId="{418BB92E-7739-476E-839B-B461BD66FA93}" destId="{DDCDCC5D-1273-44C3-8560-5A19526D1615}" srcOrd="0" destOrd="0" presId="urn:microsoft.com/office/officeart/2005/8/layout/orgChart1"/>
    <dgm:cxn modelId="{06D8547E-0225-42C6-A6E6-B9D4CCA10417}" type="presParOf" srcId="{418BB92E-7739-476E-839B-B461BD66FA93}" destId="{EC7B19D7-F32C-47FE-8E57-80EC023CDF1E}" srcOrd="1" destOrd="0" presId="urn:microsoft.com/office/officeart/2005/8/layout/orgChart1"/>
    <dgm:cxn modelId="{9DEBE48C-10BD-4C53-8E81-677B8F481634}" type="presParOf" srcId="{11813961-ACB2-425C-A1AC-B8A36DADC37A}" destId="{6DEE236E-6FAE-4F8B-BA48-DF568926FD45}" srcOrd="1" destOrd="0" presId="urn:microsoft.com/office/officeart/2005/8/layout/orgChart1"/>
    <dgm:cxn modelId="{927DA2C0-AADA-4F98-8A0F-2E2728CDC44D}" type="presParOf" srcId="{11813961-ACB2-425C-A1AC-B8A36DADC37A}" destId="{DC1CE076-BF15-458C-9E43-56B69CF8D38F}" srcOrd="2" destOrd="0" presId="urn:microsoft.com/office/officeart/2005/8/layout/orgChart1"/>
    <dgm:cxn modelId="{64F80096-3065-4A73-8DDC-08BBB93F22D0}" type="presParOf" srcId="{D2B10F78-B1B6-4071-9505-7B80503A4032}" destId="{A159F89A-CD6F-4D5E-B267-89DCFA2980F4}" srcOrd="2" destOrd="0" presId="urn:microsoft.com/office/officeart/2005/8/layout/orgChart1"/>
    <dgm:cxn modelId="{02294CDE-E939-4028-90E8-74870FE574B9}" type="presParOf" srcId="{D2B10F78-B1B6-4071-9505-7B80503A4032}" destId="{18166702-6069-4549-934F-63376F2FF0C1}" srcOrd="3" destOrd="0" presId="urn:microsoft.com/office/officeart/2005/8/layout/orgChart1"/>
    <dgm:cxn modelId="{D9F8BA1A-A12C-4CDD-8860-76F5B7610B1D}" type="presParOf" srcId="{18166702-6069-4549-934F-63376F2FF0C1}" destId="{48974451-00B3-4C2E-81D2-28C4DC5FA395}" srcOrd="0" destOrd="0" presId="urn:microsoft.com/office/officeart/2005/8/layout/orgChart1"/>
    <dgm:cxn modelId="{FF5BF0FF-5E99-458F-AC0E-2E95CCECCFE0}" type="presParOf" srcId="{48974451-00B3-4C2E-81D2-28C4DC5FA395}" destId="{618FA8A9-081A-44DA-9C68-212B0FA3B467}" srcOrd="0" destOrd="0" presId="urn:microsoft.com/office/officeart/2005/8/layout/orgChart1"/>
    <dgm:cxn modelId="{E19FBBA1-2EE8-42E1-BE9A-620500C35AC8}" type="presParOf" srcId="{48974451-00B3-4C2E-81D2-28C4DC5FA395}" destId="{5B78DF15-5AF6-4A37-B857-C490C6FFB4A0}" srcOrd="1" destOrd="0" presId="urn:microsoft.com/office/officeart/2005/8/layout/orgChart1"/>
    <dgm:cxn modelId="{066D4669-C2E6-49D2-AEB3-AF512CE064D8}" type="presParOf" srcId="{18166702-6069-4549-934F-63376F2FF0C1}" destId="{6E0A6786-9D46-488E-81D9-E58267020DBB}" srcOrd="1" destOrd="0" presId="urn:microsoft.com/office/officeart/2005/8/layout/orgChart1"/>
    <dgm:cxn modelId="{5038A8CB-4161-408D-A50D-88CAFF6F5E60}" type="presParOf" srcId="{18166702-6069-4549-934F-63376F2FF0C1}" destId="{9BC60262-707D-4DF9-96E4-717632D3972E}" srcOrd="2" destOrd="0" presId="urn:microsoft.com/office/officeart/2005/8/layout/orgChart1"/>
    <dgm:cxn modelId="{C5FA1553-E07A-47CD-8720-331077D92A07}" type="presParOf" srcId="{D2B10F78-B1B6-4071-9505-7B80503A4032}" destId="{9138E114-1598-4417-905D-91D2EA6A9635}" srcOrd="4" destOrd="0" presId="urn:microsoft.com/office/officeart/2005/8/layout/orgChart1"/>
    <dgm:cxn modelId="{B0D8F47D-09AA-4D01-8E87-7FA21193376F}" type="presParOf" srcId="{D2B10F78-B1B6-4071-9505-7B80503A4032}" destId="{65090E6E-DE9C-41DC-80BB-9D0AD2F1414D}" srcOrd="5" destOrd="0" presId="urn:microsoft.com/office/officeart/2005/8/layout/orgChart1"/>
    <dgm:cxn modelId="{2D5BA832-41AA-468D-A789-C78857282F5E}" type="presParOf" srcId="{65090E6E-DE9C-41DC-80BB-9D0AD2F1414D}" destId="{3B8056C0-97E9-4A56-B083-50936218CDB3}" srcOrd="0" destOrd="0" presId="urn:microsoft.com/office/officeart/2005/8/layout/orgChart1"/>
    <dgm:cxn modelId="{EDE7FA4F-C4CF-4CCA-B191-61458EF56ED3}" type="presParOf" srcId="{3B8056C0-97E9-4A56-B083-50936218CDB3}" destId="{FDA45292-D990-4978-B2FC-9852D4FA16A3}" srcOrd="0" destOrd="0" presId="urn:microsoft.com/office/officeart/2005/8/layout/orgChart1"/>
    <dgm:cxn modelId="{C4ED82F0-25F9-4A99-BEDC-4FCDC71DFEE8}" type="presParOf" srcId="{3B8056C0-97E9-4A56-B083-50936218CDB3}" destId="{823427F0-5B04-4122-82D2-451045D3B24C}" srcOrd="1" destOrd="0" presId="urn:microsoft.com/office/officeart/2005/8/layout/orgChart1"/>
    <dgm:cxn modelId="{07D0AF6B-36A7-49A8-BC40-0CE9A2CBF6B1}" type="presParOf" srcId="{65090E6E-DE9C-41DC-80BB-9D0AD2F1414D}" destId="{989C1FE4-4A1C-4087-B6D6-ECFBDF07B3EF}" srcOrd="1" destOrd="0" presId="urn:microsoft.com/office/officeart/2005/8/layout/orgChart1"/>
    <dgm:cxn modelId="{1A58C1E9-874A-4CD3-B885-51753B55852D}" type="presParOf" srcId="{65090E6E-DE9C-41DC-80BB-9D0AD2F1414D}" destId="{63F2A4D7-B553-4A86-A1D3-E67F2DE3196E}" srcOrd="2" destOrd="0" presId="urn:microsoft.com/office/officeart/2005/8/layout/orgChart1"/>
    <dgm:cxn modelId="{D16D20B8-DFAC-42BB-9E31-22FA1683AA6D}" type="presParOf" srcId="{2718B080-73EF-4E13-AB06-E908CA93D2F9}" destId="{AA4C8561-F10A-401A-8D5D-8A6AF15976D2}" srcOrd="2" destOrd="0" presId="urn:microsoft.com/office/officeart/2005/8/layout/orgChart1"/>
    <dgm:cxn modelId="{D933D53F-4234-41B2-80C4-DF33DF3040B2}" type="presParOf" srcId="{AA4C8561-F10A-401A-8D5D-8A6AF15976D2}" destId="{928E49B2-E199-4434-BFB6-63A859328010}" srcOrd="0" destOrd="0" presId="urn:microsoft.com/office/officeart/2005/8/layout/orgChart1"/>
    <dgm:cxn modelId="{F0B36A7A-8C72-4BF1-AA65-E4491D5D43DA}" type="presParOf" srcId="{AA4C8561-F10A-401A-8D5D-8A6AF15976D2}" destId="{9CB7B9AE-5C0A-403E-8025-3931358751F2}" srcOrd="1" destOrd="0" presId="urn:microsoft.com/office/officeart/2005/8/layout/orgChart1"/>
    <dgm:cxn modelId="{9C576A25-B6DE-4F0A-9112-0D8C9F9A3C97}" type="presParOf" srcId="{9CB7B9AE-5C0A-403E-8025-3931358751F2}" destId="{391F4B4C-82F5-45E9-8972-B60252866405}" srcOrd="0" destOrd="0" presId="urn:microsoft.com/office/officeart/2005/8/layout/orgChart1"/>
    <dgm:cxn modelId="{71E0B8E1-CFE1-4B25-BE8F-F583D9B12169}" type="presParOf" srcId="{391F4B4C-82F5-45E9-8972-B60252866405}" destId="{AD81E4F1-02CC-4E02-850C-D91FF4421D25}" srcOrd="0" destOrd="0" presId="urn:microsoft.com/office/officeart/2005/8/layout/orgChart1"/>
    <dgm:cxn modelId="{EB4444A8-54E4-45DC-AD43-3D1650FD25A8}" type="presParOf" srcId="{391F4B4C-82F5-45E9-8972-B60252866405}" destId="{A9611631-7441-499E-B6CD-5300DB476FD5}" srcOrd="1" destOrd="0" presId="urn:microsoft.com/office/officeart/2005/8/layout/orgChart1"/>
    <dgm:cxn modelId="{2FDE446C-AEAA-4DC4-A6BE-D95366788FC0}" type="presParOf" srcId="{9CB7B9AE-5C0A-403E-8025-3931358751F2}" destId="{33085414-2EBA-4669-8364-024E006C849F}" srcOrd="1" destOrd="0" presId="urn:microsoft.com/office/officeart/2005/8/layout/orgChart1"/>
    <dgm:cxn modelId="{CF510B1B-EBFC-461A-B17B-446D50575275}" type="presParOf" srcId="{9CB7B9AE-5C0A-403E-8025-3931358751F2}" destId="{FA9BF943-6040-4766-8EAF-EC362AF112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E49B2-E199-4434-BFB6-63A859328010}">
      <dsp:nvSpPr>
        <dsp:cNvPr id="0" name=""/>
        <dsp:cNvSpPr/>
      </dsp:nvSpPr>
      <dsp:spPr>
        <a:xfrm>
          <a:off x="3751908" y="1228303"/>
          <a:ext cx="245416" cy="1075159"/>
        </a:xfrm>
        <a:custGeom>
          <a:avLst/>
          <a:gdLst/>
          <a:ahLst/>
          <a:cxnLst/>
          <a:rect l="0" t="0" r="0" b="0"/>
          <a:pathLst>
            <a:path>
              <a:moveTo>
                <a:pt x="245416" y="0"/>
              </a:moveTo>
              <a:lnTo>
                <a:pt x="245416" y="1075159"/>
              </a:lnTo>
              <a:lnTo>
                <a:pt x="0" y="1075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8E114-1598-4417-905D-91D2EA6A9635}">
      <dsp:nvSpPr>
        <dsp:cNvPr id="0" name=""/>
        <dsp:cNvSpPr/>
      </dsp:nvSpPr>
      <dsp:spPr>
        <a:xfrm>
          <a:off x="3997325" y="1228303"/>
          <a:ext cx="2828136" cy="2150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902"/>
              </a:lnTo>
              <a:lnTo>
                <a:pt x="2828136" y="1904902"/>
              </a:lnTo>
              <a:lnTo>
                <a:pt x="2828136" y="2150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59F89A-CD6F-4D5E-B267-89DCFA2980F4}">
      <dsp:nvSpPr>
        <dsp:cNvPr id="0" name=""/>
        <dsp:cNvSpPr/>
      </dsp:nvSpPr>
      <dsp:spPr>
        <a:xfrm>
          <a:off x="3951605" y="1228303"/>
          <a:ext cx="91440" cy="2150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0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47ADA-A651-48F0-A4E5-C3282B371CDB}">
      <dsp:nvSpPr>
        <dsp:cNvPr id="0" name=""/>
        <dsp:cNvSpPr/>
      </dsp:nvSpPr>
      <dsp:spPr>
        <a:xfrm>
          <a:off x="1169188" y="1228303"/>
          <a:ext cx="2828136" cy="2150318"/>
        </a:xfrm>
        <a:custGeom>
          <a:avLst/>
          <a:gdLst/>
          <a:ahLst/>
          <a:cxnLst/>
          <a:rect l="0" t="0" r="0" b="0"/>
          <a:pathLst>
            <a:path>
              <a:moveTo>
                <a:pt x="2828136" y="0"/>
              </a:moveTo>
              <a:lnTo>
                <a:pt x="2828136" y="1904902"/>
              </a:lnTo>
              <a:lnTo>
                <a:pt x="0" y="1904902"/>
              </a:lnTo>
              <a:lnTo>
                <a:pt x="0" y="2150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F49DF-AB55-43F9-AD6F-E2B2F439B435}">
      <dsp:nvSpPr>
        <dsp:cNvPr id="0" name=""/>
        <dsp:cNvSpPr/>
      </dsp:nvSpPr>
      <dsp:spPr>
        <a:xfrm>
          <a:off x="2828673" y="59651"/>
          <a:ext cx="2337303" cy="1168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División de Recursos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Humanos del SNIS</a:t>
          </a:r>
          <a:endParaRPr kumimoji="0" lang="es-ES" sz="2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sp:txBody>
      <dsp:txXfrm>
        <a:off x="2828673" y="59651"/>
        <a:ext cx="2337303" cy="1168651"/>
      </dsp:txXfrm>
    </dsp:sp>
    <dsp:sp modelId="{DDCDCC5D-1273-44C3-8560-5A19526D1615}">
      <dsp:nvSpPr>
        <dsp:cNvPr id="0" name=""/>
        <dsp:cNvSpPr/>
      </dsp:nvSpPr>
      <dsp:spPr>
        <a:xfrm>
          <a:off x="536" y="3378621"/>
          <a:ext cx="2337303" cy="1168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Habilitación y Control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Profesionales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la Salud.</a:t>
          </a:r>
          <a:endParaRPr kumimoji="0" lang="es-ES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sp:txBody>
      <dsp:txXfrm>
        <a:off x="536" y="3378621"/>
        <a:ext cx="2337303" cy="1168651"/>
      </dsp:txXfrm>
    </dsp:sp>
    <dsp:sp modelId="{618FA8A9-081A-44DA-9C68-212B0FA3B467}">
      <dsp:nvSpPr>
        <dsp:cNvPr id="0" name=""/>
        <dsp:cNvSpPr/>
      </dsp:nvSpPr>
      <dsp:spPr>
        <a:xfrm>
          <a:off x="2828673" y="3378621"/>
          <a:ext cx="2337303" cy="1168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Mercado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Trabajo.</a:t>
          </a:r>
          <a:endParaRPr kumimoji="0" lang="es-ES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sp:txBody>
      <dsp:txXfrm>
        <a:off x="2828673" y="3378621"/>
        <a:ext cx="2337303" cy="1168651"/>
      </dsp:txXfrm>
    </dsp:sp>
    <dsp:sp modelId="{FDA45292-D990-4978-B2FC-9852D4FA16A3}">
      <dsp:nvSpPr>
        <dsp:cNvPr id="0" name=""/>
        <dsp:cNvSpPr/>
      </dsp:nvSpPr>
      <dsp:spPr>
        <a:xfrm>
          <a:off x="5656810" y="3378621"/>
          <a:ext cx="2337303" cy="1168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Educación y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Formación </a:t>
          </a:r>
          <a:endParaRPr kumimoji="0" lang="es-ES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sp:txBody>
      <dsp:txXfrm>
        <a:off x="5656810" y="3378621"/>
        <a:ext cx="2337303" cy="1168651"/>
      </dsp:txXfrm>
    </dsp:sp>
    <dsp:sp modelId="{AD81E4F1-02CC-4E02-850C-D91FF4421D25}">
      <dsp:nvSpPr>
        <dsp:cNvPr id="0" name=""/>
        <dsp:cNvSpPr/>
      </dsp:nvSpPr>
      <dsp:spPr>
        <a:xfrm>
          <a:off x="1414605" y="1719136"/>
          <a:ext cx="2337303" cy="1168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Observatorio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de RHS del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UY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ootlight MT Light" pitchFamily="18" charset="0"/>
              <a:cs typeface="Arial" charset="0"/>
            </a:rPr>
            <a:t>Uruguay. </a:t>
          </a:r>
          <a:endParaRPr kumimoji="0" lang="es-ES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Footlight MT Light" pitchFamily="18" charset="0"/>
            <a:cs typeface="Arial" charset="0"/>
          </a:endParaRPr>
        </a:p>
      </dsp:txBody>
      <dsp:txXfrm>
        <a:off x="1414605" y="1719136"/>
        <a:ext cx="2337303" cy="1168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8109E5-113F-4F4C-93F7-DE7C83D73AE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C1090-6A01-4A14-9CCA-120188FD7C39}" type="slidenum">
              <a:rPr lang="es-ES"/>
              <a:pPr/>
              <a:t>4</a:t>
            </a:fld>
            <a:endParaRPr lang="es-ES"/>
          </a:p>
        </p:txBody>
      </p:sp>
      <p:sp>
        <p:nvSpPr>
          <p:cNvPr id="6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2 Marcador de notas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s-UY"/>
          </a:p>
        </p:txBody>
      </p:sp>
      <p:sp>
        <p:nvSpPr>
          <p:cNvPr id="6148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</a:pPr>
            <a:fld id="{0F1160E6-BFDF-417D-B4B2-FF04904EC2B6}" type="slidenum">
              <a:rPr lang="es-UY" sz="1200">
                <a:latin typeface="Footlight MT Light" pitchFamily="18" charset="0"/>
                <a:cs typeface="Arial" pitchFamily="34" charset="0"/>
              </a:rPr>
              <a:pPr algn="r">
                <a:spcBef>
                  <a:spcPct val="20000"/>
                </a:spcBef>
              </a:pPr>
              <a:t>4</a:t>
            </a:fld>
            <a:endParaRPr lang="es-UY" sz="1200">
              <a:latin typeface="Footlight MT Light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317EBF-FD20-41FF-9E93-F95E3ADA3FD7}" type="slidenum">
              <a:rPr lang="es-ES" altLang="en-US"/>
              <a:pPr/>
              <a:t>‹nº›</a:t>
            </a:fld>
            <a:endParaRPr lang="es-ES" altLang="en-US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84FB9-2EF3-4993-87EE-07D0E287C4F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67E9D-21EC-4791-845E-3BF6C9D2E78F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15794-6E9D-4B59-854E-2422B2C09654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D747A-4B83-4281-97AD-0BFAE602A208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DA198-4E4A-42EF-978D-F7623EF8407A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5A5D2-1782-48A7-897F-F16B4FA040A5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49028-1CB8-4C26-ABCF-4A5987513D70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46B01-62EB-4544-ADCB-B3A44C66AF22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5C2E0-EB84-4A68-ADF6-BCA39267E484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89112-A79B-4F20-BB84-4D8DEE8C4417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A3E1E6-81AF-4875-9EB5-1FF0B5F4C999}" type="slidenum">
              <a:rPr lang="es-ES" altLang="en-US"/>
              <a:pPr/>
              <a:t>‹nº›</a:t>
            </a:fld>
            <a:endParaRPr lang="es-ES" altLang="en-US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741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4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1075"/>
            <a:ext cx="6408737" cy="1470025"/>
          </a:xfrm>
        </p:spPr>
        <p:txBody>
          <a:bodyPr/>
          <a:lstStyle/>
          <a:p>
            <a:r>
              <a:rPr lang="es-ES" sz="2400"/>
              <a:t>Avances en el proceso de negociación relativo a la formación, certificación y regulación profesional de los trabajadores técnicos en salud en el ámbito del MERCOSUR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789363"/>
            <a:ext cx="6119813" cy="143986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s-ES" sz="1800" b="1">
                <a:solidFill>
                  <a:schemeClr val="bg2"/>
                </a:solidFill>
              </a:rPr>
              <a:t>Departamento de Habilitación y Control de Profesionales de la Salud</a:t>
            </a:r>
          </a:p>
          <a:p>
            <a:pPr algn="ctr">
              <a:lnSpc>
                <a:spcPct val="80000"/>
              </a:lnSpc>
            </a:pPr>
            <a:r>
              <a:rPr lang="es-ES" sz="1800" b="1">
                <a:solidFill>
                  <a:schemeClr val="bg2"/>
                </a:solidFill>
              </a:rPr>
              <a:t>División de Recursos Humanos del SNIS</a:t>
            </a:r>
          </a:p>
          <a:p>
            <a:pPr algn="ctr">
              <a:lnSpc>
                <a:spcPct val="80000"/>
              </a:lnSpc>
            </a:pPr>
            <a:r>
              <a:rPr lang="es-ES" sz="1800" b="1">
                <a:solidFill>
                  <a:schemeClr val="bg2"/>
                </a:solidFill>
              </a:rPr>
              <a:t>DIGESNIS</a:t>
            </a:r>
          </a:p>
          <a:p>
            <a:pPr algn="ctr">
              <a:lnSpc>
                <a:spcPct val="80000"/>
              </a:lnSpc>
            </a:pPr>
            <a:r>
              <a:rPr lang="es-ES" sz="1800" b="1">
                <a:solidFill>
                  <a:schemeClr val="bg2"/>
                </a:solidFill>
              </a:rPr>
              <a:t>Ministerio de Salud Pública</a:t>
            </a:r>
          </a:p>
          <a:p>
            <a:pPr algn="ctr">
              <a:lnSpc>
                <a:spcPct val="80000"/>
              </a:lnSpc>
            </a:pPr>
            <a:r>
              <a:rPr lang="es-ES" sz="1800" b="1">
                <a:solidFill>
                  <a:schemeClr val="bg2"/>
                </a:solidFill>
              </a:rPr>
              <a:t>Uruguay</a:t>
            </a:r>
          </a:p>
          <a:p>
            <a:pPr>
              <a:lnSpc>
                <a:spcPct val="80000"/>
              </a:lnSpc>
            </a:pPr>
            <a:endParaRPr lang="es-ES" sz="1600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9888" y="5373688"/>
            <a:ext cx="2041525" cy="1223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35013" y="5753100"/>
            <a:ext cx="333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/>
              <a:t>28 al 30 de noviembre de 2012</a:t>
            </a:r>
          </a:p>
          <a:p>
            <a:r>
              <a:rPr lang="es-ES"/>
              <a:t> Río de Janeiro - Brasil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Integración Regional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pPr lvl="1"/>
            <a:r>
              <a:rPr lang="es-ES"/>
              <a:t>Trabajo del SGT 11</a:t>
            </a:r>
          </a:p>
          <a:p>
            <a:pPr lvl="1"/>
            <a:r>
              <a:rPr lang="es-ES"/>
              <a:t>Ritmos</a:t>
            </a:r>
          </a:p>
          <a:p>
            <a:pPr lvl="1"/>
            <a:r>
              <a:rPr lang="es-ES"/>
              <a:t>Preservar la calida de la formación</a:t>
            </a:r>
          </a:p>
          <a:p>
            <a:pPr lvl="1"/>
            <a:r>
              <a:rPr lang="es-ES"/>
              <a:t>De la acreditación al reconocimiento.</a:t>
            </a:r>
          </a:p>
          <a:p>
            <a:pPr lvl="1"/>
            <a:r>
              <a:rPr lang="es-ES"/>
              <a:t>Explorar otros caminos para posibilitar el ejercicio profesional en nuestros países</a:t>
            </a:r>
          </a:p>
          <a:p>
            <a:pPr lvl="1"/>
            <a:r>
              <a:rPr lang="es-ES"/>
              <a:t>Los convenios bilaterales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7543800" cy="1798638"/>
          </a:xfrm>
        </p:spPr>
        <p:txBody>
          <a:bodyPr/>
          <a:lstStyle/>
          <a:p>
            <a:r>
              <a:rPr lang="es-ES" sz="3500"/>
              <a:t>La Libre Circulación de Profesionales y Técnicos en el MERCOSUR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2914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 </a:t>
            </a:r>
          </a:p>
          <a:p>
            <a:pPr lvl="1">
              <a:lnSpc>
                <a:spcPct val="90000"/>
              </a:lnSpc>
            </a:pPr>
            <a:r>
              <a:rPr lang="es-ES" sz="2400" b="1"/>
              <a:t>La posición del MSP está en construcción.</a:t>
            </a:r>
          </a:p>
          <a:p>
            <a:pPr lvl="1">
              <a:lnSpc>
                <a:spcPct val="90000"/>
              </a:lnSpc>
            </a:pPr>
            <a:r>
              <a:rPr lang="es-ES" sz="2400" b="1"/>
              <a:t>Los dilemas de la libre circulación.</a:t>
            </a:r>
          </a:p>
          <a:p>
            <a:pPr lvl="1">
              <a:lnSpc>
                <a:spcPct val="90000"/>
              </a:lnSpc>
            </a:pPr>
            <a:r>
              <a:rPr lang="es-ES" sz="2400" b="1"/>
              <a:t>Hacia una migración regulada que equilibre los derechos individuales y los colectivos.</a:t>
            </a:r>
          </a:p>
          <a:p>
            <a:pPr lvl="1">
              <a:lnSpc>
                <a:spcPct val="90000"/>
              </a:lnSpc>
            </a:pPr>
            <a:r>
              <a:rPr lang="es-ES" sz="2400" b="1"/>
              <a:t>El Código de Prácticas de Reclutamiento de Personal de Salud (OMS, 2010)</a:t>
            </a:r>
            <a:r>
              <a:rPr lang="es-ES" sz="30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r>
              <a:rPr lang="es-ES"/>
              <a:t>Muchas gracias.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065213"/>
            <a:ext cx="6249988" cy="5792787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27538" y="260350"/>
            <a:ext cx="34480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800"/>
              <a:t>Uruguay</a:t>
            </a:r>
          </a:p>
          <a:p>
            <a:r>
              <a:rPr lang="es-ES"/>
              <a:t>Población: 3:400.000 habitantes</a:t>
            </a:r>
          </a:p>
          <a:p>
            <a:r>
              <a:rPr lang="es-ES"/>
              <a:t>División político-administrativa: </a:t>
            </a:r>
          </a:p>
          <a:p>
            <a:r>
              <a:rPr lang="es-ES"/>
              <a:t>19 intendencias y 74 municipios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Sistema Nacional Integrado de Salud (SNIS)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100" b="1"/>
              <a:t>Reforma de la Salud iniciada en el 2005 </a:t>
            </a:r>
          </a:p>
          <a:p>
            <a:pPr>
              <a:lnSpc>
                <a:spcPct val="90000"/>
              </a:lnSpc>
            </a:pPr>
            <a:r>
              <a:rPr lang="es-ES" sz="2100" b="1"/>
              <a:t>Principios que la orientan: la salud es un derecho humano fundamental; universalidad, accesibilidad, calidad de atención, participación social, continuidad, complementación asistencial.</a:t>
            </a:r>
          </a:p>
          <a:p>
            <a:pPr>
              <a:lnSpc>
                <a:spcPct val="90000"/>
              </a:lnSpc>
            </a:pPr>
            <a:r>
              <a:rPr lang="es-ES" sz="2100" b="1"/>
              <a:t>Ejes: cambios en los modelos de atención, de gestión y de financiamiento.</a:t>
            </a:r>
          </a:p>
          <a:p>
            <a:pPr>
              <a:lnSpc>
                <a:spcPct val="90000"/>
              </a:lnSpc>
            </a:pPr>
            <a:r>
              <a:rPr lang="es-ES" sz="2100" b="1"/>
              <a:t>Fortalecimiento del rol rector del MSP sobre el sector.</a:t>
            </a:r>
          </a:p>
          <a:p>
            <a:pPr>
              <a:lnSpc>
                <a:spcPct val="90000"/>
              </a:lnSpc>
            </a:pPr>
            <a:r>
              <a:rPr lang="es-ES" sz="2100" b="1"/>
              <a:t>Sistema mixto y público, con prestadores estatales y privados y financiamiento centralizado en el Seguro Nacional de Salud (SNS).</a:t>
            </a:r>
          </a:p>
          <a:p>
            <a:pPr>
              <a:lnSpc>
                <a:spcPct val="90000"/>
              </a:lnSpc>
            </a:pPr>
            <a:r>
              <a:rPr lang="es-ES" sz="2100" b="1"/>
              <a:t>46 prestadores integrales privados.</a:t>
            </a:r>
          </a:p>
          <a:p>
            <a:pPr>
              <a:lnSpc>
                <a:spcPct val="90000"/>
              </a:lnSpc>
            </a:pPr>
            <a:r>
              <a:rPr lang="es-ES" sz="2100" b="1"/>
              <a:t>3 prestadores integrales estatales.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1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8015288" cy="914400"/>
          </a:xfrm>
        </p:spPr>
        <p:txBody>
          <a:bodyPr anchor="ctr"/>
          <a:lstStyle/>
          <a:p>
            <a:r>
              <a:rPr lang="es-ES" sz="1900" b="0"/>
              <a:t/>
            </a:r>
            <a:br>
              <a:rPr lang="es-ES" sz="1900" b="0"/>
            </a:br>
            <a:endParaRPr lang="es-ES" sz="1900" b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92375"/>
            <a:ext cx="8229600" cy="26463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UY" sz="2400" b="1"/>
              <a:t>La División de Recursos Humanos del SNIS se constituye en el marco de la reestructura que se ha venido desarrollando en el MSP.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UY" sz="2400" b="1"/>
              <a:t>El objetivo de esta reestructura fue potenciar las capacidades de rectoría sectorial y de conducción del proceso de reforma.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UY" sz="2400" b="1"/>
              <a:t>En este marco se crea la nueva Dirección General del SNIS, y dentro de ella esta División.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71550" y="692150"/>
            <a:ext cx="460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UY" b="1">
                <a:solidFill>
                  <a:schemeClr val="tx2"/>
                </a:solidFill>
              </a:rPr>
              <a:t>División de Recursos Humanos del SNIS</a:t>
            </a:r>
            <a:endParaRPr lang="es-E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s-UY" sz="1900"/>
              <a:t>División de Recursos Humanos del SNIS</a:t>
            </a:r>
            <a:r>
              <a:rPr lang="es-ES" sz="1900" b="0"/>
              <a:t/>
            </a:r>
            <a:br>
              <a:rPr lang="es-ES" sz="1900" b="0"/>
            </a:br>
            <a:endParaRPr lang="es-ES_tradnl" sz="1900" b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47838"/>
            <a:ext cx="7924800" cy="43068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UY" sz="1900" b="1"/>
              <a:t>Objetivo General </a:t>
            </a:r>
            <a:endParaRPr lang="es-ES_tradnl" sz="1900" b="1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165225" y="2420938"/>
            <a:ext cx="64817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ctr">
              <a:spcBef>
                <a:spcPts val="800"/>
              </a:spcBef>
              <a:buSzPct val="80000"/>
            </a:pPr>
            <a:r>
              <a:rPr lang="es-ES" sz="2400" b="1" i="1">
                <a:cs typeface="Arial" pitchFamily="34" charset="0"/>
              </a:rPr>
              <a:t>Aportar a la construcción y diseño de políticas para el desarrollo de los Recursos Humanos en Salud acorde a la realidad sanitaria de la población, las necesidades y objetivos del SNIS y a las expectativas y derechos de los usuarios del sistema.</a:t>
            </a:r>
            <a:r>
              <a:rPr lang="es-ES" sz="2000">
                <a:cs typeface="Arial" pitchFamily="34" charset="0"/>
              </a:rPr>
              <a:t> </a:t>
            </a:r>
          </a:p>
          <a:p>
            <a:pPr marL="342900" indent="-342900" algn="ctr">
              <a:spcBef>
                <a:spcPct val="20000"/>
              </a:spcBef>
            </a:pPr>
            <a:endParaRPr lang="es-ES" sz="2000"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s-UY" sz="1900"/>
              <a:t>División de Recursos Humanos del SNIS</a:t>
            </a:r>
            <a:r>
              <a:rPr lang="es-ES" sz="1900" b="0"/>
              <a:t/>
            </a:r>
            <a:br>
              <a:rPr lang="es-ES" sz="1900" b="0"/>
            </a:br>
            <a:endParaRPr lang="es-ES" sz="2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UY" sz="1900" b="1"/>
              <a:t>Objetivos específicos: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UY" sz="1900" b="1"/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Identificar y monitorear los aspectos demográficos, políticos, sociales y sanitarios de la oferta y demanda de los Recursos Humanos del sector. En particular, detectar los problemas asociados a la distribución y disponibilidad de los mismos en el territorio, por especialidad y por nivel de atención.</a:t>
            </a:r>
          </a:p>
          <a:p>
            <a:pPr>
              <a:lnSpc>
                <a:spcPct val="80000"/>
              </a:lnSpc>
              <a:spcBef>
                <a:spcPts val="450"/>
              </a:spcBef>
              <a:buClrTx/>
              <a:buFontTx/>
              <a:buChar char=""/>
            </a:pPr>
            <a:endParaRPr lang="es-ES" sz="1700" b="1"/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Diseñar y proponer políticas tendientes a mejorar la gestión, dotación y distribución de los trabajadores de la salud, en los aspectos vinculados a su formación y capacitación, inserción laboral, y ejercicio profesional.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Tx/>
              <a:buFontTx/>
              <a:buChar char=""/>
            </a:pPr>
            <a:endParaRPr lang="es-ES" sz="1700" b="1"/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Desarrollo y conducción del Observatorio de Recursos Humanos en Salud 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Tx/>
              <a:buFontTx/>
              <a:buChar char=""/>
            </a:pPr>
            <a:endParaRPr lang="es-ES" sz="17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1700" b="1">
              <a:latin typeface="Bradley Hand ITC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s-UY" sz="1900"/>
              <a:t>División de Recursos Humanos del SNIS</a:t>
            </a:r>
            <a:r>
              <a:rPr lang="es-ES" sz="1900" b="0"/>
              <a:t/>
            </a:r>
            <a:br>
              <a:rPr lang="es-ES" sz="1900" b="0"/>
            </a:br>
            <a:endParaRPr lang="es-ES" sz="2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1900" b="1"/>
              <a:t>Objetivos específicos: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UY" sz="1900"/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Coordinación intrainstitucional con otras dependencias del MSP y la JUNASA. Coordinación interinstitucional con actores públicos y privados implicados en el campo de los Recursos Humanos.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9933"/>
              </a:buClr>
              <a:buFont typeface="Wingdings" pitchFamily="2" charset="2"/>
              <a:buChar char=""/>
            </a:pPr>
            <a:endParaRPr lang="es-ES" sz="1700" b="1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Diseñar y desarrollar un sistema de información para el relevamiento de datos necesarios para la consecución de los objetivos y metas.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Char char=""/>
            </a:pPr>
            <a:endParaRPr lang="es-ES" sz="1700" b="1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Aportar a la elaboración normativa específica para el campo de los Recursos Humanos en Salud.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Char char=""/>
            </a:pPr>
            <a:endParaRPr lang="es-ES" sz="1700" b="1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Contribuir a la prevención y a la solución de los conflictos en el campo de los recursos humanos en salud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FontTx/>
              <a:buChar char=""/>
            </a:pPr>
            <a:endParaRPr lang="es-ES" sz="1700" b="1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FF9933"/>
              </a:buClr>
              <a:buFont typeface="Wingdings" pitchFamily="2" charset="2"/>
              <a:buChar char=""/>
            </a:pPr>
            <a:r>
              <a:rPr lang="es-ES" sz="1700" b="1"/>
              <a:t>Aportar a la regulación y control de los recursos humanos del SNIS.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1700" b="1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19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467544" y="1412776"/>
          <a:ext cx="7994650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Escenario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600"/>
              <a:t>Autoridad Sanitaria compartida en formación de RHS: UDELAR, MEC, MSP.</a:t>
            </a:r>
          </a:p>
          <a:p>
            <a:pPr>
              <a:lnSpc>
                <a:spcPct val="90000"/>
              </a:lnSpc>
            </a:pPr>
            <a:r>
              <a:rPr lang="es-ES" sz="2600"/>
              <a:t>Problemas de distribución de los RHS: en el territorio, por disciplina, por subsector, por nivel de atención.</a:t>
            </a:r>
          </a:p>
          <a:p>
            <a:pPr>
              <a:lnSpc>
                <a:spcPct val="90000"/>
              </a:lnSpc>
            </a:pPr>
            <a:r>
              <a:rPr lang="es-ES" sz="2600"/>
              <a:t>La oferta responde a las necesidades de la población y del nuevo SNIS, o responde a las necesidades del Modelo tradicional hospitalo-centrico?</a:t>
            </a:r>
          </a:p>
          <a:p>
            <a:pPr>
              <a:lnSpc>
                <a:spcPct val="90000"/>
              </a:lnSpc>
            </a:pPr>
            <a:r>
              <a:rPr lang="es-ES" sz="2600"/>
              <a:t> Manda el mercado? </a:t>
            </a:r>
          </a:p>
          <a:p>
            <a:pPr>
              <a:lnSpc>
                <a:spcPct val="90000"/>
              </a:lnSpc>
            </a:pPr>
            <a:r>
              <a:rPr lang="es-ES" sz="2600"/>
              <a:t>Cómo regula el Estado?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theme/theme1.xml><?xml version="1.0" encoding="utf-8"?>
<a:theme xmlns:a="http://schemas.openxmlformats.org/drawingml/2006/main" name="Red">
  <a:themeElements>
    <a:clrScheme name="Red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141</TotalTime>
  <Words>703</Words>
  <Application>Microsoft Office PowerPoint</Application>
  <PresentationFormat>Apresentação na tela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Footlight MT Light</vt:lpstr>
      <vt:lpstr>Bradley Hand ITC</vt:lpstr>
      <vt:lpstr>Red</vt:lpstr>
      <vt:lpstr>Avances en el proceso de negociación relativo a la formación, certificación y regulación profesional de los trabajadores técnicos en salud en el ámbito del MERCOSUR</vt:lpstr>
      <vt:lpstr>Slide 2</vt:lpstr>
      <vt:lpstr>Sistema Nacional Integrado de Salud (SNIS)</vt:lpstr>
      <vt:lpstr> </vt:lpstr>
      <vt:lpstr>División de Recursos Humanos del SNIS </vt:lpstr>
      <vt:lpstr>División de Recursos Humanos del SNIS </vt:lpstr>
      <vt:lpstr>División de Recursos Humanos del SNIS </vt:lpstr>
      <vt:lpstr>Slide 8</vt:lpstr>
      <vt:lpstr>Escenario</vt:lpstr>
      <vt:lpstr>La Integración Regional</vt:lpstr>
      <vt:lpstr>La Libre Circulación de Profesionales y Técnicos en el MERCOSUR</vt:lpstr>
      <vt:lpstr>Muchas gracias.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MIPC</dc:creator>
  <cp:lastModifiedBy>EPSJV</cp:lastModifiedBy>
  <cp:revision>18</cp:revision>
  <dcterms:created xsi:type="dcterms:W3CDTF">2012-11-29T01:00:33Z</dcterms:created>
  <dcterms:modified xsi:type="dcterms:W3CDTF">2012-12-04T16:26:45Z</dcterms:modified>
</cp:coreProperties>
</file>