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75" r:id="rId3"/>
    <p:sldId id="263" r:id="rId4"/>
    <p:sldId id="264" r:id="rId5"/>
    <p:sldId id="265" r:id="rId6"/>
    <p:sldId id="266" r:id="rId7"/>
    <p:sldId id="267" r:id="rId8"/>
    <p:sldId id="268" r:id="rId9"/>
    <p:sldId id="256" r:id="rId10"/>
    <p:sldId id="257" r:id="rId11"/>
    <p:sldId id="269" r:id="rId12"/>
    <p:sldId id="259" r:id="rId13"/>
    <p:sldId id="260" r:id="rId14"/>
    <p:sldId id="270" r:id="rId15"/>
    <p:sldId id="271" r:id="rId16"/>
    <p:sldId id="272" r:id="rId17"/>
    <p:sldId id="273" r:id="rId18"/>
    <p:sldId id="274" r:id="rId19"/>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06A8E371-8526-4071-99DF-C5364BC1A170}" type="datetimeFigureOut">
              <a:rPr lang="pt-BR"/>
              <a:pPr>
                <a:defRPr/>
              </a:pPr>
              <a:t>4/12/2012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7C34073C-9EFD-46B5-B44E-58D10F92489E}"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B9B3284F-AAFA-4FDE-8D73-E785AFFAE025}" type="datetimeFigureOut">
              <a:rPr lang="pt-BR"/>
              <a:pPr>
                <a:defRPr/>
              </a:pPr>
              <a:t>4/12/2012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D7BD82D0-B5F0-4428-BA56-9C10949BCCCC}"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A8C5385E-5B29-4A34-8BF2-0123D25C2C26}" type="datetimeFigureOut">
              <a:rPr lang="pt-BR"/>
              <a:pPr>
                <a:defRPr/>
              </a:pPr>
              <a:t>4/12/2012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72497DD8-8DFC-43DC-ADDE-E52DF7073E1B}"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E03B8822-9244-4D78-B1FB-5B236F90DD7C}" type="datetimeFigureOut">
              <a:rPr lang="pt-BR"/>
              <a:pPr>
                <a:defRPr/>
              </a:pPr>
              <a:t>4/12/2012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9E751A1-1F28-4D1F-9220-F0DC415DFC6B}"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FC99135E-7911-4259-ACE9-E0CCD7E11E69}" type="datetimeFigureOut">
              <a:rPr lang="pt-BR"/>
              <a:pPr>
                <a:defRPr/>
              </a:pPr>
              <a:t>4/12/2012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4220E88A-1A97-4E25-B431-67572F740744}"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08559793-45C7-4FF2-A9BF-92A32E8E1626}" type="datetimeFigureOut">
              <a:rPr lang="pt-BR"/>
              <a:pPr>
                <a:defRPr/>
              </a:pPr>
              <a:t>4/12/2012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EE115153-756C-4C23-91C8-DD49CCA23394}"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C16B9C2E-960B-4B2E-B09C-BF6C8C416DD8}" type="datetimeFigureOut">
              <a:rPr lang="pt-BR"/>
              <a:pPr>
                <a:defRPr/>
              </a:pPr>
              <a:t>4/12/2012</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CFED9265-C9CE-448F-9D12-AC5F5010E481}"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5664629B-E525-49BB-A2F1-EF572CC9C399}" type="datetimeFigureOut">
              <a:rPr lang="pt-BR"/>
              <a:pPr>
                <a:defRPr/>
              </a:pPr>
              <a:t>4/12/2012</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22C7FE43-66FA-4192-8630-0BB28E39485E}"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BDC10B2E-9E2D-4F9E-836B-E34B5D3D290C}" type="datetimeFigureOut">
              <a:rPr lang="pt-BR"/>
              <a:pPr>
                <a:defRPr/>
              </a:pPr>
              <a:t>4/12/2012</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09323A5F-B816-4A86-8E72-EB5B03B7D1B8}"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BD24E8BE-0F61-4E9B-936D-AD8A42EC6127}" type="datetimeFigureOut">
              <a:rPr lang="pt-BR"/>
              <a:pPr>
                <a:defRPr/>
              </a:pPr>
              <a:t>4/12/2012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03FB3F4F-1267-4B59-B388-446DC18F181A}"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FFDACC71-E44F-4462-8589-D251373B5580}" type="datetimeFigureOut">
              <a:rPr lang="pt-BR"/>
              <a:pPr>
                <a:defRPr/>
              </a:pPr>
              <a:t>4/12/2012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E28DC316-1D62-499D-AEEC-CF1EA334AFEB}"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D630143-C76A-4258-9558-6C25E8143392}" type="datetimeFigureOut">
              <a:rPr lang="pt-BR"/>
              <a:pPr>
                <a:defRPr/>
              </a:pPr>
              <a:t>4/12/2012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1CF5ED0-8351-489C-BC45-C44A5F35946B}"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ítulo 4"/>
          <p:cNvSpPr>
            <a:spLocks noGrp="1"/>
          </p:cNvSpPr>
          <p:nvPr>
            <p:ph type="ctrTitle"/>
          </p:nvPr>
        </p:nvSpPr>
        <p:spPr/>
        <p:txBody>
          <a:bodyPr/>
          <a:lstStyle/>
          <a:p>
            <a:pPr eaLnBrk="1" hangingPunct="1"/>
            <a:r>
              <a:rPr lang="pt-BR" smtClean="0"/>
              <a:t>Escola Politécnica de Saúde Joaquim Venâncio / FIOCRUZ</a:t>
            </a:r>
          </a:p>
        </p:txBody>
      </p:sp>
      <p:sp>
        <p:nvSpPr>
          <p:cNvPr id="6" name="Subtítulo 5"/>
          <p:cNvSpPr>
            <a:spLocks noGrp="1"/>
          </p:cNvSpPr>
          <p:nvPr>
            <p:ph type="subTitle" idx="1"/>
          </p:nvPr>
        </p:nvSpPr>
        <p:spPr>
          <a:xfrm>
            <a:off x="1371600" y="3886200"/>
            <a:ext cx="6584950" cy="2971800"/>
          </a:xfrm>
        </p:spPr>
        <p:txBody>
          <a:bodyPr rtlCol="0">
            <a:normAutofit/>
          </a:bodyPr>
          <a:lstStyle/>
          <a:p>
            <a:pPr eaLnBrk="1" fontAlgn="auto" hangingPunct="1">
              <a:spcAft>
                <a:spcPts val="0"/>
              </a:spcAft>
              <a:defRPr/>
            </a:pPr>
            <a:r>
              <a:rPr lang="pt-BR" dirty="0" smtClean="0"/>
              <a:t>II Seminário Internacional “Formação de Trabalhadores Técnicos em Saúde no MERCOSUL” </a:t>
            </a:r>
          </a:p>
          <a:p>
            <a:pPr eaLnBrk="1" fontAlgn="auto" hangingPunct="1">
              <a:spcAft>
                <a:spcPts val="0"/>
              </a:spcAft>
              <a:defRPr/>
            </a:pPr>
            <a:endParaRPr lang="pt-BR" dirty="0" smtClean="0"/>
          </a:p>
          <a:p>
            <a:pPr eaLnBrk="1" fontAlgn="auto" hangingPunct="1">
              <a:spcAft>
                <a:spcPts val="0"/>
              </a:spcAft>
              <a:defRPr/>
            </a:pPr>
            <a:endParaRPr lang="pt-BR" dirty="0"/>
          </a:p>
        </p:txBody>
      </p:sp>
      <p:pic>
        <p:nvPicPr>
          <p:cNvPr id="2052" name="Picture 2" descr="http://ecos-crisfiocruz.bvs.br/article_image.php?image_type=article&amp;id=29"/>
          <p:cNvPicPr>
            <a:picLocks noChangeAspect="1" noChangeArrowheads="1"/>
          </p:cNvPicPr>
          <p:nvPr/>
        </p:nvPicPr>
        <p:blipFill>
          <a:blip r:embed="rId2" cstate="print"/>
          <a:srcRect/>
          <a:stretch>
            <a:fillRect/>
          </a:stretch>
        </p:blipFill>
        <p:spPr bwMode="auto">
          <a:xfrm>
            <a:off x="323850" y="333375"/>
            <a:ext cx="1905000" cy="1152525"/>
          </a:xfrm>
          <a:prstGeom prst="rect">
            <a:avLst/>
          </a:prstGeom>
          <a:noFill/>
          <a:ln w="9525">
            <a:noFill/>
            <a:miter lim="800000"/>
            <a:headEnd/>
            <a:tailEnd/>
          </a:ln>
        </p:spPr>
      </p:pic>
      <p:sp>
        <p:nvSpPr>
          <p:cNvPr id="2053" name="CaixaDeTexto 7"/>
          <p:cNvSpPr txBox="1">
            <a:spLocks noChangeArrowheads="1"/>
          </p:cNvSpPr>
          <p:nvPr/>
        </p:nvSpPr>
        <p:spPr bwMode="auto">
          <a:xfrm>
            <a:off x="4356100" y="6237288"/>
            <a:ext cx="360363" cy="646112"/>
          </a:xfrm>
          <a:prstGeom prst="rect">
            <a:avLst/>
          </a:prstGeom>
          <a:noFill/>
          <a:ln w="9525">
            <a:noFill/>
            <a:miter lim="800000"/>
            <a:headEnd/>
            <a:tailEnd/>
          </a:ln>
        </p:spPr>
        <p:txBody>
          <a:bodyPr>
            <a:spAutoFit/>
          </a:bodyPr>
          <a:lstStyle/>
          <a:p>
            <a:r>
              <a:rPr lang="pt-BR">
                <a:latin typeface="Calibri" pitchFamily="34" charset="0"/>
              </a:rPr>
              <a:t>1</a:t>
            </a:r>
          </a:p>
          <a:p>
            <a:endParaRPr lang="pt-BR">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a:xfrm>
            <a:off x="468313" y="333375"/>
            <a:ext cx="8229600" cy="1143000"/>
          </a:xfrm>
        </p:spPr>
        <p:txBody>
          <a:bodyPr/>
          <a:lstStyle/>
          <a:p>
            <a:pPr eaLnBrk="1" hangingPunct="1"/>
            <a:r>
              <a:rPr lang="pt-BR" smtClean="0"/>
              <a:t>Antecedentes</a:t>
            </a:r>
          </a:p>
        </p:txBody>
      </p:sp>
      <p:sp>
        <p:nvSpPr>
          <p:cNvPr id="11267" name="Espaço Reservado para Conteúdo 2"/>
          <p:cNvSpPr>
            <a:spLocks noGrp="1"/>
          </p:cNvSpPr>
          <p:nvPr>
            <p:ph idx="1"/>
          </p:nvPr>
        </p:nvSpPr>
        <p:spPr/>
        <p:txBody>
          <a:bodyPr/>
          <a:lstStyle/>
          <a:p>
            <a:pPr eaLnBrk="1" hangingPunct="1"/>
            <a:r>
              <a:rPr lang="pt-BR" smtClean="0"/>
              <a:t>O estudo apontou que a atual dinâmica global acarreta mudanças não apenas na natureza do próprio trabalho, mas também no tocante às relações político-econômicas e sociais. A influência dessas transformações no setor saúde pode ser mais bem notada mediante a observação de dicotomias que sobressaem na realidade atual:</a:t>
            </a:r>
          </a:p>
        </p:txBody>
      </p:sp>
      <p:sp>
        <p:nvSpPr>
          <p:cNvPr id="11268" name="CaixaDeTexto 5"/>
          <p:cNvSpPr txBox="1">
            <a:spLocks noChangeArrowheads="1"/>
          </p:cNvSpPr>
          <p:nvPr/>
        </p:nvSpPr>
        <p:spPr bwMode="auto">
          <a:xfrm>
            <a:off x="4427538" y="6237288"/>
            <a:ext cx="301625" cy="369887"/>
          </a:xfrm>
          <a:prstGeom prst="rect">
            <a:avLst/>
          </a:prstGeom>
          <a:noFill/>
          <a:ln w="9525">
            <a:noFill/>
            <a:miter lim="800000"/>
            <a:headEnd/>
            <a:tailEnd/>
          </a:ln>
        </p:spPr>
        <p:txBody>
          <a:bodyPr wrap="none">
            <a:spAutoFit/>
          </a:bodyPr>
          <a:lstStyle/>
          <a:p>
            <a:r>
              <a:rPr lang="pt-BR">
                <a:latin typeface="Calibri" pitchFamily="34" charset="0"/>
              </a:rPr>
              <a:t>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60350"/>
            <a:ext cx="8229600" cy="5865813"/>
          </a:xfrm>
        </p:spPr>
        <p:txBody>
          <a:bodyPr rtlCol="0">
            <a:normAutofit fontScale="85000" lnSpcReduction="20000"/>
          </a:bodyPr>
          <a:lstStyle/>
          <a:p>
            <a:pPr eaLnBrk="1" fontAlgn="auto" hangingPunct="1">
              <a:spcAft>
                <a:spcPts val="0"/>
              </a:spcAft>
              <a:defRPr/>
            </a:pPr>
            <a:r>
              <a:rPr lang="pt-BR" dirty="0" smtClean="0"/>
              <a:t>(A) se antes a regra era incentivar um tipo de profissional passivo, obediente, disciplinado e altamente qualificado para desempenhar suas atividades, hoje o que se espera é que o profissional seja ativo, empreendedor e criativo, que tenha desenvolvido e domine competências para desempenhar suas funções.</a:t>
            </a:r>
          </a:p>
          <a:p>
            <a:pPr eaLnBrk="1" fontAlgn="auto" hangingPunct="1">
              <a:spcAft>
                <a:spcPts val="0"/>
              </a:spcAft>
              <a:defRPr/>
            </a:pPr>
            <a:r>
              <a:rPr lang="pt-BR" dirty="0" smtClean="0"/>
              <a:t>(B) hoje, ao contrário de empregos estáveis, se estabelecem entre empregador e empregado contratos de prazo preestabelecido para a prestação de determinados serviços;</a:t>
            </a:r>
          </a:p>
          <a:p>
            <a:pPr eaLnBrk="1" fontAlgn="auto" hangingPunct="1">
              <a:spcAft>
                <a:spcPts val="0"/>
              </a:spcAft>
              <a:defRPr/>
            </a:pPr>
            <a:r>
              <a:rPr lang="pt-BR" dirty="0" smtClean="0"/>
              <a:t>(C) o profissional, com formação sólida mais específica é preterido por aquele com formação polivalente, mais facilmente adaptável à realidade do mercado e concebido como ‘cidadão produtivo’ em substituição ao antigo ‘operário padrão’ (</a:t>
            </a:r>
            <a:r>
              <a:rPr lang="pt-BR" dirty="0" err="1" smtClean="0"/>
              <a:t>Piccoli</a:t>
            </a:r>
            <a:r>
              <a:rPr lang="pt-BR" dirty="0" smtClean="0"/>
              <a:t>, </a:t>
            </a:r>
            <a:r>
              <a:rPr lang="pt-BR" dirty="0" err="1" smtClean="0"/>
              <a:t>Wermelinger</a:t>
            </a:r>
            <a:r>
              <a:rPr lang="pt-BR" dirty="0" smtClean="0"/>
              <a:t> e Amâncio Filho, 2012, p.285-286).</a:t>
            </a:r>
          </a:p>
          <a:p>
            <a:pPr eaLnBrk="1" fontAlgn="auto" hangingPunct="1">
              <a:spcAft>
                <a:spcPts val="0"/>
              </a:spcAft>
              <a:defRPr/>
            </a:pPr>
            <a:endParaRPr lang="pt-BR" dirty="0" smtClean="0"/>
          </a:p>
          <a:p>
            <a:pPr eaLnBrk="1" fontAlgn="auto" hangingPunct="1">
              <a:spcAft>
                <a:spcPts val="0"/>
              </a:spcAft>
              <a:defRPr/>
            </a:pPr>
            <a:endParaRPr lang="pt-BR" dirty="0" smtClean="0"/>
          </a:p>
          <a:p>
            <a:pPr eaLnBrk="1" fontAlgn="auto" hangingPunct="1">
              <a:spcAft>
                <a:spcPts val="0"/>
              </a:spcAft>
              <a:defRPr/>
            </a:pPr>
            <a:endParaRPr lang="pt-BR" dirty="0"/>
          </a:p>
        </p:txBody>
      </p:sp>
      <p:sp>
        <p:nvSpPr>
          <p:cNvPr id="12291" name="CaixaDeTexto 4"/>
          <p:cNvSpPr txBox="1">
            <a:spLocks noChangeArrowheads="1"/>
          </p:cNvSpPr>
          <p:nvPr/>
        </p:nvSpPr>
        <p:spPr bwMode="auto">
          <a:xfrm>
            <a:off x="4356100" y="6237288"/>
            <a:ext cx="419100" cy="369887"/>
          </a:xfrm>
          <a:prstGeom prst="rect">
            <a:avLst/>
          </a:prstGeom>
          <a:noFill/>
          <a:ln w="9525">
            <a:noFill/>
            <a:miter lim="800000"/>
            <a:headEnd/>
            <a:tailEnd/>
          </a:ln>
        </p:spPr>
        <p:txBody>
          <a:bodyPr wrap="none">
            <a:spAutoFit/>
          </a:bodyPr>
          <a:lstStyle/>
          <a:p>
            <a:r>
              <a:rPr lang="pt-BR">
                <a:latin typeface="Calibri" pitchFamily="34" charset="0"/>
              </a:rPr>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ço Reservado para Conteúdo 5"/>
          <p:cNvSpPr>
            <a:spLocks noGrp="1"/>
          </p:cNvSpPr>
          <p:nvPr>
            <p:ph idx="1"/>
          </p:nvPr>
        </p:nvSpPr>
        <p:spPr>
          <a:xfrm>
            <a:off x="457200" y="476250"/>
            <a:ext cx="8229600" cy="5649913"/>
          </a:xfrm>
        </p:spPr>
        <p:txBody>
          <a:bodyPr/>
          <a:lstStyle/>
          <a:p>
            <a:pPr algn="ctr" eaLnBrk="1" hangingPunct="1">
              <a:buFont typeface="Arial" pitchFamily="34" charset="0"/>
              <a:buNone/>
            </a:pPr>
            <a:r>
              <a:rPr lang="pt-BR" smtClean="0"/>
              <a:t>PRODUTIVIDADE / EMPREGABILIDADE</a:t>
            </a:r>
          </a:p>
          <a:p>
            <a:pPr algn="ctr" eaLnBrk="1" hangingPunct="1">
              <a:buFont typeface="Arial" pitchFamily="34" charset="0"/>
              <a:buNone/>
            </a:pPr>
            <a:r>
              <a:rPr lang="pt-BR" smtClean="0"/>
              <a:t>X</a:t>
            </a:r>
          </a:p>
          <a:p>
            <a:pPr algn="ctr" eaLnBrk="1" hangingPunct="1">
              <a:buFont typeface="Arial" pitchFamily="34" charset="0"/>
              <a:buNone/>
            </a:pPr>
            <a:r>
              <a:rPr lang="pt-BR" smtClean="0"/>
              <a:t>POLITECNIA / FORMAÇÃO INTEGRAL</a:t>
            </a:r>
          </a:p>
          <a:p>
            <a:pPr algn="ctr" eaLnBrk="1" hangingPunct="1">
              <a:buFont typeface="Arial" pitchFamily="34" charset="0"/>
              <a:buNone/>
            </a:pPr>
            <a:endParaRPr lang="pt-BR" smtClean="0"/>
          </a:p>
        </p:txBody>
      </p:sp>
      <p:pic>
        <p:nvPicPr>
          <p:cNvPr id="13315" name="Imagem 6" descr="empregabilidade.jpg"/>
          <p:cNvPicPr>
            <a:picLocks noChangeAspect="1"/>
          </p:cNvPicPr>
          <p:nvPr/>
        </p:nvPicPr>
        <p:blipFill>
          <a:blip r:embed="rId2" cstate="print"/>
          <a:srcRect/>
          <a:stretch>
            <a:fillRect/>
          </a:stretch>
        </p:blipFill>
        <p:spPr bwMode="auto">
          <a:xfrm>
            <a:off x="250825" y="2170113"/>
            <a:ext cx="2952750" cy="4498975"/>
          </a:xfrm>
          <a:prstGeom prst="rect">
            <a:avLst/>
          </a:prstGeom>
          <a:noFill/>
          <a:ln w="9525">
            <a:noFill/>
            <a:miter lim="800000"/>
            <a:headEnd/>
            <a:tailEnd/>
          </a:ln>
        </p:spPr>
      </p:pic>
      <p:pic>
        <p:nvPicPr>
          <p:cNvPr id="13316" name="Imagem 7" descr="poli_cito2.jpg"/>
          <p:cNvPicPr>
            <a:picLocks noChangeAspect="1"/>
          </p:cNvPicPr>
          <p:nvPr/>
        </p:nvPicPr>
        <p:blipFill>
          <a:blip r:embed="rId3" cstate="print"/>
          <a:srcRect/>
          <a:stretch>
            <a:fillRect/>
          </a:stretch>
        </p:blipFill>
        <p:spPr bwMode="auto">
          <a:xfrm>
            <a:off x="6011863" y="2205038"/>
            <a:ext cx="2884487" cy="4464050"/>
          </a:xfrm>
          <a:prstGeom prst="rect">
            <a:avLst/>
          </a:prstGeom>
          <a:noFill/>
          <a:ln w="9525">
            <a:noFill/>
            <a:miter lim="800000"/>
            <a:headEnd/>
            <a:tailEnd/>
          </a:ln>
        </p:spPr>
      </p:pic>
      <p:sp>
        <p:nvSpPr>
          <p:cNvPr id="13317" name="CaixaDeTexto 8"/>
          <p:cNvSpPr txBox="1">
            <a:spLocks noChangeArrowheads="1"/>
          </p:cNvSpPr>
          <p:nvPr/>
        </p:nvSpPr>
        <p:spPr bwMode="auto">
          <a:xfrm>
            <a:off x="4284663" y="3429000"/>
            <a:ext cx="1295400" cy="1570038"/>
          </a:xfrm>
          <a:prstGeom prst="rect">
            <a:avLst/>
          </a:prstGeom>
          <a:noFill/>
          <a:ln w="9525">
            <a:noFill/>
            <a:miter lim="800000"/>
            <a:headEnd/>
            <a:tailEnd/>
          </a:ln>
        </p:spPr>
        <p:txBody>
          <a:bodyPr>
            <a:spAutoFit/>
          </a:bodyPr>
          <a:lstStyle/>
          <a:p>
            <a:r>
              <a:rPr lang="pt-BR" sz="9600">
                <a:latin typeface="Calibri" pitchFamily="34" charset="0"/>
              </a:rPr>
              <a:t>X</a:t>
            </a:r>
          </a:p>
        </p:txBody>
      </p:sp>
      <p:sp>
        <p:nvSpPr>
          <p:cNvPr id="13318" name="CaixaDeTexto 9"/>
          <p:cNvSpPr txBox="1">
            <a:spLocks noChangeArrowheads="1"/>
          </p:cNvSpPr>
          <p:nvPr/>
        </p:nvSpPr>
        <p:spPr bwMode="auto">
          <a:xfrm>
            <a:off x="4427538" y="6524625"/>
            <a:ext cx="419100" cy="369888"/>
          </a:xfrm>
          <a:prstGeom prst="rect">
            <a:avLst/>
          </a:prstGeom>
          <a:noFill/>
          <a:ln w="9525">
            <a:noFill/>
            <a:miter lim="800000"/>
            <a:headEnd/>
            <a:tailEnd/>
          </a:ln>
        </p:spPr>
        <p:txBody>
          <a:bodyPr wrap="none">
            <a:spAutoFit/>
          </a:bodyPr>
          <a:lstStyle/>
          <a:p>
            <a:r>
              <a:rPr lang="pt-BR">
                <a:latin typeface="Calibri" pitchFamily="34" charset="0"/>
              </a:rPr>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p:txBody>
          <a:bodyPr/>
          <a:lstStyle/>
          <a:p>
            <a:pPr eaLnBrk="1" hangingPunct="1"/>
            <a:r>
              <a:rPr lang="pt-BR" sz="3600" smtClean="0"/>
              <a:t/>
            </a:r>
            <a:br>
              <a:rPr lang="pt-BR" sz="3600" smtClean="0"/>
            </a:br>
            <a:r>
              <a:rPr lang="pt-BR" sz="3600" smtClean="0"/>
              <a:t>Décadas de 1960 e 1970</a:t>
            </a:r>
          </a:p>
        </p:txBody>
      </p:sp>
      <p:graphicFrame>
        <p:nvGraphicFramePr>
          <p:cNvPr id="6" name="Espaço Reservado para Conteúdo 5"/>
          <p:cNvGraphicFramePr>
            <a:graphicFrameLocks noGrp="1"/>
          </p:cNvGraphicFramePr>
          <p:nvPr>
            <p:ph idx="1"/>
          </p:nvPr>
        </p:nvGraphicFramePr>
        <p:xfrm>
          <a:off x="457200" y="1600200"/>
          <a:ext cx="8229600" cy="4491038"/>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pt-BR" dirty="0"/>
                    </a:p>
                  </a:txBody>
                  <a:tcPr/>
                </a:tc>
                <a:tc>
                  <a:txBody>
                    <a:bodyPr/>
                    <a:lstStyle/>
                    <a:p>
                      <a:endParaRPr lang="pt-BR"/>
                    </a:p>
                  </a:txBody>
                  <a:tcPr/>
                </a:tc>
              </a:tr>
              <a:tr h="370840">
                <a:tc>
                  <a:txBody>
                    <a:bodyPr/>
                    <a:lstStyle/>
                    <a:p>
                      <a:r>
                        <a:rPr lang="pt-BR" b="1" dirty="0" smtClean="0"/>
                        <a:t>Documentos</a:t>
                      </a:r>
                      <a:r>
                        <a:rPr lang="pt-BR" b="1" baseline="0" dirty="0" smtClean="0"/>
                        <a:t> Oficiais</a:t>
                      </a:r>
                      <a:endParaRPr lang="pt-BR" b="1" dirty="0"/>
                    </a:p>
                  </a:txBody>
                  <a:tcPr/>
                </a:tc>
                <a:tc>
                  <a:txBody>
                    <a:bodyPr/>
                    <a:lstStyle/>
                    <a:p>
                      <a:r>
                        <a:rPr lang="pt-BR" b="1" dirty="0" smtClean="0"/>
                        <a:t>Descrição</a:t>
                      </a:r>
                      <a:endParaRPr lang="pt-BR" b="1" dirty="0"/>
                    </a:p>
                  </a:txBody>
                  <a:tcPr/>
                </a:tc>
              </a:tr>
              <a:tr h="370840">
                <a:tc>
                  <a:txBody>
                    <a:bodyPr/>
                    <a:lstStyle/>
                    <a:p>
                      <a:r>
                        <a:rPr lang="pt-BR" sz="1800" b="1" kern="1200" dirty="0" smtClean="0">
                          <a:solidFill>
                            <a:schemeClr val="dk1"/>
                          </a:solidFill>
                          <a:latin typeface="+mn-lt"/>
                          <a:ea typeface="+mn-ea"/>
                          <a:cs typeface="+mn-cs"/>
                        </a:rPr>
                        <a:t>Lei 4.024 de 1961</a:t>
                      </a:r>
                      <a:endParaRPr lang="pt-BR" b="1" dirty="0"/>
                    </a:p>
                  </a:txBody>
                  <a:tcPr/>
                </a:tc>
                <a:tc>
                  <a:txBody>
                    <a:bodyPr/>
                    <a:lstStyle/>
                    <a:p>
                      <a:r>
                        <a:rPr lang="pt-BR" sz="1800" b="1" kern="1200" dirty="0" smtClean="0">
                          <a:solidFill>
                            <a:schemeClr val="dk1"/>
                          </a:solidFill>
                          <a:latin typeface="+mn-lt"/>
                          <a:ea typeface="+mn-ea"/>
                          <a:cs typeface="+mn-cs"/>
                        </a:rPr>
                        <a:t>Envolveu</a:t>
                      </a:r>
                      <a:r>
                        <a:rPr lang="pt-BR" sz="1800" b="1" kern="1200" baseline="0" dirty="0" smtClean="0">
                          <a:solidFill>
                            <a:schemeClr val="dk1"/>
                          </a:solidFill>
                          <a:latin typeface="+mn-lt"/>
                          <a:ea typeface="+mn-ea"/>
                          <a:cs typeface="+mn-cs"/>
                        </a:rPr>
                        <a:t> a </a:t>
                      </a:r>
                      <a:r>
                        <a:rPr lang="pt-BR" sz="1800" b="1" kern="1200" dirty="0" smtClean="0">
                          <a:solidFill>
                            <a:schemeClr val="dk1"/>
                          </a:solidFill>
                          <a:latin typeface="+mn-lt"/>
                          <a:ea typeface="+mn-ea"/>
                          <a:cs typeface="+mn-cs"/>
                        </a:rPr>
                        <a:t>educação profissional em saúde (permitida legalmente)</a:t>
                      </a:r>
                      <a:endParaRPr lang="pt-BR" b="1" dirty="0"/>
                    </a:p>
                  </a:txBody>
                  <a:tcPr/>
                </a:tc>
              </a:tr>
              <a:tr h="370840">
                <a:tc>
                  <a:txBody>
                    <a:bodyPr/>
                    <a:lstStyle/>
                    <a:p>
                      <a:r>
                        <a:rPr lang="pt-BR" sz="1800" b="1" kern="1200" dirty="0" smtClean="0">
                          <a:solidFill>
                            <a:schemeClr val="dk1"/>
                          </a:solidFill>
                          <a:latin typeface="+mn-lt"/>
                          <a:ea typeface="+mn-ea"/>
                          <a:cs typeface="+mn-cs"/>
                        </a:rPr>
                        <a:t>Lei nº 5.692 de 1971</a:t>
                      </a:r>
                      <a:endParaRPr lang="pt-BR" b="1" dirty="0"/>
                    </a:p>
                  </a:txBody>
                  <a:tcPr/>
                </a:tc>
                <a:tc>
                  <a:txBody>
                    <a:bodyPr/>
                    <a:lstStyle/>
                    <a:p>
                      <a:r>
                        <a:rPr lang="pt-BR" b="1" dirty="0" smtClean="0"/>
                        <a:t>Ensino profissional atrelado ao Ensino Médio obrigatoriamente</a:t>
                      </a:r>
                      <a:endParaRPr lang="pt-BR" b="1" dirty="0"/>
                    </a:p>
                  </a:txBody>
                  <a:tcPr/>
                </a:tc>
              </a:tr>
              <a:tr h="370840">
                <a:tc>
                  <a:txBody>
                    <a:bodyPr/>
                    <a:lstStyle/>
                    <a:p>
                      <a:r>
                        <a:rPr lang="pt-BR" sz="1800" b="1" kern="1200" dirty="0" smtClean="0">
                          <a:solidFill>
                            <a:schemeClr val="dk1"/>
                          </a:solidFill>
                          <a:latin typeface="+mn-lt"/>
                          <a:ea typeface="+mn-ea"/>
                          <a:cs typeface="+mn-cs"/>
                        </a:rPr>
                        <a:t>Parecer  CFE nº 45 de 1972</a:t>
                      </a:r>
                      <a:endParaRPr lang="pt-BR" b="1" dirty="0"/>
                    </a:p>
                  </a:txBody>
                  <a:tcPr/>
                </a:tc>
                <a:tc>
                  <a:txBody>
                    <a:bodyPr/>
                    <a:lstStyle/>
                    <a:p>
                      <a:r>
                        <a:rPr lang="pt-BR" sz="1800" b="1" kern="1200" dirty="0" smtClean="0">
                          <a:solidFill>
                            <a:schemeClr val="dk1"/>
                          </a:solidFill>
                          <a:latin typeface="+mn-lt"/>
                          <a:ea typeface="+mn-ea"/>
                          <a:cs typeface="+mn-cs"/>
                        </a:rPr>
                        <a:t>Habilitações técnicas em saúde (nível de 2º grau)</a:t>
                      </a:r>
                      <a:endParaRPr lang="pt-BR" b="1" dirty="0"/>
                    </a:p>
                  </a:txBody>
                  <a:tcPr/>
                </a:tc>
              </a:tr>
              <a:tr h="370840">
                <a:tc>
                  <a:txBody>
                    <a:bodyPr/>
                    <a:lstStyle/>
                    <a:p>
                      <a:r>
                        <a:rPr lang="pt-BR" sz="1800" b="1" kern="1200" dirty="0" smtClean="0">
                          <a:solidFill>
                            <a:schemeClr val="dk1"/>
                          </a:solidFill>
                          <a:latin typeface="+mn-lt"/>
                          <a:ea typeface="+mn-ea"/>
                          <a:cs typeface="+mn-cs"/>
                        </a:rPr>
                        <a:t>Resolução CFE nº 2 de 1972 </a:t>
                      </a:r>
                      <a:endParaRPr lang="pt-BR" b="1" dirty="0"/>
                    </a:p>
                  </a:txBody>
                  <a:tcPr/>
                </a:tc>
                <a:tc>
                  <a:txBody>
                    <a:bodyPr/>
                    <a:lstStyle/>
                    <a:p>
                      <a:r>
                        <a:rPr lang="pt-BR" sz="1800" b="1" kern="1200" dirty="0" smtClean="0">
                          <a:solidFill>
                            <a:schemeClr val="dk1"/>
                          </a:solidFill>
                          <a:latin typeface="+mn-lt"/>
                          <a:ea typeface="+mn-ea"/>
                          <a:cs typeface="+mn-cs"/>
                        </a:rPr>
                        <a:t>Fixou os currículos mínimos a serem exigidos em cada habilitação profissional </a:t>
                      </a:r>
                      <a:endParaRPr lang="pt-BR" b="1" dirty="0"/>
                    </a:p>
                  </a:txBody>
                  <a:tcPr/>
                </a:tc>
              </a:tr>
              <a:tr h="370840">
                <a:tc>
                  <a:txBody>
                    <a:bodyPr/>
                    <a:lstStyle/>
                    <a:p>
                      <a:r>
                        <a:rPr lang="pt-BR" sz="1800" b="1" kern="1200" dirty="0" smtClean="0">
                          <a:solidFill>
                            <a:schemeClr val="dk1"/>
                          </a:solidFill>
                          <a:latin typeface="+mn-lt"/>
                          <a:ea typeface="+mn-ea"/>
                          <a:cs typeface="+mn-cs"/>
                        </a:rPr>
                        <a:t>Parecer CFE nº 2.934 de 1975 </a:t>
                      </a:r>
                      <a:endParaRPr lang="pt-BR" b="1" dirty="0"/>
                    </a:p>
                  </a:txBody>
                  <a:tcPr/>
                </a:tc>
                <a:tc>
                  <a:txBody>
                    <a:bodyPr/>
                    <a:lstStyle/>
                    <a:p>
                      <a:r>
                        <a:rPr lang="pt-BR" sz="1800" b="1" kern="1200" dirty="0" smtClean="0">
                          <a:solidFill>
                            <a:schemeClr val="dk1"/>
                          </a:solidFill>
                          <a:latin typeface="+mn-lt"/>
                          <a:ea typeface="+mn-ea"/>
                          <a:cs typeface="+mn-cs"/>
                        </a:rPr>
                        <a:t>A habilitação técnico de Laboratórios Médicos foi substituída pelas habilitações técnico em Patologia Clinica e técnico em Histologia. </a:t>
                      </a:r>
                      <a:endParaRPr lang="pt-BR" b="1" dirty="0"/>
                    </a:p>
                  </a:txBody>
                  <a:tcPr/>
                </a:tc>
              </a:tr>
            </a:tbl>
          </a:graphicData>
        </a:graphic>
      </p:graphicFrame>
      <p:sp>
        <p:nvSpPr>
          <p:cNvPr id="14365" name="CaixaDeTexto 6"/>
          <p:cNvSpPr txBox="1">
            <a:spLocks noChangeArrowheads="1"/>
          </p:cNvSpPr>
          <p:nvPr/>
        </p:nvSpPr>
        <p:spPr bwMode="auto">
          <a:xfrm>
            <a:off x="4356100" y="6453188"/>
            <a:ext cx="441325" cy="369887"/>
          </a:xfrm>
          <a:prstGeom prst="rect">
            <a:avLst/>
          </a:prstGeom>
          <a:noFill/>
          <a:ln w="9525">
            <a:noFill/>
            <a:miter lim="800000"/>
            <a:headEnd/>
            <a:tailEnd/>
          </a:ln>
        </p:spPr>
        <p:txBody>
          <a:bodyPr wrap="none">
            <a:spAutoFit/>
          </a:bodyPr>
          <a:lstStyle/>
          <a:p>
            <a:r>
              <a:rPr lang="pt-BR"/>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p:txBody>
          <a:bodyPr/>
          <a:lstStyle/>
          <a:p>
            <a:pPr eaLnBrk="1" hangingPunct="1"/>
            <a:r>
              <a:rPr lang="pt-BR" sz="3200" smtClean="0"/>
              <a:t>Década de 1990 aos dias atuais</a:t>
            </a:r>
          </a:p>
        </p:txBody>
      </p:sp>
      <p:graphicFrame>
        <p:nvGraphicFramePr>
          <p:cNvPr id="6" name="Espaço Reservado para Conteúdo 5"/>
          <p:cNvGraphicFramePr>
            <a:graphicFrameLocks noGrp="1"/>
          </p:cNvGraphicFramePr>
          <p:nvPr>
            <p:ph idx="1"/>
          </p:nvPr>
        </p:nvGraphicFramePr>
        <p:xfrm>
          <a:off x="457200" y="1600200"/>
          <a:ext cx="8229600" cy="4308475"/>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pt-BR" dirty="0"/>
                    </a:p>
                  </a:txBody>
                  <a:tcPr/>
                </a:tc>
                <a:tc>
                  <a:txBody>
                    <a:bodyPr/>
                    <a:lstStyle/>
                    <a:p>
                      <a:endParaRPr lang="pt-BR"/>
                    </a:p>
                  </a:txBody>
                  <a:tcPr/>
                </a:tc>
              </a:tr>
              <a:tr h="370840">
                <a:tc>
                  <a:txBody>
                    <a:bodyPr/>
                    <a:lstStyle/>
                    <a:p>
                      <a:r>
                        <a:rPr lang="pt-BR" sz="1800" b="1" kern="1200" dirty="0" smtClean="0">
                          <a:solidFill>
                            <a:schemeClr val="dk1"/>
                          </a:solidFill>
                          <a:latin typeface="+mn-lt"/>
                          <a:ea typeface="+mn-ea"/>
                          <a:cs typeface="+mn-cs"/>
                        </a:rPr>
                        <a:t>Lei nº 9.394 de 1996 (LDB atual)</a:t>
                      </a:r>
                      <a:endParaRPr lang="pt-BR" b="1" dirty="0"/>
                    </a:p>
                  </a:txBody>
                  <a:tcPr/>
                </a:tc>
                <a:tc>
                  <a:txBody>
                    <a:bodyPr/>
                    <a:lstStyle/>
                    <a:p>
                      <a:r>
                        <a:rPr lang="pt-BR" b="1" dirty="0" smtClean="0"/>
                        <a:t>Introdução do conceito de competências</a:t>
                      </a:r>
                      <a:endParaRPr lang="pt-BR" b="1" dirty="0"/>
                    </a:p>
                  </a:txBody>
                  <a:tcPr/>
                </a:tc>
              </a:tr>
              <a:tr h="370840">
                <a:tc>
                  <a:txBody>
                    <a:bodyPr/>
                    <a:lstStyle/>
                    <a:p>
                      <a:r>
                        <a:rPr lang="pt-BR" sz="1800" b="1" kern="1200" dirty="0" smtClean="0">
                          <a:solidFill>
                            <a:schemeClr val="dk1"/>
                          </a:solidFill>
                          <a:latin typeface="+mn-lt"/>
                          <a:ea typeface="+mn-ea"/>
                          <a:cs typeface="+mn-cs"/>
                        </a:rPr>
                        <a:t>Decreto nº 5.154 de 2004</a:t>
                      </a:r>
                      <a:endParaRPr lang="pt-BR" b="1" dirty="0"/>
                    </a:p>
                  </a:txBody>
                  <a:tcPr/>
                </a:tc>
                <a:tc>
                  <a:txBody>
                    <a:bodyPr/>
                    <a:lstStyle/>
                    <a:p>
                      <a:r>
                        <a:rPr lang="pt-BR" sz="1800" b="1" kern="1200" dirty="0" smtClean="0">
                          <a:solidFill>
                            <a:schemeClr val="dk1"/>
                          </a:solidFill>
                          <a:latin typeface="+mn-lt"/>
                          <a:ea typeface="+mn-ea"/>
                          <a:cs typeface="+mn-cs"/>
                        </a:rPr>
                        <a:t>Educação profissional em saúde passou a compreender a formação inicial ou continuada, a formação técnica média e a formação tecnológica superior.</a:t>
                      </a:r>
                      <a:endParaRPr lang="pt-BR" b="1" dirty="0"/>
                    </a:p>
                  </a:txBody>
                  <a:tcPr/>
                </a:tc>
              </a:tr>
              <a:tr h="370840">
                <a:tc>
                  <a:txBody>
                    <a:bodyPr/>
                    <a:lstStyle/>
                    <a:p>
                      <a:r>
                        <a:rPr lang="pt-BR" b="1" dirty="0" smtClean="0"/>
                        <a:t>DCNEPNT</a:t>
                      </a:r>
                      <a:r>
                        <a:rPr lang="pt-BR" b="1" baseline="0" dirty="0" smtClean="0"/>
                        <a:t> de </a:t>
                      </a:r>
                      <a:r>
                        <a:rPr lang="pt-BR" b="1" dirty="0" smtClean="0"/>
                        <a:t>1999</a:t>
                      </a:r>
                      <a:endParaRPr lang="pt-BR" b="1" dirty="0"/>
                    </a:p>
                  </a:txBody>
                  <a:tcPr/>
                </a:tc>
                <a:tc>
                  <a:txBody>
                    <a:bodyPr/>
                    <a:lstStyle/>
                    <a:p>
                      <a:r>
                        <a:rPr lang="pt-BR" sz="1800" b="1" kern="1200" dirty="0" smtClean="0">
                          <a:solidFill>
                            <a:schemeClr val="dk1"/>
                          </a:solidFill>
                          <a:latin typeface="+mn-lt"/>
                          <a:ea typeface="+mn-ea"/>
                          <a:cs typeface="+mn-cs"/>
                        </a:rPr>
                        <a:t>As habilitações criadas a partir do Parecer nº 45 de 1972 foram atualizadas através das Diretrizes Curriculares Nacionais para a Educação Profissional de Nível Técnico</a:t>
                      </a:r>
                      <a:endParaRPr lang="pt-BR" b="1" dirty="0"/>
                    </a:p>
                  </a:txBody>
                  <a:tcPr/>
                </a:tc>
              </a:tr>
              <a:tr h="370840">
                <a:tc>
                  <a:txBody>
                    <a:bodyPr/>
                    <a:lstStyle/>
                    <a:p>
                      <a:r>
                        <a:rPr lang="pt-BR" b="1" dirty="0" smtClean="0"/>
                        <a:t>Resolução CNE/CEB nº 3 / 2008</a:t>
                      </a:r>
                      <a:endParaRPr lang="pt-BR" b="1" dirty="0"/>
                    </a:p>
                  </a:txBody>
                  <a:tcPr/>
                </a:tc>
                <a:tc>
                  <a:txBody>
                    <a:bodyPr/>
                    <a:lstStyle/>
                    <a:p>
                      <a:r>
                        <a:rPr lang="pt-BR" sz="1800" b="1" kern="1200" dirty="0" smtClean="0">
                          <a:solidFill>
                            <a:schemeClr val="dk1"/>
                          </a:solidFill>
                          <a:latin typeface="+mn-lt"/>
                          <a:ea typeface="+mn-ea"/>
                          <a:cs typeface="+mn-cs"/>
                        </a:rPr>
                        <a:t>Instituiu a implantação do Catálogo Nacional de Cursos Técnicos de Nível Médio </a:t>
                      </a:r>
                      <a:endParaRPr lang="pt-BR" b="1" dirty="0"/>
                    </a:p>
                  </a:txBody>
                  <a:tcPr/>
                </a:tc>
              </a:tr>
            </a:tbl>
          </a:graphicData>
        </a:graphic>
      </p:graphicFrame>
      <p:sp>
        <p:nvSpPr>
          <p:cNvPr id="15383" name="CaixaDeTexto 6"/>
          <p:cNvSpPr txBox="1">
            <a:spLocks noChangeArrowheads="1"/>
          </p:cNvSpPr>
          <p:nvPr/>
        </p:nvSpPr>
        <p:spPr bwMode="auto">
          <a:xfrm>
            <a:off x="4284663" y="6381750"/>
            <a:ext cx="439737" cy="368300"/>
          </a:xfrm>
          <a:prstGeom prst="rect">
            <a:avLst/>
          </a:prstGeom>
          <a:noFill/>
          <a:ln w="9525">
            <a:noFill/>
            <a:miter lim="800000"/>
            <a:headEnd/>
            <a:tailEnd/>
          </a:ln>
        </p:spPr>
        <p:txBody>
          <a:bodyPr wrap="none">
            <a:spAutoFit/>
          </a:bodyPr>
          <a:lstStyle/>
          <a:p>
            <a:r>
              <a:rPr lang="pt-BR"/>
              <a:t>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Espaço Reservado para Conteúdo 3" descr="catalogo_mec.jpg"/>
          <p:cNvPicPr>
            <a:picLocks noGrp="1" noChangeAspect="1"/>
          </p:cNvPicPr>
          <p:nvPr>
            <p:ph idx="1"/>
          </p:nvPr>
        </p:nvPicPr>
        <p:blipFill>
          <a:blip r:embed="rId2" cstate="print"/>
          <a:srcRect/>
          <a:stretch>
            <a:fillRect/>
          </a:stretch>
        </p:blipFill>
        <p:spPr>
          <a:xfrm>
            <a:off x="539750" y="836613"/>
            <a:ext cx="8091488" cy="4525962"/>
          </a:xfrm>
        </p:spPr>
      </p:pic>
      <p:sp>
        <p:nvSpPr>
          <p:cNvPr id="16387" name="CaixaDeTexto 4"/>
          <p:cNvSpPr txBox="1">
            <a:spLocks noChangeArrowheads="1"/>
          </p:cNvSpPr>
          <p:nvPr/>
        </p:nvSpPr>
        <p:spPr bwMode="auto">
          <a:xfrm>
            <a:off x="4500563" y="6165850"/>
            <a:ext cx="441325" cy="368300"/>
          </a:xfrm>
          <a:prstGeom prst="rect">
            <a:avLst/>
          </a:prstGeom>
          <a:noFill/>
          <a:ln w="9525">
            <a:noFill/>
            <a:miter lim="800000"/>
            <a:headEnd/>
            <a:tailEnd/>
          </a:ln>
        </p:spPr>
        <p:txBody>
          <a:bodyPr wrap="none">
            <a:spAutoFit/>
          </a:bodyPr>
          <a:lstStyle/>
          <a:p>
            <a:r>
              <a:rPr lang="pt-BR"/>
              <a:t>14</a:t>
            </a:r>
          </a:p>
        </p:txBody>
      </p:sp>
      <p:sp>
        <p:nvSpPr>
          <p:cNvPr id="16388" name="CaixaDeTexto 5"/>
          <p:cNvSpPr txBox="1">
            <a:spLocks noChangeArrowheads="1"/>
          </p:cNvSpPr>
          <p:nvPr/>
        </p:nvSpPr>
        <p:spPr bwMode="auto">
          <a:xfrm>
            <a:off x="3851275" y="5229225"/>
            <a:ext cx="1724025" cy="369888"/>
          </a:xfrm>
          <a:prstGeom prst="rect">
            <a:avLst/>
          </a:prstGeom>
          <a:noFill/>
          <a:ln w="9525">
            <a:noFill/>
            <a:miter lim="800000"/>
            <a:headEnd/>
            <a:tailEnd/>
          </a:ln>
        </p:spPr>
        <p:txBody>
          <a:bodyPr wrap="none">
            <a:spAutoFit/>
          </a:bodyPr>
          <a:lstStyle/>
          <a:p>
            <a:r>
              <a:rPr lang="pt-BR" b="1"/>
              <a:t>VERSÃO 2012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rcRect/>
          <a:stretch>
            <a:fillRect/>
          </a:stretch>
        </p:blipFill>
        <p:spPr>
          <a:xfrm>
            <a:off x="179388" y="260350"/>
            <a:ext cx="8964612" cy="633730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srcRect/>
          <a:stretch>
            <a:fillRect/>
          </a:stretch>
        </p:blipFill>
        <p:spPr>
          <a:xfrm>
            <a:off x="827088" y="188913"/>
            <a:ext cx="7616825" cy="6459537"/>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cstate="print"/>
          <a:srcRect/>
          <a:stretch>
            <a:fillRect/>
          </a:stretch>
        </p:blipFill>
        <p:spPr>
          <a:xfrm>
            <a:off x="179388" y="549275"/>
            <a:ext cx="8785225" cy="5616575"/>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Espaço Reservado para Conteúdo 3" descr="COLETA~1.JPG"/>
          <p:cNvPicPr>
            <a:picLocks noGrp="1" noChangeAspect="1"/>
          </p:cNvPicPr>
          <p:nvPr>
            <p:ph idx="1"/>
          </p:nvPr>
        </p:nvPicPr>
        <p:blipFill>
          <a:blip r:embed="rId2" cstate="print"/>
          <a:srcRect/>
          <a:stretch>
            <a:fillRect/>
          </a:stretch>
        </p:blipFill>
        <p:spPr>
          <a:xfrm>
            <a:off x="395288" y="404813"/>
            <a:ext cx="3652837" cy="2736850"/>
          </a:xfrm>
        </p:spPr>
      </p:pic>
      <p:pic>
        <p:nvPicPr>
          <p:cNvPr id="3075" name="Imagem 4" descr="339109.jpg"/>
          <p:cNvPicPr>
            <a:picLocks noChangeAspect="1"/>
          </p:cNvPicPr>
          <p:nvPr/>
        </p:nvPicPr>
        <p:blipFill>
          <a:blip r:embed="rId3" cstate="print"/>
          <a:srcRect/>
          <a:stretch>
            <a:fillRect/>
          </a:stretch>
        </p:blipFill>
        <p:spPr bwMode="auto">
          <a:xfrm>
            <a:off x="4427538" y="692150"/>
            <a:ext cx="4249737" cy="2544763"/>
          </a:xfrm>
          <a:prstGeom prst="rect">
            <a:avLst/>
          </a:prstGeom>
          <a:noFill/>
          <a:ln w="9525">
            <a:noFill/>
            <a:miter lim="800000"/>
            <a:headEnd/>
            <a:tailEnd/>
          </a:ln>
        </p:spPr>
      </p:pic>
      <p:pic>
        <p:nvPicPr>
          <p:cNvPr id="3076" name="Imagem 5" descr="tecnico%20equipamento.jpg"/>
          <p:cNvPicPr>
            <a:picLocks noChangeAspect="1"/>
          </p:cNvPicPr>
          <p:nvPr/>
        </p:nvPicPr>
        <p:blipFill>
          <a:blip r:embed="rId4" cstate="print"/>
          <a:srcRect/>
          <a:stretch>
            <a:fillRect/>
          </a:stretch>
        </p:blipFill>
        <p:spPr bwMode="auto">
          <a:xfrm>
            <a:off x="2916238" y="3573463"/>
            <a:ext cx="4378325" cy="2911475"/>
          </a:xfrm>
          <a:prstGeom prst="rect">
            <a:avLst/>
          </a:prstGeom>
          <a:noFill/>
          <a:ln w="9525">
            <a:noFill/>
            <a:miter lim="800000"/>
            <a:headEnd/>
            <a:tailEnd/>
          </a:ln>
        </p:spPr>
      </p:pic>
      <p:sp>
        <p:nvSpPr>
          <p:cNvPr id="3077" name="CaixaDeTexto 6"/>
          <p:cNvSpPr txBox="1">
            <a:spLocks noChangeArrowheads="1"/>
          </p:cNvSpPr>
          <p:nvPr/>
        </p:nvSpPr>
        <p:spPr bwMode="auto">
          <a:xfrm>
            <a:off x="827088" y="692150"/>
            <a:ext cx="1181100" cy="369888"/>
          </a:xfrm>
          <a:prstGeom prst="rect">
            <a:avLst/>
          </a:prstGeom>
          <a:noFill/>
          <a:ln w="9525">
            <a:noFill/>
            <a:miter lim="800000"/>
            <a:headEnd/>
            <a:tailEnd/>
          </a:ln>
        </p:spPr>
        <p:txBody>
          <a:bodyPr wrap="none">
            <a:spAutoFit/>
          </a:bodyPr>
          <a:lstStyle/>
          <a:p>
            <a:r>
              <a:rPr lang="pt-BR" b="1" u="sng"/>
              <a:t>COLETA</a:t>
            </a:r>
            <a:r>
              <a:rPr lang="pt-BR"/>
              <a:t> </a:t>
            </a:r>
          </a:p>
        </p:txBody>
      </p:sp>
      <p:sp>
        <p:nvSpPr>
          <p:cNvPr id="3078" name="CaixaDeTexto 7"/>
          <p:cNvSpPr txBox="1">
            <a:spLocks noChangeArrowheads="1"/>
          </p:cNvSpPr>
          <p:nvPr/>
        </p:nvSpPr>
        <p:spPr bwMode="auto">
          <a:xfrm>
            <a:off x="4419600" y="188913"/>
            <a:ext cx="4724400" cy="368300"/>
          </a:xfrm>
          <a:prstGeom prst="rect">
            <a:avLst/>
          </a:prstGeom>
          <a:noFill/>
          <a:ln w="9525">
            <a:noFill/>
            <a:miter lim="800000"/>
            <a:headEnd/>
            <a:tailEnd/>
          </a:ln>
        </p:spPr>
        <p:txBody>
          <a:bodyPr wrap="none">
            <a:spAutoFit/>
          </a:bodyPr>
          <a:lstStyle/>
          <a:p>
            <a:r>
              <a:rPr lang="pt-BR" b="1" u="sng"/>
              <a:t>MICROSCOPIA (FEZES, SANGUE, URINA)</a:t>
            </a:r>
          </a:p>
        </p:txBody>
      </p:sp>
      <p:sp>
        <p:nvSpPr>
          <p:cNvPr id="3079" name="CaixaDeTexto 8"/>
          <p:cNvSpPr txBox="1">
            <a:spLocks noChangeArrowheads="1"/>
          </p:cNvSpPr>
          <p:nvPr/>
        </p:nvSpPr>
        <p:spPr bwMode="auto">
          <a:xfrm>
            <a:off x="250825" y="3573463"/>
            <a:ext cx="2449513" cy="2862262"/>
          </a:xfrm>
          <a:prstGeom prst="rect">
            <a:avLst/>
          </a:prstGeom>
          <a:noFill/>
          <a:ln w="9525">
            <a:noFill/>
            <a:miter lim="800000"/>
            <a:headEnd/>
            <a:tailEnd/>
          </a:ln>
        </p:spPr>
        <p:txBody>
          <a:bodyPr>
            <a:spAutoFit/>
          </a:bodyPr>
          <a:lstStyle/>
          <a:p>
            <a:r>
              <a:rPr lang="pt-BR" b="1" u="sng"/>
              <a:t>Processamento de material biológico</a:t>
            </a:r>
          </a:p>
          <a:p>
            <a:r>
              <a:rPr lang="pt-BR"/>
              <a:t>(A automação, por um lado, distancia o técnico dos fundamentos científicos da área e, por outro, aumenta a produtividade dos laboratórios).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539750" y="1484313"/>
            <a:ext cx="8229600" cy="1143000"/>
          </a:xfrm>
        </p:spPr>
        <p:txBody>
          <a:bodyPr rtlCol="0">
            <a:normAutofit fontScale="90000"/>
          </a:bodyPr>
          <a:lstStyle/>
          <a:p>
            <a:pPr eaLnBrk="1" fontAlgn="auto" hangingPunct="1">
              <a:spcAft>
                <a:spcPts val="0"/>
              </a:spcAft>
              <a:defRPr/>
            </a:pPr>
            <a:r>
              <a:rPr lang="pt-BR" dirty="0" smtClean="0"/>
              <a:t>Estudo: A formação profissional dos trabalhadores técnicos em análises clínicas no Brasil</a:t>
            </a:r>
            <a:endParaRPr lang="pt-BR" dirty="0"/>
          </a:p>
        </p:txBody>
      </p:sp>
      <p:pic>
        <p:nvPicPr>
          <p:cNvPr id="4099" name="Espaço Reservado para Conteúdo 8" descr="lab analises.png"/>
          <p:cNvPicPr>
            <a:picLocks noGrp="1" noChangeAspect="1"/>
          </p:cNvPicPr>
          <p:nvPr>
            <p:ph idx="1"/>
          </p:nvPr>
        </p:nvPicPr>
        <p:blipFill>
          <a:blip r:embed="rId2" cstate="print"/>
          <a:srcRect/>
          <a:stretch>
            <a:fillRect/>
          </a:stretch>
        </p:blipFill>
        <p:spPr>
          <a:xfrm>
            <a:off x="2436813" y="2924175"/>
            <a:ext cx="4270375" cy="3201988"/>
          </a:xfrm>
        </p:spPr>
      </p:pic>
      <p:pic>
        <p:nvPicPr>
          <p:cNvPr id="4100" name="Picture 2" descr="http://ecos-crisfiocruz.bvs.br/article_image.php?image_type=article&amp;id=29"/>
          <p:cNvPicPr>
            <a:picLocks noChangeAspect="1" noChangeArrowheads="1"/>
          </p:cNvPicPr>
          <p:nvPr/>
        </p:nvPicPr>
        <p:blipFill>
          <a:blip r:embed="rId3" cstate="print"/>
          <a:srcRect/>
          <a:stretch>
            <a:fillRect/>
          </a:stretch>
        </p:blipFill>
        <p:spPr bwMode="auto">
          <a:xfrm>
            <a:off x="323850" y="333375"/>
            <a:ext cx="1439863" cy="869950"/>
          </a:xfrm>
          <a:prstGeom prst="rect">
            <a:avLst/>
          </a:prstGeom>
          <a:noFill/>
          <a:ln w="9525">
            <a:noFill/>
            <a:miter lim="800000"/>
            <a:headEnd/>
            <a:tailEnd/>
          </a:ln>
        </p:spPr>
      </p:pic>
      <p:sp>
        <p:nvSpPr>
          <p:cNvPr id="4101" name="CaixaDeTexto 9"/>
          <p:cNvSpPr txBox="1">
            <a:spLocks noChangeArrowheads="1"/>
          </p:cNvSpPr>
          <p:nvPr/>
        </p:nvSpPr>
        <p:spPr bwMode="auto">
          <a:xfrm>
            <a:off x="4427538" y="6237288"/>
            <a:ext cx="301625" cy="369887"/>
          </a:xfrm>
          <a:prstGeom prst="rect">
            <a:avLst/>
          </a:prstGeom>
          <a:noFill/>
          <a:ln w="9525">
            <a:noFill/>
            <a:miter lim="800000"/>
            <a:headEnd/>
            <a:tailEnd/>
          </a:ln>
        </p:spPr>
        <p:txBody>
          <a:bodyPr wrap="none">
            <a:spAutoFit/>
          </a:bodyPr>
          <a:lstStyle/>
          <a:p>
            <a:r>
              <a:rPr lang="pt-BR">
                <a:latin typeface="Calibri" pitchFamily="34" charset="0"/>
              </a:rPr>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p:cNvSpPr>
            <a:spLocks noGrp="1"/>
          </p:cNvSpPr>
          <p:nvPr>
            <p:ph type="title"/>
          </p:nvPr>
        </p:nvSpPr>
        <p:spPr/>
        <p:txBody>
          <a:bodyPr/>
          <a:lstStyle/>
          <a:p>
            <a:pPr eaLnBrk="1" hangingPunct="1"/>
            <a:r>
              <a:rPr lang="pt-BR" sz="2800" smtClean="0"/>
              <a:t>“A Formação Profissional dos trabalhadores técnicos em análises clínicas no Brasil”  &gt; </a:t>
            </a:r>
            <a:r>
              <a:rPr lang="pt-BR" sz="2800" b="1" u="sng" smtClean="0"/>
              <a:t>DESDOBRAMENTO </a:t>
            </a:r>
          </a:p>
        </p:txBody>
      </p:sp>
      <p:sp>
        <p:nvSpPr>
          <p:cNvPr id="5" name="Espaço Reservado para Conteúdo 4"/>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None/>
              <a:defRPr/>
            </a:pPr>
            <a:r>
              <a:rPr lang="pt-BR" b="1" dirty="0" smtClean="0"/>
              <a:t>	</a:t>
            </a:r>
            <a:r>
              <a:rPr lang="pt-BR" b="1" u="sng" dirty="0" smtClean="0"/>
              <a:t>Processo de Qualificação dos trabalhadores técnicos em saúde: a conformação de grupos profissionais.</a:t>
            </a:r>
          </a:p>
          <a:p>
            <a:pPr eaLnBrk="1" fontAlgn="auto" hangingPunct="1">
              <a:spcAft>
                <a:spcPts val="0"/>
              </a:spcAft>
              <a:buFont typeface="Arial" pitchFamily="34" charset="0"/>
              <a:buNone/>
              <a:defRPr/>
            </a:pPr>
            <a:endParaRPr lang="pt-BR" b="1" u="sng" dirty="0" smtClean="0"/>
          </a:p>
          <a:p>
            <a:pPr eaLnBrk="1" fontAlgn="auto" hangingPunct="1">
              <a:spcAft>
                <a:spcPts val="0"/>
              </a:spcAft>
              <a:buFont typeface="Arial" pitchFamily="34" charset="0"/>
              <a:buNone/>
              <a:defRPr/>
            </a:pPr>
            <a:endParaRPr lang="pt-BR" b="1" u="sng" dirty="0" smtClean="0"/>
          </a:p>
          <a:p>
            <a:pPr eaLnBrk="1" fontAlgn="auto" hangingPunct="1">
              <a:spcAft>
                <a:spcPts val="0"/>
              </a:spcAft>
              <a:defRPr/>
            </a:pPr>
            <a:r>
              <a:rPr lang="pt-BR" dirty="0" smtClean="0"/>
              <a:t>Plano Diretor do Observatório dos técnicos em saúde sediado no </a:t>
            </a:r>
            <a:r>
              <a:rPr lang="pt-BR" dirty="0" err="1" smtClean="0"/>
              <a:t>Lateps</a:t>
            </a:r>
            <a:r>
              <a:rPr lang="pt-BR" dirty="0" smtClean="0"/>
              <a:t> (EPSJV)</a:t>
            </a:r>
          </a:p>
          <a:p>
            <a:pPr eaLnBrk="1" fontAlgn="auto" hangingPunct="1">
              <a:spcAft>
                <a:spcPts val="0"/>
              </a:spcAft>
              <a:defRPr/>
            </a:pPr>
            <a:r>
              <a:rPr lang="pt-BR" dirty="0" smtClean="0"/>
              <a:t>Organização Pan-Americana da Saúde </a:t>
            </a:r>
          </a:p>
          <a:p>
            <a:pPr eaLnBrk="1" fontAlgn="auto" hangingPunct="1">
              <a:spcAft>
                <a:spcPts val="0"/>
              </a:spcAft>
              <a:defRPr/>
            </a:pPr>
            <a:r>
              <a:rPr lang="pt-BR" dirty="0" smtClean="0"/>
              <a:t>Organização Mundial da Saúde</a:t>
            </a:r>
          </a:p>
          <a:p>
            <a:pPr eaLnBrk="1" fontAlgn="auto" hangingPunct="1">
              <a:spcAft>
                <a:spcPts val="0"/>
              </a:spcAft>
              <a:defRPr/>
            </a:pPr>
            <a:r>
              <a:rPr lang="pt-BR" dirty="0" smtClean="0"/>
              <a:t>da Escola Politécnica de Saúde Joaquim Venâncio (EPSJV)</a:t>
            </a:r>
          </a:p>
          <a:p>
            <a:pPr eaLnBrk="1" fontAlgn="auto" hangingPunct="1">
              <a:spcAft>
                <a:spcPts val="0"/>
              </a:spcAft>
              <a:defRPr/>
            </a:pPr>
            <a:r>
              <a:rPr lang="pt-BR" dirty="0" smtClean="0"/>
              <a:t>Secretaria de Gestão do Trabalho e da Educação na Saúde</a:t>
            </a:r>
          </a:p>
          <a:p>
            <a:pPr eaLnBrk="1" fontAlgn="auto" hangingPunct="1">
              <a:spcAft>
                <a:spcPts val="0"/>
              </a:spcAft>
              <a:defRPr/>
            </a:pPr>
            <a:r>
              <a:rPr lang="pt-BR" dirty="0" smtClean="0"/>
              <a:t>Ministério da Saúde</a:t>
            </a:r>
          </a:p>
          <a:p>
            <a:pPr eaLnBrk="1" fontAlgn="auto" hangingPunct="1">
              <a:spcAft>
                <a:spcPts val="0"/>
              </a:spcAft>
              <a:defRPr/>
            </a:pPr>
            <a:r>
              <a:rPr lang="pt-BR" dirty="0" smtClean="0"/>
              <a:t>Instituto Nacional de Câncer</a:t>
            </a:r>
            <a:endParaRPr lang="pt-BR" dirty="0"/>
          </a:p>
        </p:txBody>
      </p:sp>
      <p:sp>
        <p:nvSpPr>
          <p:cNvPr id="5124" name="CaixaDeTexto 5"/>
          <p:cNvSpPr txBox="1">
            <a:spLocks noChangeArrowheads="1"/>
          </p:cNvSpPr>
          <p:nvPr/>
        </p:nvSpPr>
        <p:spPr bwMode="auto">
          <a:xfrm>
            <a:off x="4140200" y="6453188"/>
            <a:ext cx="301625" cy="369887"/>
          </a:xfrm>
          <a:prstGeom prst="rect">
            <a:avLst/>
          </a:prstGeom>
          <a:noFill/>
          <a:ln w="9525">
            <a:noFill/>
            <a:miter lim="800000"/>
            <a:headEnd/>
            <a:tailEnd/>
          </a:ln>
        </p:spPr>
        <p:txBody>
          <a:bodyPr wrap="none">
            <a:spAutoFit/>
          </a:bodyPr>
          <a:lstStyle/>
          <a:p>
            <a:r>
              <a:rPr lang="pt-BR">
                <a:latin typeface="Calibri" pitchFamily="34" charset="0"/>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eaLnBrk="1" fontAlgn="auto" hangingPunct="1">
              <a:spcAft>
                <a:spcPts val="0"/>
              </a:spcAft>
              <a:defRPr/>
            </a:pPr>
            <a:r>
              <a:rPr lang="pt-BR" dirty="0" smtClean="0"/>
              <a:t>Objetivo da pesquisa “Qualificação”</a:t>
            </a:r>
            <a:endParaRPr lang="pt-BR" dirty="0"/>
          </a:p>
        </p:txBody>
      </p:sp>
      <p:sp>
        <p:nvSpPr>
          <p:cNvPr id="3" name="Espaço Reservado para Conteúdo 2"/>
          <p:cNvSpPr>
            <a:spLocks noGrp="1"/>
          </p:cNvSpPr>
          <p:nvPr>
            <p:ph idx="1"/>
          </p:nvPr>
        </p:nvSpPr>
        <p:spPr/>
        <p:txBody>
          <a:bodyPr rtlCol="0">
            <a:normAutofit fontScale="92500"/>
          </a:bodyPr>
          <a:lstStyle/>
          <a:p>
            <a:pPr eaLnBrk="1" fontAlgn="auto" hangingPunct="1">
              <a:spcAft>
                <a:spcPts val="0"/>
              </a:spcAft>
              <a:defRPr/>
            </a:pPr>
            <a:r>
              <a:rPr lang="pt-BR" dirty="0" smtClean="0"/>
              <a:t>Empreender estudos que identifiquem e analisem os movimentos de conformação de alguns grupos profissionais inseridos no setor saúde, observando os determinantes sociais, políticos, econômicos envolvidos nos seus processos de qualificação bem como analisando sua expressão no contexto das práticas sociais e profissionais entre os trabalhadores.</a:t>
            </a:r>
          </a:p>
          <a:p>
            <a:pPr eaLnBrk="1" fontAlgn="auto" hangingPunct="1">
              <a:spcAft>
                <a:spcPts val="0"/>
              </a:spcAft>
              <a:defRPr/>
            </a:pPr>
            <a:r>
              <a:rPr lang="pt-BR" dirty="0" smtClean="0"/>
              <a:t>Duração: (2011-2013)</a:t>
            </a:r>
          </a:p>
          <a:p>
            <a:pPr eaLnBrk="1" fontAlgn="auto" hangingPunct="1">
              <a:spcAft>
                <a:spcPts val="0"/>
              </a:spcAft>
              <a:defRPr/>
            </a:pPr>
            <a:endParaRPr lang="pt-BR" dirty="0"/>
          </a:p>
        </p:txBody>
      </p:sp>
      <p:sp>
        <p:nvSpPr>
          <p:cNvPr id="6148" name="CaixaDeTexto 3"/>
          <p:cNvSpPr txBox="1">
            <a:spLocks noChangeArrowheads="1"/>
          </p:cNvSpPr>
          <p:nvPr/>
        </p:nvSpPr>
        <p:spPr bwMode="auto">
          <a:xfrm>
            <a:off x="4140200" y="6381750"/>
            <a:ext cx="301625" cy="368300"/>
          </a:xfrm>
          <a:prstGeom prst="rect">
            <a:avLst/>
          </a:prstGeom>
          <a:noFill/>
          <a:ln w="9525">
            <a:noFill/>
            <a:miter lim="800000"/>
            <a:headEnd/>
            <a:tailEnd/>
          </a:ln>
        </p:spPr>
        <p:txBody>
          <a:bodyPr wrap="none">
            <a:spAutoFit/>
          </a:bodyPr>
          <a:lstStyle/>
          <a:p>
            <a:r>
              <a:rPr lang="pt-BR">
                <a:latin typeface="Calibri" pitchFamily="34" charset="0"/>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eaLnBrk="1" fontAlgn="auto" hangingPunct="1">
              <a:spcAft>
                <a:spcPts val="0"/>
              </a:spcAft>
              <a:defRPr/>
            </a:pPr>
            <a:r>
              <a:rPr lang="pt-BR" dirty="0" smtClean="0"/>
              <a:t>Formação  - Técnico em análises clínicas – Primeiras aproximações</a:t>
            </a:r>
            <a:endParaRPr lang="pt-BR" dirty="0"/>
          </a:p>
        </p:txBody>
      </p:sp>
      <p:sp>
        <p:nvSpPr>
          <p:cNvPr id="3" name="Espaço Reservado para Conteúdo 2"/>
          <p:cNvSpPr>
            <a:spLocks noGrp="1"/>
          </p:cNvSpPr>
          <p:nvPr>
            <p:ph idx="1"/>
          </p:nvPr>
        </p:nvSpPr>
        <p:spPr/>
        <p:txBody>
          <a:bodyPr rtlCol="0">
            <a:normAutofit/>
          </a:bodyPr>
          <a:lstStyle/>
          <a:p>
            <a:pPr eaLnBrk="1" fontAlgn="auto" hangingPunct="1">
              <a:spcAft>
                <a:spcPts val="0"/>
              </a:spcAft>
              <a:defRPr/>
            </a:pPr>
            <a:r>
              <a:rPr lang="pt-BR" dirty="0" smtClean="0"/>
              <a:t>Objetivo: compreender o contexto histórico legal da formação dos técnicos em análises clínicas no Brasil.</a:t>
            </a:r>
          </a:p>
          <a:p>
            <a:pPr eaLnBrk="1" fontAlgn="auto" hangingPunct="1">
              <a:spcAft>
                <a:spcPts val="0"/>
              </a:spcAft>
              <a:buFont typeface="Arial" pitchFamily="34" charset="0"/>
              <a:buNone/>
              <a:defRPr/>
            </a:pPr>
            <a:endParaRPr lang="pt-BR" dirty="0" smtClean="0"/>
          </a:p>
          <a:p>
            <a:pPr eaLnBrk="1" fontAlgn="auto" hangingPunct="1">
              <a:spcAft>
                <a:spcPts val="0"/>
              </a:spcAft>
              <a:buFont typeface="Arial" pitchFamily="34" charset="0"/>
              <a:buNone/>
              <a:defRPr/>
            </a:pPr>
            <a:endParaRPr lang="pt-BR" dirty="0" smtClean="0"/>
          </a:p>
          <a:p>
            <a:pPr marL="514350" indent="-514350" eaLnBrk="1" fontAlgn="auto" hangingPunct="1">
              <a:spcAft>
                <a:spcPts val="0"/>
              </a:spcAft>
              <a:buFont typeface="+mj-lt"/>
              <a:buAutoNum type="arabicPeriod"/>
              <a:defRPr/>
            </a:pPr>
            <a:r>
              <a:rPr lang="pt-BR" dirty="0" smtClean="0"/>
              <a:t>Identificar a legislação educacional</a:t>
            </a:r>
          </a:p>
          <a:p>
            <a:pPr marL="514350" indent="-514350" eaLnBrk="1" fontAlgn="auto" hangingPunct="1">
              <a:spcAft>
                <a:spcPts val="0"/>
              </a:spcAft>
              <a:buFont typeface="+mj-lt"/>
              <a:buAutoNum type="arabicPeriod"/>
              <a:defRPr/>
            </a:pPr>
            <a:r>
              <a:rPr lang="pt-BR" dirty="0" smtClean="0"/>
              <a:t>Verificar documentação oficial</a:t>
            </a:r>
          </a:p>
          <a:p>
            <a:pPr marL="514350" indent="-514350" eaLnBrk="1" fontAlgn="auto" hangingPunct="1">
              <a:spcAft>
                <a:spcPts val="0"/>
              </a:spcAft>
              <a:buFont typeface="+mj-lt"/>
              <a:buAutoNum type="arabicPeriod"/>
              <a:defRPr/>
            </a:pPr>
            <a:r>
              <a:rPr lang="pt-BR" dirty="0" smtClean="0"/>
              <a:t>Analisar as novas configurações curriculares</a:t>
            </a:r>
            <a:endParaRPr lang="pt-BR" dirty="0"/>
          </a:p>
        </p:txBody>
      </p:sp>
      <p:pic>
        <p:nvPicPr>
          <p:cNvPr id="7172" name="Imagem 3" descr="micro2.jpg"/>
          <p:cNvPicPr>
            <a:picLocks noChangeAspect="1"/>
          </p:cNvPicPr>
          <p:nvPr/>
        </p:nvPicPr>
        <p:blipFill>
          <a:blip r:embed="rId2" cstate="print"/>
          <a:srcRect/>
          <a:stretch>
            <a:fillRect/>
          </a:stretch>
        </p:blipFill>
        <p:spPr bwMode="auto">
          <a:xfrm>
            <a:off x="3708400" y="2636838"/>
            <a:ext cx="2016125" cy="1741487"/>
          </a:xfrm>
          <a:prstGeom prst="rect">
            <a:avLst/>
          </a:prstGeom>
          <a:noFill/>
          <a:ln w="9525">
            <a:noFill/>
            <a:miter lim="800000"/>
            <a:headEnd/>
            <a:tailEnd/>
          </a:ln>
        </p:spPr>
      </p:pic>
      <p:sp>
        <p:nvSpPr>
          <p:cNvPr id="7173" name="CaixaDeTexto 4"/>
          <p:cNvSpPr txBox="1">
            <a:spLocks noChangeArrowheads="1"/>
          </p:cNvSpPr>
          <p:nvPr/>
        </p:nvSpPr>
        <p:spPr bwMode="auto">
          <a:xfrm>
            <a:off x="4356100" y="6165850"/>
            <a:ext cx="301625" cy="368300"/>
          </a:xfrm>
          <a:prstGeom prst="rect">
            <a:avLst/>
          </a:prstGeom>
          <a:noFill/>
          <a:ln w="9525">
            <a:noFill/>
            <a:miter lim="800000"/>
            <a:headEnd/>
            <a:tailEnd/>
          </a:ln>
        </p:spPr>
        <p:txBody>
          <a:bodyPr wrap="none">
            <a:spAutoFit/>
          </a:bodyPr>
          <a:lstStyle/>
          <a:p>
            <a:r>
              <a:rPr lang="pt-BR">
                <a:latin typeface="Calibri" pitchFamily="34" charset="0"/>
              </a:rPr>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p:txBody>
          <a:bodyPr/>
          <a:lstStyle/>
          <a:p>
            <a:pPr eaLnBrk="1" hangingPunct="1"/>
            <a:r>
              <a:rPr lang="pt-BR" sz="3600" smtClean="0"/>
              <a:t>Equipe do estudo “Formação Profissional dos técnicos em análises clínicas”</a:t>
            </a:r>
          </a:p>
        </p:txBody>
      </p:sp>
      <p:sp>
        <p:nvSpPr>
          <p:cNvPr id="8195" name="Espaço Reservado para Conteúdo 2"/>
          <p:cNvSpPr>
            <a:spLocks noGrp="1"/>
          </p:cNvSpPr>
          <p:nvPr>
            <p:ph sz="half" idx="1"/>
          </p:nvPr>
        </p:nvSpPr>
        <p:spPr/>
        <p:txBody>
          <a:bodyPr/>
          <a:lstStyle/>
          <a:p>
            <a:pPr eaLnBrk="1" hangingPunct="1"/>
            <a:r>
              <a:rPr lang="pt-BR" smtClean="0"/>
              <a:t>Bianca Veloso – Pedagoga, Mestre em Educação Profissional em Saúde pela Escola Politécnica em Saúde Joaquim Venâncio / FIOCRUZ e Pesquisadora Assistente da Pesquisa “Qualificação”.</a:t>
            </a:r>
          </a:p>
        </p:txBody>
      </p:sp>
      <p:sp>
        <p:nvSpPr>
          <p:cNvPr id="8196" name="Espaço Reservado para Conteúdo 3"/>
          <p:cNvSpPr>
            <a:spLocks noGrp="1"/>
          </p:cNvSpPr>
          <p:nvPr>
            <p:ph sz="half" idx="2"/>
          </p:nvPr>
        </p:nvSpPr>
        <p:spPr/>
        <p:txBody>
          <a:bodyPr/>
          <a:lstStyle/>
          <a:p>
            <a:pPr eaLnBrk="1" hangingPunct="1"/>
            <a:r>
              <a:rPr lang="pt-BR" smtClean="0"/>
              <a:t>Flávio Paixão – Biólogo, Mestre em Parasitologia pela XXX, Professor do curso técnico em análises clínicas na Escola Politécnica de Saúde Joaquim Venâncio.</a:t>
            </a:r>
          </a:p>
        </p:txBody>
      </p:sp>
      <p:sp>
        <p:nvSpPr>
          <p:cNvPr id="8197" name="CaixaDeTexto 4"/>
          <p:cNvSpPr txBox="1">
            <a:spLocks noChangeArrowheads="1"/>
          </p:cNvSpPr>
          <p:nvPr/>
        </p:nvSpPr>
        <p:spPr bwMode="auto">
          <a:xfrm>
            <a:off x="4356100" y="6092825"/>
            <a:ext cx="301625" cy="369888"/>
          </a:xfrm>
          <a:prstGeom prst="rect">
            <a:avLst/>
          </a:prstGeom>
          <a:noFill/>
          <a:ln w="9525">
            <a:noFill/>
            <a:miter lim="800000"/>
            <a:headEnd/>
            <a:tailEnd/>
          </a:ln>
        </p:spPr>
        <p:txBody>
          <a:bodyPr wrap="none">
            <a:spAutoFit/>
          </a:bodyPr>
          <a:lstStyle/>
          <a:p>
            <a:r>
              <a:rPr lang="pt-BR">
                <a:latin typeface="Calibri" pitchFamily="34" charset="0"/>
              </a:rPr>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p:txBody>
          <a:bodyPr/>
          <a:lstStyle/>
          <a:p>
            <a:pPr eaLnBrk="1" hangingPunct="1"/>
            <a:r>
              <a:rPr lang="pt-BR" smtClean="0"/>
              <a:t>Metodologia / Justificativa</a:t>
            </a:r>
          </a:p>
        </p:txBody>
      </p:sp>
      <p:sp>
        <p:nvSpPr>
          <p:cNvPr id="3" name="Espaço Reservado para Conteúdo 2"/>
          <p:cNvSpPr>
            <a:spLocks noGrp="1"/>
          </p:cNvSpPr>
          <p:nvPr>
            <p:ph idx="1"/>
          </p:nvPr>
        </p:nvSpPr>
        <p:spPr/>
        <p:txBody>
          <a:bodyPr rtlCol="0">
            <a:normAutofit fontScale="92500" lnSpcReduction="20000"/>
          </a:bodyPr>
          <a:lstStyle/>
          <a:p>
            <a:pPr eaLnBrk="1" fontAlgn="auto" hangingPunct="1">
              <a:spcAft>
                <a:spcPts val="0"/>
              </a:spcAft>
              <a:defRPr/>
            </a:pPr>
            <a:r>
              <a:rPr lang="pt-BR" dirty="0" smtClean="0"/>
              <a:t>Metodologia: Pesquisa bibliográfica e de documentos oficiais concernentes a formação do técnico em análises clínicas no Brasil.</a:t>
            </a:r>
          </a:p>
          <a:p>
            <a:pPr eaLnBrk="1" fontAlgn="auto" hangingPunct="1">
              <a:spcAft>
                <a:spcPts val="0"/>
              </a:spcAft>
              <a:defRPr/>
            </a:pPr>
            <a:endParaRPr lang="pt-BR" dirty="0" smtClean="0"/>
          </a:p>
          <a:p>
            <a:pPr eaLnBrk="1" fontAlgn="auto" hangingPunct="1">
              <a:spcAft>
                <a:spcPts val="0"/>
              </a:spcAft>
              <a:defRPr/>
            </a:pPr>
            <a:r>
              <a:rPr lang="pt-BR" dirty="0" smtClean="0"/>
              <a:t>Justificativa: A literatura acerca do processo histórico legal da formação dos técnicos em análises clínicas é bastante escassa. Estudos sobre essa temática podem contribuir para a formulação de políticas de formação profissional que tenham como objetivo uma formação ampla, integral e politécnica.</a:t>
            </a:r>
            <a:endParaRPr lang="pt-BR" dirty="0"/>
          </a:p>
        </p:txBody>
      </p:sp>
      <p:sp>
        <p:nvSpPr>
          <p:cNvPr id="9220" name="CaixaDeTexto 4"/>
          <p:cNvSpPr txBox="1">
            <a:spLocks noChangeArrowheads="1"/>
          </p:cNvSpPr>
          <p:nvPr/>
        </p:nvSpPr>
        <p:spPr bwMode="auto">
          <a:xfrm>
            <a:off x="4211638" y="6381750"/>
            <a:ext cx="301625" cy="368300"/>
          </a:xfrm>
          <a:prstGeom prst="rect">
            <a:avLst/>
          </a:prstGeom>
          <a:noFill/>
          <a:ln w="9525">
            <a:noFill/>
            <a:miter lim="800000"/>
            <a:headEnd/>
            <a:tailEnd/>
          </a:ln>
        </p:spPr>
        <p:txBody>
          <a:bodyPr wrap="none">
            <a:spAutoFit/>
          </a:bodyPr>
          <a:lstStyle/>
          <a:p>
            <a:r>
              <a:rPr lang="pt-BR">
                <a:latin typeface="Calibri" pitchFamily="34" charset="0"/>
              </a:rPr>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3"/>
          <p:cNvSpPr>
            <a:spLocks noGrp="1"/>
          </p:cNvSpPr>
          <p:nvPr>
            <p:ph type="title"/>
          </p:nvPr>
        </p:nvSpPr>
        <p:spPr/>
        <p:txBody>
          <a:bodyPr/>
          <a:lstStyle/>
          <a:p>
            <a:pPr eaLnBrk="1" hangingPunct="1"/>
            <a:r>
              <a:rPr lang="pt-BR" sz="3600" smtClean="0"/>
              <a:t>Antecedentes</a:t>
            </a:r>
          </a:p>
        </p:txBody>
      </p:sp>
      <p:sp>
        <p:nvSpPr>
          <p:cNvPr id="5" name="Espaço Reservado para Conteúdo 4"/>
          <p:cNvSpPr>
            <a:spLocks noGrp="1"/>
          </p:cNvSpPr>
          <p:nvPr>
            <p:ph idx="1"/>
          </p:nvPr>
        </p:nvSpPr>
        <p:spPr/>
        <p:txBody>
          <a:bodyPr rtlCol="0">
            <a:normAutofit fontScale="92500" lnSpcReduction="20000"/>
          </a:bodyPr>
          <a:lstStyle/>
          <a:p>
            <a:pPr eaLnBrk="1" fontAlgn="auto" hangingPunct="1">
              <a:spcAft>
                <a:spcPts val="0"/>
              </a:spcAft>
              <a:defRPr/>
            </a:pPr>
            <a:r>
              <a:rPr lang="pt-BR" dirty="0" smtClean="0"/>
              <a:t>Considerou-se o estudo de </a:t>
            </a:r>
            <a:r>
              <a:rPr lang="pt-BR" dirty="0" err="1" smtClean="0"/>
              <a:t>Piccoli</a:t>
            </a:r>
            <a:r>
              <a:rPr lang="pt-BR" dirty="0" smtClean="0"/>
              <a:t>, </a:t>
            </a:r>
            <a:r>
              <a:rPr lang="pt-BR" dirty="0" err="1" smtClean="0"/>
              <a:t>Wermelinger</a:t>
            </a:r>
            <a:r>
              <a:rPr lang="pt-BR" dirty="0" smtClean="0"/>
              <a:t> e Amâncio Filho (2012) que aponta que há um distanciamento entre a formação profissional do técnico em análises clínicas e as necessidades do mundo do trabalho.</a:t>
            </a:r>
          </a:p>
          <a:p>
            <a:pPr eaLnBrk="1" fontAlgn="auto" hangingPunct="1">
              <a:spcAft>
                <a:spcPts val="0"/>
              </a:spcAft>
              <a:defRPr/>
            </a:pPr>
            <a:r>
              <a:rPr lang="pt-BR" dirty="0" smtClean="0"/>
              <a:t>O estudo apontou que a educação vem formando profissionais para atuar na saúde sem considerar as carências e necessidades do setor e este, por sua vez e também de modo geral, procura criar condições para suprir as deficiências técnicas dos profissionais que incorpora.</a:t>
            </a:r>
            <a:endParaRPr lang="pt-BR" dirty="0"/>
          </a:p>
        </p:txBody>
      </p:sp>
      <p:sp>
        <p:nvSpPr>
          <p:cNvPr id="10244" name="CaixaDeTexto 6"/>
          <p:cNvSpPr txBox="1">
            <a:spLocks noChangeArrowheads="1"/>
          </p:cNvSpPr>
          <p:nvPr/>
        </p:nvSpPr>
        <p:spPr bwMode="auto">
          <a:xfrm>
            <a:off x="3924300" y="6381750"/>
            <a:ext cx="301625" cy="368300"/>
          </a:xfrm>
          <a:prstGeom prst="rect">
            <a:avLst/>
          </a:prstGeom>
          <a:noFill/>
          <a:ln w="9525">
            <a:noFill/>
            <a:miter lim="800000"/>
            <a:headEnd/>
            <a:tailEnd/>
          </a:ln>
        </p:spPr>
        <p:txBody>
          <a:bodyPr wrap="none">
            <a:spAutoFit/>
          </a:bodyPr>
          <a:lstStyle/>
          <a:p>
            <a:r>
              <a:rPr lang="pt-BR">
                <a:latin typeface="Calibri" pitchFamily="34" charset="0"/>
              </a:rPr>
              <a:t>8</a:t>
            </a:r>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796</Words>
  <Application>Microsoft Office PowerPoint</Application>
  <PresentationFormat>Apresentação na tela (4:3)</PresentationFormat>
  <Paragraphs>85</Paragraphs>
  <Slides>18</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18</vt:i4>
      </vt:variant>
    </vt:vector>
  </HeadingPairs>
  <TitlesOfParts>
    <vt:vector size="21" baseType="lpstr">
      <vt:lpstr>Arial</vt:lpstr>
      <vt:lpstr>Calibri</vt:lpstr>
      <vt:lpstr>Tema do Office</vt:lpstr>
      <vt:lpstr>Escola Politécnica de Saúde Joaquim Venâncio / FIOCRUZ</vt:lpstr>
      <vt:lpstr>Slide 2</vt:lpstr>
      <vt:lpstr>Estudo: A formação profissional dos trabalhadores técnicos em análises clínicas no Brasil</vt:lpstr>
      <vt:lpstr>“A Formação Profissional dos trabalhadores técnicos em análises clínicas no Brasil”  &gt; DESDOBRAMENTO </vt:lpstr>
      <vt:lpstr>Objetivo da pesquisa “Qualificação”</vt:lpstr>
      <vt:lpstr>Formação  - Técnico em análises clínicas – Primeiras aproximações</vt:lpstr>
      <vt:lpstr>Equipe do estudo “Formação Profissional dos técnicos em análises clínicas”</vt:lpstr>
      <vt:lpstr>Metodologia / Justificativa</vt:lpstr>
      <vt:lpstr>Antecedentes</vt:lpstr>
      <vt:lpstr>Antecedentes</vt:lpstr>
      <vt:lpstr>Slide 11</vt:lpstr>
      <vt:lpstr>Slide 12</vt:lpstr>
      <vt:lpstr> Décadas de 1960 e 1970</vt:lpstr>
      <vt:lpstr>Década de 1990 aos dias atuais</vt:lpstr>
      <vt:lpstr>Slide 15</vt:lpstr>
      <vt:lpstr>Slide 16</vt:lpstr>
      <vt:lpstr>Slide 17</vt:lpstr>
      <vt:lpstr>Slide 18</vt:lpstr>
    </vt:vector>
  </TitlesOfParts>
  <Company>Fiocruz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EPSJV</dc:creator>
  <cp:lastModifiedBy>EPSJV</cp:lastModifiedBy>
  <cp:revision>44</cp:revision>
  <dcterms:created xsi:type="dcterms:W3CDTF">2012-11-26T17:35:09Z</dcterms:created>
  <dcterms:modified xsi:type="dcterms:W3CDTF">2012-12-04T16:29:17Z</dcterms:modified>
</cp:coreProperties>
</file>