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69" r:id="rId4"/>
    <p:sldId id="270" r:id="rId5"/>
    <p:sldId id="271" r:id="rId6"/>
    <p:sldId id="272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73" r:id="rId23"/>
    <p:sldId id="268" r:id="rId24"/>
    <p:sldId id="289" r:id="rId25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b="1" kern="1200">
        <a:solidFill>
          <a:schemeClr val="bg1"/>
        </a:solidFill>
        <a:latin typeface="Arial" pitchFamily="34" charset="0"/>
        <a:ea typeface="MS Gothic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b="1" kern="1200">
        <a:solidFill>
          <a:schemeClr val="bg1"/>
        </a:solidFill>
        <a:latin typeface="Arial" pitchFamily="34" charset="0"/>
        <a:ea typeface="MS Gothic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b="1" kern="1200">
        <a:solidFill>
          <a:schemeClr val="bg1"/>
        </a:solidFill>
        <a:latin typeface="Arial" pitchFamily="34" charset="0"/>
        <a:ea typeface="MS Gothic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b="1" kern="1200">
        <a:solidFill>
          <a:schemeClr val="bg1"/>
        </a:solidFill>
        <a:latin typeface="Arial" pitchFamily="34" charset="0"/>
        <a:ea typeface="MS Gothic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b="1" kern="1200">
        <a:solidFill>
          <a:schemeClr val="bg1"/>
        </a:solidFill>
        <a:latin typeface="Arial" pitchFamily="34" charset="0"/>
        <a:ea typeface="MS Gothic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bg1"/>
        </a:solidFill>
        <a:latin typeface="Arial" pitchFamily="34" charset="0"/>
        <a:ea typeface="MS Gothic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bg1"/>
        </a:solidFill>
        <a:latin typeface="Arial" pitchFamily="34" charset="0"/>
        <a:ea typeface="MS Gothic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bg1"/>
        </a:solidFill>
        <a:latin typeface="Arial" pitchFamily="34" charset="0"/>
        <a:ea typeface="MS Gothic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bg1"/>
        </a:solidFill>
        <a:latin typeface="Arial" pitchFamily="34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292929"/>
    <a:srgbClr val="1C1C1C"/>
    <a:srgbClr val="FF5050"/>
    <a:srgbClr val="99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9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pt-BR" sz="1800" b="0">
              <a:latin typeface="Arial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pt-BR" sz="1800" b="0">
              <a:latin typeface="Arial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pt-BR" sz="1800" b="0">
              <a:latin typeface="Arial" charset="0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pt-BR" sz="1800" b="0">
              <a:latin typeface="Arial" charset="0"/>
            </a:endParaRPr>
          </a:p>
        </p:txBody>
      </p:sp>
      <p:sp>
        <p:nvSpPr>
          <p:cNvPr id="10246" name="Rectangle 5"/>
          <p:cNvSpPr>
            <a:spLocks noGrp="1" noChangeArrowheads="1"/>
          </p:cNvSpPr>
          <p:nvPr>
            <p:ph type="sldImg"/>
          </p:nvPr>
        </p:nvSpPr>
        <p:spPr bwMode="auto">
          <a:xfrm>
            <a:off x="1190625" y="877888"/>
            <a:ext cx="4467225" cy="3157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1060450" y="4349750"/>
            <a:ext cx="4732338" cy="3505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 b="0"/>
          </a:p>
        </p:txBody>
      </p:sp>
      <p:sp>
        <p:nvSpPr>
          <p:cNvPr id="11267" name="Rectangle 2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3925" cy="3506788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 b="0"/>
          </a:p>
        </p:txBody>
      </p:sp>
      <p:sp>
        <p:nvSpPr>
          <p:cNvPr id="37891" name="Rectangle 2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3925" cy="3506788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 b="0"/>
          </a:p>
        </p:txBody>
      </p:sp>
      <p:sp>
        <p:nvSpPr>
          <p:cNvPr id="39939" name="Rectangle 2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3925" cy="3506788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 b="0"/>
          </a:p>
        </p:txBody>
      </p:sp>
      <p:sp>
        <p:nvSpPr>
          <p:cNvPr id="41987" name="Rectangle 2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3925" cy="3506788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 b="0"/>
          </a:p>
        </p:txBody>
      </p:sp>
      <p:sp>
        <p:nvSpPr>
          <p:cNvPr id="44035" name="Rectangle 2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3925" cy="3506788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 b="0"/>
          </a:p>
        </p:txBody>
      </p:sp>
      <p:sp>
        <p:nvSpPr>
          <p:cNvPr id="46083" name="Rectangle 2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3925" cy="3506788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/>
          <p:cNvSpPr txBox="1">
            <a:spLocks noChangeArrowheads="1"/>
          </p:cNvSpPr>
          <p:nvPr/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 b="0"/>
          </a:p>
        </p:txBody>
      </p:sp>
      <p:sp>
        <p:nvSpPr>
          <p:cNvPr id="48131" name="Rectangle 2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3925" cy="3506788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 b="0"/>
          </a:p>
        </p:txBody>
      </p:sp>
      <p:sp>
        <p:nvSpPr>
          <p:cNvPr id="50179" name="Rectangle 2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3925" cy="3506788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 b="0"/>
          </a:p>
        </p:txBody>
      </p:sp>
      <p:sp>
        <p:nvSpPr>
          <p:cNvPr id="52227" name="Rectangle 2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3925" cy="3506788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/>
          <p:cNvSpPr txBox="1">
            <a:spLocks noChangeArrowheads="1"/>
          </p:cNvSpPr>
          <p:nvPr/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 b="0"/>
          </a:p>
        </p:txBody>
      </p:sp>
      <p:sp>
        <p:nvSpPr>
          <p:cNvPr id="54275" name="Rectangle 2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3925" cy="3506788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/>
          <p:cNvSpPr txBox="1">
            <a:spLocks noChangeArrowheads="1"/>
          </p:cNvSpPr>
          <p:nvPr/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 b="0"/>
          </a:p>
        </p:txBody>
      </p:sp>
      <p:sp>
        <p:nvSpPr>
          <p:cNvPr id="56323" name="Rectangle 2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3925" cy="3506788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 b="0"/>
          </a:p>
        </p:txBody>
      </p:sp>
      <p:sp>
        <p:nvSpPr>
          <p:cNvPr id="12291" name="Rectangle 2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3925" cy="3506788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 b="0"/>
          </a:p>
        </p:txBody>
      </p:sp>
      <p:sp>
        <p:nvSpPr>
          <p:cNvPr id="58371" name="Rectangle 2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3925" cy="3506788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1"/>
          <p:cNvSpPr txBox="1">
            <a:spLocks noChangeArrowheads="1"/>
          </p:cNvSpPr>
          <p:nvPr/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 b="0"/>
          </a:p>
        </p:txBody>
      </p:sp>
      <p:sp>
        <p:nvSpPr>
          <p:cNvPr id="60419" name="Rectangle 2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3925" cy="3506788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1190625" y="877888"/>
            <a:ext cx="4471988" cy="31623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 b="0"/>
          </a:p>
        </p:txBody>
      </p:sp>
      <p:sp>
        <p:nvSpPr>
          <p:cNvPr id="17411" name="Rectangle 2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3925" cy="3506788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1190625" y="877888"/>
            <a:ext cx="4471988" cy="31623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 b="0"/>
          </a:p>
        </p:txBody>
      </p:sp>
      <p:sp>
        <p:nvSpPr>
          <p:cNvPr id="18435" name="Rectangle 2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3925" cy="3506788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190625" y="877888"/>
            <a:ext cx="4471988" cy="31623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 b="0"/>
          </a:p>
        </p:txBody>
      </p:sp>
      <p:sp>
        <p:nvSpPr>
          <p:cNvPr id="64515" name="Rectangle 2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3925" cy="3506788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 b="0"/>
          </a:p>
        </p:txBody>
      </p:sp>
      <p:sp>
        <p:nvSpPr>
          <p:cNvPr id="13315" name="Rectangle 2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3925" cy="3506788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 b="0"/>
          </a:p>
        </p:txBody>
      </p:sp>
      <p:sp>
        <p:nvSpPr>
          <p:cNvPr id="14339" name="Rectangle 2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3925" cy="3506788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 b="0"/>
          </a:p>
        </p:txBody>
      </p:sp>
      <p:sp>
        <p:nvSpPr>
          <p:cNvPr id="15363" name="Rectangle 2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3925" cy="3506788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 b="0"/>
          </a:p>
        </p:txBody>
      </p:sp>
      <p:sp>
        <p:nvSpPr>
          <p:cNvPr id="16387" name="Rectangle 2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3925" cy="3506788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 b="0"/>
          </a:p>
        </p:txBody>
      </p:sp>
      <p:sp>
        <p:nvSpPr>
          <p:cNvPr id="31747" name="Rectangle 2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3925" cy="3506788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 b="0"/>
          </a:p>
        </p:txBody>
      </p:sp>
      <p:sp>
        <p:nvSpPr>
          <p:cNvPr id="33795" name="Rectangle 2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3925" cy="3506788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 b="0"/>
          </a:p>
        </p:txBody>
      </p:sp>
      <p:sp>
        <p:nvSpPr>
          <p:cNvPr id="35843" name="Rectangle 2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3925" cy="3506788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23038" y="635000"/>
            <a:ext cx="1949450" cy="561657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71513" y="635000"/>
            <a:ext cx="5699125" cy="561657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46125" y="1938338"/>
            <a:ext cx="3738563" cy="4313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37088" y="1938338"/>
            <a:ext cx="3738562" cy="4313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71513" y="635000"/>
            <a:ext cx="7800975" cy="1136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6125" y="1938338"/>
            <a:ext cx="7629525" cy="4313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da estrutura de tópicos</a:t>
            </a:r>
          </a:p>
          <a:p>
            <a:pPr lvl="1"/>
            <a:r>
              <a:rPr lang="en-GB" smtClean="0"/>
              <a:t>2º Nível da estrutura de tópicos</a:t>
            </a:r>
          </a:p>
          <a:p>
            <a:pPr lvl="2"/>
            <a:r>
              <a:rPr lang="en-GB" smtClean="0"/>
              <a:t>3º Nível da estrutura de tópicos</a:t>
            </a:r>
          </a:p>
          <a:p>
            <a:pPr lvl="3"/>
            <a:r>
              <a:rPr lang="en-GB" smtClean="0"/>
              <a:t>4º Nível da estrutura de tópicos</a:t>
            </a:r>
          </a:p>
          <a:p>
            <a:pPr lvl="4"/>
            <a:r>
              <a:rPr lang="en-GB" smtClean="0"/>
              <a:t>5º Nível da estrutura de tópicos</a:t>
            </a:r>
          </a:p>
          <a:p>
            <a:pPr lvl="4"/>
            <a:r>
              <a:rPr lang="en-GB" smtClean="0"/>
              <a:t>6º Nível da estrutura de tópicos</a:t>
            </a:r>
          </a:p>
          <a:p>
            <a:pPr lvl="4"/>
            <a:r>
              <a:rPr lang="en-GB" smtClean="0"/>
              <a:t>7º Nível da estrutura de tópicos</a:t>
            </a:r>
          </a:p>
          <a:p>
            <a:pPr lvl="4"/>
            <a:r>
              <a:rPr lang="en-GB" smtClean="0"/>
              <a:t>8º Nível da estrutura de tópicos</a:t>
            </a:r>
          </a:p>
          <a:p>
            <a:pPr lvl="4"/>
            <a:r>
              <a:rPr lang="en-GB" smtClean="0"/>
              <a:t>9º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 b="1" i="1">
          <a:solidFill>
            <a:srgbClr val="99284C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 b="1" i="1">
          <a:solidFill>
            <a:srgbClr val="99284C"/>
          </a:solidFill>
          <a:latin typeface="Arial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 b="1" i="1">
          <a:solidFill>
            <a:srgbClr val="99284C"/>
          </a:solidFill>
          <a:latin typeface="Arial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 b="1" i="1">
          <a:solidFill>
            <a:srgbClr val="99284C"/>
          </a:solidFill>
          <a:latin typeface="Arial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 b="1" i="1">
          <a:solidFill>
            <a:srgbClr val="99284C"/>
          </a:solidFill>
          <a:latin typeface="Arial" charset="0"/>
          <a:ea typeface="Lucida Sans Unicode" charset="0"/>
          <a:cs typeface="Lucida Sans Unicode" charset="0"/>
        </a:defRPr>
      </a:lvl5pPr>
      <a:lvl6pPr marL="25146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99284C"/>
          </a:solidFill>
          <a:latin typeface="Arial" charset="0"/>
          <a:ea typeface="Lucida Sans Unicode" charset="0"/>
          <a:cs typeface="Lucida Sans Unicode" charset="0"/>
        </a:defRPr>
      </a:lvl6pPr>
      <a:lvl7pPr marL="29718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99284C"/>
          </a:solidFill>
          <a:latin typeface="Arial" charset="0"/>
          <a:ea typeface="Lucida Sans Unicode" charset="0"/>
          <a:cs typeface="Lucida Sans Unicode" charset="0"/>
        </a:defRPr>
      </a:lvl7pPr>
      <a:lvl8pPr marL="3429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99284C"/>
          </a:solidFill>
          <a:latin typeface="Arial" charset="0"/>
          <a:ea typeface="Lucida Sans Unicode" charset="0"/>
          <a:cs typeface="Lucida Sans Unicode" charset="0"/>
        </a:defRPr>
      </a:lvl8pPr>
      <a:lvl9pPr marL="3886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99284C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333333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333333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333333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333333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hyperlink" Target="mailto:etsus@saude.rs.gov.br" TargetMode="Externa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silsus.com.br/legislacoes/gm/110154-2488.html" TargetMode="External"/><Relationship Id="rId7" Type="http://schemas.openxmlformats.org/officeDocument/2006/relationships/hyperlink" Target="http://dab.saude.gov.br/historico_cobertura_sf/historico_cobertura_sf_relatorio.php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saude.mt.gov.br/upload/legislacao/2662-%5b2897-120110-SES-MT%5d.pdf" TargetMode="External"/><Relationship Id="rId5" Type="http://schemas.openxmlformats.org/officeDocument/2006/relationships/hyperlink" Target="http://www.planalto.gov.br/ccivil_03/_ato2004-2006/2006/lei/l11350.htm" TargetMode="External"/><Relationship Id="rId4" Type="http://schemas.openxmlformats.org/officeDocument/2006/relationships/hyperlink" Target="http://www.brasilsus.com.br/legislacoes/gm/107038-4279.html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_ato2011-2014/2011/decreto/D7508.htm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xa.yimg.com/kq/groups/21182824/1102964107/name/livro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116013" y="1844675"/>
            <a:ext cx="6985000" cy="244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>
              <a:lnSpc>
                <a:spcPct val="12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qualificação profissional do ACS no estado do RS: possibilidades e desafios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083300" y="720725"/>
          <a:ext cx="2014538" cy="720725"/>
        </p:xfrm>
        <a:graphic>
          <a:graphicData uri="http://schemas.openxmlformats.org/presentationml/2006/ole">
            <p:oleObj spid="_x0000_s1026" r:id="rId4" imgW="6295680" imgH="1971360" progId="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50888" y="900113"/>
          <a:ext cx="2957512" cy="530225"/>
        </p:xfrm>
        <a:graphic>
          <a:graphicData uri="http://schemas.openxmlformats.org/presentationml/2006/ole">
            <p:oleObj spid="_x0000_s1027" r:id="rId5" imgW="6496200" imgH="1562040" progId="">
              <p:embed/>
            </p:oleObj>
          </a:graphicData>
        </a:graphic>
      </p:graphicFrame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4032250" y="5688013"/>
            <a:ext cx="4319588" cy="942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400" b="0">
                <a:solidFill>
                  <a:schemeClr val="tx1"/>
                </a:solidFill>
              </a:rPr>
              <a:t>Rua: Dr. Nelson Duarte Brochado, nº 09</a:t>
            </a:r>
          </a:p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400" b="0">
                <a:solidFill>
                  <a:schemeClr val="tx1"/>
                </a:solidFill>
              </a:rPr>
              <a:t>Porto Alegre – RS  Fone: 3901-1508</a:t>
            </a:r>
          </a:p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400" b="0">
                <a:solidFill>
                  <a:schemeClr val="tx1"/>
                </a:solidFill>
                <a:hlinkClick r:id="rId6"/>
              </a:rPr>
              <a:t>etsus@saude.rs.gov.br</a:t>
            </a:r>
          </a:p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1400" b="0">
              <a:solidFill>
                <a:schemeClr val="tx1"/>
              </a:solidFill>
            </a:endParaRPr>
          </a:p>
        </p:txBody>
      </p:sp>
      <p:sp>
        <p:nvSpPr>
          <p:cNvPr id="1030" name="Line 5"/>
          <p:cNvSpPr>
            <a:spLocks noChangeShapeType="1"/>
          </p:cNvSpPr>
          <p:nvPr/>
        </p:nvSpPr>
        <p:spPr bwMode="auto">
          <a:xfrm>
            <a:off x="720725" y="5580063"/>
            <a:ext cx="7559675" cy="1587"/>
          </a:xfrm>
          <a:prstGeom prst="line">
            <a:avLst/>
          </a:prstGeom>
          <a:noFill/>
          <a:ln w="360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31" name="CaixaDeTexto 6"/>
          <p:cNvSpPr txBox="1">
            <a:spLocks noChangeArrowheads="1"/>
          </p:cNvSpPr>
          <p:nvPr/>
        </p:nvSpPr>
        <p:spPr bwMode="auto">
          <a:xfrm>
            <a:off x="1763713" y="4005263"/>
            <a:ext cx="6408737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1800">
                <a:solidFill>
                  <a:schemeClr val="tx1"/>
                </a:solidFill>
              </a:rPr>
              <a:t>Fernanda Carlise Mattioni</a:t>
            </a:r>
          </a:p>
          <a:p>
            <a:pPr algn="r"/>
            <a:r>
              <a:rPr lang="pt-BR" sz="1800">
                <a:solidFill>
                  <a:schemeClr val="tx1"/>
                </a:solidFill>
              </a:rPr>
              <a:t>Thaís Ferreira Cornely</a:t>
            </a:r>
          </a:p>
          <a:p>
            <a:pPr algn="r"/>
            <a:r>
              <a:rPr lang="pt-BR" sz="1800">
                <a:solidFill>
                  <a:schemeClr val="tx1"/>
                </a:solidFill>
              </a:rPr>
              <a:t>Andrea Milan Vasques Pautasso</a:t>
            </a:r>
          </a:p>
          <a:p>
            <a:pPr algn="r"/>
            <a:r>
              <a:rPr lang="pt-BR" sz="1800">
                <a:solidFill>
                  <a:schemeClr val="tx1"/>
                </a:solidFill>
              </a:rPr>
              <a:t>Naia Cloe Aenlhe Correa</a:t>
            </a:r>
          </a:p>
          <a:p>
            <a:pPr algn="r"/>
            <a:r>
              <a:rPr lang="pt-BR" sz="1800">
                <a:solidFill>
                  <a:schemeClr val="tx1"/>
                </a:solidFill>
              </a:rPr>
              <a:t>Andiara Cossetin </a:t>
            </a:r>
            <a:endParaRPr lang="pt-BR" sz="18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755650" y="908050"/>
            <a:ext cx="7704138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Qualificação Profissional do ACS (400h):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611188" y="1700213"/>
            <a:ext cx="7704137" cy="420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Criação tardia da ETSUS/RS: março/2008, por meio do Decreto Estadual 45.560, vinculada a ESP/RS.</a:t>
            </a:r>
          </a:p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Última ETSUS criada no território nacional, especificamente para responder a demanda de Qualificação profissional dos ACS e a realização dos cursos técnicos do PROFAPS.</a:t>
            </a:r>
          </a:p>
          <a:p>
            <a:pPr algn="just">
              <a:spcBef>
                <a:spcPct val="50000"/>
              </a:spcBef>
            </a:pPr>
            <a:endParaRPr lang="pt-BR">
              <a:solidFill>
                <a:srgbClr val="292929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Nesse contexto iniciaram as discussões para a realização da qualificação profissional dos ACS:</a:t>
            </a:r>
          </a:p>
          <a:p>
            <a:pPr algn="just">
              <a:spcBef>
                <a:spcPct val="50000"/>
              </a:spcBef>
              <a:buFontTx/>
              <a:buChar char="-"/>
            </a:pPr>
            <a:r>
              <a:rPr lang="pt-BR">
                <a:solidFill>
                  <a:srgbClr val="292929"/>
                </a:solidFill>
              </a:rPr>
              <a:t>No âmbito da ETSUS/ESP/SES;</a:t>
            </a:r>
          </a:p>
          <a:p>
            <a:pPr algn="just">
              <a:spcBef>
                <a:spcPct val="50000"/>
              </a:spcBef>
              <a:buFontTx/>
              <a:buChar char="-"/>
            </a:pPr>
            <a:r>
              <a:rPr lang="pt-BR">
                <a:solidFill>
                  <a:srgbClr val="292929"/>
                </a:solidFill>
              </a:rPr>
              <a:t>Nos fóruns de discussão e decisão: FAMURS, ASSEDISA e CIB/RS;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11188" y="765175"/>
            <a:ext cx="7704137" cy="701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Tomada a decisão política de não implementar o Curso Técnico em ACS no contexto da SES/RS.</a:t>
            </a: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612775" y="3714750"/>
            <a:ext cx="7704138" cy="23780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Formou-se um GT constituído por servidores técnicos da ETSUS/ESP que coordenava o trabalho, de demais  setores da SES e de municípios, principalmente da região metropolitana.</a:t>
            </a:r>
          </a:p>
          <a:p>
            <a:pPr algn="just"/>
            <a:endParaRPr lang="pt-BR">
              <a:solidFill>
                <a:srgbClr val="292929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O GT tinha a incumbência de construir o plano de curso e o respectivo material didático. </a:t>
            </a:r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611188" y="1844675"/>
            <a:ext cx="7704137" cy="1577975"/>
          </a:xfrm>
          <a:prstGeom prst="rect">
            <a:avLst/>
          </a:prstGeom>
          <a:noFill/>
          <a:ln w="19050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1600">
                <a:solidFill>
                  <a:srgbClr val="292929"/>
                </a:solidFill>
              </a:rPr>
              <a:t>Para Morosini et al (2007) a (não) escolarização do ACS, justificada pela necessidade de esse trabalhador ser representativo da comunidade em que atua, denota a desvalorização da dimensão conceitual de sua qualificação, o que fortalece a desvalorização social desse trabalhador, sustenta a sua baixa remuneração e se contrapõe à pauta política por uma melhor qualificação dos trabalhadores da saúde, de uma maneira geral. </a:t>
            </a:r>
            <a:endParaRPr lang="pt-BR" sz="18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611188" y="982663"/>
            <a:ext cx="7704137" cy="10064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O GT conseguiu construir dois produtos: o plano de curso, ainda precisando de ajustes e parte do material didático, ainda bruto.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612775" y="2349500"/>
            <a:ext cx="7704138" cy="31400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pt-BR">
                <a:solidFill>
                  <a:srgbClr val="292929"/>
                </a:solidFill>
              </a:rPr>
              <a:t>Mudança de governo em 2011: outras estratégias foram adotadas para a implementação dos cursos. </a:t>
            </a:r>
          </a:p>
          <a:p>
            <a:pPr algn="just"/>
            <a:endParaRPr lang="pt-BR">
              <a:solidFill>
                <a:srgbClr val="292929"/>
              </a:solidFill>
            </a:endParaRPr>
          </a:p>
          <a:p>
            <a:pPr algn="just"/>
            <a:r>
              <a:rPr lang="pt-BR">
                <a:solidFill>
                  <a:srgbClr val="292929"/>
                </a:solidFill>
              </a:rPr>
              <a:t>Início da Qualificação dos ACS para quatro turmas (aproximadamente 120 ACSs) de Porto Alegre, com os recursos disponíveis na própria ETSUS/ESP (ainda em andamento). </a:t>
            </a:r>
          </a:p>
          <a:p>
            <a:pPr algn="just"/>
            <a:endParaRPr lang="pt-BR">
              <a:solidFill>
                <a:srgbClr val="292929"/>
              </a:solidFill>
            </a:endParaRPr>
          </a:p>
          <a:p>
            <a:pPr algn="just"/>
            <a:r>
              <a:rPr lang="pt-BR">
                <a:solidFill>
                  <a:srgbClr val="292929"/>
                </a:solidFill>
              </a:rPr>
              <a:t>Não há previsão de início de novas turmas em função dos motivos apresentados a seguir.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684213" y="671513"/>
            <a:ext cx="7704137" cy="8858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600">
                <a:solidFill>
                  <a:srgbClr val="292929"/>
                </a:solidFill>
              </a:rPr>
              <a:t>Nós-críticos para a formação profissional do ACS no RS</a:t>
            </a:r>
            <a:r>
              <a:rPr lang="pt-BR"/>
              <a:t>	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1476375" y="1916113"/>
            <a:ext cx="6983413" cy="1920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Constituição tardia da ETSUS/RS: muitos processos a serem construídos para fortalecê-la como uma escola de educação profissional capaz de oferecer cursos de qualificação e de formação técnica com qualidade e condizentes com a realidade dos serviços de saúde, considerando as especificidades regionais. </a:t>
            </a:r>
          </a:p>
        </p:txBody>
      </p:sp>
      <p:sp>
        <p:nvSpPr>
          <p:cNvPr id="43014" name="AutoShape 6"/>
          <p:cNvSpPr>
            <a:spLocks noChangeArrowheads="1"/>
          </p:cNvSpPr>
          <p:nvPr/>
        </p:nvSpPr>
        <p:spPr bwMode="auto">
          <a:xfrm>
            <a:off x="468313" y="2492375"/>
            <a:ext cx="936625" cy="576263"/>
          </a:xfrm>
          <a:prstGeom prst="rightArrow">
            <a:avLst>
              <a:gd name="adj1" fmla="val 50000"/>
              <a:gd name="adj2" fmla="val 40634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755650" y="3954463"/>
            <a:ext cx="7704138" cy="24272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1800">
                <a:solidFill>
                  <a:srgbClr val="292929"/>
                </a:solidFill>
              </a:rPr>
              <a:t>Número reduzido de trabalhadores na ETSUS: duas pedagogas, uma enfermeira e uma psicóloga que assumem a coordenação cursos técnicos integrantes do PROFAPS, de um Curso de Redução de Danos e do Curso de Qualificação dos ACS. </a:t>
            </a:r>
          </a:p>
          <a:p>
            <a:pPr algn="just">
              <a:spcBef>
                <a:spcPct val="50000"/>
              </a:spcBef>
            </a:pPr>
            <a:r>
              <a:rPr lang="pt-BR" sz="1800">
                <a:solidFill>
                  <a:srgbClr val="292929"/>
                </a:solidFill>
              </a:rPr>
              <a:t>As quatro trabalhadoras se revezam para ministrar as aulas no Curso de Qualificação dos ACS, contando com a solidariedade de servidores de outros setores do estado para compor o restante das aulas.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403350" y="1479550"/>
            <a:ext cx="6983413" cy="1920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Dificuldade de efetivar a contratação de docentes decorrente de uma interpretação, por parte dos órgãos de fiscalização que compõe a estrutura administrativa do estado, de que as atividades docentes deveriam ser realizadas, em sua totalidade, pelos servidores do próprio estado. </a:t>
            </a:r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468313" y="2128838"/>
            <a:ext cx="936625" cy="576262"/>
          </a:xfrm>
          <a:prstGeom prst="rightArrow">
            <a:avLst>
              <a:gd name="adj1" fmla="val 50000"/>
              <a:gd name="adj2" fmla="val 40634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1547813" y="4095750"/>
            <a:ext cx="6983412" cy="701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Tramitação morosa dos processos de licitação na estrutura administrativa do estado. </a:t>
            </a:r>
          </a:p>
        </p:txBody>
      </p:sp>
      <p:sp>
        <p:nvSpPr>
          <p:cNvPr id="45063" name="AutoShape 7"/>
          <p:cNvSpPr>
            <a:spLocks noChangeArrowheads="1"/>
          </p:cNvSpPr>
          <p:nvPr/>
        </p:nvSpPr>
        <p:spPr bwMode="auto">
          <a:xfrm>
            <a:off x="539750" y="4144963"/>
            <a:ext cx="936625" cy="576262"/>
          </a:xfrm>
          <a:prstGeom prst="rightArrow">
            <a:avLst>
              <a:gd name="adj1" fmla="val 50000"/>
              <a:gd name="adj2" fmla="val 40634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1690688" y="3717925"/>
            <a:ext cx="6553200" cy="10064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Falta de empoderamento e autonomia da equipe de trabalhadores da ETSUS/RS para protagonizar os processos decisórios.  </a:t>
            </a:r>
          </a:p>
        </p:txBody>
      </p:sp>
      <p:sp>
        <p:nvSpPr>
          <p:cNvPr id="47107" name="AutoShape 3"/>
          <p:cNvSpPr>
            <a:spLocks noChangeArrowheads="1"/>
          </p:cNvSpPr>
          <p:nvPr/>
        </p:nvSpPr>
        <p:spPr bwMode="auto">
          <a:xfrm>
            <a:off x="611188" y="3932238"/>
            <a:ext cx="936625" cy="576262"/>
          </a:xfrm>
          <a:prstGeom prst="rightArrow">
            <a:avLst>
              <a:gd name="adj1" fmla="val 50000"/>
              <a:gd name="adj2" fmla="val 40634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1692275" y="1381125"/>
            <a:ext cx="6624638" cy="16160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Fragilidade no dialogo entre Escola e órgãos de fiscalização do estado no sentido de expor as especificidades e características deste tipo de Qualificação e argumentar acerca da importância de sua realização.</a:t>
            </a:r>
          </a:p>
        </p:txBody>
      </p:sp>
      <p:sp>
        <p:nvSpPr>
          <p:cNvPr id="47113" name="AutoShape 9"/>
          <p:cNvSpPr>
            <a:spLocks noChangeArrowheads="1"/>
          </p:cNvSpPr>
          <p:nvPr/>
        </p:nvSpPr>
        <p:spPr bwMode="auto">
          <a:xfrm>
            <a:off x="685800" y="1612900"/>
            <a:ext cx="936625" cy="576263"/>
          </a:xfrm>
          <a:prstGeom prst="rightArrow">
            <a:avLst>
              <a:gd name="adj1" fmla="val 50000"/>
              <a:gd name="adj2" fmla="val 40634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684213" y="671513"/>
            <a:ext cx="7704137" cy="9461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800">
                <a:solidFill>
                  <a:srgbClr val="292929"/>
                </a:solidFill>
              </a:rPr>
              <a:t>Possibilidades para a formação profissional do ACS no RS 	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1476375" y="2424113"/>
            <a:ext cx="6983413" cy="16160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Sistematização do Curso de Formação Inicial e Continuada (Lei 11350/2006), por meio da publicação de uma Portaria Estadual que defina os conteúdos mínimos e sugira metodologias ativas para a realização do Curso;</a:t>
            </a:r>
          </a:p>
        </p:txBody>
      </p:sp>
      <p:sp>
        <p:nvSpPr>
          <p:cNvPr id="49159" name="AutoShape 7"/>
          <p:cNvSpPr>
            <a:spLocks noChangeArrowheads="1"/>
          </p:cNvSpPr>
          <p:nvPr/>
        </p:nvSpPr>
        <p:spPr bwMode="auto">
          <a:xfrm>
            <a:off x="468313" y="3000375"/>
            <a:ext cx="936625" cy="576263"/>
          </a:xfrm>
          <a:prstGeom prst="rightArrow">
            <a:avLst>
              <a:gd name="adj1" fmla="val 50000"/>
              <a:gd name="adj2" fmla="val 40634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1476375" y="4456113"/>
            <a:ext cx="6983413" cy="701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Disponibilidade do estado para prestar Apoio Institucional aos municípios para a realização do Curso;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684213" y="671513"/>
            <a:ext cx="7704137" cy="9461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800">
                <a:solidFill>
                  <a:srgbClr val="292929"/>
                </a:solidFill>
              </a:rPr>
              <a:t>Possibilidades para a formação profissional do ACS no RS 	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1765300" y="1990725"/>
            <a:ext cx="6983413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Empoderamento da equipe de trabalho da ETSUS/RS: </a:t>
            </a:r>
          </a:p>
        </p:txBody>
      </p:sp>
      <p:sp>
        <p:nvSpPr>
          <p:cNvPr id="51210" name="AutoShape 10"/>
          <p:cNvSpPr>
            <a:spLocks noChangeArrowheads="1"/>
          </p:cNvSpPr>
          <p:nvPr/>
        </p:nvSpPr>
        <p:spPr bwMode="auto">
          <a:xfrm>
            <a:off x="682625" y="1916113"/>
            <a:ext cx="936625" cy="576262"/>
          </a:xfrm>
          <a:prstGeom prst="rightArrow">
            <a:avLst>
              <a:gd name="adj1" fmla="val 50000"/>
              <a:gd name="adj2" fmla="val 40634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611188" y="2708275"/>
            <a:ext cx="7850187" cy="35972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Times New Roman" pitchFamily="18" charset="0"/>
              <a:buChar char="•"/>
            </a:pPr>
            <a:r>
              <a:rPr lang="pt-BR">
                <a:solidFill>
                  <a:srgbClr val="292929"/>
                </a:solidFill>
              </a:rPr>
              <a:t>aumento do número de trabalhadores na escola;</a:t>
            </a:r>
          </a:p>
          <a:p>
            <a:pPr algn="just">
              <a:spcBef>
                <a:spcPct val="50000"/>
              </a:spcBef>
              <a:buFont typeface="Times New Roman" pitchFamily="18" charset="0"/>
              <a:buChar char="•"/>
            </a:pPr>
            <a:r>
              <a:rPr lang="pt-BR">
                <a:solidFill>
                  <a:srgbClr val="292929"/>
                </a:solidFill>
              </a:rPr>
              <a:t>qualificação pedagógica destes trabalhadores, que, em sua maioria possuem formação na área da saúde;</a:t>
            </a:r>
          </a:p>
          <a:p>
            <a:pPr algn="just">
              <a:spcBef>
                <a:spcPct val="50000"/>
              </a:spcBef>
              <a:buFont typeface="Times New Roman" pitchFamily="18" charset="0"/>
              <a:buChar char="•"/>
            </a:pPr>
            <a:r>
              <a:rPr lang="pt-BR">
                <a:solidFill>
                  <a:srgbClr val="292929"/>
                </a:solidFill>
              </a:rPr>
              <a:t>reestruturação do arranjo institucional, por meio da redefinição dos papéis e relações no trabalho. </a:t>
            </a:r>
          </a:p>
          <a:p>
            <a:pPr algn="just">
              <a:spcBef>
                <a:spcPct val="50000"/>
              </a:spcBef>
              <a:buFont typeface="Times New Roman" pitchFamily="18" charset="0"/>
              <a:buChar char="•"/>
            </a:pPr>
            <a:r>
              <a:rPr lang="pt-BR">
                <a:solidFill>
                  <a:srgbClr val="292929"/>
                </a:solidFill>
              </a:rPr>
              <a:t>constituição de uma força instituinte por parte da equipe da ETSUS, capaz de provocar questionamentos, discussões e reestruturação acerca do que está instituído em termos hierarquia, fluxos, métodos de comunicação, com o intuito de prover maior autonomia a equipe 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765300" y="1127125"/>
            <a:ext cx="6551613" cy="16160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Protagonismo por parte dos gestores e trabalhadores da escola para estabelecer e reforçar o diálogo e a parceria com a Coordenação da Atenção Básica/ESF – DAS, com as 19 Coordenadorias Regionais de Saúde, com as CIES;</a:t>
            </a:r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682625" y="1052513"/>
            <a:ext cx="936625" cy="576262"/>
          </a:xfrm>
          <a:prstGeom prst="rightArrow">
            <a:avLst>
              <a:gd name="adj1" fmla="val 50000"/>
              <a:gd name="adj2" fmla="val 40634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755650" y="3219450"/>
            <a:ext cx="7561263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Viabilizar a coordenação conjunta do Curso de Qualificação dos ACS em cada Coordenadoria Regional de Saúde, lançando mão do Apoio Institucional como mediador da relação entre os atores;</a:t>
            </a:r>
          </a:p>
          <a:p>
            <a:pPr algn="just"/>
            <a:endParaRPr lang="pt-BR">
              <a:solidFill>
                <a:srgbClr val="292929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Contratação regional de docentes;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765300" y="908050"/>
            <a:ext cx="6551613" cy="10064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reforçar o diálogo e parceria com as demais instituições públicas formadoras do estado que atuam na educação profissional no que tange:</a:t>
            </a:r>
          </a:p>
        </p:txBody>
      </p:sp>
      <p:sp>
        <p:nvSpPr>
          <p:cNvPr id="55299" name="AutoShape 3"/>
          <p:cNvSpPr>
            <a:spLocks noChangeArrowheads="1"/>
          </p:cNvSpPr>
          <p:nvPr/>
        </p:nvSpPr>
        <p:spPr bwMode="auto">
          <a:xfrm>
            <a:off x="682625" y="962025"/>
            <a:ext cx="936625" cy="576263"/>
          </a:xfrm>
          <a:prstGeom prst="rightArrow">
            <a:avLst>
              <a:gd name="adj1" fmla="val 50000"/>
              <a:gd name="adj2" fmla="val 40634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755650" y="2205038"/>
            <a:ext cx="7561263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Times New Roman" pitchFamily="18" charset="0"/>
              <a:buChar char="•"/>
            </a:pPr>
            <a:r>
              <a:rPr lang="pt-BR">
                <a:solidFill>
                  <a:srgbClr val="292929"/>
                </a:solidFill>
              </a:rPr>
              <a:t>a infraestrutura</a:t>
            </a:r>
          </a:p>
          <a:p>
            <a:pPr algn="just">
              <a:spcBef>
                <a:spcPct val="50000"/>
              </a:spcBef>
              <a:buFont typeface="Times New Roman" pitchFamily="18" charset="0"/>
              <a:buChar char="•"/>
            </a:pPr>
            <a:r>
              <a:rPr lang="pt-BR">
                <a:solidFill>
                  <a:srgbClr val="292929"/>
                </a:solidFill>
              </a:rPr>
              <a:t>ao apoio técnico</a:t>
            </a:r>
          </a:p>
          <a:p>
            <a:pPr algn="just">
              <a:spcBef>
                <a:spcPct val="50000"/>
              </a:spcBef>
              <a:buFont typeface="Times New Roman" pitchFamily="18" charset="0"/>
              <a:buChar char="•"/>
            </a:pPr>
            <a:r>
              <a:rPr lang="pt-BR">
                <a:solidFill>
                  <a:srgbClr val="292929"/>
                </a:solidFill>
              </a:rPr>
              <a:t>ao aporte teórico-metodológico </a:t>
            </a:r>
          </a:p>
          <a:p>
            <a:pPr algn="just">
              <a:spcBef>
                <a:spcPct val="50000"/>
              </a:spcBef>
              <a:buFont typeface="Times New Roman" pitchFamily="18" charset="0"/>
              <a:buChar char="•"/>
            </a:pPr>
            <a:r>
              <a:rPr lang="pt-BR">
                <a:solidFill>
                  <a:srgbClr val="292929"/>
                </a:solidFill>
              </a:rPr>
              <a:t>e principalmente a certificação, se o debate avançar para a possibilidade de constituição de um Curso Técnico em ACS, realizado pela ETSUS/ESP-RS. </a:t>
            </a:r>
          </a:p>
          <a:p>
            <a:pPr algn="just"/>
            <a:endParaRPr lang="pt-BR">
              <a:solidFill>
                <a:srgbClr val="292929"/>
              </a:solidFill>
            </a:endParaRP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755650" y="4868863"/>
            <a:ext cx="7416800" cy="13112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Destaca-se a Escola do Grupo Hospitalar Conceição, como potencial para parcerias institucionais. A escola GHC formará a primeira turma de técnicos em ACS no início do próximo ano.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574675" y="125413"/>
            <a:ext cx="8001000" cy="1216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200">
                <a:solidFill>
                  <a:schemeClr val="tx1"/>
                </a:solidFill>
              </a:rPr>
              <a:t>INTRODUÇÃO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684213" y="1844675"/>
            <a:ext cx="7559675" cy="1296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96888" indent="-427038" algn="just">
              <a:spcBef>
                <a:spcPts val="600"/>
              </a:spcBef>
              <a:buClr>
                <a:srgbClr val="99284C"/>
              </a:buClr>
              <a:buSzPct val="75000"/>
              <a:buFont typeface="Wingdings" pitchFamily="2" charset="2"/>
              <a:buNone/>
              <a:tabLst>
                <a:tab pos="496888" algn="l"/>
                <a:tab pos="944563" algn="l"/>
                <a:tab pos="1393825" algn="l"/>
                <a:tab pos="1843088" algn="l"/>
                <a:tab pos="2292350" algn="l"/>
                <a:tab pos="2741613" algn="l"/>
                <a:tab pos="3190875" algn="l"/>
                <a:tab pos="3640138" algn="l"/>
                <a:tab pos="4089400" algn="l"/>
                <a:tab pos="4538663" algn="l"/>
                <a:tab pos="4987925" algn="l"/>
                <a:tab pos="5437188" algn="l"/>
                <a:tab pos="5886450" algn="l"/>
                <a:tab pos="6335713" algn="l"/>
                <a:tab pos="6784975" algn="l"/>
                <a:tab pos="7234238" algn="l"/>
                <a:tab pos="7683500" algn="l"/>
                <a:tab pos="8132763" algn="l"/>
                <a:tab pos="8582025" algn="l"/>
                <a:tab pos="9031288" algn="l"/>
                <a:tab pos="9480550" algn="l"/>
              </a:tabLst>
            </a:pPr>
            <a:r>
              <a:rPr lang="pt-BR">
                <a:solidFill>
                  <a:srgbClr val="292929"/>
                </a:solidFill>
              </a:rPr>
              <a:t>Ampliação e investimentos na qualificação da Atenção Básica em Saúde – AB.</a:t>
            </a:r>
          </a:p>
          <a:p>
            <a:pPr marL="496888" indent="-427038" algn="just">
              <a:spcBef>
                <a:spcPts val="600"/>
              </a:spcBef>
              <a:buClr>
                <a:srgbClr val="99284C"/>
              </a:buClr>
              <a:buSzPct val="75000"/>
              <a:buFont typeface="Wingdings" pitchFamily="2" charset="2"/>
              <a:buNone/>
              <a:tabLst>
                <a:tab pos="496888" algn="l"/>
                <a:tab pos="944563" algn="l"/>
                <a:tab pos="1393825" algn="l"/>
                <a:tab pos="1843088" algn="l"/>
                <a:tab pos="2292350" algn="l"/>
                <a:tab pos="2741613" algn="l"/>
                <a:tab pos="3190875" algn="l"/>
                <a:tab pos="3640138" algn="l"/>
                <a:tab pos="4089400" algn="l"/>
                <a:tab pos="4538663" algn="l"/>
                <a:tab pos="4987925" algn="l"/>
                <a:tab pos="5437188" algn="l"/>
                <a:tab pos="5886450" algn="l"/>
                <a:tab pos="6335713" algn="l"/>
                <a:tab pos="6784975" algn="l"/>
                <a:tab pos="7234238" algn="l"/>
                <a:tab pos="7683500" algn="l"/>
                <a:tab pos="8132763" algn="l"/>
                <a:tab pos="8582025" algn="l"/>
                <a:tab pos="9031288" algn="l"/>
                <a:tab pos="9480550" algn="l"/>
              </a:tabLst>
            </a:pPr>
            <a:r>
              <a:rPr lang="pt-BR">
                <a:solidFill>
                  <a:srgbClr val="292929"/>
                </a:solidFill>
              </a:rPr>
              <a:t>Portaria 2.488/2011 – Política Nacional da Atenção Básica (PNAB):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900113" y="3716338"/>
            <a:ext cx="7129462" cy="1939925"/>
          </a:xfrm>
          <a:prstGeom prst="rect">
            <a:avLst/>
          </a:prstGeom>
          <a:noFill/>
          <a:ln w="19050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A AB “é desenvolvida com o mais alto grau de descentralização e capilaridade, próxima da vida das pessoas. Ela deve ser o contato preferencial dos usuários, a principal porta de entrada e centro de comunicação da Rede de Atenção à Saúde” (BRASIL, 2011).</a:t>
            </a:r>
            <a:r>
              <a:rPr lang="pt-BR" b="0">
                <a:solidFill>
                  <a:srgbClr val="292929"/>
                </a:solidFill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765300" y="1412875"/>
            <a:ext cx="6551613" cy="10064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a retomada da discussão da oferta do Curso Técnico em ACS nos fóruns de discussão e deliberação competentes;</a:t>
            </a:r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682625" y="1466850"/>
            <a:ext cx="936625" cy="576263"/>
          </a:xfrm>
          <a:prstGeom prst="rightArrow">
            <a:avLst>
              <a:gd name="adj1" fmla="val 50000"/>
              <a:gd name="adj2" fmla="val 40634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755650" y="2781300"/>
            <a:ext cx="7561263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Times New Roman" pitchFamily="18" charset="0"/>
              <a:buChar char="•"/>
            </a:pPr>
            <a:r>
              <a:rPr lang="pt-BR">
                <a:solidFill>
                  <a:srgbClr val="292929"/>
                </a:solidFill>
              </a:rPr>
              <a:t>esta retomada depende da capacidade de organização e articulação de trabalhadores e gestores que compreendem a importância desta formação para a qualificação de suas práticas na AB/ESF; </a:t>
            </a:r>
          </a:p>
          <a:p>
            <a:pPr algn="just">
              <a:spcBef>
                <a:spcPct val="50000"/>
              </a:spcBef>
              <a:buFont typeface="Times New Roman" pitchFamily="18" charset="0"/>
              <a:buChar char="•"/>
            </a:pPr>
            <a:endParaRPr lang="pt-BR">
              <a:solidFill>
                <a:srgbClr val="292929"/>
              </a:solidFill>
            </a:endParaRPr>
          </a:p>
          <a:p>
            <a:pPr algn="just">
              <a:spcBef>
                <a:spcPct val="50000"/>
              </a:spcBef>
              <a:buFont typeface="Times New Roman" pitchFamily="18" charset="0"/>
              <a:buChar char="•"/>
            </a:pPr>
            <a:r>
              <a:rPr lang="pt-BR">
                <a:solidFill>
                  <a:srgbClr val="292929"/>
                </a:solidFill>
              </a:rPr>
              <a:t>Dentre esses trabalhadores, destacam-se os próprios ACS, que com sua capacidade de mobilização podem trazer a tona novamente essa discussão. </a:t>
            </a:r>
          </a:p>
          <a:p>
            <a:pPr algn="just"/>
            <a:endParaRPr lang="pt-BR">
              <a:solidFill>
                <a:srgbClr val="29292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755650" y="1058863"/>
            <a:ext cx="7561263" cy="2244725"/>
          </a:xfrm>
          <a:prstGeom prst="rect">
            <a:avLst/>
          </a:prstGeom>
          <a:noFill/>
          <a:ln w="19050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pt-BR">
                <a:solidFill>
                  <a:srgbClr val="292929"/>
                </a:solidFill>
              </a:rPr>
              <a:t>A educação profissional de nível técnico, ao ser proposta para os ACS, incide sobre um contexto de formação aligeirada e abreviada, realizada geralmente em serviço, sem requisitos prévios de escolaridade ou de carga horária. Essa nova proposta sinaliza com um cenário futuro mais positivo para a qualificação profissional desses trabalhadores (Morosini, et al 2007). </a:t>
            </a: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898525" y="3724275"/>
            <a:ext cx="727392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pt-BR">
                <a:solidFill>
                  <a:srgbClr val="292929"/>
                </a:solidFill>
              </a:rPr>
              <a:t>Reitera-se a importância de que essa formação seja realizada por instituições de ensino preparadas e comprometidas com um ensino de qualidade, capaz de superar a educação bancária e a reprodução de práticas educativas desconectadas do contexto de trabalho, risco que se corre ao se delegar a iniciativa privada a responsabilidade de realização destes Cursos. </a:t>
            </a:r>
            <a:endParaRPr lang="pt-B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1547813" y="1844675"/>
            <a:ext cx="6057900" cy="264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algn="ctr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>
                <a:solidFill>
                  <a:schemeClr val="tx1"/>
                </a:solidFill>
              </a:rPr>
              <a:t>Nada é impossível de mudar</a:t>
            </a:r>
            <a:r>
              <a:rPr lang="pt-BR" b="0">
                <a:solidFill>
                  <a:schemeClr val="tx1"/>
                </a:solidFill>
              </a:rPr>
              <a:t/>
            </a:r>
            <a:br>
              <a:rPr lang="pt-BR" b="0">
                <a:solidFill>
                  <a:schemeClr val="tx1"/>
                </a:solidFill>
              </a:rPr>
            </a:br>
            <a:r>
              <a:rPr lang="pt-BR" b="0">
                <a:solidFill>
                  <a:schemeClr val="tx1"/>
                </a:solidFill>
              </a:rPr>
              <a:t/>
            </a:r>
            <a:br>
              <a:rPr lang="pt-BR" b="0">
                <a:solidFill>
                  <a:schemeClr val="tx1"/>
                </a:solidFill>
              </a:rPr>
            </a:br>
            <a:r>
              <a:rPr lang="pt-BR">
                <a:solidFill>
                  <a:schemeClr val="tx1"/>
                </a:solidFill>
              </a:rPr>
              <a:t>Desconfiai do mais trivial, na aparência singelo. </a:t>
            </a:r>
            <a:br>
              <a:rPr lang="pt-BR">
                <a:solidFill>
                  <a:schemeClr val="tx1"/>
                </a:solidFill>
              </a:rPr>
            </a:br>
            <a:r>
              <a:rPr lang="pt-BR">
                <a:solidFill>
                  <a:schemeClr val="tx1"/>
                </a:solidFill>
              </a:rPr>
              <a:t>E examinai, sobretudo, o que parece habitual. </a:t>
            </a:r>
            <a:br>
              <a:rPr lang="pt-BR">
                <a:solidFill>
                  <a:schemeClr val="tx1"/>
                </a:solidFill>
              </a:rPr>
            </a:br>
            <a:r>
              <a:rPr lang="pt-BR">
                <a:solidFill>
                  <a:schemeClr val="tx1"/>
                </a:solidFill>
              </a:rPr>
              <a:t>Suplicamos expressamente: não aceiteis o que é de hábito como coisa natural, pois em tempo de desordem sangrenta, de confusão organizada, de arbitrariedade consciente, de humanidade desumanizada, nada deve parecer natural, nada deve parecer impossível de mudar.</a:t>
            </a:r>
          </a:p>
          <a:p>
            <a:pPr algn="ctr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>
              <a:solidFill>
                <a:schemeClr val="tx1"/>
              </a:solidFill>
              <a:latin typeface="Californian FB" pitchFamily="18" charset="0"/>
            </a:endParaRPr>
          </a:p>
          <a:p>
            <a:pPr algn="ctr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>
                <a:solidFill>
                  <a:schemeClr val="tx1"/>
                </a:solidFill>
              </a:rPr>
              <a:t>Bertold Brecht</a:t>
            </a: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116013" y="1628775"/>
            <a:ext cx="6911975" cy="4032250"/>
          </a:xfrm>
          <a:prstGeom prst="rect">
            <a:avLst/>
          </a:prstGeom>
          <a:noFill/>
          <a:ln w="2232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 sz="1800" b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671513" y="2719388"/>
            <a:ext cx="7805737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>
                <a:solidFill>
                  <a:srgbClr val="292929"/>
                </a:solidFill>
              </a:rPr>
              <a:t>REFERÊNCIAS BIBLIOGRÁFICAS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>
              <a:solidFill>
                <a:srgbClr val="292929"/>
              </a:solidFill>
            </a:endParaRP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500" b="0">
                <a:solidFill>
                  <a:srgbClr val="292929"/>
                </a:solidFill>
              </a:rPr>
              <a:t>BAREMBLITT, G.F. </a:t>
            </a:r>
            <a:r>
              <a:rPr lang="pt-BR" sz="1500">
                <a:solidFill>
                  <a:srgbClr val="292929"/>
                </a:solidFill>
              </a:rPr>
              <a:t>Compêndio de análise institucional e outras correntes</a:t>
            </a:r>
            <a:r>
              <a:rPr lang="pt-BR" sz="1500" b="0">
                <a:solidFill>
                  <a:srgbClr val="292929"/>
                </a:solidFill>
              </a:rPr>
              <a:t>: teoria e prática. Rio de Janeiro: Rosa dos Tempos, 1992.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500" b="0">
                <a:solidFill>
                  <a:srgbClr val="292929"/>
                </a:solidFill>
              </a:rPr>
              <a:t>                                            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500" b="0">
                <a:solidFill>
                  <a:srgbClr val="292929"/>
                </a:solidFill>
              </a:rPr>
              <a:t>BRASIL. Ministério da Saúde. </a:t>
            </a:r>
            <a:r>
              <a:rPr lang="pt-BR" sz="1500">
                <a:solidFill>
                  <a:srgbClr val="292929"/>
                </a:solidFill>
              </a:rPr>
              <a:t>Portaria 2.488 de 21 de outubro de 2011</a:t>
            </a:r>
            <a:r>
              <a:rPr lang="pt-BR" sz="1500" b="0">
                <a:solidFill>
                  <a:srgbClr val="292929"/>
                </a:solidFill>
              </a:rPr>
              <a:t>. Aprova a Política Nacional da Atenção Básica. Acesso em 29/10/2012. Disponível em: </a:t>
            </a:r>
            <a:r>
              <a:rPr lang="pt-BR" sz="1500" b="0">
                <a:solidFill>
                  <a:srgbClr val="292929"/>
                </a:solidFill>
                <a:hlinkClick r:id="rId3"/>
              </a:rPr>
              <a:t>http://www.brasilsus.com.br/legislacoes/gm/110154-2488.html</a:t>
            </a:r>
            <a:r>
              <a:rPr lang="pt-BR" sz="1500" b="0">
                <a:solidFill>
                  <a:srgbClr val="292929"/>
                </a:solidFill>
              </a:rPr>
              <a:t>. 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1500" b="0">
              <a:solidFill>
                <a:srgbClr val="292929"/>
              </a:solidFill>
            </a:endParaRP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500" b="0">
                <a:solidFill>
                  <a:srgbClr val="292929"/>
                </a:solidFill>
              </a:rPr>
              <a:t>BRASIL. Ministério da Saúde. </a:t>
            </a:r>
            <a:r>
              <a:rPr lang="pt-BR" sz="1500">
                <a:solidFill>
                  <a:srgbClr val="292929"/>
                </a:solidFill>
              </a:rPr>
              <a:t>Portaria 4.279 de 30 de dezembro de 2010</a:t>
            </a:r>
            <a:r>
              <a:rPr lang="pt-BR" sz="1500" b="0">
                <a:solidFill>
                  <a:srgbClr val="292929"/>
                </a:solidFill>
              </a:rPr>
              <a:t>. Estabelece diretrizes para as Redes de Atenção à Saúde. Acesso em 29/10/2012. Disponível em: </a:t>
            </a:r>
            <a:r>
              <a:rPr lang="pt-BR" sz="1500" b="0">
                <a:solidFill>
                  <a:srgbClr val="292929"/>
                </a:solidFill>
                <a:hlinkClick r:id="rId4"/>
              </a:rPr>
              <a:t>http://www.brasilsus.com.br/legislacoes/gm/107038-4279.html</a:t>
            </a:r>
            <a:r>
              <a:rPr lang="pt-BR" sz="1500" b="0">
                <a:solidFill>
                  <a:srgbClr val="292929"/>
                </a:solidFill>
              </a:rPr>
              <a:t>. 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1500" b="0">
              <a:solidFill>
                <a:srgbClr val="292929"/>
              </a:solidFill>
            </a:endParaRP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500" b="0">
                <a:solidFill>
                  <a:srgbClr val="292929"/>
                </a:solidFill>
              </a:rPr>
              <a:t>BRASIL. </a:t>
            </a:r>
            <a:r>
              <a:rPr lang="pt-BR" sz="1500">
                <a:solidFill>
                  <a:srgbClr val="292929"/>
                </a:solidFill>
              </a:rPr>
              <a:t>Lei 11.350 de 05 de outubro de 2006</a:t>
            </a:r>
            <a:r>
              <a:rPr lang="pt-BR" sz="1500" b="0">
                <a:solidFill>
                  <a:srgbClr val="292929"/>
                </a:solidFill>
              </a:rPr>
              <a:t>. Acesso em: 29/10/2012. Disponível em: </a:t>
            </a:r>
            <a:r>
              <a:rPr lang="pt-BR" sz="1500" b="0">
                <a:solidFill>
                  <a:srgbClr val="292929"/>
                </a:solidFill>
                <a:hlinkClick r:id="rId5"/>
              </a:rPr>
              <a:t>http://www.planalto.gov.br/ccivil_03/_ato2004-2006/2006/lei/l11350.htm</a:t>
            </a:r>
            <a:r>
              <a:rPr lang="pt-BR" sz="1500" b="0">
                <a:solidFill>
                  <a:srgbClr val="292929"/>
                </a:solidFill>
              </a:rPr>
              <a:t>. 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1500" b="0">
              <a:solidFill>
                <a:srgbClr val="292929"/>
              </a:solidFill>
            </a:endParaRP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500" b="0">
                <a:solidFill>
                  <a:srgbClr val="292929"/>
                </a:solidFill>
              </a:rPr>
              <a:t>BRASIL. Ministério da Saúde. </a:t>
            </a:r>
            <a:r>
              <a:rPr lang="pt-BR" sz="1500">
                <a:solidFill>
                  <a:srgbClr val="292929"/>
                </a:solidFill>
              </a:rPr>
              <a:t>Portaria nº. 2.662/2008</a:t>
            </a:r>
            <a:r>
              <a:rPr lang="pt-BR" sz="1500" b="0">
                <a:solidFill>
                  <a:srgbClr val="292929"/>
                </a:solidFill>
              </a:rPr>
              <a:t>. Institui o repasse regular fundo a fundo para a qualificação dos Agentes Comunitários de Saúde. Acesso em 29/10/2012. Disponível em: </a:t>
            </a:r>
            <a:r>
              <a:rPr lang="pt-BR" sz="1500" b="0">
                <a:solidFill>
                  <a:srgbClr val="292929"/>
                </a:solidFill>
                <a:hlinkClick r:id="rId6"/>
              </a:rPr>
              <a:t>http://www.saude.mt.gov.br/upload/legislacao/2662-[2897-120110-SES-MT].pdf</a:t>
            </a:r>
            <a:r>
              <a:rPr lang="pt-BR" sz="1500" b="0">
                <a:solidFill>
                  <a:srgbClr val="292929"/>
                </a:solidFill>
              </a:rPr>
              <a:t>. 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1500" b="0">
              <a:solidFill>
                <a:srgbClr val="292929"/>
              </a:solidFill>
            </a:endParaRP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500" b="0">
                <a:solidFill>
                  <a:srgbClr val="292929"/>
                </a:solidFill>
              </a:rPr>
              <a:t>BRASIL. Ministério da Saúde. </a:t>
            </a:r>
            <a:r>
              <a:rPr lang="pt-BR" sz="1500">
                <a:solidFill>
                  <a:srgbClr val="292929"/>
                </a:solidFill>
              </a:rPr>
              <a:t>Cobertura dos ACS e ESF no RS</a:t>
            </a:r>
            <a:r>
              <a:rPr lang="pt-BR" sz="1500" b="0">
                <a:solidFill>
                  <a:srgbClr val="292929"/>
                </a:solidFill>
              </a:rPr>
              <a:t>. Acesso em 29/10/2012. Disponível em: </a:t>
            </a:r>
            <a:r>
              <a:rPr lang="pt-BR" sz="1500" b="0">
                <a:solidFill>
                  <a:srgbClr val="292929"/>
                </a:solidFill>
                <a:hlinkClick r:id="rId7"/>
              </a:rPr>
              <a:t>http://dab.saude.gov.br/historico_cobertura_sf/historico_cobertura_sf_relatorio.php</a:t>
            </a:r>
            <a:r>
              <a:rPr lang="pt-BR" sz="1500" b="0">
                <a:solidFill>
                  <a:srgbClr val="292929"/>
                </a:solidFill>
              </a:rPr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/>
          <p:cNvSpPr txBox="1">
            <a:spLocks noChangeArrowheads="1"/>
          </p:cNvSpPr>
          <p:nvPr/>
        </p:nvSpPr>
        <p:spPr bwMode="auto">
          <a:xfrm>
            <a:off x="671513" y="2719388"/>
            <a:ext cx="7805737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b="0" i="1">
              <a:solidFill>
                <a:srgbClr val="292929"/>
              </a:solidFill>
            </a:endParaRP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500" b="0">
                <a:solidFill>
                  <a:srgbClr val="292929"/>
                </a:solidFill>
              </a:rPr>
              <a:t>BRASIL. Ministério da Saúde. Secretaria de Atenção à Saúde. Núcleo Técnico da Política Nacional de Humanização. </a:t>
            </a:r>
            <a:r>
              <a:rPr lang="pt-BR" sz="1500">
                <a:solidFill>
                  <a:srgbClr val="292929"/>
                </a:solidFill>
              </a:rPr>
              <a:t>HumanizaSUS</a:t>
            </a:r>
            <a:r>
              <a:rPr lang="pt-BR" sz="1500" b="0">
                <a:solidFill>
                  <a:srgbClr val="292929"/>
                </a:solidFill>
              </a:rPr>
              <a:t>: Documento base para gestores e trabalhadores do SUS / Ministério da Saúde, Secretaria de Atenção à Saúde, Núcleo Técnico da Política Nacional de Humanização. Brasília: Editora do Ministério da Saúde, 4. ed., 2008.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1500" b="0">
              <a:solidFill>
                <a:srgbClr val="292929"/>
              </a:solidFill>
            </a:endParaRP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500" b="0">
                <a:solidFill>
                  <a:srgbClr val="292929"/>
                </a:solidFill>
              </a:rPr>
              <a:t>BRASIL. </a:t>
            </a:r>
            <a:r>
              <a:rPr lang="pt-BR" sz="1500">
                <a:solidFill>
                  <a:srgbClr val="292929"/>
                </a:solidFill>
              </a:rPr>
              <a:t>Decreto 7.508</a:t>
            </a:r>
            <a:r>
              <a:rPr lang="pt-BR" sz="1500" b="0">
                <a:solidFill>
                  <a:srgbClr val="292929"/>
                </a:solidFill>
              </a:rPr>
              <a:t>. Regulamenta a lei nº 8.080/1990. Acesso em 15 nov 2012. Disponível em: </a:t>
            </a:r>
            <a:r>
              <a:rPr lang="pt-BR" sz="1500" b="0">
                <a:solidFill>
                  <a:srgbClr val="292929"/>
                </a:solidFill>
                <a:hlinkClick r:id="rId3"/>
              </a:rPr>
              <a:t>http://www.planalto.gov.br/ccivil_03/_ato2011-2014/2011/decreto/D7508.htm</a:t>
            </a:r>
            <a:r>
              <a:rPr lang="pt-BR" sz="1500" b="0">
                <a:solidFill>
                  <a:srgbClr val="292929"/>
                </a:solidFill>
              </a:rPr>
              <a:t>. 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1500" b="0">
              <a:solidFill>
                <a:srgbClr val="292929"/>
              </a:solidFill>
            </a:endParaRP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500" b="0">
                <a:solidFill>
                  <a:srgbClr val="292929"/>
                </a:solidFill>
              </a:rPr>
              <a:t>CAMPOS, G.W.S. Cogestão e neoartesanato: elementos conceituais para repensar o trabalho em saúde combinando responsabilidade e autonomia. </a:t>
            </a:r>
            <a:r>
              <a:rPr lang="pt-BR" sz="1500">
                <a:solidFill>
                  <a:srgbClr val="292929"/>
                </a:solidFill>
              </a:rPr>
              <a:t>Ciênc. saúde coletiva, </a:t>
            </a:r>
            <a:r>
              <a:rPr lang="pt-BR" sz="1500" b="0">
                <a:solidFill>
                  <a:srgbClr val="292929"/>
                </a:solidFill>
              </a:rPr>
              <a:t> Rio de Janeiro,  v. 15,  n. 5, Aug.  2010 . 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1500" b="0">
              <a:solidFill>
                <a:srgbClr val="292929"/>
              </a:solidFill>
            </a:endParaRP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500" b="0">
                <a:solidFill>
                  <a:srgbClr val="292929"/>
                </a:solidFill>
              </a:rPr>
              <a:t>MINAYO, M.C.S. </a:t>
            </a:r>
            <a:r>
              <a:rPr lang="pt-BR" sz="1500">
                <a:solidFill>
                  <a:srgbClr val="292929"/>
                </a:solidFill>
              </a:rPr>
              <a:t>O desafio do conhecimento</a:t>
            </a:r>
            <a:r>
              <a:rPr lang="pt-BR" sz="1500" b="0">
                <a:solidFill>
                  <a:srgbClr val="292929"/>
                </a:solidFill>
              </a:rPr>
              <a:t>: pesquisa qualitativa em saúde. 10ª ed. São Paulo: Hucitec; 2007.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1500" b="0">
              <a:solidFill>
                <a:srgbClr val="292929"/>
              </a:solidFill>
            </a:endParaRP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500" b="0">
                <a:solidFill>
                  <a:srgbClr val="292929"/>
                </a:solidFill>
              </a:rPr>
              <a:t>MOROSINI, M.V.G.C; CORBO, A.D.; GUIMARÃES, C. </a:t>
            </a:r>
            <a:r>
              <a:rPr lang="pt-BR" sz="1500">
                <a:solidFill>
                  <a:srgbClr val="292929"/>
                </a:solidFill>
              </a:rPr>
              <a:t>O Agente Comunitário de Saúde no âmbito das políticas voltadas para a Atenção Básica</a:t>
            </a:r>
            <a:r>
              <a:rPr lang="pt-BR" sz="1500" b="0">
                <a:solidFill>
                  <a:srgbClr val="292929"/>
                </a:solidFill>
              </a:rPr>
              <a:t>: concepções do trabalho e da formação profissional. Acesso em 15 nov 2012. Disponível em: </a:t>
            </a:r>
            <a:r>
              <a:rPr lang="pt-BR" sz="1500" b="0">
                <a:solidFill>
                  <a:srgbClr val="292929"/>
                </a:solidFill>
                <a:hlinkClick r:id="rId4"/>
              </a:rPr>
              <a:t>http://xa.yimg.com/kq/groups/21182824/1102964107/name/livro.pdf#page=189</a:t>
            </a:r>
            <a:r>
              <a:rPr lang="pt-BR" sz="1500" b="0">
                <a:solidFill>
                  <a:srgbClr val="292929"/>
                </a:solidFill>
              </a:rPr>
              <a:t>. 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1500" b="0">
              <a:solidFill>
                <a:srgbClr val="292929"/>
              </a:solidFill>
            </a:endParaRP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500" b="0">
                <a:solidFill>
                  <a:srgbClr val="292929"/>
                </a:solidFill>
              </a:rPr>
              <a:t>NASCIMENTO, E.P.L; CORREA, C.R.S. O agente comunitário de saúde: formação, inserção e práticas. </a:t>
            </a:r>
            <a:r>
              <a:rPr lang="pt-BR" sz="1500">
                <a:solidFill>
                  <a:srgbClr val="292929"/>
                </a:solidFill>
              </a:rPr>
              <a:t>Cad. Saúde Pública</a:t>
            </a:r>
            <a:r>
              <a:rPr lang="pt-BR" sz="1500" b="0">
                <a:solidFill>
                  <a:srgbClr val="292929"/>
                </a:solidFill>
              </a:rPr>
              <a:t>,  Rio de Janeiro,  v. 24,  n. 6, June  2008.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1400">
              <a:solidFill>
                <a:srgbClr val="29292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971550" y="1109663"/>
            <a:ext cx="70564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chemeClr val="tx1"/>
                </a:solidFill>
              </a:rPr>
              <a:t>As Redes de Atenção à Saúde, por sua vez, caracterizam-se pela formação de relações horizontais entre os pontos de atenção com o centro de comunicação na Atenção Básica (BRASIL, 2010). 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563938" y="3213100"/>
            <a:ext cx="4464050" cy="2549525"/>
          </a:xfrm>
          <a:prstGeom prst="rect">
            <a:avLst/>
          </a:prstGeom>
          <a:noFill/>
          <a:ln w="19050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chemeClr val="tx1"/>
                </a:solidFill>
              </a:rPr>
              <a:t>A AB legitima-se como o serviço de saúde a ser acessado prioritariamente pelos usuários e o ponto da Rede de Atenção à Saúde responsável por promover a </a:t>
            </a:r>
            <a:r>
              <a:rPr lang="pt-BR" i="1">
                <a:solidFill>
                  <a:schemeClr val="tx1"/>
                </a:solidFill>
              </a:rPr>
              <a:t>coordenação do cuidado</a:t>
            </a:r>
            <a:r>
              <a:rPr lang="pt-BR">
                <a:solidFill>
                  <a:schemeClr val="tx1"/>
                </a:solidFill>
              </a:rPr>
              <a:t> de indivíduos e famílias, de acordo com suas </a:t>
            </a:r>
            <a:r>
              <a:rPr lang="pt-BR" i="1">
                <a:solidFill>
                  <a:schemeClr val="tx1"/>
                </a:solidFill>
              </a:rPr>
              <a:t>necessidades </a:t>
            </a:r>
            <a:r>
              <a:rPr lang="pt-BR">
                <a:solidFill>
                  <a:schemeClr val="tx1"/>
                </a:solidFill>
              </a:rPr>
              <a:t>de saúde. </a:t>
            </a:r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1258888" y="3429000"/>
            <a:ext cx="1296987" cy="1871663"/>
          </a:xfrm>
          <a:prstGeom prst="curvedRightArrow">
            <a:avLst>
              <a:gd name="adj1" fmla="val 28862"/>
              <a:gd name="adj2" fmla="val 57723"/>
              <a:gd name="adj3" fmla="val 33333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611188" y="981075"/>
            <a:ext cx="8064500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96888" indent="-427038">
              <a:spcBef>
                <a:spcPts val="600"/>
              </a:spcBef>
              <a:buClr>
                <a:srgbClr val="99284C"/>
              </a:buClr>
              <a:buSzPct val="75000"/>
              <a:tabLst>
                <a:tab pos="496888" algn="l"/>
                <a:tab pos="944563" algn="l"/>
                <a:tab pos="1393825" algn="l"/>
                <a:tab pos="1843088" algn="l"/>
                <a:tab pos="2292350" algn="l"/>
                <a:tab pos="2741613" algn="l"/>
                <a:tab pos="3190875" algn="l"/>
                <a:tab pos="3640138" algn="l"/>
                <a:tab pos="4089400" algn="l"/>
                <a:tab pos="4538663" algn="l"/>
                <a:tab pos="4987925" algn="l"/>
                <a:tab pos="5437188" algn="l"/>
                <a:tab pos="5886450" algn="l"/>
                <a:tab pos="6335713" algn="l"/>
                <a:tab pos="6784975" algn="l"/>
                <a:tab pos="7234238" algn="l"/>
                <a:tab pos="7683500" algn="l"/>
                <a:tab pos="8132763" algn="l"/>
                <a:tab pos="8582025" algn="l"/>
                <a:tab pos="9031288" algn="l"/>
                <a:tab pos="9480550" algn="l"/>
              </a:tabLst>
            </a:pPr>
            <a:r>
              <a:rPr lang="pt-BR">
                <a:solidFill>
                  <a:srgbClr val="292929"/>
                </a:solidFill>
              </a:rPr>
              <a:t>Frente ao rearranjo proposto a organização dos serviços: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268538" y="1773238"/>
            <a:ext cx="59769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  <a:buClr>
                <a:srgbClr val="99284C"/>
              </a:buClr>
              <a:buSzPct val="75000"/>
            </a:pPr>
            <a:r>
              <a:rPr lang="pt-BR">
                <a:solidFill>
                  <a:srgbClr val="292929"/>
                </a:solidFill>
              </a:rPr>
              <a:t>necessidade de qualificação da AB, para que possam responder aos desafios apresentados; 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68538" y="2798763"/>
            <a:ext cx="59769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  <a:buClr>
                <a:srgbClr val="99284C"/>
              </a:buClr>
              <a:buSzPct val="75000"/>
            </a:pPr>
            <a:r>
              <a:rPr lang="pt-BR">
                <a:solidFill>
                  <a:srgbClr val="292929"/>
                </a:solidFill>
              </a:rPr>
              <a:t>a qualificação da AB perpassa principalmente a qualificação dos trabalhadores da AB; </a:t>
            </a: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755650" y="1916113"/>
            <a:ext cx="1079500" cy="504825"/>
          </a:xfrm>
          <a:prstGeom prst="rightArrow">
            <a:avLst>
              <a:gd name="adj1" fmla="val 50000"/>
              <a:gd name="adj2" fmla="val 53459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755650" y="2852738"/>
            <a:ext cx="1079500" cy="504825"/>
          </a:xfrm>
          <a:prstGeom prst="rightArrow">
            <a:avLst>
              <a:gd name="adj1" fmla="val 50000"/>
              <a:gd name="adj2" fmla="val 53459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900113" y="4005263"/>
            <a:ext cx="7272337" cy="1939925"/>
          </a:xfrm>
          <a:prstGeom prst="rect">
            <a:avLst/>
          </a:prstGeom>
          <a:noFill/>
          <a:ln w="19050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Com relação aos Agentes Comunitários de Saúde, identificou-se a necessidade de uma proposta sistematizada de qualificação, a fim de contemplar as necessidades e peculiaridades desta profissão que até então não possuía a possibilidade de formação prévia ao ingresso nos serviços de saúde.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11188" y="836613"/>
            <a:ext cx="7705725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u="sng">
                <a:solidFill>
                  <a:srgbClr val="292929"/>
                </a:solidFill>
              </a:rPr>
              <a:t>Lei 11.350/2006</a:t>
            </a:r>
            <a:r>
              <a:rPr lang="pt-BR">
                <a:solidFill>
                  <a:srgbClr val="292929"/>
                </a:solidFill>
              </a:rPr>
              <a:t> regulamente a profissão do ACS e prevê a realização do Curso de Formação Inicial e Continuada como requisito para o ingresso ao exercício profissional. </a:t>
            </a:r>
          </a:p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Não fica explícita a maneira como deverá ocorrer essa formação inicial e continuada;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82625" y="2924175"/>
            <a:ext cx="734536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u="sng">
                <a:solidFill>
                  <a:srgbClr val="292929"/>
                </a:solidFill>
              </a:rPr>
              <a:t>Portaria nº. 2.662/2008</a:t>
            </a:r>
            <a:r>
              <a:rPr lang="pt-BR">
                <a:solidFill>
                  <a:srgbClr val="292929"/>
                </a:solidFill>
              </a:rPr>
              <a:t>, propõe a qualificação profissional (400h) dos ACS que já estão em serviço com o intuito de aprimorar suas práticas no contexto das equipes de AB/ESF no país. 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843213" y="4494213"/>
            <a:ext cx="5472112" cy="1330325"/>
          </a:xfrm>
          <a:prstGeom prst="rect">
            <a:avLst/>
          </a:prstGeom>
          <a:noFill/>
          <a:ln w="19050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O curso ainda não foi executado maciçamente no RS (8.802 ACS – DAB/2012). Em julho deste ano iniciaram quatro turmas com ACSs de Porto Alegre.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331913" y="2133600"/>
            <a:ext cx="6264275" cy="720725"/>
          </a:xfrm>
          <a:prstGeom prst="rect">
            <a:avLst/>
          </a:prstGeom>
          <a:noFill/>
          <a:ln w="19050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Analisar a proposta de qualificação profissional do ACS no estado do RS. </a:t>
            </a:r>
          </a:p>
        </p:txBody>
      </p:sp>
      <p:sp>
        <p:nvSpPr>
          <p:cNvPr id="7177" name="Text Box 1"/>
          <p:cNvSpPr txBox="1">
            <a:spLocks noChangeArrowheads="1"/>
          </p:cNvSpPr>
          <p:nvPr/>
        </p:nvSpPr>
        <p:spPr bwMode="auto">
          <a:xfrm>
            <a:off x="574675" y="125413"/>
            <a:ext cx="8001000" cy="1216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200">
                <a:solidFill>
                  <a:schemeClr val="tx1"/>
                </a:solidFill>
              </a:rPr>
              <a:t>OBJETIVOS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1187450" y="1557338"/>
            <a:ext cx="2000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>
                <a:solidFill>
                  <a:srgbClr val="292929"/>
                </a:solidFill>
              </a:rPr>
              <a:t>Objetivo Geral: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1187450" y="3213100"/>
            <a:ext cx="2905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>
                <a:solidFill>
                  <a:srgbClr val="292929"/>
                </a:solidFill>
              </a:rPr>
              <a:t>Objetivos Específicos: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1476375" y="3795713"/>
            <a:ext cx="626427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Times New Roman" pitchFamily="18" charset="0"/>
              <a:buChar char="•"/>
            </a:pPr>
            <a:r>
              <a:rPr lang="pt-BR">
                <a:solidFill>
                  <a:srgbClr val="292929"/>
                </a:solidFill>
              </a:rPr>
              <a:t>Descrever a proposta de qualificação profissional do ACS no estado do RS; </a:t>
            </a:r>
          </a:p>
          <a:p>
            <a:pPr algn="ctr">
              <a:spcBef>
                <a:spcPct val="50000"/>
              </a:spcBef>
              <a:buFont typeface="Times New Roman" pitchFamily="18" charset="0"/>
              <a:buChar char="•"/>
            </a:pPr>
            <a:r>
              <a:rPr lang="pt-BR">
                <a:solidFill>
                  <a:srgbClr val="292929"/>
                </a:solidFill>
              </a:rPr>
              <a:t>Conhecer os principais nós-críticos que impedem a execução da proposta no estado; </a:t>
            </a:r>
          </a:p>
          <a:p>
            <a:pPr algn="ctr">
              <a:spcBef>
                <a:spcPct val="50000"/>
              </a:spcBef>
              <a:buFont typeface="Times New Roman" pitchFamily="18" charset="0"/>
              <a:buChar char="•"/>
            </a:pPr>
            <a:r>
              <a:rPr lang="pt-BR">
                <a:solidFill>
                  <a:srgbClr val="292929"/>
                </a:solidFill>
              </a:rPr>
              <a:t>Identificar as potencialidades e as possibilidades para a execução da proposta no estado.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898525" y="1668463"/>
            <a:ext cx="7058025" cy="16160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Optou-se pelo método qualitativo de pesquisa. Foram utilizados dados secundários (livros, artigos científicos, legislação da área, registros escritos acerca do percurso para a construção da proposta de qualificação dos ACS).</a:t>
            </a:r>
          </a:p>
        </p:txBody>
      </p:sp>
      <p:sp>
        <p:nvSpPr>
          <p:cNvPr id="30723" name="Text Box 1"/>
          <p:cNvSpPr txBox="1">
            <a:spLocks noChangeArrowheads="1"/>
          </p:cNvSpPr>
          <p:nvPr/>
        </p:nvSpPr>
        <p:spPr bwMode="auto">
          <a:xfrm>
            <a:off x="574675" y="125413"/>
            <a:ext cx="8001000" cy="1216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200">
                <a:solidFill>
                  <a:schemeClr val="tx1"/>
                </a:solidFill>
              </a:rPr>
              <a:t>METODOLOGIA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755650" y="3716338"/>
            <a:ext cx="7704138" cy="20732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Os dados foram analisados por meio da análise de conteúdo (Minayo, 2009), que deu origem às categorias empíricas: </a:t>
            </a:r>
          </a:p>
          <a:p>
            <a:pPr algn="just">
              <a:spcBef>
                <a:spcPct val="50000"/>
              </a:spcBef>
              <a:buFont typeface="Times New Roman" pitchFamily="18" charset="0"/>
              <a:buChar char="•"/>
            </a:pPr>
            <a:r>
              <a:rPr lang="pt-BR">
                <a:solidFill>
                  <a:srgbClr val="292929"/>
                </a:solidFill>
              </a:rPr>
              <a:t>trajetória da formação do ACS no RS;  </a:t>
            </a:r>
          </a:p>
          <a:p>
            <a:pPr algn="just">
              <a:spcBef>
                <a:spcPct val="50000"/>
              </a:spcBef>
              <a:buFont typeface="Times New Roman" pitchFamily="18" charset="0"/>
              <a:buChar char="•"/>
            </a:pPr>
            <a:r>
              <a:rPr lang="pt-BR">
                <a:solidFill>
                  <a:srgbClr val="292929"/>
                </a:solidFill>
              </a:rPr>
              <a:t>nós-críticos para a formação profissional do ACS no RS; </a:t>
            </a:r>
          </a:p>
          <a:p>
            <a:pPr algn="just">
              <a:spcBef>
                <a:spcPct val="50000"/>
              </a:spcBef>
              <a:buFont typeface="Times New Roman" pitchFamily="18" charset="0"/>
              <a:buChar char="•"/>
            </a:pPr>
            <a:r>
              <a:rPr lang="pt-BR">
                <a:solidFill>
                  <a:srgbClr val="292929"/>
                </a:solidFill>
              </a:rPr>
              <a:t>possibilidades para a formação profissional do ACS no RS.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755650" y="1668463"/>
            <a:ext cx="7058025" cy="5191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800">
                <a:solidFill>
                  <a:srgbClr val="292929"/>
                </a:solidFill>
              </a:rPr>
              <a:t>Trajetória da formação do ACS no RS</a:t>
            </a:r>
            <a:r>
              <a:rPr lang="pt-BR"/>
              <a:t>	</a:t>
            </a:r>
          </a:p>
        </p:txBody>
      </p:sp>
      <p:sp>
        <p:nvSpPr>
          <p:cNvPr id="32771" name="Text Box 1"/>
          <p:cNvSpPr txBox="1">
            <a:spLocks noChangeArrowheads="1"/>
          </p:cNvSpPr>
          <p:nvPr/>
        </p:nvSpPr>
        <p:spPr bwMode="auto">
          <a:xfrm>
            <a:off x="574675" y="125413"/>
            <a:ext cx="8001000" cy="1216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200">
                <a:solidFill>
                  <a:schemeClr val="tx1"/>
                </a:solidFill>
              </a:rPr>
              <a:t>RESULTADOS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755650" y="2435225"/>
            <a:ext cx="7704138" cy="701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Constituição da profissão do ACS: transição entre uma função de liderança comunitária  e uma profissão da saúde;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755650" y="3357563"/>
            <a:ext cx="7704138" cy="2987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O ACS aprendia em serviço, mas sem uma sistematização e uma orientação nacional e estadual acerca de como deveria ser esse aprendizado;</a:t>
            </a:r>
          </a:p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O curso de formação inicial e continuada, previsto na Lei 11.350/2006 para ser realizado previamente ao início do exercício profissional é realizado no RS após o ingresso dos profissionais nas equipes de AB/ESF, ou em muitos casos, acaba não ocorrendo, por não haver uma orientação clara de quem é responsável por realizar a referida formação.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11188" y="981075"/>
            <a:ext cx="7704137" cy="13112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Realização de uma parceria piloto entre a Coordenação Estadual da ESF, a Escola Técnica do SUS/Escola de Saúde Pública e um município da região metropolitana do estado para a realização da formação inicial e continuada. 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611188" y="2528888"/>
            <a:ext cx="7704137" cy="39020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Essa parceria foi constituída na lógica do Apoio Institucional:</a:t>
            </a:r>
          </a:p>
          <a:p>
            <a:pPr algn="just">
              <a:spcBef>
                <a:spcPct val="50000"/>
              </a:spcBef>
              <a:buFontTx/>
              <a:buChar char="-"/>
            </a:pPr>
            <a:r>
              <a:rPr lang="pt-BR">
                <a:solidFill>
                  <a:srgbClr val="292929"/>
                </a:solidFill>
              </a:rPr>
              <a:t>Formação de GT com integrantes das instâncias citadas;</a:t>
            </a:r>
          </a:p>
          <a:p>
            <a:pPr algn="just">
              <a:spcBef>
                <a:spcPct val="50000"/>
              </a:spcBef>
              <a:buFontTx/>
              <a:buChar char="-"/>
            </a:pPr>
            <a:r>
              <a:rPr lang="pt-BR">
                <a:solidFill>
                  <a:srgbClr val="292929"/>
                </a:solidFill>
              </a:rPr>
              <a:t>Construção da proposta teórico-metodológica (definição de conteúdos mínimos);</a:t>
            </a:r>
          </a:p>
          <a:p>
            <a:pPr algn="just">
              <a:spcBef>
                <a:spcPct val="50000"/>
              </a:spcBef>
              <a:buFontTx/>
              <a:buChar char="-"/>
            </a:pPr>
            <a:r>
              <a:rPr lang="pt-BR">
                <a:solidFill>
                  <a:srgbClr val="292929"/>
                </a:solidFill>
              </a:rPr>
              <a:t>Realização do curso pelo GT;</a:t>
            </a:r>
          </a:p>
          <a:p>
            <a:pPr algn="just">
              <a:spcBef>
                <a:spcPct val="50000"/>
              </a:spcBef>
              <a:buFontTx/>
              <a:buChar char="-"/>
            </a:pPr>
            <a:r>
              <a:rPr lang="pt-BR">
                <a:solidFill>
                  <a:srgbClr val="292929"/>
                </a:solidFill>
              </a:rPr>
              <a:t> Avaliação positiva: conteúdos abordados pertinentes a AB/ESF/realidade local e metodologias ativas; </a:t>
            </a:r>
          </a:p>
          <a:p>
            <a:pPr algn="just">
              <a:spcBef>
                <a:spcPct val="50000"/>
              </a:spcBef>
            </a:pPr>
            <a:r>
              <a:rPr lang="pt-BR">
                <a:solidFill>
                  <a:srgbClr val="292929"/>
                </a:solidFill>
              </a:rPr>
              <a:t>- Indicativo de formalização, por meio de portaria estadual, da proposta realizada, possibilitando reproduzir em outros municípios.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2106</Words>
  <Application>Microsoft Office PowerPoint</Application>
  <PresentationFormat>Apresentação na tela (4:3)</PresentationFormat>
  <Paragraphs>127</Paragraphs>
  <Slides>24</Slides>
  <Notes>24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0</vt:i4>
      </vt:variant>
      <vt:variant>
        <vt:lpstr>Títulos de slides</vt:lpstr>
      </vt:variant>
      <vt:variant>
        <vt:i4>24</vt:i4>
      </vt:variant>
    </vt:vector>
  </HeadingPairs>
  <TitlesOfParts>
    <vt:vector size="31" baseType="lpstr">
      <vt:lpstr>Arial</vt:lpstr>
      <vt:lpstr>MS Gothic</vt:lpstr>
      <vt:lpstr>Times New Roman</vt:lpstr>
      <vt:lpstr>Lucida Sans Unicode</vt:lpstr>
      <vt:lpstr>Wingdings</vt:lpstr>
      <vt:lpstr>Californian FB</vt:lpstr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ESCOLA ESTADUAL DE EDUCAÇÃO PROFISSIONAL EM SAÚDE  DO RIO GRANDE DO SUL</dc:title>
  <dc:creator>Gamba</dc:creator>
  <cp:lastModifiedBy>EPSJV</cp:lastModifiedBy>
  <cp:revision>115</cp:revision>
  <cp:lastPrinted>1601-01-01T00:00:00Z</cp:lastPrinted>
  <dcterms:created xsi:type="dcterms:W3CDTF">2008-04-01T02:40:46Z</dcterms:created>
  <dcterms:modified xsi:type="dcterms:W3CDTF">2012-12-04T16:28:21Z</dcterms:modified>
</cp:coreProperties>
</file>