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17" r:id="rId2"/>
    <p:sldId id="319" r:id="rId3"/>
    <p:sldId id="285" r:id="rId4"/>
    <p:sldId id="361" r:id="rId5"/>
    <p:sldId id="325" r:id="rId6"/>
    <p:sldId id="324" r:id="rId7"/>
    <p:sldId id="354" r:id="rId8"/>
    <p:sldId id="326" r:id="rId9"/>
    <p:sldId id="344" r:id="rId10"/>
    <p:sldId id="356" r:id="rId11"/>
    <p:sldId id="357" r:id="rId12"/>
    <p:sldId id="358" r:id="rId13"/>
    <p:sldId id="365" r:id="rId14"/>
    <p:sldId id="352" r:id="rId15"/>
    <p:sldId id="337" r:id="rId16"/>
    <p:sldId id="362" r:id="rId17"/>
    <p:sldId id="367" r:id="rId18"/>
    <p:sldId id="366" r:id="rId19"/>
    <p:sldId id="340" r:id="rId20"/>
    <p:sldId id="363" r:id="rId21"/>
    <p:sldId id="338" r:id="rId22"/>
    <p:sldId id="368" r:id="rId23"/>
    <p:sldId id="345" r:id="rId24"/>
    <p:sldId id="346" r:id="rId25"/>
    <p:sldId id="347" r:id="rId26"/>
    <p:sldId id="371" r:id="rId27"/>
    <p:sldId id="369" r:id="rId28"/>
    <p:sldId id="370" r:id="rId29"/>
    <p:sldId id="348" r:id="rId30"/>
    <p:sldId id="350" r:id="rId31"/>
    <p:sldId id="351" r:id="rId32"/>
    <p:sldId id="342" r:id="rId33"/>
    <p:sldId id="323" r:id="rId34"/>
  </p:sldIdLst>
  <p:sldSz cx="9144000" cy="6858000" type="screen4x3"/>
  <p:notesSz cx="6858000" cy="971708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00"/>
    <a:srgbClr val="000066"/>
    <a:srgbClr val="0066CC"/>
    <a:srgbClr val="FFFFCC"/>
    <a:srgbClr val="FFFF99"/>
    <a:srgbClr val="FFFF66"/>
    <a:srgbClr val="9191FF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9" autoAdjust="0"/>
    <p:restoredTop sz="95161" autoAdjust="0"/>
  </p:normalViewPr>
  <p:slideViewPr>
    <p:cSldViewPr>
      <p:cViewPr>
        <p:scale>
          <a:sx n="66" d="100"/>
          <a:sy n="66" d="100"/>
        </p:scale>
        <p:origin x="-732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39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pt-BR"/>
              </a:p>
            </c:txPr>
            <c:showPercent val="1"/>
          </c:dLbls>
          <c:cat>
            <c:strRef>
              <c:f>Hoja1!$B$2:$B$4</c:f>
              <c:strCache>
                <c:ptCount val="3"/>
                <c:pt idx="0">
                  <c:v>COPROSAL</c:v>
                </c:pt>
                <c:pt idx="1">
                  <c:v>COVISAL</c:v>
                </c:pt>
                <c:pt idx="2">
                  <c:v>COSERATS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71</c:v>
                </c:pt>
                <c:pt idx="1">
                  <c:v>20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explosion val="25"/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dLbls/>
      </c:pie3DChart>
    </c:plotArea>
    <c:legend>
      <c:legendPos val="r"/>
      <c:layout/>
      <c:txPr>
        <a:bodyPr/>
        <a:lstStyle/>
        <a:p>
          <a:pPr>
            <a:defRPr>
              <a:latin typeface="Calibri" pitchFamily="34" charset="0"/>
            </a:defRPr>
          </a:pPr>
          <a:endParaRPr lang="pt-BR"/>
        </a:p>
      </c:txPr>
    </c:legend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131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3131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619FFEB-31A6-44AE-9F38-8827012F63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76437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6400" cy="437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972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972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CA22888-1C02-40D4-9E75-1D3B41AAC00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76267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A22888-1C02-40D4-9E75-1D3B41AAC007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2EF0B-E82F-41D9-B274-FA5433196DD3}" type="slidenum">
              <a:rPr lang="es-ES"/>
              <a:pPr/>
              <a:t>21</a:t>
            </a:fld>
            <a:endParaRPr lang="es-E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2EF0B-E82F-41D9-B274-FA5433196DD3}" type="slidenum">
              <a:rPr lang="es-ES"/>
              <a:pPr/>
              <a:t>22</a:t>
            </a:fld>
            <a:endParaRPr lang="es-E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245E0E-6D56-4330-AC04-C3C7DA354C86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245E0E-6D56-4330-AC04-C3C7DA354C86}" type="slidenum">
              <a:rPr lang="es-ES" smtClean="0"/>
              <a:pPr/>
              <a:t>4</a:t>
            </a:fld>
            <a:endParaRPr lang="es-E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45116D-6B11-46A9-85F8-1428D62F4B87}" type="slidenum">
              <a:rPr lang="es-ES"/>
              <a:pPr/>
              <a:t>5</a:t>
            </a:fld>
            <a:endParaRPr lang="es-E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FAE86-0213-4DA0-BD92-F4363898EAAD}" type="slidenum">
              <a:rPr lang="es-ES"/>
              <a:pPr/>
              <a:t>6</a:t>
            </a:fld>
            <a:endParaRPr lang="es-E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FDC324-167A-4D76-B42F-085311FE65D1}" type="slidenum">
              <a:rPr lang="es-ES"/>
              <a:pPr/>
              <a:t>8</a:t>
            </a:fld>
            <a:endParaRPr lang="es-E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9229547"/>
            <a:ext cx="2971800" cy="48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5DA0C1-B46C-4200-9370-5FB10FFD0A5B}" type="slidenum">
              <a:rPr lang="es-ES" sz="1200">
                <a:latin typeface="Arial" charset="0"/>
                <a:cs typeface="Arial" charset="0"/>
              </a:rPr>
              <a:pPr algn="r"/>
              <a:t>9</a:t>
            </a:fld>
            <a:endParaRPr lang="es-ES" sz="1200">
              <a:latin typeface="Arial" charset="0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E46C2E-F159-456A-89C3-A79F7D890BB3}" type="slidenum">
              <a:rPr lang="es-ES"/>
              <a:pPr/>
              <a:t>15</a:t>
            </a:fld>
            <a:endParaRPr lang="es-E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E9D0C-2DF6-41E5-95B1-31CF71568C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89787-27CC-42AB-B6E3-2A66857106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18CD6-9CEE-4F76-A92B-2F8AF3F9F4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249D1-E65B-4DE9-A6F1-3803C8ECADA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83CA1-E2F7-47FB-932C-A88EA0A48C8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74533-03DF-4EF0-B20E-7654087ACA4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E4019-EAA6-4EA3-922B-B4A12CB8E6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4DFEC-F32C-4077-BDD6-0068E1350C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48867-14FC-4D9E-9F8F-42F3FA0FE8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D8E05-8DD4-4CA1-B21B-85C5A99346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C0862-1F3D-4934-B1A0-B44F67C711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9969526-5925-4C40-A70B-DAFB60AEBE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0" y="1428736"/>
            <a:ext cx="9144000" cy="54292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276872"/>
            <a:ext cx="8858312" cy="1656184"/>
          </a:xfrm>
        </p:spPr>
        <p:txBody>
          <a:bodyPr/>
          <a:lstStyle/>
          <a:p>
            <a:pPr eaLnBrk="1" hangingPunct="1">
              <a:defRPr/>
            </a:pPr>
            <a:r>
              <a:rPr lang="es-AR" sz="2800" b="1" dirty="0" smtClean="0">
                <a:solidFill>
                  <a:srgbClr val="990000"/>
                </a:solidFill>
                <a:latin typeface="Calibri" pitchFamily="34" charset="0"/>
              </a:rPr>
              <a:t>Los desafíos y las perspectivas de la libre circulación de los trabajadores técnicos en salud en la </a:t>
            </a:r>
            <a:r>
              <a:rPr lang="es-AR" sz="2800" b="1" dirty="0" err="1" smtClean="0">
                <a:solidFill>
                  <a:srgbClr val="990000"/>
                </a:solidFill>
                <a:latin typeface="Calibri" pitchFamily="34" charset="0"/>
              </a:rPr>
              <a:t>interfase</a:t>
            </a:r>
            <a:r>
              <a:rPr lang="es-AR" sz="2800" b="1" dirty="0" smtClean="0">
                <a:solidFill>
                  <a:srgbClr val="990000"/>
                </a:solidFill>
                <a:latin typeface="Calibri" pitchFamily="34" charset="0"/>
              </a:rPr>
              <a:t> del Mercosur Laboral, Mercosur Educacional y Mercosur Salud</a:t>
            </a:r>
            <a:endParaRPr lang="es-ES" sz="2800" b="1" dirty="0" smtClean="0">
              <a:solidFill>
                <a:srgbClr val="990000"/>
              </a:solidFill>
              <a:latin typeface="Calibri" pitchFamily="34" charset="0"/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9"/>
          <p:cNvPicPr>
            <a:picLocks noChangeAspect="1" noChangeArrowheads="1"/>
          </p:cNvPicPr>
          <p:nvPr/>
        </p:nvPicPr>
        <p:blipFill>
          <a:blip r:embed="rId4" cstate="print"/>
          <a:srcRect l="6299" t="5250" r="5496" b="5496"/>
          <a:stretch>
            <a:fillRect/>
          </a:stretch>
        </p:blipFill>
        <p:spPr bwMode="auto">
          <a:xfrm>
            <a:off x="142844" y="142876"/>
            <a:ext cx="2000264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1763688" y="4005064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Subgrupo de Trabajo 11 Salud</a:t>
            </a:r>
          </a:p>
          <a:p>
            <a:pPr algn="ctr"/>
            <a:r>
              <a:rPr lang="es-MX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Subcomisión de Ejercicio Profesional</a:t>
            </a:r>
            <a:endParaRPr lang="es-ES" b="1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123158" y="71414"/>
            <a:ext cx="49491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100" dirty="0" smtClean="0">
                <a:latin typeface="Calibri" pitchFamily="34" charset="0"/>
              </a:rPr>
              <a:t>II Seminario Internacional</a:t>
            </a:r>
          </a:p>
          <a:p>
            <a:pPr algn="ctr"/>
            <a:r>
              <a:rPr lang="es-MX" sz="2100" dirty="0" smtClean="0">
                <a:latin typeface="Calibri" pitchFamily="34" charset="0"/>
              </a:rPr>
              <a:t>“Formación de Trabajadores Técnicos en Salud en el Mercosur”</a:t>
            </a:r>
          </a:p>
          <a:p>
            <a:pPr algn="ctr"/>
            <a:r>
              <a:rPr lang="es-MX" sz="2100" dirty="0" smtClean="0">
                <a:latin typeface="Calibri" pitchFamily="34" charset="0"/>
              </a:rPr>
              <a:t>Rio de Janeiro, 28 a 30 de diciembre 2012</a:t>
            </a:r>
            <a:endParaRPr lang="es-ES" sz="2100" dirty="0">
              <a:latin typeface="Calibri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572000" y="5715016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000" dirty="0" smtClean="0">
                <a:latin typeface="Calibri" pitchFamily="34" charset="0"/>
              </a:rPr>
              <a:t>Dra. Isabel Duré</a:t>
            </a:r>
          </a:p>
          <a:p>
            <a:pPr algn="r"/>
            <a:r>
              <a:rPr lang="es-AR" sz="2000" dirty="0" smtClean="0">
                <a:latin typeface="Calibri" pitchFamily="34" charset="0"/>
              </a:rPr>
              <a:t>Ministerio de Salud de la Nación</a:t>
            </a:r>
          </a:p>
          <a:p>
            <a:pPr algn="r"/>
            <a:r>
              <a:rPr lang="es-AR" sz="2000" dirty="0" smtClean="0">
                <a:latin typeface="Calibri" pitchFamily="34" charset="0"/>
              </a:rPr>
              <a:t>Argentina</a:t>
            </a:r>
            <a:endParaRPr lang="es-AR" sz="2000" dirty="0">
              <a:latin typeface="Calibri" pitchFamily="34" charset="0"/>
            </a:endParaRPr>
          </a:p>
        </p:txBody>
      </p:sp>
      <p:pic>
        <p:nvPicPr>
          <p:cNvPr id="10" name="9 Imagen" descr="mercosul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768" y="258275"/>
            <a:ext cx="1785950" cy="109902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144016"/>
            <a:ext cx="8064896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Misión desde un ámbito técnico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como el SGT-11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95536" y="1772816"/>
            <a:ext cx="87484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dirty="0" smtClean="0">
                <a:latin typeface="Calibri" pitchFamily="34" charset="0"/>
              </a:rPr>
              <a:t>Armonización de las reglamentaciones existentes y generación de normativas comunes que tiendan a ser superadoras de las existentes en los Estados Parte</a:t>
            </a:r>
          </a:p>
          <a:p>
            <a:pPr>
              <a:buFont typeface="Wingdings" pitchFamily="2" charset="2"/>
              <a:buChar char="ü"/>
            </a:pPr>
            <a:endParaRPr lang="es-ES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ES" dirty="0" smtClean="0">
                <a:latin typeface="Calibri" pitchFamily="34" charset="0"/>
              </a:rPr>
              <a:t>Establecer mecanismos de adaptación a esas normativas al interior de los Estados Parte, respetando las asimetrías.</a:t>
            </a:r>
          </a:p>
          <a:p>
            <a:endParaRPr lang="es-ES" dirty="0" smtClean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395536" y="1289050"/>
            <a:ext cx="813402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b="1" dirty="0" smtClean="0">
                <a:latin typeface="Calibri" pitchFamily="34" charset="0"/>
              </a:rPr>
              <a:t>	</a:t>
            </a:r>
          </a:p>
          <a:p>
            <a:r>
              <a:rPr lang="es-MX" sz="2800" dirty="0">
                <a:latin typeface="Calibri" pitchFamily="34" charset="0"/>
              </a:rPr>
              <a:t>	</a:t>
            </a:r>
          </a:p>
          <a:p>
            <a:r>
              <a:rPr lang="es-MX" b="1" dirty="0">
                <a:latin typeface="Arial" charset="0"/>
              </a:rPr>
              <a:t>		</a:t>
            </a:r>
            <a:endParaRPr lang="es-ES" b="1" dirty="0">
              <a:latin typeface="Arial" charset="0"/>
            </a:endParaRPr>
          </a:p>
        </p:txBody>
      </p:sp>
      <p:graphicFrame>
        <p:nvGraphicFramePr>
          <p:cNvPr id="5" name="3 Gráfico"/>
          <p:cNvGraphicFramePr/>
          <p:nvPr>
            <p:extLst>
              <p:ext uri="{D42A27DB-BD31-4B8C-83A1-F6EECF244321}">
                <p14:modId xmlns:p14="http://schemas.microsoft.com/office/powerpoint/2010/main" xmlns="" val="3292802682"/>
              </p:ext>
            </p:extLst>
          </p:nvPr>
        </p:nvGraphicFramePr>
        <p:xfrm>
          <a:off x="970159" y="1289050"/>
          <a:ext cx="69847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Resoluciones armonizadas en el SGT 11 (2010)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539552" y="1268760"/>
            <a:ext cx="814479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ES" dirty="0" smtClean="0">
                <a:latin typeface="Calibri" pitchFamily="34" charset="0"/>
              </a:rPr>
              <a:t>Mayor desarrollo en el tiempo de los procesos de negociación de la Comisión de Productos (1993)</a:t>
            </a:r>
          </a:p>
          <a:p>
            <a:pPr>
              <a:buFont typeface="Wingdings" pitchFamily="2" charset="2"/>
              <a:buChar char="§"/>
            </a:pPr>
            <a:endParaRPr lang="es-E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dirty="0" smtClean="0">
                <a:latin typeface="Calibri" pitchFamily="34" charset="0"/>
              </a:rPr>
              <a:t> Prevalencia  de efectos de la unión aduanera</a:t>
            </a:r>
          </a:p>
          <a:p>
            <a:pPr>
              <a:buFont typeface="Wingdings" pitchFamily="2" charset="2"/>
              <a:buChar char="§"/>
            </a:pPr>
            <a:endParaRPr lang="es-E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dirty="0" smtClean="0">
                <a:latin typeface="Calibri" pitchFamily="34" charset="0"/>
              </a:rPr>
              <a:t>La vigilancia es previa a la integración MERCOSUR y tiene una</a:t>
            </a:r>
          </a:p>
          <a:p>
            <a:pPr>
              <a:buFont typeface="Wingdings" pitchFamily="2" charset="2"/>
              <a:buNone/>
            </a:pPr>
            <a:r>
              <a:rPr lang="es-ES" dirty="0" smtClean="0">
                <a:latin typeface="Calibri" pitchFamily="34" charset="0"/>
              </a:rPr>
              <a:t>  Impronta </a:t>
            </a:r>
            <a:r>
              <a:rPr lang="es-ES" dirty="0" err="1" smtClean="0">
                <a:latin typeface="Calibri" pitchFamily="34" charset="0"/>
              </a:rPr>
              <a:t>extrarregional</a:t>
            </a:r>
            <a:r>
              <a:rPr lang="es-ES" dirty="0" smtClean="0">
                <a:latin typeface="Calibri" pitchFamily="34" charset="0"/>
              </a:rPr>
              <a:t> muy importante en su normativa.</a:t>
            </a:r>
          </a:p>
          <a:p>
            <a:pPr>
              <a:buFont typeface="Wingdings" pitchFamily="2" charset="2"/>
              <a:buNone/>
            </a:pPr>
            <a:endParaRPr lang="es-E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dirty="0" smtClean="0">
                <a:latin typeface="Calibri" pitchFamily="34" charset="0"/>
              </a:rPr>
              <a:t>La integración de sistemas y servicios es la más inédita </a:t>
            </a:r>
          </a:p>
          <a:p>
            <a:pPr>
              <a:buFont typeface="Wingdings" pitchFamily="2" charset="2"/>
              <a:buNone/>
            </a:pPr>
            <a:r>
              <a:rPr lang="es-ES" dirty="0" smtClean="0">
                <a:latin typeface="Calibri" pitchFamily="34" charset="0"/>
              </a:rPr>
              <a:t>  y reconoce las mayores dificultades al igual que en otros procesos  de integración regional</a:t>
            </a:r>
          </a:p>
          <a:p>
            <a:pPr>
              <a:buFont typeface="Wingdings" pitchFamily="2" charset="2"/>
              <a:buNone/>
            </a:pPr>
            <a:endParaRPr lang="es-ES" dirty="0" smtClean="0"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s-ES" dirty="0" smtClean="0">
                <a:latin typeface="Calibri" pitchFamily="34" charset="0"/>
              </a:rPr>
              <a:t>Las asimetrías y modalidades de los sistemas y servicios </a:t>
            </a:r>
          </a:p>
          <a:p>
            <a:pPr>
              <a:buFont typeface="Wingdings" pitchFamily="2" charset="2"/>
              <a:buNone/>
            </a:pPr>
            <a:r>
              <a:rPr lang="es-ES" dirty="0" smtClean="0">
                <a:latin typeface="Calibri" pitchFamily="34" charset="0"/>
              </a:rPr>
              <a:t>  de salud  en el ámbito MERCOSUR e </a:t>
            </a:r>
            <a:r>
              <a:rPr lang="es-ES" dirty="0" err="1" smtClean="0">
                <a:latin typeface="Calibri" pitchFamily="34" charset="0"/>
              </a:rPr>
              <a:t>intrapaíses</a:t>
            </a:r>
            <a:r>
              <a:rPr lang="es-ES" dirty="0" smtClean="0">
                <a:latin typeface="Calibri" pitchFamily="34" charset="0"/>
              </a:rPr>
              <a:t> son  importantes</a:t>
            </a:r>
            <a:endParaRPr lang="es-ES" b="1" dirty="0"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Algunas causas que pueden explicitar las diferencias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395536" y="1196752"/>
            <a:ext cx="849694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ES" dirty="0" smtClean="0">
              <a:latin typeface="Calibri" pitchFamily="34" charset="0"/>
            </a:endParaRPr>
          </a:p>
          <a:p>
            <a:endParaRPr lang="es-ES" dirty="0" smtClean="0">
              <a:latin typeface="Calibri" pitchFamily="34" charset="0"/>
            </a:endParaRPr>
          </a:p>
          <a:p>
            <a:r>
              <a:rPr lang="es-ES" dirty="0" smtClean="0">
                <a:latin typeface="Calibri" pitchFamily="34" charset="0"/>
              </a:rPr>
              <a:t> Cómo, a partir de su pauta de acción, fortalecer la dimensión social de integración, trascendiendo los aspectos exclusivamente comerciales y económicos. </a:t>
            </a:r>
          </a:p>
          <a:p>
            <a:endParaRPr lang="es-ES" dirty="0" smtClean="0">
              <a:latin typeface="Calibri" pitchFamily="34" charset="0"/>
            </a:endParaRPr>
          </a:p>
          <a:p>
            <a:r>
              <a:rPr lang="es-ES" dirty="0" smtClean="0">
                <a:latin typeface="Calibri" pitchFamily="34" charset="0"/>
              </a:rPr>
              <a:t>Cómo constituir al SGT11 en un espacio de intercambio de información y debate que fortalezca decisiones nacionales y regionales</a:t>
            </a:r>
          </a:p>
          <a:p>
            <a:endParaRPr lang="es-AR" dirty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Pero los desafíos…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84784"/>
            <a:ext cx="8280400" cy="4897015"/>
          </a:xfrm>
          <a:noFill/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s-ES" sz="2000" b="1" dirty="0" smtClean="0">
                <a:effectLst/>
                <a:latin typeface="Calibri" pitchFamily="34" charset="0"/>
              </a:rPr>
              <a:t>Pauta Negociadora – Res. GMC 13/07</a:t>
            </a:r>
          </a:p>
          <a:p>
            <a:pPr>
              <a:spcBef>
                <a:spcPts val="1200"/>
              </a:spcBef>
            </a:pPr>
            <a:r>
              <a:rPr lang="es-AR" sz="2000" dirty="0" err="1" smtClean="0">
                <a:latin typeface="Calibri" pitchFamily="34" charset="0"/>
              </a:rPr>
              <a:t>ldentificar</a:t>
            </a:r>
            <a:r>
              <a:rPr lang="es-AR" sz="2000" dirty="0" smtClean="0">
                <a:latin typeface="Calibri" pitchFamily="34" charset="0"/>
              </a:rPr>
              <a:t> y especificar, en función de las necesidades y de las políticas de salud de los Estados Parte, qué profesiones y áreas de actuación serán priorizadas;  </a:t>
            </a:r>
          </a:p>
          <a:p>
            <a:pPr>
              <a:spcBef>
                <a:spcPts val="1200"/>
              </a:spcBef>
            </a:pPr>
            <a:r>
              <a:rPr lang="es-AR" sz="2000" dirty="0" smtClean="0">
                <a:latin typeface="Calibri" pitchFamily="34" charset="0"/>
              </a:rPr>
              <a:t>Definir criterios de evaluación y certificación de profesionales y especialistas, teniendo en cuenta la actuación de las entidades formadoras en los Estados Parte;  </a:t>
            </a:r>
          </a:p>
          <a:p>
            <a:pPr>
              <a:spcBef>
                <a:spcPts val="1200"/>
              </a:spcBef>
            </a:pPr>
            <a:r>
              <a:rPr lang="es-AR" sz="2000" dirty="0" smtClean="0">
                <a:latin typeface="Calibri" pitchFamily="34" charset="0"/>
              </a:rPr>
              <a:t>Desarrollar el proceso de compatibilización de las especialidades de las profesiones de salud de nivel superior;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s-AR" sz="2000" dirty="0" smtClean="0">
                <a:latin typeface="Calibri" pitchFamily="34" charset="0"/>
              </a:rPr>
              <a:t>Definir y acompañar el proceso de implementación de la Matriz Mínima para el ejercicio profesional; 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s-AR" sz="2000" dirty="0" err="1" smtClean="0">
                <a:latin typeface="Calibri" pitchFamily="34" charset="0"/>
              </a:rPr>
              <a:t>ldentificar</a:t>
            </a:r>
            <a:r>
              <a:rPr lang="es-AR" sz="2000" dirty="0" smtClean="0">
                <a:latin typeface="Calibri" pitchFamily="34" charset="0"/>
              </a:rPr>
              <a:t> las necesidades de conocimiento sobre desarrollo y ejercicio profesional de los Estados Parte, tendientes a dar insumos para avanzar en el proceso de armonización normativa</a:t>
            </a:r>
            <a:r>
              <a:rPr lang="es-AR" sz="2000" dirty="0" smtClean="0"/>
              <a:t>.  </a:t>
            </a:r>
          </a:p>
          <a:p>
            <a:pPr>
              <a:lnSpc>
                <a:spcPct val="80000"/>
              </a:lnSpc>
            </a:pPr>
            <a:endParaRPr lang="es-ES" sz="2400" dirty="0" smtClean="0">
              <a:effectLst/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es-ES" sz="2000" dirty="0" smtClean="0">
              <a:effectLst/>
            </a:endParaRPr>
          </a:p>
          <a:p>
            <a:pPr>
              <a:lnSpc>
                <a:spcPct val="80000"/>
              </a:lnSpc>
            </a:pPr>
            <a:endParaRPr lang="es-ES" sz="2000" dirty="0" smtClean="0">
              <a:effectLst/>
              <a:latin typeface="Verdana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SGT N° 11 - Salud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040" y="764704"/>
            <a:ext cx="8640960" cy="576064"/>
          </a:xfrm>
          <a:noFill/>
        </p:spPr>
        <p:txBody>
          <a:bodyPr/>
          <a:lstStyle/>
          <a:p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Subcomisión de Desarrollo y Ejercicio Profesional</a:t>
            </a:r>
            <a:r>
              <a:rPr lang="es-ES" sz="2400" dirty="0" smtClean="0"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1"/>
            <a:ext cx="9144000" cy="540032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Res GMC Nº 27/04- Matriz Mínima de Registro de Profesionales de Salud del MERCOSUR:</a:t>
            </a:r>
            <a:r>
              <a:rPr lang="es-ES" sz="2200" b="1" dirty="0" smtClean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es-ES" sz="2200" b="1" dirty="0" smtClean="0">
                <a:solidFill>
                  <a:schemeClr val="accent2"/>
                </a:solidFill>
                <a:latin typeface="Calibri" pitchFamily="34" charset="0"/>
              </a:rPr>
            </a:br>
            <a:r>
              <a:rPr lang="es-ES" sz="2200" dirty="0" smtClean="0">
                <a:latin typeface="Calibri" pitchFamily="34" charset="0"/>
              </a:rPr>
              <a:t>Instrumento de Registro de los profesionales de la salud de cada uno de los Estados Partes, con información mínima armonizada, administrados y gestionados por los Ministerios de Salud</a:t>
            </a:r>
            <a:endParaRPr lang="es-ES" sz="24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400" dirty="0" smtClean="0">
                <a:latin typeface="Calibri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Res GMC N° 07/12 </a:t>
            </a:r>
            <a:r>
              <a:rPr lang="es-ES" sz="2200" dirty="0" smtClean="0">
                <a:latin typeface="Calibri" pitchFamily="34" charset="0"/>
              </a:rPr>
              <a:t>(deroga Res GMC N° 66/06) </a:t>
            </a:r>
            <a:r>
              <a:rPr lang="es-ES" sz="2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Profesiones de Salud Comunes del MERCOSUR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s-ES" sz="2200" dirty="0" smtClean="0">
                <a:latin typeface="Calibri" pitchFamily="34" charset="0"/>
              </a:rPr>
              <a:t>     Aprueba un listado de profesiones de grado comunes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s-ES" sz="2200" dirty="0" smtClean="0">
                <a:latin typeface="Calibri" pitchFamily="34" charset="0"/>
              </a:rPr>
              <a:t> </a:t>
            </a:r>
            <a:endParaRPr lang="es-ES" sz="2200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Res 08/12 (deroga Res. GMC Nº 73/00) -Especialidades Médicas Comunes en el MERCOSUR: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400" dirty="0" smtClean="0">
                <a:latin typeface="Verdana" pitchFamily="34" charset="0"/>
              </a:rPr>
              <a:t>	</a:t>
            </a:r>
            <a:r>
              <a:rPr lang="es-ES" sz="2400" dirty="0" smtClean="0">
                <a:latin typeface="Calibri" pitchFamily="34" charset="0"/>
              </a:rPr>
              <a:t>Aprueba un listado de especialidades médicas comunes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Res. GMC Nº58/01 -Principios Éticos Médicos del MERCOSUR: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400" dirty="0" smtClean="0">
                <a:latin typeface="Calibri" pitchFamily="34" charset="0"/>
              </a:rPr>
              <a:t>	Establece normas básicas para el ejercicio profesional médico.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24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s-ES" sz="2400" dirty="0" smtClean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Subcomisión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de Desarrollo y Ejercicio Profesional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03040" y="620688"/>
            <a:ext cx="86409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Resoluciones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12568"/>
          </a:xfrm>
        </p:spPr>
        <p:txBody>
          <a:bodyPr/>
          <a:lstStyle/>
          <a:p>
            <a:r>
              <a:rPr lang="es-ES" sz="1600" b="1" dirty="0" smtClean="0">
                <a:latin typeface="Calibri" pitchFamily="34" charset="0"/>
              </a:rPr>
              <a:t>Código </a:t>
            </a:r>
            <a:r>
              <a:rPr lang="es-ES" sz="1600" dirty="0" smtClean="0">
                <a:latin typeface="Calibri" pitchFamily="34" charset="0"/>
              </a:rPr>
              <a:t>|___|___|</a:t>
            </a:r>
            <a:r>
              <a:rPr lang="es-ES" sz="1600" b="1" dirty="0" smtClean="0">
                <a:latin typeface="Calibri" pitchFamily="34" charset="0"/>
              </a:rPr>
              <a:t> -</a:t>
            </a:r>
            <a:r>
              <a:rPr lang="es-ES" sz="1600" dirty="0" smtClean="0">
                <a:latin typeface="Calibri" pitchFamily="34" charset="0"/>
              </a:rPr>
              <a:t> |___| - |___|___|___|___|___|___|___|___|</a:t>
            </a:r>
            <a:endParaRPr lang="es-AR" sz="1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1600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1600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Nombre                                             Apellidos 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Tipo y Nº de Documento de Identidad...................Fecha de Nacimiento      /      /             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Ciudad y País de Nacimiento.........................................................................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Nacionalidad........................... Sexo 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Profesión ......................................................................................................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Título/Diploma/Certificado..............................................................................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Institución formadora......................................................................................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Fecha ...../....../....... Ciudad ....................................País.................................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Nº Registro Profesional......................./Jurisdicción....................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Fecha de registro        /      /        </a:t>
            </a:r>
            <a:endParaRPr lang="es-AR" sz="1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1600" b="1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Observaciones................................................................................................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1600" b="1" dirty="0" smtClean="0">
                <a:latin typeface="Calibri" pitchFamily="34" charset="0"/>
              </a:rPr>
              <a:t> </a:t>
            </a:r>
            <a:endParaRPr lang="es-AR" sz="1600" dirty="0">
              <a:latin typeface="Calibri" pitchFamily="34" charset="0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72008"/>
            <a:ext cx="8352928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Matriz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mínima de registro de profesionales de la Salud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Res GMC 27/04 – Anexo I - MERCOSUR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12568"/>
          </a:xfrm>
        </p:spPr>
        <p:txBody>
          <a:bodyPr/>
          <a:lstStyle/>
          <a:p>
            <a:r>
              <a:rPr lang="es-ES" sz="1600" b="1" dirty="0" smtClean="0">
                <a:latin typeface="Calibri" pitchFamily="34" charset="0"/>
              </a:rPr>
              <a:t>DATOS RESERVADOS</a:t>
            </a:r>
            <a:endParaRPr lang="es-AR" sz="1600" b="1" u="sng" dirty="0" smtClean="0">
              <a:latin typeface="Calibri" pitchFamily="34" charset="0"/>
            </a:endParaRPr>
          </a:p>
          <a:p>
            <a:r>
              <a:rPr lang="es-ES" sz="1600" b="1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b="1" dirty="0" smtClean="0">
                <a:latin typeface="Calibri" pitchFamily="34" charset="0"/>
              </a:rPr>
              <a:t>Domicilio Particular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Calle........................................................................................Nº...................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Ciudad ............................Provincia...................País.......................................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pt-BR" sz="1600" dirty="0" smtClean="0">
                <a:latin typeface="Calibri" pitchFamily="34" charset="0"/>
              </a:rPr>
              <a:t>Código Postal...................</a:t>
            </a:r>
            <a:r>
              <a:rPr lang="pt-BR" sz="1600" dirty="0" err="1" smtClean="0">
                <a:latin typeface="Calibri" pitchFamily="34" charset="0"/>
              </a:rPr>
              <a:t>Teléfonos</a:t>
            </a:r>
            <a:r>
              <a:rPr lang="pt-BR" sz="1600" dirty="0" smtClean="0">
                <a:latin typeface="Calibri" pitchFamily="34" charset="0"/>
              </a:rPr>
              <a:t> 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pt-BR" sz="1600" dirty="0" err="1" smtClean="0">
                <a:latin typeface="Calibri" pitchFamily="34" charset="0"/>
              </a:rPr>
              <a:t>E-mail</a:t>
            </a:r>
            <a:r>
              <a:rPr lang="pt-BR" sz="1600" dirty="0" smtClean="0">
                <a:latin typeface="Calibri" pitchFamily="34" charset="0"/>
              </a:rPr>
              <a:t>.............................................................................................................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pt-BR" sz="1600" b="1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b="1" u="sng" dirty="0" smtClean="0">
                <a:latin typeface="Calibri" pitchFamily="34" charset="0"/>
              </a:rPr>
              <a:t>Sanciones</a:t>
            </a:r>
            <a:endParaRPr lang="es-AR" sz="1600" b="1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Tipo........................................ Fecha  ......./......./........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Motivo  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Institución que impone la sanción...........................................................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endParaRPr lang="es-AR" sz="16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1600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endParaRPr lang="es-AR" sz="1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1600" b="1" dirty="0" smtClean="0">
                <a:latin typeface="Calibri" pitchFamily="34" charset="0"/>
              </a:rPr>
              <a:t> </a:t>
            </a:r>
            <a:endParaRPr lang="es-AR" sz="1600" dirty="0">
              <a:latin typeface="Calibri" pitchFamily="34" charset="0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72008"/>
            <a:ext cx="8352928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Matriz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mínima de registro de profesionales de la Salud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Res GMC 27/04 – Anexo I - MERCOSUR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12568"/>
          </a:xfrm>
        </p:spPr>
        <p:txBody>
          <a:bodyPr/>
          <a:lstStyle/>
          <a:p>
            <a:r>
              <a:rPr lang="es-ES" sz="1600" b="1" u="sng" dirty="0" smtClean="0">
                <a:latin typeface="Calibri" pitchFamily="34" charset="0"/>
              </a:rPr>
              <a:t>Formación de Postgrado </a:t>
            </a:r>
            <a:endParaRPr lang="es-AR" sz="1600" b="1" u="sng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Título/Diploma/Certificado .................................................................................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Institución formadora ........................................................................................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Fecha ....../....../....... Ciudad .....................País 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Nº Registro Profesional......................./Jurisdicción....................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Fecha de registro        /      /        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r>
              <a:rPr lang="pt-BR" sz="1600" b="1" u="sng" dirty="0" err="1" smtClean="0">
                <a:latin typeface="Calibri" pitchFamily="34" charset="0"/>
              </a:rPr>
              <a:t>Reválida</a:t>
            </a:r>
            <a:r>
              <a:rPr lang="pt-BR" sz="1600" b="1" u="sng" dirty="0" smtClean="0">
                <a:latin typeface="Calibri" pitchFamily="34" charset="0"/>
              </a:rPr>
              <a:t> de Título/Diploma/Certificado</a:t>
            </a:r>
            <a:r>
              <a:rPr lang="pt-BR" sz="1600" u="sng" dirty="0" smtClean="0">
                <a:latin typeface="Calibri" pitchFamily="34" charset="0"/>
              </a:rPr>
              <a:t>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Institución ....................................................................................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Fecha ....../......./....... País ............................................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b="1" dirty="0" smtClean="0">
                <a:latin typeface="Calibri" pitchFamily="34" charset="0"/>
              </a:rPr>
              <a:t>Registro de Título/Diploma/Certificado en otro País del MERCOSUR </a:t>
            </a:r>
            <a:endParaRPr lang="es-AR" sz="1600" b="1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País  ................................Fecha ....../........./........</a:t>
            </a:r>
            <a:endParaRPr lang="es-AR" sz="1600" dirty="0" smtClean="0">
              <a:latin typeface="Calibri" pitchFamily="34" charset="0"/>
            </a:endParaRPr>
          </a:p>
          <a:p>
            <a:r>
              <a:rPr lang="es-ES" sz="1600" b="1" dirty="0" smtClean="0">
                <a:latin typeface="Calibri" pitchFamily="34" charset="0"/>
              </a:rPr>
              <a:t> </a:t>
            </a:r>
            <a:endParaRPr lang="es-AR" sz="1600" b="1" dirty="0" smtClean="0">
              <a:latin typeface="Calibri" pitchFamily="34" charset="0"/>
            </a:endParaRPr>
          </a:p>
          <a:p>
            <a:r>
              <a:rPr lang="es-ES" sz="1600" dirty="0" smtClean="0">
                <a:latin typeface="Calibri" pitchFamily="34" charset="0"/>
              </a:rPr>
              <a:t> </a:t>
            </a:r>
            <a:endParaRPr lang="es-AR" sz="1600" dirty="0" smtClean="0">
              <a:latin typeface="Calibri" pitchFamily="34" charset="0"/>
            </a:endParaRPr>
          </a:p>
          <a:p>
            <a:endParaRPr lang="es-AR" sz="1600" dirty="0" smtClean="0">
              <a:latin typeface="Calibri" pitchFamily="34" charset="0"/>
            </a:endParaRPr>
          </a:p>
          <a:p>
            <a:pPr>
              <a:buNone/>
            </a:pPr>
            <a:r>
              <a:rPr lang="es-ES" sz="1600" b="1" dirty="0" smtClean="0">
                <a:latin typeface="Calibri" pitchFamily="34" charset="0"/>
              </a:rPr>
              <a:t> </a:t>
            </a:r>
            <a:endParaRPr lang="es-AR" sz="1600" dirty="0">
              <a:latin typeface="Calibri" pitchFamily="34" charset="0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72008"/>
            <a:ext cx="8352928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Matriz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mínima de registro de profesionales de la Salud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Res GMC 27/04 – Anexo I - MERCOSUR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96943" cy="511197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None/>
            </a:pPr>
            <a:r>
              <a:rPr lang="es-ES" sz="2200" dirty="0" smtClean="0">
                <a:latin typeface="Calibri" pitchFamily="34" charset="0"/>
              </a:rPr>
              <a:t>Se parte  de: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es-ES" sz="2200" dirty="0" smtClean="0">
                <a:latin typeface="Calibri" pitchFamily="34" charset="0"/>
              </a:rPr>
              <a:t>Poca sistematización de la información. 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r>
              <a:rPr lang="es-ES" sz="2200" dirty="0" smtClean="0">
                <a:latin typeface="Calibri" pitchFamily="34" charset="0"/>
              </a:rPr>
              <a:t>Grandes asimetrías ente los países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endParaRPr lang="es-ES" sz="2200" dirty="0" smtClean="0"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2200" dirty="0" smtClean="0">
                <a:latin typeface="Calibri" pitchFamily="34" charset="0"/>
              </a:rPr>
              <a:t>Construcción de sistemas de información nacionales sobre bases existentes</a:t>
            </a:r>
          </a:p>
          <a:p>
            <a:pPr marL="609600" indent="-6096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s-ES" sz="2200" dirty="0" smtClean="0">
                <a:latin typeface="Calibri" pitchFamily="34" charset="0"/>
              </a:rPr>
              <a:t>Pasaje a plataforma web </a:t>
            </a:r>
            <a:r>
              <a:rPr lang="es-ES" sz="2000" dirty="0" smtClean="0">
                <a:latin typeface="Calibri" pitchFamily="34" charset="0"/>
              </a:rPr>
              <a:t>(Alcanzado en ACTA 02/2011)</a:t>
            </a:r>
          </a:p>
          <a:p>
            <a:pPr marL="609600" indent="-609600" eaLnBrk="1" hangingPunct="1">
              <a:lnSpc>
                <a:spcPct val="80000"/>
              </a:lnSpc>
              <a:buFont typeface="+mj-lt"/>
              <a:buAutoNum type="arabicPeriod"/>
            </a:pPr>
            <a:endParaRPr lang="es-ES" sz="2200" dirty="0" smtClean="0"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s-ES" sz="2400" dirty="0" smtClean="0">
                <a:latin typeface="Calibri" pitchFamily="34" charset="0"/>
              </a:rPr>
              <a:t>Situación actual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200" dirty="0" smtClean="0">
                <a:latin typeface="Calibri" pitchFamily="34" charset="0"/>
              </a:rPr>
              <a:t>Definición de datos a compartir en una primera etapa </a:t>
            </a:r>
            <a:r>
              <a:rPr lang="es-ES" sz="2000" dirty="0" smtClean="0">
                <a:latin typeface="Calibri" pitchFamily="34" charset="0"/>
              </a:rPr>
              <a:t>(ACTA 02/2011)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200" dirty="0" smtClean="0">
                <a:latin typeface="Calibri" pitchFamily="34" charset="0"/>
              </a:rPr>
              <a:t>Definición de </a:t>
            </a:r>
            <a:r>
              <a:rPr lang="es-ES" sz="2200" dirty="0" err="1" smtClean="0">
                <a:latin typeface="Calibri" pitchFamily="34" charset="0"/>
              </a:rPr>
              <a:t>interfase</a:t>
            </a:r>
            <a:r>
              <a:rPr lang="es-ES" sz="2200" dirty="0" smtClean="0">
                <a:latin typeface="Calibri" pitchFamily="34" charset="0"/>
              </a:rPr>
              <a:t> web </a:t>
            </a:r>
            <a:r>
              <a:rPr lang="es-ES" sz="2000" dirty="0" smtClean="0">
                <a:latin typeface="Calibri" pitchFamily="34" charset="0"/>
              </a:rPr>
              <a:t>(ACTA 01/2012). </a:t>
            </a:r>
            <a:r>
              <a:rPr lang="es-ES" sz="2200" dirty="0" smtClean="0">
                <a:latin typeface="Calibri" pitchFamily="34" charset="0"/>
              </a:rPr>
              <a:t>Articulación de responsables de sistemas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MX" sz="2200" dirty="0" smtClean="0">
                <a:latin typeface="Calibri" pitchFamily="34" charset="0"/>
              </a:rPr>
              <a:t>Exigencia de que los profesionales que deseen migrar estén incorporados en la MM (vigente desde octubre de 2012)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es-ES" sz="2200" dirty="0" smtClean="0">
                <a:latin typeface="Calibri" pitchFamily="34" charset="0"/>
              </a:rPr>
              <a:t>Armonización de nomenclaturas </a:t>
            </a:r>
            <a:r>
              <a:rPr lang="es-ES" sz="2000" dirty="0" smtClean="0">
                <a:latin typeface="Calibri" pitchFamily="34" charset="0"/>
              </a:rPr>
              <a:t>(ACTA 01/2012)</a:t>
            </a:r>
          </a:p>
          <a:p>
            <a:endParaRPr lang="es-ES" sz="2000" b="1" dirty="0" smtClean="0"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s-ES" sz="2000" dirty="0" smtClean="0">
              <a:latin typeface="Calibri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es-ES" sz="2000" dirty="0" smtClean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Matriz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mínima de Datos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Proceso de implementación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82324" y="260648"/>
            <a:ext cx="7365632" cy="4081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s-ES" dirty="0">
                <a:latin typeface="Calibri" pitchFamily="34" charset="0"/>
              </a:rPr>
              <a:t>El 26 de Marzo de 1991, el </a:t>
            </a:r>
            <a:r>
              <a:rPr lang="es-ES" b="1" dirty="0">
                <a:solidFill>
                  <a:srgbClr val="990000"/>
                </a:solidFill>
                <a:latin typeface="Calibri" pitchFamily="34" charset="0"/>
              </a:rPr>
              <a:t>Tratado de Asunción </a:t>
            </a:r>
            <a:r>
              <a:rPr lang="es-ES" dirty="0">
                <a:latin typeface="Calibri" pitchFamily="34" charset="0"/>
              </a:rPr>
              <a:t>crea el</a:t>
            </a:r>
          </a:p>
          <a:p>
            <a:pPr algn="ctr">
              <a:lnSpc>
                <a:spcPct val="90000"/>
              </a:lnSpc>
              <a:defRPr/>
            </a:pPr>
            <a:r>
              <a:rPr lang="es-ES" dirty="0">
                <a:latin typeface="Calibri" pitchFamily="34" charset="0"/>
              </a:rPr>
              <a:t> 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Mercado Común del Sur – MERCOSUR</a:t>
            </a:r>
          </a:p>
          <a:p>
            <a:pPr>
              <a:lnSpc>
                <a:spcPct val="90000"/>
              </a:lnSpc>
              <a:defRPr/>
            </a:pPr>
            <a:r>
              <a:rPr lang="es-ES" b="1" dirty="0">
                <a:latin typeface="Calibri" pitchFamily="34" charset="0"/>
              </a:rPr>
              <a:t> </a:t>
            </a:r>
          </a:p>
          <a:p>
            <a:pPr>
              <a:lnSpc>
                <a:spcPct val="90000"/>
              </a:lnSpc>
              <a:defRPr/>
            </a:pPr>
            <a:endParaRPr lang="es-ES" b="1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ES" b="1" dirty="0" smtClean="0">
                <a:latin typeface="Calibri" pitchFamily="34" charset="0"/>
              </a:rPr>
              <a:t>Lo </a:t>
            </a:r>
            <a:r>
              <a:rPr lang="es-ES" b="1" dirty="0">
                <a:latin typeface="Calibri" pitchFamily="34" charset="0"/>
              </a:rPr>
              <a:t>integran como </a:t>
            </a:r>
            <a:r>
              <a:rPr lang="es-ES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Estados Parte</a:t>
            </a:r>
          </a:p>
          <a:p>
            <a:pPr>
              <a:lnSpc>
                <a:spcPct val="90000"/>
              </a:lnSpc>
              <a:defRPr/>
            </a:pPr>
            <a:r>
              <a:rPr lang="es-AR" dirty="0">
                <a:latin typeface="Calibri" pitchFamily="34" charset="0"/>
              </a:rPr>
              <a:t>La República </a:t>
            </a:r>
            <a:r>
              <a:rPr lang="es-AR" b="1" dirty="0">
                <a:latin typeface="Calibri" pitchFamily="34" charset="0"/>
              </a:rPr>
              <a:t>Argentina</a:t>
            </a:r>
            <a:r>
              <a:rPr lang="es-AR" dirty="0">
                <a:latin typeface="Calibri" pitchFamily="34" charset="0"/>
              </a:rPr>
              <a:t>, </a:t>
            </a:r>
          </a:p>
          <a:p>
            <a:pPr>
              <a:lnSpc>
                <a:spcPct val="90000"/>
              </a:lnSpc>
              <a:defRPr/>
            </a:pPr>
            <a:r>
              <a:rPr lang="es-AR" dirty="0">
                <a:latin typeface="Calibri" pitchFamily="34" charset="0"/>
              </a:rPr>
              <a:t>La República Federativa de </a:t>
            </a:r>
            <a:r>
              <a:rPr lang="es-AR" b="1" dirty="0">
                <a:latin typeface="Calibri" pitchFamily="34" charset="0"/>
              </a:rPr>
              <a:t>Brasil</a:t>
            </a:r>
            <a:r>
              <a:rPr lang="es-AR" dirty="0">
                <a:latin typeface="Calibri" pitchFamily="34" charset="0"/>
              </a:rPr>
              <a:t>, </a:t>
            </a:r>
          </a:p>
          <a:p>
            <a:pPr>
              <a:lnSpc>
                <a:spcPct val="90000"/>
              </a:lnSpc>
              <a:defRPr/>
            </a:pPr>
            <a:r>
              <a:rPr lang="es-AR" dirty="0">
                <a:latin typeface="Calibri" pitchFamily="34" charset="0"/>
              </a:rPr>
              <a:t>la República del </a:t>
            </a:r>
            <a:r>
              <a:rPr lang="es-AR" b="1" dirty="0" smtClean="0">
                <a:latin typeface="Calibri" pitchFamily="34" charset="0"/>
              </a:rPr>
              <a:t>Paraguay </a:t>
            </a:r>
            <a:r>
              <a:rPr lang="es-AR" dirty="0" smtClean="0">
                <a:latin typeface="Calibri" pitchFamily="34" charset="0"/>
              </a:rPr>
              <a:t>(Suspendida)</a:t>
            </a:r>
          </a:p>
          <a:p>
            <a:pPr>
              <a:lnSpc>
                <a:spcPct val="90000"/>
              </a:lnSpc>
              <a:defRPr/>
            </a:pPr>
            <a:r>
              <a:rPr lang="es-AR" dirty="0" smtClean="0">
                <a:latin typeface="Calibri" pitchFamily="34" charset="0"/>
              </a:rPr>
              <a:t>y la República Oriental del </a:t>
            </a:r>
            <a:r>
              <a:rPr lang="es-AR" b="1" dirty="0" smtClean="0">
                <a:latin typeface="Calibri" pitchFamily="34" charset="0"/>
              </a:rPr>
              <a:t>Uruguay</a:t>
            </a:r>
          </a:p>
          <a:p>
            <a:pPr>
              <a:lnSpc>
                <a:spcPct val="90000"/>
              </a:lnSpc>
              <a:defRPr/>
            </a:pPr>
            <a:r>
              <a:rPr lang="es-AR" dirty="0" smtClean="0">
                <a:latin typeface="Calibri" pitchFamily="34" charset="0"/>
              </a:rPr>
              <a:t>La República Bolivariana de </a:t>
            </a:r>
            <a:r>
              <a:rPr lang="es-AR" b="1" dirty="0" smtClean="0">
                <a:latin typeface="Calibri" pitchFamily="34" charset="0"/>
              </a:rPr>
              <a:t>Venezuela </a:t>
            </a:r>
          </a:p>
          <a:p>
            <a:pPr>
              <a:lnSpc>
                <a:spcPct val="90000"/>
              </a:lnSpc>
              <a:defRPr/>
            </a:pPr>
            <a:r>
              <a:rPr lang="es-AR" dirty="0" smtClean="0">
                <a:latin typeface="Calibri" pitchFamily="34" charset="0"/>
              </a:rPr>
              <a:t>ingresa como miembro pleno en 2012</a:t>
            </a:r>
            <a:endParaRPr lang="es-AR" dirty="0">
              <a:latin typeface="Calibri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AR" dirty="0">
                <a:latin typeface="Calibri" pitchFamily="34" charset="0"/>
              </a:rPr>
              <a:t> </a:t>
            </a:r>
            <a:endParaRPr lang="es-ES" dirty="0">
              <a:latin typeface="Calibri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339752" y="4725144"/>
            <a:ext cx="56515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AR" dirty="0">
                <a:latin typeface="Calibri" pitchFamily="34" charset="0"/>
              </a:rPr>
              <a:t>La República de </a:t>
            </a:r>
            <a:r>
              <a:rPr lang="es-AR" b="1" dirty="0">
                <a:latin typeface="Calibri" pitchFamily="34" charset="0"/>
              </a:rPr>
              <a:t>Bolivia</a:t>
            </a:r>
            <a:r>
              <a:rPr lang="es-AR" dirty="0">
                <a:latin typeface="Calibri" pitchFamily="34" charset="0"/>
              </a:rPr>
              <a:t> y la República de </a:t>
            </a:r>
            <a:r>
              <a:rPr lang="es-AR" b="1" dirty="0">
                <a:latin typeface="Calibri" pitchFamily="34" charset="0"/>
              </a:rPr>
              <a:t>Chile</a:t>
            </a:r>
            <a:r>
              <a:rPr lang="es-AR" dirty="0">
                <a:latin typeface="Calibri" pitchFamily="34" charset="0"/>
              </a:rPr>
              <a:t>  fueron </a:t>
            </a:r>
            <a:r>
              <a:rPr lang="es-AR" dirty="0" smtClean="0">
                <a:latin typeface="Calibri" pitchFamily="34" charset="0"/>
              </a:rPr>
              <a:t>los primeros 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Estados Asociados al Mercosur. </a:t>
            </a:r>
            <a:r>
              <a:rPr lang="es-AR" dirty="0">
                <a:latin typeface="Calibri" pitchFamily="34" charset="0"/>
              </a:rPr>
              <a:t>Ahora también </a:t>
            </a:r>
            <a:r>
              <a:rPr lang="es-AR" dirty="0" smtClean="0">
                <a:latin typeface="Calibri" pitchFamily="34" charset="0"/>
              </a:rPr>
              <a:t>lo </a:t>
            </a:r>
            <a:r>
              <a:rPr lang="es-AR" dirty="0">
                <a:latin typeface="Calibri" pitchFamily="34" charset="0"/>
              </a:rPr>
              <a:t>son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s-AR" b="1" dirty="0">
                <a:latin typeface="Calibri" pitchFamily="34" charset="0"/>
              </a:rPr>
              <a:t>Colombia, Ecuador y Perú</a:t>
            </a:r>
            <a:r>
              <a:rPr lang="es-AR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. </a:t>
            </a:r>
          </a:p>
        </p:txBody>
      </p:sp>
      <p:pic>
        <p:nvPicPr>
          <p:cNvPr id="7" name="6 Imagen" descr="2012-06-29T212651Z_1665499527_GM1E86U0EWL01_RTRMADP_3_ARGENTINA-MERCOSUR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982122"/>
            <a:ext cx="3563888" cy="2662556"/>
          </a:xfrm>
          <a:prstGeom prst="rect">
            <a:avLst/>
          </a:prstGeom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968552"/>
          </a:xfrm>
        </p:spPr>
        <p:txBody>
          <a:bodyPr/>
          <a:lstStyle/>
          <a:p>
            <a:pPr>
              <a:buNone/>
            </a:pPr>
            <a:r>
              <a:rPr lang="es-AR" sz="24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Profesiones comunes de Salud de grado universitario</a:t>
            </a:r>
          </a:p>
          <a:p>
            <a:r>
              <a:rPr lang="es-AR" sz="2200" dirty="0" smtClean="0">
                <a:latin typeface="Calibri" pitchFamily="34" charset="0"/>
              </a:rPr>
              <a:t>Resolución GMC N° 66/06: define las profesiones que, en primera instancia, deben incorporarse a la MM</a:t>
            </a:r>
          </a:p>
          <a:p>
            <a:r>
              <a:rPr lang="es-AR" sz="2200" dirty="0" smtClean="0">
                <a:latin typeface="Calibri" pitchFamily="34" charset="0"/>
              </a:rPr>
              <a:t>Resolución GMC N° 07/12: amplía la lista de profesiones comunes y la denominación con la que van a ser incorporadas en la MM</a:t>
            </a:r>
          </a:p>
          <a:p>
            <a:endParaRPr lang="es-AR" sz="2200" dirty="0" smtClean="0">
              <a:latin typeface="Calibri" pitchFamily="34" charset="0"/>
            </a:endParaRPr>
          </a:p>
          <a:p>
            <a:r>
              <a:rPr lang="es-AR" sz="2200" dirty="0" smtClean="0">
                <a:latin typeface="Calibri" pitchFamily="34" charset="0"/>
              </a:rPr>
              <a:t>Se elaboran matrices comparativas de formación y regulación de las profesiones, en conjunto con las organizaciones representativas de las distintas disciplinas a nivel país</a:t>
            </a:r>
          </a:p>
          <a:p>
            <a:r>
              <a:rPr lang="es-AR" sz="2200" dirty="0" smtClean="0">
                <a:latin typeface="Calibri" pitchFamily="34" charset="0"/>
              </a:rPr>
              <a:t>Cuando resulta pertinente, se convoca a las reuniones ordinarias a los representantes de las distintas profesiones de los EP</a:t>
            </a:r>
          </a:p>
          <a:p>
            <a:r>
              <a:rPr lang="es-AR" sz="2200" dirty="0" smtClean="0">
                <a:latin typeface="Calibri" pitchFamily="34" charset="0"/>
              </a:rPr>
              <a:t>Surge la necesidad de trabajar con MERCOSUR EDUCATIVO los procesos de homologación y acreditación</a:t>
            </a:r>
            <a:endParaRPr lang="es-AR" sz="2200" dirty="0">
              <a:latin typeface="Calibri" pitchFamily="34" charset="0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Matriz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mínima de Datos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Proceso de implementación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2816"/>
            <a:ext cx="8208963" cy="4320479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s-ES" sz="24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Campo de las especialidades tiene una gran diversidad respecto de su formación y regulación en los EP</a:t>
            </a:r>
          </a:p>
          <a:p>
            <a:pPr marL="609600" indent="-609600" eaLnBrk="1" hangingPunct="1"/>
            <a:endParaRPr lang="es-ES" sz="2400" dirty="0" smtClean="0">
              <a:latin typeface="Calibri" pitchFamily="34" charset="0"/>
            </a:endParaRPr>
          </a:p>
          <a:p>
            <a:pPr marL="609600" indent="-609600" eaLnBrk="1" hangingPunct="1"/>
            <a:r>
              <a:rPr lang="es-ES" sz="2400" dirty="0" smtClean="0">
                <a:latin typeface="Calibri" pitchFamily="34" charset="0"/>
              </a:rPr>
              <a:t>Resolución GMC N° 73/00: Aprueba lista de Especialidades Médicas Comunes (29) y fija plazo para el relevamiento de las modalidades de formación y reconocimiento.</a:t>
            </a:r>
          </a:p>
          <a:p>
            <a:pPr marL="609600" indent="-609600" eaLnBrk="1" hangingPunct="1"/>
            <a:endParaRPr lang="es-ES" sz="2400" dirty="0" smtClean="0">
              <a:latin typeface="Calibri" pitchFamily="34" charset="0"/>
            </a:endParaRPr>
          </a:p>
          <a:p>
            <a:pPr marL="609600" indent="-609600" eaLnBrk="1" hangingPunct="1"/>
            <a:r>
              <a:rPr lang="es-ES" sz="2400" dirty="0" smtClean="0">
                <a:latin typeface="Calibri" pitchFamily="34" charset="0"/>
              </a:rPr>
              <a:t>Resolución GMC N° 08/12: Amplía el listado (42), los criterios de análisis y los plazos.</a:t>
            </a:r>
          </a:p>
          <a:p>
            <a:pPr marL="609600" indent="-609600" eaLnBrk="1" hangingPunct="1"/>
            <a:endParaRPr lang="es-ES" sz="2400" dirty="0" smtClean="0">
              <a:latin typeface="Calibri" pitchFamily="34" charset="0"/>
            </a:endParaRPr>
          </a:p>
          <a:p>
            <a:pPr marL="609600" indent="-609600" eaLnBrk="1" hangingPunct="1"/>
            <a:endParaRPr lang="es-ES" sz="2400" dirty="0" smtClean="0">
              <a:latin typeface="Verdana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Reconocimiento de especialidades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Proceso de implementación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776"/>
            <a:ext cx="8208963" cy="5040560"/>
          </a:xfrm>
        </p:spPr>
        <p:txBody>
          <a:bodyPr/>
          <a:lstStyle/>
          <a:p>
            <a:pPr marL="609600" indent="-609600" eaLnBrk="1" hangingPunct="1"/>
            <a:r>
              <a:rPr lang="es-ES" sz="2400" dirty="0" smtClean="0">
                <a:latin typeface="Calibri" pitchFamily="34" charset="0"/>
              </a:rPr>
              <a:t>Matriz comparativa de criterios de evaluación y certificación de especialistas </a:t>
            </a:r>
            <a:r>
              <a:rPr lang="es-ES" sz="2000" dirty="0" smtClean="0">
                <a:latin typeface="Calibri" pitchFamily="34" charset="0"/>
              </a:rPr>
              <a:t>(ACTA 2/2011)</a:t>
            </a:r>
          </a:p>
          <a:p>
            <a:pPr marL="609600" indent="-609600" eaLnBrk="1" hangingPunct="1"/>
            <a:endParaRPr lang="es-ES" sz="2400" dirty="0" smtClean="0">
              <a:latin typeface="Calibri" pitchFamily="34" charset="0"/>
            </a:endParaRPr>
          </a:p>
          <a:p>
            <a:pPr marL="609600" indent="-609600" eaLnBrk="1" hangingPunct="1"/>
            <a:r>
              <a:rPr lang="es-ES" sz="2400" dirty="0" smtClean="0">
                <a:latin typeface="Calibri" pitchFamily="34" charset="0"/>
              </a:rPr>
              <a:t>Desarrollar el proceso de compatibilización de las especialidades de nivel superior: </a:t>
            </a:r>
            <a:r>
              <a:rPr lang="es-ES" sz="2000" dirty="0" smtClean="0">
                <a:latin typeface="Calibri" pitchFamily="34" charset="0"/>
              </a:rPr>
              <a:t>(Plan de Trabajo 2013-2014, ACTA 2/2012)</a:t>
            </a:r>
          </a:p>
          <a:p>
            <a:pPr marL="1371600" lvl="2" indent="-457200" eaLnBrk="1" hangingPunct="1">
              <a:buFontTx/>
              <a:buAutoNum type="alphaLcParenR"/>
            </a:pPr>
            <a:r>
              <a:rPr lang="es-ES" sz="2200" dirty="0" smtClean="0">
                <a:latin typeface="Calibri" pitchFamily="34" charset="0"/>
              </a:rPr>
              <a:t>Identificar el contenido de la formación de las especialidades médicas prioritarias y comunes a los cuatro países (desarrollo curricular) e instituciones habilitadas, apuntando al reconocimiento mutuo. Se comienza por especialidades  básicas.</a:t>
            </a:r>
          </a:p>
          <a:p>
            <a:pPr marL="1371600" lvl="2" indent="-457200" eaLnBrk="1" hangingPunct="1">
              <a:buFontTx/>
              <a:buAutoNum type="alphaLcParenR" startAt="2"/>
            </a:pPr>
            <a:r>
              <a:rPr lang="es-ES" sz="2200" dirty="0" smtClean="0">
                <a:latin typeface="Calibri" pitchFamily="34" charset="0"/>
              </a:rPr>
              <a:t>Identificar y priorizar las especialidades de las demás profesiones de nivel superior </a:t>
            </a:r>
          </a:p>
          <a:p>
            <a:pPr marL="1371600" lvl="2" indent="-457200" eaLnBrk="1" hangingPunct="1">
              <a:buFontTx/>
              <a:buAutoNum type="alphaLcParenR" startAt="2"/>
            </a:pPr>
            <a:endParaRPr lang="es-ES" sz="2200" dirty="0" smtClean="0">
              <a:latin typeface="Calibri" pitchFamily="34" charset="0"/>
            </a:endParaRPr>
          </a:p>
          <a:p>
            <a:pPr marL="1371600" lvl="2" indent="-457200" eaLnBrk="1" hangingPunct="1">
              <a:buFontTx/>
              <a:buAutoNum type="alphaLcParenR" startAt="2"/>
            </a:pPr>
            <a:endParaRPr lang="es-ES" sz="2200" dirty="0" smtClean="0">
              <a:latin typeface="Calibri" pitchFamily="34" charset="0"/>
            </a:endParaRPr>
          </a:p>
          <a:p>
            <a:pPr marL="609600" indent="-609600" eaLnBrk="1" hangingPunct="1"/>
            <a:endParaRPr lang="es-ES" sz="2400" dirty="0" smtClean="0">
              <a:latin typeface="Verdana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Reconocimiento de especialidades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Próximos pasos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844824"/>
            <a:ext cx="8280920" cy="4464496"/>
          </a:xfrm>
        </p:spPr>
        <p:txBody>
          <a:bodyPr/>
          <a:lstStyle/>
          <a:p>
            <a:r>
              <a:rPr lang="es-MX" sz="2400" dirty="0" smtClean="0">
                <a:latin typeface="Calibri" pitchFamily="34" charset="0"/>
              </a:rPr>
              <a:t>Propuesta de ampliación de pauta negociadora </a:t>
            </a:r>
            <a:r>
              <a:rPr lang="es-MX" sz="2000" dirty="0" smtClean="0">
                <a:latin typeface="Calibri" pitchFamily="34" charset="0"/>
              </a:rPr>
              <a:t>(ACTA 02/10)</a:t>
            </a:r>
            <a:endParaRPr lang="es-ES" sz="2000" dirty="0" smtClean="0">
              <a:latin typeface="Calibri" pitchFamily="34" charset="0"/>
            </a:endParaRPr>
          </a:p>
          <a:p>
            <a:r>
              <a:rPr lang="es-MX" sz="2400" dirty="0" smtClean="0">
                <a:latin typeface="Calibri" pitchFamily="34" charset="0"/>
              </a:rPr>
              <a:t>Visión de equipo de salud: comenzar a el análisis de la situación de los técnicos de salud (</a:t>
            </a:r>
            <a:r>
              <a:rPr lang="es-MX" sz="2000" dirty="0" smtClean="0">
                <a:latin typeface="Calibri" pitchFamily="34" charset="0"/>
              </a:rPr>
              <a:t>ACTA 01/10)</a:t>
            </a:r>
          </a:p>
          <a:p>
            <a:r>
              <a:rPr lang="es-MX" sz="2400" dirty="0" smtClean="0">
                <a:latin typeface="Calibri" pitchFamily="34" charset="0"/>
              </a:rPr>
              <a:t>Reconocimiento de responsabilidades de formación y validación de títulos: Generar espacios de trabajo conjunto Mercosur Salud – Mercosur Educativo (</a:t>
            </a:r>
            <a:r>
              <a:rPr lang="es-MX" sz="2000" dirty="0" smtClean="0">
                <a:latin typeface="Calibri" pitchFamily="34" charset="0"/>
              </a:rPr>
              <a:t>ACTA 01/10)</a:t>
            </a:r>
          </a:p>
          <a:p>
            <a:r>
              <a:rPr lang="es-MX" sz="2400" dirty="0" smtClean="0">
                <a:latin typeface="Calibri" pitchFamily="34" charset="0"/>
              </a:rPr>
              <a:t>Constituir un ámbito para el análisis conjunto de los perfiles requeridos para el equipo de salud. Nuevas profesiones no reguladas </a:t>
            </a:r>
            <a:r>
              <a:rPr lang="es-MX" sz="2000" dirty="0" smtClean="0">
                <a:latin typeface="Calibri" pitchFamily="34" charset="0"/>
              </a:rPr>
              <a:t>(ACTA 02/12)</a:t>
            </a:r>
          </a:p>
          <a:p>
            <a:r>
              <a:rPr lang="es-MX" sz="2400" dirty="0" smtClean="0">
                <a:latin typeface="Calibri" pitchFamily="34" charset="0"/>
              </a:rPr>
              <a:t>Incorporación de Venezuela (Agosto de 2012)</a:t>
            </a:r>
          </a:p>
          <a:p>
            <a:endParaRPr lang="es-MX" sz="2400" dirty="0" smtClean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Desafío: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Ampliar el escenario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580112" y="620688"/>
            <a:ext cx="356388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2010-2012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5112568"/>
          </a:xfrm>
        </p:spPr>
        <p:txBody>
          <a:bodyPr/>
          <a:lstStyle/>
          <a:p>
            <a:pPr algn="ctr">
              <a:buNone/>
            </a:pPr>
            <a:r>
              <a:rPr lang="es-MX" sz="2400" dirty="0" smtClean="0">
                <a:latin typeface="Calibri" pitchFamily="34" charset="0"/>
              </a:rPr>
              <a:t>Mercosur Educativo ha avanzado en los procesos de Acreditación de Carreras (MEXA –ARCUSUR)</a:t>
            </a:r>
          </a:p>
          <a:p>
            <a:pPr algn="ctr"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¿Qué pasa con la habilitación del ejercicio de esas carreras?</a:t>
            </a:r>
          </a:p>
          <a:p>
            <a:pPr>
              <a:buNone/>
            </a:pPr>
            <a:endParaRPr lang="es-MX" sz="24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Reuniones conjuntas en cada PPT</a:t>
            </a:r>
          </a:p>
          <a:p>
            <a:r>
              <a:rPr lang="es-MX" sz="2000" dirty="0" smtClean="0">
                <a:latin typeface="Calibri" pitchFamily="34" charset="0"/>
              </a:rPr>
              <a:t>Objetivos</a:t>
            </a:r>
            <a:endParaRPr lang="es-MX" sz="2400" dirty="0" smtClean="0">
              <a:latin typeface="Calibri" pitchFamily="34" charset="0"/>
            </a:endParaRPr>
          </a:p>
          <a:p>
            <a:pPr lvl="1" eaLnBrk="1" hangingPunct="1">
              <a:defRPr/>
            </a:pPr>
            <a:r>
              <a:rPr lang="es-ES" sz="2200" dirty="0" smtClean="0">
                <a:latin typeface="Calibri" pitchFamily="34" charset="0"/>
              </a:rPr>
              <a:t>Promover el desarrollo de actividades compartidas en el proceso de </a:t>
            </a:r>
            <a:r>
              <a:rPr lang="es-ES" sz="2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ACREDITACION DE CARRERAS PRIORIZADAS EN SALUD</a:t>
            </a:r>
          </a:p>
          <a:p>
            <a:pPr lvl="1" eaLnBrk="1" hangingPunct="1">
              <a:defRPr/>
            </a:pPr>
            <a:r>
              <a:rPr lang="es-ES" sz="2200" dirty="0" smtClean="0">
                <a:latin typeface="Calibri" pitchFamily="34" charset="0"/>
              </a:rPr>
              <a:t>Propiciar mecanismo de análisis y propuestas sobre </a:t>
            </a:r>
            <a:r>
              <a:rPr lang="es-ES" sz="2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HOMOLOGACION y REVALIDAS DE TÍTULOS </a:t>
            </a:r>
          </a:p>
          <a:p>
            <a:pPr lvl="1" eaLnBrk="1" hangingPunct="1">
              <a:defRPr/>
            </a:pPr>
            <a:r>
              <a:rPr lang="es-ES" sz="2200" dirty="0" smtClean="0">
                <a:latin typeface="Calibri" pitchFamily="34" charset="0"/>
              </a:rPr>
              <a:t>Establecer procesos integrales para la habilitación de </a:t>
            </a:r>
            <a:r>
              <a:rPr lang="es-ES" sz="22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NUEVAS CARRERAS EN SALUD</a:t>
            </a:r>
          </a:p>
          <a:p>
            <a:pPr eaLnBrk="1" hangingPunct="1">
              <a:defRPr/>
            </a:pPr>
            <a:endParaRPr lang="es-ES" sz="2400" dirty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Articulación con CRC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Educación Superior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608512"/>
          </a:xfrm>
        </p:spPr>
        <p:txBody>
          <a:bodyPr/>
          <a:lstStyle/>
          <a:p>
            <a:pPr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400" dirty="0" smtClean="0">
                <a:latin typeface="Calibri" pitchFamily="34" charset="0"/>
              </a:rPr>
              <a:t>Propuesta de un GLOSARIO de Términos comunes entre Salud y Educación </a:t>
            </a:r>
          </a:p>
          <a:p>
            <a:pPr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400" dirty="0" smtClean="0">
                <a:latin typeface="Calibri" pitchFamily="34" charset="0"/>
              </a:rPr>
              <a:t>Elaborar una MATRIZ de procesos de HOMOLOGACIÓN Y REVALIDAS de las profesiones priorizadas en salud. Extendida a UNASUR</a:t>
            </a:r>
          </a:p>
          <a:p>
            <a:pPr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400" dirty="0" smtClean="0">
                <a:latin typeface="Calibri" pitchFamily="34" charset="0"/>
              </a:rPr>
              <a:t>Elaborar una MATRIZ de problemas prioritarios de las profesiones priorizadas en Salud</a:t>
            </a:r>
          </a:p>
          <a:p>
            <a:pPr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s-MX" sz="2400" dirty="0" smtClean="0">
              <a:latin typeface="Calibri" pitchFamily="34" charset="0"/>
            </a:endParaRPr>
          </a:p>
          <a:p>
            <a:pPr algn="ctr" eaLnBrk="1" fontAlgn="auto" hangingPunct="1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Presentadas en reunión conjunta el 5 de junio de 2012 durante la PPTA</a:t>
            </a:r>
            <a:endParaRPr lang="es-ES" sz="24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Propuestas para avanzar Salud-Educación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Agenda de Trabajo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4608512"/>
          </a:xfrm>
        </p:spPr>
        <p:txBody>
          <a:bodyPr/>
          <a:lstStyle/>
          <a:p>
            <a:pPr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400" dirty="0" smtClean="0">
                <a:latin typeface="Calibri" pitchFamily="34" charset="0"/>
              </a:rPr>
              <a:t>Propuesta de análisis conjunto de profesiones poco reguladas, que generan tensiones con otras o que tienen baja inserción en el campo laboral. </a:t>
            </a:r>
          </a:p>
          <a:p>
            <a:pPr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400" dirty="0" smtClean="0">
                <a:latin typeface="Calibri" pitchFamily="34" charset="0"/>
              </a:rPr>
              <a:t>Descripción de situación en cada país. Declaración conjunta, si correspondiera</a:t>
            </a:r>
          </a:p>
          <a:p>
            <a:pPr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400" dirty="0" smtClean="0">
                <a:latin typeface="Calibri" pitchFamily="34" charset="0"/>
              </a:rPr>
              <a:t>Primeras profesiones abordadas</a:t>
            </a:r>
          </a:p>
          <a:p>
            <a:pPr lvl="1"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000" dirty="0" smtClean="0">
                <a:latin typeface="Calibri" pitchFamily="34" charset="0"/>
              </a:rPr>
              <a:t>Obstétricas</a:t>
            </a:r>
          </a:p>
          <a:p>
            <a:pPr lvl="1"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000" dirty="0" smtClean="0">
                <a:latin typeface="Calibri" pitchFamily="34" charset="0"/>
              </a:rPr>
              <a:t>Optometristas</a:t>
            </a:r>
          </a:p>
          <a:p>
            <a:pPr lvl="1"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000" dirty="0" smtClean="0">
                <a:latin typeface="Calibri" pitchFamily="34" charset="0"/>
              </a:rPr>
              <a:t>Quiroprácticos</a:t>
            </a:r>
          </a:p>
          <a:p>
            <a:pPr lvl="1"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000" dirty="0" smtClean="0">
                <a:latin typeface="Calibri" pitchFamily="34" charset="0"/>
              </a:rPr>
              <a:t>Técnicos en emergencia</a:t>
            </a:r>
          </a:p>
          <a:p>
            <a:pPr lvl="1"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s-ES" sz="2000" dirty="0" smtClean="0">
                <a:latin typeface="Calibri" pitchFamily="34" charset="0"/>
              </a:rPr>
              <a:t>Acompañantes terapéuticos</a:t>
            </a:r>
          </a:p>
          <a:p>
            <a:pPr eaLnBrk="1" fontAlgn="auto" hangingPunct="1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s-MX" sz="2400" dirty="0" smtClean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Nuevas profesiones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75667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196752"/>
            <a:ext cx="7772400" cy="5040560"/>
          </a:xfrm>
        </p:spPr>
        <p:txBody>
          <a:bodyPr/>
          <a:lstStyle/>
          <a:p>
            <a:r>
              <a:rPr lang="es-MX" sz="2200" dirty="0" smtClean="0">
                <a:latin typeface="Calibri" pitchFamily="34" charset="0"/>
              </a:rPr>
              <a:t>Definición de profesiones técnicas prioritarias comunes : Enfermería; </a:t>
            </a:r>
            <a:r>
              <a:rPr lang="es-MX" sz="2200" dirty="0" err="1" smtClean="0">
                <a:latin typeface="Calibri" pitchFamily="34" charset="0"/>
              </a:rPr>
              <a:t>Téc</a:t>
            </a:r>
            <a:r>
              <a:rPr lang="es-MX" sz="2200" dirty="0" smtClean="0">
                <a:latin typeface="Calibri" pitchFamily="34" charset="0"/>
              </a:rPr>
              <a:t>. Laboratorio, </a:t>
            </a:r>
            <a:r>
              <a:rPr lang="es-MX" sz="2200" dirty="0" err="1" smtClean="0">
                <a:latin typeface="Calibri" pitchFamily="34" charset="0"/>
              </a:rPr>
              <a:t>Téc</a:t>
            </a:r>
            <a:r>
              <a:rPr lang="es-MX" sz="2200" dirty="0" smtClean="0">
                <a:latin typeface="Calibri" pitchFamily="34" charset="0"/>
              </a:rPr>
              <a:t>. Radiología, </a:t>
            </a:r>
            <a:r>
              <a:rPr lang="es-MX" sz="2200" dirty="0" err="1" smtClean="0">
                <a:latin typeface="Calibri" pitchFamily="34" charset="0"/>
              </a:rPr>
              <a:t>Téc</a:t>
            </a:r>
            <a:r>
              <a:rPr lang="es-MX" sz="2200" dirty="0" smtClean="0">
                <a:latin typeface="Calibri" pitchFamily="34" charset="0"/>
              </a:rPr>
              <a:t>. Hemoterapia </a:t>
            </a:r>
            <a:r>
              <a:rPr lang="es-MX" sz="2000" dirty="0" smtClean="0">
                <a:latin typeface="Calibri" pitchFamily="34" charset="0"/>
              </a:rPr>
              <a:t>(ACTA 01/11)</a:t>
            </a:r>
          </a:p>
          <a:p>
            <a:r>
              <a:rPr lang="es-MX" sz="2200" dirty="0" smtClean="0">
                <a:latin typeface="Calibri" pitchFamily="34" charset="0"/>
              </a:rPr>
              <a:t>Propuesta de matriz comparativa de formación e inserción laboral </a:t>
            </a:r>
            <a:r>
              <a:rPr lang="es-MX" sz="2000" dirty="0" smtClean="0">
                <a:latin typeface="Calibri" pitchFamily="34" charset="0"/>
              </a:rPr>
              <a:t>(ACTA 01 y 02/11). </a:t>
            </a:r>
            <a:r>
              <a:rPr lang="es-MX" sz="2200" dirty="0" smtClean="0">
                <a:latin typeface="Calibri" pitchFamily="34" charset="0"/>
              </a:rPr>
              <a:t>Adopción de los resultados cuantitativos de la investigación como matriz comparativa de formación.</a:t>
            </a:r>
          </a:p>
          <a:p>
            <a:r>
              <a:rPr lang="es-MX" sz="2200" dirty="0" smtClean="0">
                <a:latin typeface="Calibri" pitchFamily="34" charset="0"/>
              </a:rPr>
              <a:t>Investigación Mercosur sobre el mapa de la formación técnica. Presentación de Avances en Reunión Conjunta Salud y Educación durante la PPTA </a:t>
            </a:r>
            <a:r>
              <a:rPr lang="es-MX" sz="2000" dirty="0" smtClean="0">
                <a:latin typeface="Calibri" pitchFamily="34" charset="0"/>
              </a:rPr>
              <a:t>(ACTA 02/12)</a:t>
            </a:r>
          </a:p>
          <a:p>
            <a:r>
              <a:rPr lang="es-MX" sz="2200" dirty="0" smtClean="0">
                <a:latin typeface="Calibri" pitchFamily="34" charset="0"/>
              </a:rPr>
              <a:t>Incorporación al trabajo conjunto con Salud al CRC – Educación Técnica </a:t>
            </a:r>
            <a:r>
              <a:rPr lang="es-MX" sz="2000" dirty="0" smtClean="0">
                <a:latin typeface="Calibri" pitchFamily="34" charset="0"/>
              </a:rPr>
              <a:t>(ACTA 02/12)</a:t>
            </a:r>
            <a:endParaRPr lang="es-ES" sz="2000" dirty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Técnicos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de salud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7340649"/>
              </p:ext>
            </p:extLst>
          </p:nvPr>
        </p:nvGraphicFramePr>
        <p:xfrm>
          <a:off x="685800" y="1981200"/>
          <a:ext cx="784664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328"/>
                <a:gridCol w="1673930"/>
                <a:gridCol w="1464726"/>
                <a:gridCol w="1569328"/>
                <a:gridCol w="1569328"/>
              </a:tblGrid>
              <a:tr h="370840">
                <a:tc>
                  <a:txBody>
                    <a:bodyPr/>
                    <a:lstStyle/>
                    <a:p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ARGENTINA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BRASIL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PARAGUAY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URUGUAY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1800" b="1" dirty="0" smtClean="0">
                          <a:latin typeface="Calibri" pitchFamily="34" charset="0"/>
                        </a:rPr>
                        <a:t>Nivel de formación</a:t>
                      </a:r>
                      <a:endParaRPr lang="es-AR" sz="18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Superior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 universitario y no universitario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Medio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Superior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no universitario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Superior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universitario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1800" b="1" dirty="0" smtClean="0">
                          <a:latin typeface="Calibri" pitchFamily="34" charset="0"/>
                        </a:rPr>
                        <a:t>Actor</a:t>
                      </a:r>
                      <a:r>
                        <a:rPr lang="es-AR" sz="1800" b="1" baseline="0" dirty="0" smtClean="0">
                          <a:latin typeface="Calibri" pitchFamily="34" charset="0"/>
                        </a:rPr>
                        <a:t> MERCOSUR EDUCATIVO</a:t>
                      </a:r>
                      <a:endParaRPr lang="es-AR" sz="18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CRC-ES y</a:t>
                      </a:r>
                    </a:p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CRC-ET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CRC-EB</a:t>
                      </a:r>
                    </a:p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o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CRC-ET?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CRC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-ET</a:t>
                      </a:r>
                      <a:endParaRPr lang="es-AR" sz="1800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CRC-ES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1800" b="1" dirty="0" smtClean="0">
                          <a:latin typeface="Calibri" pitchFamily="34" charset="0"/>
                        </a:rPr>
                        <a:t>Regulación del Ejercicio Profesional</a:t>
                      </a:r>
                      <a:endParaRPr lang="es-AR" sz="18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Ministerios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de Salud  jurisdiccionales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Consejos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Profesionales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Ministerio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de Salud </a:t>
                      </a:r>
                      <a:endParaRPr lang="es-AR" sz="1800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alibri" pitchFamily="34" charset="0"/>
                        </a:rPr>
                        <a:t>Ministerio</a:t>
                      </a:r>
                      <a:r>
                        <a:rPr lang="es-AR" sz="1800" baseline="0" dirty="0" smtClean="0">
                          <a:latin typeface="Calibri" pitchFamily="34" charset="0"/>
                        </a:rPr>
                        <a:t> de Salud</a:t>
                      </a:r>
                      <a:endParaRPr lang="es-AR" sz="18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Más asimetrías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en el campo de los técnicos de salud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>
              <a:buNone/>
            </a:pPr>
            <a:r>
              <a:rPr lang="es-MX" sz="2400" dirty="0" smtClean="0">
                <a:latin typeface="Calibri" pitchFamily="34" charset="0"/>
              </a:rPr>
              <a:t>Reconocidas las asimetrías,</a:t>
            </a:r>
          </a:p>
          <a:p>
            <a:endParaRPr lang="es-MX" sz="2400" dirty="0" smtClean="0">
              <a:latin typeface="Calibri" pitchFamily="34" charset="0"/>
            </a:endParaRPr>
          </a:p>
          <a:p>
            <a:r>
              <a:rPr lang="es-MX" sz="2400" dirty="0" smtClean="0">
                <a:latin typeface="Calibri" pitchFamily="34" charset="0"/>
              </a:rPr>
              <a:t>Profundizar en el análisis de los perfiles: identificar regulaciones nacionales que permitan avanzar en marcos para la homologación</a:t>
            </a:r>
          </a:p>
          <a:p>
            <a:endParaRPr lang="es-MX" sz="2400" dirty="0" smtClean="0">
              <a:latin typeface="Calibri" pitchFamily="34" charset="0"/>
            </a:endParaRPr>
          </a:p>
          <a:p>
            <a:r>
              <a:rPr lang="es-MX" sz="2400" dirty="0" smtClean="0">
                <a:latin typeface="Calibri" pitchFamily="34" charset="0"/>
              </a:rPr>
              <a:t>Identificar coincidencias y divergencias en el campo de trabajo</a:t>
            </a:r>
          </a:p>
          <a:p>
            <a:endParaRPr lang="es-MX" sz="2400" dirty="0" smtClean="0">
              <a:latin typeface="Calibri" pitchFamily="34" charset="0"/>
            </a:endParaRPr>
          </a:p>
          <a:p>
            <a:r>
              <a:rPr lang="es-MX" sz="2400" dirty="0" smtClean="0">
                <a:latin typeface="Calibri" pitchFamily="34" charset="0"/>
              </a:rPr>
              <a:t>Convocar a todos los actores del MERCOSUR EDUCATIVO</a:t>
            </a:r>
            <a:endParaRPr lang="es-ES" sz="2400" dirty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Técnicos de salud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Desafíos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72008"/>
            <a:ext cx="4967362" cy="692696"/>
          </a:xfrm>
        </p:spPr>
        <p:txBody>
          <a:bodyPr/>
          <a:lstStyle/>
          <a:p>
            <a:pPr algn="l" eaLnBrk="1" hangingPunct="1"/>
            <a:r>
              <a:rPr lang="es-ES" sz="28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La integración comercial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496622" cy="470840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" sz="2200" dirty="0" smtClean="0">
                <a:latin typeface="Calibri" pitchFamily="34" charset="0"/>
              </a:rPr>
              <a:t>El Tratado de Asunción establece la integración de los Estados Parte, a través de:</a:t>
            </a:r>
          </a:p>
          <a:p>
            <a:pPr eaLnBrk="1" hangingPunct="1">
              <a:buFontTx/>
              <a:buNone/>
            </a:pPr>
            <a:endParaRPr lang="es-ES" sz="22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s-ES" sz="2200" dirty="0" smtClean="0">
                <a:latin typeface="Calibri" pitchFamily="34" charset="0"/>
              </a:rPr>
              <a:t>La </a:t>
            </a:r>
            <a:r>
              <a:rPr lang="es-ES" sz="2200" b="1" dirty="0" smtClean="0">
                <a:latin typeface="Calibri" pitchFamily="34" charset="0"/>
              </a:rPr>
              <a:t>libre circulación </a:t>
            </a:r>
            <a:r>
              <a:rPr lang="es-ES" sz="2200" dirty="0" smtClean="0">
                <a:latin typeface="Calibri" pitchFamily="34" charset="0"/>
              </a:rPr>
              <a:t>de bienes, servicios y factores productivos (para el año 2015), entre los que se incluyen los trabajadores.</a:t>
            </a:r>
          </a:p>
          <a:p>
            <a:pPr eaLnBrk="1" hangingPunct="1">
              <a:buFont typeface="Wingdings" pitchFamily="2" charset="2"/>
              <a:buChar char="ü"/>
            </a:pPr>
            <a:endParaRPr lang="es-ES" sz="2200" b="1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s-ES" sz="2200" dirty="0" smtClean="0">
                <a:latin typeface="Calibri" pitchFamily="34" charset="0"/>
              </a:rPr>
              <a:t>El establecimiento de un arancel externo (impuesto aduanero) y la adopción de una política comercial común hacia los otros países,</a:t>
            </a:r>
          </a:p>
          <a:p>
            <a:pPr eaLnBrk="1" hangingPunct="1">
              <a:buFont typeface="Wingdings" pitchFamily="2" charset="2"/>
              <a:buChar char="ü"/>
            </a:pPr>
            <a:endParaRPr lang="es-ES" sz="22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s-ES" sz="2200" dirty="0" smtClean="0">
                <a:latin typeface="Calibri" pitchFamily="34" charset="0"/>
              </a:rPr>
              <a:t>La </a:t>
            </a:r>
            <a:r>
              <a:rPr lang="es-ES" sz="2200" b="1" dirty="0" smtClean="0">
                <a:latin typeface="Calibri" pitchFamily="34" charset="0"/>
              </a:rPr>
              <a:t>coordinación de las políticas </a:t>
            </a:r>
            <a:r>
              <a:rPr lang="es-ES" sz="2200" dirty="0" smtClean="0">
                <a:latin typeface="Calibri" pitchFamily="34" charset="0"/>
              </a:rPr>
              <a:t>macroeconómicas y </a:t>
            </a:r>
            <a:r>
              <a:rPr lang="es-ES" sz="2200" b="1" dirty="0" smtClean="0">
                <a:latin typeface="Calibri" pitchFamily="34" charset="0"/>
              </a:rPr>
              <a:t>sectoriales </a:t>
            </a:r>
            <a:r>
              <a:rPr lang="es-ES" sz="2200" dirty="0" smtClean="0">
                <a:latin typeface="Calibri" pitchFamily="34" charset="0"/>
              </a:rPr>
              <a:t>y </a:t>
            </a:r>
          </a:p>
          <a:p>
            <a:pPr eaLnBrk="1" hangingPunct="1">
              <a:buFont typeface="Wingdings" pitchFamily="2" charset="2"/>
              <a:buChar char="ü"/>
            </a:pPr>
            <a:endParaRPr lang="es-ES" sz="2200" dirty="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s-ES" sz="2200" dirty="0" smtClean="0">
                <a:latin typeface="Calibri" pitchFamily="34" charset="0"/>
              </a:rPr>
              <a:t>La </a:t>
            </a:r>
            <a:r>
              <a:rPr lang="es-ES" sz="2200" b="1" dirty="0" smtClean="0">
                <a:latin typeface="Calibri" pitchFamily="34" charset="0"/>
              </a:rPr>
              <a:t>armonización de las legislaciones </a:t>
            </a:r>
            <a:endParaRPr lang="es-ES" sz="2400" b="1" dirty="0" smtClean="0">
              <a:latin typeface="Calibri" pitchFamily="34" charset="0"/>
            </a:endParaRP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4323184"/>
          </a:xfrm>
        </p:spPr>
        <p:txBody>
          <a:bodyPr/>
          <a:lstStyle/>
          <a:p>
            <a:r>
              <a:rPr lang="es-ES_tradnl" sz="2000" b="1" dirty="0" smtClean="0">
                <a:latin typeface="Calibri" pitchFamily="34" charset="0"/>
              </a:rPr>
              <a:t> </a:t>
            </a:r>
            <a:r>
              <a:rPr lang="es-ES_tradnl" sz="2000" dirty="0" smtClean="0">
                <a:latin typeface="Calibri" pitchFamily="34" charset="0"/>
              </a:rPr>
              <a:t>Identificación de profesiones y áreas de actuación priorizadas, definiendo criterios y procedimientos;</a:t>
            </a:r>
          </a:p>
          <a:p>
            <a:endParaRPr lang="es-ES" sz="2000" dirty="0" smtClean="0">
              <a:latin typeface="Calibri" pitchFamily="34" charset="0"/>
            </a:endParaRPr>
          </a:p>
          <a:p>
            <a:pPr lvl="0"/>
            <a:r>
              <a:rPr lang="es-ES_tradnl" sz="2000" dirty="0" smtClean="0">
                <a:latin typeface="Calibri" pitchFamily="34" charset="0"/>
              </a:rPr>
              <a:t>Desarrollar el proceso de armonización de los requisitos para la habilitación para el ejercicio de los profesionales,</a:t>
            </a:r>
          </a:p>
          <a:p>
            <a:pPr lvl="0"/>
            <a:endParaRPr lang="es-ES" sz="2000" dirty="0" smtClean="0">
              <a:latin typeface="Calibri" pitchFamily="34" charset="0"/>
            </a:endParaRPr>
          </a:p>
          <a:p>
            <a:pPr lvl="0"/>
            <a:r>
              <a:rPr lang="es-ES_tradnl" sz="2000" dirty="0" smtClean="0">
                <a:latin typeface="Calibri" pitchFamily="34" charset="0"/>
              </a:rPr>
              <a:t>Acompañar el proceso de implementación de la Matriz Mínima</a:t>
            </a:r>
          </a:p>
          <a:p>
            <a:pPr lvl="0"/>
            <a:endParaRPr lang="es-ES_tradnl" sz="2000" dirty="0" smtClean="0">
              <a:latin typeface="Calibri" pitchFamily="34" charset="0"/>
            </a:endParaRPr>
          </a:p>
          <a:p>
            <a:pPr lvl="0"/>
            <a:r>
              <a:rPr lang="es-ES_tradnl" sz="2000" dirty="0" smtClean="0">
                <a:latin typeface="Calibri" pitchFamily="34" charset="0"/>
              </a:rPr>
              <a:t>Articular los sistemas informatizados y nomenclaturas para la MM;</a:t>
            </a:r>
          </a:p>
          <a:p>
            <a:pPr lvl="0"/>
            <a:endParaRPr lang="es-ES" sz="2000" dirty="0" smtClean="0">
              <a:latin typeface="Calibri" pitchFamily="34" charset="0"/>
            </a:endParaRPr>
          </a:p>
          <a:p>
            <a:pPr lvl="0"/>
            <a:r>
              <a:rPr lang="pt-BR" sz="2000" dirty="0" smtClean="0">
                <a:latin typeface="Calibri" pitchFamily="34" charset="0"/>
              </a:rPr>
              <a:t>Identificar equivalencias </a:t>
            </a:r>
            <a:r>
              <a:rPr lang="pt-BR" sz="2000" dirty="0" err="1" smtClean="0">
                <a:latin typeface="Calibri" pitchFamily="34" charset="0"/>
              </a:rPr>
              <a:t>en</a:t>
            </a:r>
            <a:r>
              <a:rPr lang="pt-BR" sz="2000" dirty="0" smtClean="0">
                <a:latin typeface="Calibri" pitchFamily="34" charset="0"/>
              </a:rPr>
              <a:t> los </a:t>
            </a:r>
            <a:r>
              <a:rPr lang="pt-BR" sz="2000" dirty="0" err="1" smtClean="0">
                <a:latin typeface="Calibri" pitchFamily="34" charset="0"/>
              </a:rPr>
              <a:t>criterios</a:t>
            </a:r>
            <a:r>
              <a:rPr lang="pt-BR" sz="2000" dirty="0" smtClean="0">
                <a:latin typeface="Calibri" pitchFamily="34" charset="0"/>
              </a:rPr>
              <a:t> de sanciones </a:t>
            </a:r>
          </a:p>
          <a:p>
            <a:pPr lvl="0"/>
            <a:endParaRPr lang="es-ES" sz="2000" dirty="0" smtClean="0">
              <a:latin typeface="Calibri" pitchFamily="34" charset="0"/>
            </a:endParaRPr>
          </a:p>
          <a:p>
            <a:pPr lvl="0"/>
            <a:r>
              <a:rPr lang="es-ES_tradnl" sz="2000" dirty="0" smtClean="0">
                <a:latin typeface="Calibri" pitchFamily="34" charset="0"/>
              </a:rPr>
              <a:t>Sistematizar la información referida a organismos reguladores de la practica profesional;</a:t>
            </a:r>
            <a:endParaRPr lang="es-ES" sz="2000" dirty="0" smtClean="0">
              <a:latin typeface="Calibri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Propuesta de modificación de Pauta Negociadora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SCOEJER, Acta 2-11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539208"/>
          </a:xfrm>
        </p:spPr>
        <p:txBody>
          <a:bodyPr/>
          <a:lstStyle/>
          <a:p>
            <a:pPr lvl="0"/>
            <a:r>
              <a:rPr lang="es-ES" sz="2200" dirty="0" smtClean="0">
                <a:latin typeface="Calibri" pitchFamily="34" charset="0"/>
              </a:rPr>
              <a:t>Identificar necesidades comunes de formación de profesionales de la salud en los Estados Parte para avanzar en propuestas de desarrollo de perfiles adecuados a las necesidades de salud de la población;</a:t>
            </a:r>
          </a:p>
          <a:p>
            <a:pPr lvl="0"/>
            <a:endParaRPr lang="es-ES" sz="2200" dirty="0" smtClean="0">
              <a:latin typeface="Calibri" pitchFamily="34" charset="0"/>
            </a:endParaRPr>
          </a:p>
          <a:p>
            <a:pPr lvl="0"/>
            <a:r>
              <a:rPr lang="es-ES" sz="2200" dirty="0" smtClean="0">
                <a:latin typeface="Calibri" pitchFamily="34" charset="0"/>
              </a:rPr>
              <a:t>Desarrollar un plan de trabajo conjunto del SGT Nº 11 – CRC-ES – CRC-ET, atendiendo el acuerdo 03/11 que refiere a la importancia de una agenda compartida entre Salud y Educación para el desarrollo y armonización del ejercicio profesional; así como eventualmente con otras áreas del MERCOSUR involucradas con la temática.</a:t>
            </a:r>
          </a:p>
          <a:p>
            <a:pPr lvl="0"/>
            <a:endParaRPr lang="es-ES" sz="2200" dirty="0" smtClean="0">
              <a:latin typeface="Calibri" pitchFamily="34" charset="0"/>
            </a:endParaRPr>
          </a:p>
          <a:p>
            <a:pPr lvl="0"/>
            <a:r>
              <a:rPr lang="es-ES" sz="2200" dirty="0" smtClean="0">
                <a:latin typeface="Calibri" pitchFamily="34" charset="0"/>
              </a:rPr>
              <a:t>Avanzar en forma especifica en la identificación de estrategias que permitan favorecer el ejercicio profesional en zona </a:t>
            </a:r>
            <a:r>
              <a:rPr lang="es-ES" sz="2200" dirty="0" err="1" smtClean="0">
                <a:latin typeface="Calibri" pitchFamily="34" charset="0"/>
              </a:rPr>
              <a:t>interfronteriza</a:t>
            </a:r>
            <a:r>
              <a:rPr lang="es-ES" sz="2200" dirty="0" smtClean="0">
                <a:latin typeface="Calibri" pitchFamily="34" charset="0"/>
              </a:rPr>
              <a:t>;</a:t>
            </a:r>
          </a:p>
          <a:p>
            <a:endParaRPr lang="es-ES" sz="2200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Propuesta de modificación de Pauta Negociadora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331640" y="620688"/>
            <a:ext cx="78123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="1" kern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SCOEJER, Acta 2-11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776" y="1106463"/>
            <a:ext cx="8748712" cy="4968552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s-ES" sz="2200" dirty="0" smtClean="0">
                <a:latin typeface="Calibri" pitchFamily="34" charset="0"/>
              </a:rPr>
              <a:t>La temática de </a:t>
            </a:r>
            <a:r>
              <a:rPr lang="es-ES" sz="2200" b="1" dirty="0" smtClean="0">
                <a:solidFill>
                  <a:srgbClr val="990000"/>
                </a:solidFill>
                <a:latin typeface="Calibri" pitchFamily="34" charset="0"/>
              </a:rPr>
              <a:t>sistemas y servicios de salud</a:t>
            </a:r>
            <a:r>
              <a:rPr lang="es-ES" sz="2200" dirty="0" smtClean="0">
                <a:latin typeface="Calibri" pitchFamily="34" charset="0"/>
              </a:rPr>
              <a:t> está instalada en el proceso de integración regional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s-ES" sz="2200" dirty="0" smtClean="0">
                <a:latin typeface="Calibri" pitchFamily="34" charset="0"/>
              </a:rPr>
              <a:t>Las negociaciones en el ámbito del SGT-11 le dan sustento técnico a este proceso y acompañan las decisiones políticas. 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s-ES" sz="2200" dirty="0" smtClean="0">
                <a:latin typeface="Calibri" pitchFamily="34" charset="0"/>
              </a:rPr>
              <a:t>Dichas negociaciones no constituyen un rápido camino, pero, con avances y retrocesos, han tenido continuidad desde su inicio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s-ES" sz="2200" dirty="0" smtClean="0">
                <a:latin typeface="Calibri" pitchFamily="34" charset="0"/>
              </a:rPr>
              <a:t>No sólo hay que armonizar los marcos regulatorios existentes sino que se deben construir nuevos: motor de cambios en los Estados Parte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s-ES" sz="2200" dirty="0" smtClean="0">
                <a:latin typeface="Calibri" pitchFamily="34" charset="0"/>
              </a:rPr>
              <a:t>Incentivan el proceso de cooperación técnica entre los Estados Parte:  PTB Mercosur OPS 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s-ES" sz="2200" dirty="0" smtClean="0">
                <a:latin typeface="Calibri" pitchFamily="34" charset="0"/>
              </a:rPr>
              <a:t>Las personas ya circulan, tenemos que facilitarles esa circulación. El        primer desafío está en las zonas de fronteras: compartir servicios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55576" y="72008"/>
            <a:ext cx="792088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Algunas reflexiones para continuar con el trabajo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 rot="20526325">
            <a:off x="1315940" y="2144562"/>
            <a:ext cx="5904656" cy="1296144"/>
          </a:xfrm>
        </p:spPr>
        <p:txBody>
          <a:bodyPr/>
          <a:lstStyle/>
          <a:p>
            <a:pPr eaLnBrk="1" hangingPunct="1">
              <a:buNone/>
            </a:pPr>
            <a:endParaRPr lang="es-AR" sz="4000" dirty="0" smtClean="0">
              <a:latin typeface="Calibri" pitchFamily="34" charset="0"/>
            </a:endParaRPr>
          </a:p>
          <a:p>
            <a:pPr algn="ctr" eaLnBrk="1" hangingPunct="1">
              <a:buNone/>
            </a:pPr>
            <a:r>
              <a:rPr lang="es-AR" sz="4000" b="1" dirty="0" smtClean="0">
                <a:solidFill>
                  <a:srgbClr val="C00000"/>
                </a:solidFill>
                <a:latin typeface="Calibri" pitchFamily="34" charset="0"/>
              </a:rPr>
              <a:t>Muchas gracias!!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42844" y="142876"/>
            <a:ext cx="2000264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258275"/>
            <a:ext cx="1785950" cy="109902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496622" cy="4708401"/>
          </a:xfrm>
        </p:spPr>
        <p:txBody>
          <a:bodyPr/>
          <a:lstStyle/>
          <a:p>
            <a:pPr marL="0" lvl="0" indent="0" algn="just" eaLnBrk="1" hangingPunct="1">
              <a:spcBef>
                <a:spcPct val="0"/>
              </a:spcBef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</a:tabLst>
            </a:pPr>
            <a:r>
              <a:rPr lang="pt-BR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Preámbulo</a:t>
            </a:r>
            <a:r>
              <a:rPr lang="pt-BR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pt-BR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del</a:t>
            </a:r>
            <a:r>
              <a:rPr lang="pt-BR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Tratado de </a:t>
            </a:r>
            <a:r>
              <a:rPr lang="pt-BR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Asunción</a:t>
            </a:r>
            <a:endParaRPr lang="pt-BR" sz="24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</a:tabLst>
            </a:pPr>
            <a:endParaRPr lang="pt-BR" sz="2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</a:tabLst>
            </a:pP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La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integración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como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condición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fundamental para acelerar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procesos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de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desarrollo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económico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con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justicia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social;</a:t>
            </a:r>
          </a:p>
          <a:p>
            <a:pPr marL="0" lvl="0" indent="0" algn="just" eaLnBrk="1" hangingPunct="1">
              <a:spcBef>
                <a:spcPct val="0"/>
              </a:spcBef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</a:tabLst>
            </a:pPr>
            <a:endParaRPr lang="pt-BR" sz="2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</a:tabLst>
            </a:pP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La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necesidad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de promover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el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desarrollo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científico y tecnológico de los Estados Partes y de modernizar sus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economías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para ampliar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la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oferta y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la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calidad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de los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bienes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y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servicios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disponibles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a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fin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de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mejorar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las</a:t>
            </a: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condiciones de vida de sus habitantes</a:t>
            </a:r>
          </a:p>
          <a:p>
            <a:pPr marL="0" lvl="0" indent="0" eaLnBrk="1" hangingPunct="1">
              <a:spcBef>
                <a:spcPct val="0"/>
              </a:spcBef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</a:tabLst>
            </a:pPr>
            <a:r>
              <a:rPr lang="pt-BR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lang="pt-BR" sz="2400" dirty="0" smtClean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72008"/>
            <a:ext cx="496736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La integración comercial </a:t>
            </a:r>
            <a:endParaRPr kumimoji="0" lang="es-ES" sz="28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48680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s-AR" smtClean="0"/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s-AR" smtClean="0"/>
          </a:p>
        </p:txBody>
      </p:sp>
      <p:pic>
        <p:nvPicPr>
          <p:cNvPr id="9220" name="Picture 6" descr="mercos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1010592"/>
            <a:ext cx="8497887" cy="565876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sp>
        <p:nvSpPr>
          <p:cNvPr id="9222" name="Oval 8"/>
          <p:cNvSpPr>
            <a:spLocks noChangeArrowheads="1"/>
          </p:cNvSpPr>
          <p:nvPr/>
        </p:nvSpPr>
        <p:spPr bwMode="auto">
          <a:xfrm>
            <a:off x="468313" y="4652963"/>
            <a:ext cx="863600" cy="504825"/>
          </a:xfrm>
          <a:prstGeom prst="ellipse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9223" name="Oval 9"/>
          <p:cNvSpPr>
            <a:spLocks noChangeArrowheads="1"/>
          </p:cNvSpPr>
          <p:nvPr/>
        </p:nvSpPr>
        <p:spPr bwMode="auto">
          <a:xfrm>
            <a:off x="7235825" y="3429000"/>
            <a:ext cx="1908175" cy="360363"/>
          </a:xfrm>
          <a:prstGeom prst="ellipse">
            <a:avLst/>
          </a:prstGeom>
          <a:noFill/>
          <a:ln w="57150">
            <a:solidFill>
              <a:srgbClr val="66FF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cxnSp>
        <p:nvCxnSpPr>
          <p:cNvPr id="9" name="8 Conector recto"/>
          <p:cNvCxnSpPr/>
          <p:nvPr/>
        </p:nvCxnSpPr>
        <p:spPr>
          <a:xfrm rot="10800000">
            <a:off x="3851920" y="1052736"/>
            <a:ext cx="324036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rot="5400000">
            <a:off x="3779912" y="1124744"/>
            <a:ext cx="1440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5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mercosul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755576" y="72008"/>
            <a:ext cx="496736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Estructura del MERCOSUR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99592" y="4581128"/>
            <a:ext cx="7416824" cy="172819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s-MX" dirty="0" smtClean="0">
                <a:latin typeface="Calibri" pitchFamily="34" charset="0"/>
              </a:rPr>
              <a:t>Sus  propuestas son elevadas a los </a:t>
            </a:r>
            <a:r>
              <a:rPr lang="es-MX" b="1" dirty="0" smtClean="0">
                <a:latin typeface="Calibri" pitchFamily="34" charset="0"/>
              </a:rPr>
              <a:t>Órganos Decisorios </a:t>
            </a:r>
            <a:r>
              <a:rPr lang="es-MX" dirty="0" smtClean="0">
                <a:latin typeface="Calibri" pitchFamily="34" charset="0"/>
              </a:rPr>
              <a:t>del</a:t>
            </a:r>
          </a:p>
          <a:p>
            <a:pPr algn="ctr"/>
            <a:r>
              <a:rPr lang="es-MX" dirty="0" smtClean="0">
                <a:latin typeface="Calibri" pitchFamily="34" charset="0"/>
              </a:rPr>
              <a:t>MERCOSUR</a:t>
            </a:r>
          </a:p>
          <a:p>
            <a:pPr algn="ctr"/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Consejo Mercado Común – CMC –</a:t>
            </a:r>
          </a:p>
          <a:p>
            <a:pPr algn="ctr"/>
            <a:r>
              <a:rPr lang="es-MX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y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Grupo Mercado Común –GMC-</a:t>
            </a:r>
            <a:endParaRPr lang="es-AR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24936" cy="3384376"/>
          </a:xfrm>
        </p:spPr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s-MX" sz="2000" dirty="0" smtClean="0">
                <a:latin typeface="Calibri" pitchFamily="34" charset="0"/>
              </a:rPr>
              <a:t>Existen dos foros de </a:t>
            </a:r>
            <a:r>
              <a:rPr lang="es-MX" sz="2000" b="1" dirty="0" smtClean="0">
                <a:latin typeface="Calibri" pitchFamily="34" charset="0"/>
              </a:rPr>
              <a:t>carácter deliberativo </a:t>
            </a:r>
            <a:r>
              <a:rPr lang="es-MX" sz="2000" dirty="0" smtClean="0">
                <a:latin typeface="Calibri" pitchFamily="34" charset="0"/>
              </a:rPr>
              <a:t>que tienen a la Salud como principal objeto de trabajo:</a:t>
            </a:r>
          </a:p>
          <a:p>
            <a:pPr marL="457200" lvl="1" indent="-457200" algn="ctr" eaLnBrk="1" hangingPunct="1">
              <a:buNone/>
            </a:pP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1. Reunión de Ministros de Salud (RMS)</a:t>
            </a:r>
          </a:p>
          <a:p>
            <a:pPr marL="457200" lvl="1" indent="-457200" algn="ctr" eaLnBrk="1" hangingPunct="1">
              <a:buNone/>
            </a:pPr>
            <a:r>
              <a:rPr lang="es-MX" sz="2000" dirty="0" smtClean="0">
                <a:latin typeface="Calibri" pitchFamily="34" charset="0"/>
              </a:rPr>
              <a:t>Creada por Decreto CMC  N° 03/95</a:t>
            </a:r>
          </a:p>
          <a:p>
            <a:pPr marL="457200" lvl="1" indent="-457200" algn="ctr" eaLnBrk="1" hangingPunct="1">
              <a:buNone/>
            </a:pPr>
            <a:r>
              <a:rPr lang="es-MX" sz="2000" dirty="0" smtClean="0">
                <a:latin typeface="Calibri" pitchFamily="34" charset="0"/>
              </a:rPr>
              <a:t>Coordinación de Políticas de Salud en el ámbito del MERCOSUR</a:t>
            </a:r>
          </a:p>
          <a:p>
            <a:pPr marL="838200" lvl="1" indent="-381000" algn="ctr" eaLnBrk="1" hangingPunct="1">
              <a:buNone/>
            </a:pPr>
            <a:r>
              <a:rPr lang="es-MX" sz="24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2. Subgrupo de Trabajo Nº11- SALUD (SGT11)</a:t>
            </a:r>
          </a:p>
          <a:p>
            <a:pPr marL="838200" lvl="1" indent="-381000" algn="ctr" eaLnBrk="1" hangingPunct="1">
              <a:buNone/>
            </a:pPr>
            <a:r>
              <a:rPr lang="es-ES" sz="2000" dirty="0" smtClean="0">
                <a:latin typeface="Calibri" pitchFamily="34" charset="0"/>
              </a:rPr>
              <a:t>Creado por Resolución GMC Nº 151/96</a:t>
            </a:r>
          </a:p>
          <a:p>
            <a:pPr marL="838200" lvl="1" indent="-381000" algn="ctr" eaLnBrk="1" hangingPunct="1">
              <a:buNone/>
            </a:pPr>
            <a:r>
              <a:rPr lang="es-ES" sz="2000" dirty="0" smtClean="0">
                <a:latin typeface="Calibri" pitchFamily="34" charset="0"/>
              </a:rPr>
              <a:t>Órgano técnico permanente de armonización y compatibilización</a:t>
            </a:r>
            <a:endParaRPr lang="es-MX" sz="2000" dirty="0" smtClean="0">
              <a:latin typeface="Calibri" pitchFamily="34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2854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90636" y="6309320"/>
            <a:ext cx="645860" cy="397444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72008"/>
            <a:ext cx="4967362" cy="692696"/>
          </a:xfrm>
        </p:spPr>
        <p:txBody>
          <a:bodyPr/>
          <a:lstStyle/>
          <a:p>
            <a:pPr algn="l" eaLnBrk="1" hangingPunct="1"/>
            <a:r>
              <a:rPr lang="es-ES" sz="28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MERCOSUR en Salud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2051720" y="4005064"/>
            <a:ext cx="5197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solidFill>
                  <a:srgbClr val="990000"/>
                </a:solidFill>
              </a:rPr>
              <a:t>Decisiones por consenso</a:t>
            </a:r>
            <a:endParaRPr lang="es-AR" sz="28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72008"/>
            <a:ext cx="496736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Estructura de la RMS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229600" cy="5517009"/>
          </a:xfrm>
          <a:noFill/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s-VE" sz="2400" dirty="0" smtClean="0">
                <a:effectLst/>
                <a:latin typeface="Calibri" pitchFamily="34" charset="0"/>
              </a:rPr>
              <a:t>Comité Coordinador de la RMS (RMS - CC)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“Sistemas de Información y Comunicación en Salud” (CISICS)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“Política de Medicamentos” (CIPM)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“Control de Dengue” (CICD)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“VIH-SIDA” (CIVIH)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“Control del Tabaco” (CICT)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“Salud Sexual y Reproductiva” (CISSR)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“Salud y Desarrollo” (CISD)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“Gestión de Riesgo y Reducción de Vulnerabilidad” (CIGRRV)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“Salud Ambiental y del Trabajador” (CISAT)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“Implementación del RSI” (CIRSI)</a:t>
            </a:r>
          </a:p>
          <a:p>
            <a:pPr lvl="2">
              <a:lnSpc>
                <a:spcPct val="90000"/>
              </a:lnSpc>
            </a:pPr>
            <a:r>
              <a:rPr lang="es-VE" dirty="0" smtClean="0">
                <a:effectLst/>
                <a:latin typeface="Calibri" pitchFamily="34" charset="0"/>
              </a:rPr>
              <a:t>CI “Donación y </a:t>
            </a:r>
            <a:r>
              <a:rPr lang="es-VE" dirty="0" err="1" smtClean="0">
                <a:effectLst/>
                <a:latin typeface="Calibri" pitchFamily="34" charset="0"/>
              </a:rPr>
              <a:t>Transplantes</a:t>
            </a:r>
            <a:r>
              <a:rPr lang="es-VE" dirty="0" smtClean="0">
                <a:effectLst/>
                <a:latin typeface="Calibri" pitchFamily="34" charset="0"/>
              </a:rPr>
              <a:t>” (CIDT)</a:t>
            </a:r>
            <a:endParaRPr lang="es-MX" dirty="0" smtClean="0"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55576" y="72008"/>
            <a:ext cx="4967362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SGT</a:t>
            </a:r>
            <a:r>
              <a:rPr kumimoji="0" lang="es-ES" sz="2800" b="1" i="0" u="none" strike="noStrike" kern="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N° 11 –</a:t>
            </a:r>
            <a:r>
              <a:rPr kumimoji="0" lang="es-E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Salud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0688"/>
            <a:ext cx="8784976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92696"/>
            <a:ext cx="7772400" cy="566936"/>
          </a:xfrm>
        </p:spPr>
        <p:txBody>
          <a:bodyPr/>
          <a:lstStyle/>
          <a:p>
            <a:pPr eaLnBrk="1" hangingPunct="1"/>
            <a:r>
              <a:rPr lang="es-ES" sz="32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s-E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Creado por Resolución GMC Nº 151/96</a:t>
            </a:r>
            <a:endParaRPr lang="es-ES" sz="24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412875"/>
            <a:ext cx="8820150" cy="525621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s-ES" dirty="0" smtClean="0">
                <a:latin typeface="Verdana" pitchFamily="34" charset="0"/>
              </a:rPr>
              <a:t>    </a:t>
            </a:r>
            <a:r>
              <a:rPr lang="es-ES" sz="2400" dirty="0" smtClean="0">
                <a:latin typeface="Calibri" pitchFamily="34" charset="0"/>
              </a:rPr>
              <a:t>Órgano técnico de carácter deliberativo que centraliza el tratamiento de la armonización de las legislaciones nacionales en materia de regulación de la salud y la compatibilización de los sistemas de control sanitario entre los Estados Parte.</a:t>
            </a:r>
          </a:p>
          <a:p>
            <a:pPr marL="533400" indent="-533400" eaLnBrk="1" hangingPunct="1">
              <a:buFontTx/>
              <a:buNone/>
            </a:pPr>
            <a:endParaRPr lang="es-ES" sz="24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marL="533400" indent="-533400" eaLnBrk="1" hangingPunct="1">
              <a:buFontTx/>
              <a:buNone/>
            </a:pPr>
            <a:r>
              <a:rPr lang="es-MX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Tareas del SGT11</a:t>
            </a:r>
            <a:endParaRPr lang="es-ES" sz="24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algn="just" eaLnBrk="1" hangingPunct="1"/>
            <a:r>
              <a:rPr lang="es-ES" sz="2200" dirty="0" smtClean="0">
                <a:latin typeface="Calibri" pitchFamily="34" charset="0"/>
              </a:rPr>
              <a:t>Armonizar </a:t>
            </a:r>
            <a:r>
              <a:rPr lang="es-ES" sz="2200" b="1" i="1" dirty="0" smtClean="0">
                <a:latin typeface="Calibri" pitchFamily="34" charset="0"/>
              </a:rPr>
              <a:t>parámetros de calidad de bienes, servicios y factores productivos</a:t>
            </a:r>
            <a:r>
              <a:rPr lang="es-ES" sz="2200" dirty="0" smtClean="0">
                <a:latin typeface="Calibri" pitchFamily="34" charset="0"/>
              </a:rPr>
              <a:t> del área de salud,</a:t>
            </a:r>
          </a:p>
          <a:p>
            <a:pPr algn="just" eaLnBrk="1" hangingPunct="1"/>
            <a:r>
              <a:rPr lang="es-ES" sz="2200" dirty="0" smtClean="0">
                <a:latin typeface="Calibri" pitchFamily="34" charset="0"/>
              </a:rPr>
              <a:t>así como </a:t>
            </a:r>
            <a:r>
              <a:rPr lang="es-ES" sz="2200" b="1" i="1" dirty="0" smtClean="0">
                <a:latin typeface="Calibri" pitchFamily="34" charset="0"/>
              </a:rPr>
              <a:t>los mecanismos de control sanitario </a:t>
            </a:r>
            <a:r>
              <a:rPr lang="es-ES" sz="2200" dirty="0" smtClean="0">
                <a:latin typeface="Calibri" pitchFamily="34" charset="0"/>
              </a:rPr>
              <a:t>de los Estados Partes</a:t>
            </a:r>
          </a:p>
          <a:p>
            <a:pPr algn="just" eaLnBrk="1" hangingPunct="1">
              <a:buNone/>
            </a:pPr>
            <a:r>
              <a:rPr lang="es-ES" sz="2200" dirty="0" smtClean="0">
                <a:latin typeface="Calibri" pitchFamily="34" charset="0"/>
              </a:rPr>
              <a:t>a los fines de </a:t>
            </a:r>
          </a:p>
          <a:p>
            <a:pPr algn="just" eaLnBrk="1" hangingPunct="1"/>
            <a:r>
              <a:rPr lang="es-ES" sz="2200" dirty="0" smtClean="0">
                <a:latin typeface="Calibri" pitchFamily="34" charset="0"/>
              </a:rPr>
              <a:t> </a:t>
            </a:r>
            <a:r>
              <a:rPr lang="es-ES" sz="2200" b="1" i="1" dirty="0" smtClean="0">
                <a:latin typeface="Calibri" pitchFamily="34" charset="0"/>
              </a:rPr>
              <a:t>eliminar obstáculos técnicos </a:t>
            </a:r>
            <a:r>
              <a:rPr lang="es-ES" sz="2200" dirty="0" smtClean="0">
                <a:latin typeface="Calibri" pitchFamily="34" charset="0"/>
              </a:rPr>
              <a:t>al comercio y</a:t>
            </a:r>
          </a:p>
          <a:p>
            <a:pPr algn="just" eaLnBrk="1" hangingPunct="1"/>
            <a:r>
              <a:rPr lang="es-ES" sz="2200" dirty="0" smtClean="0">
                <a:latin typeface="Calibri" pitchFamily="34" charset="0"/>
              </a:rPr>
              <a:t> lograr </a:t>
            </a:r>
            <a:r>
              <a:rPr lang="es-ES" sz="2200" b="1" i="1" dirty="0" smtClean="0">
                <a:latin typeface="Calibri" pitchFamily="34" charset="0"/>
              </a:rPr>
              <a:t>el fortalecimiento de la integración regional,</a:t>
            </a:r>
          </a:p>
          <a:p>
            <a:pPr marL="533400" indent="-533400" eaLnBrk="1" hangingPunct="1">
              <a:buFontTx/>
              <a:buNone/>
            </a:pPr>
            <a:endParaRPr lang="es-ES" dirty="0" smtClean="0">
              <a:latin typeface="Verdana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mercosul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1005094" y="6344241"/>
            <a:ext cx="7133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i="1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Y, consecuentemente, disminuir  los  Riesgos </a:t>
            </a:r>
            <a:r>
              <a:rPr lang="es-MX" b="1" i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Sanitarios</a:t>
            </a:r>
            <a:endParaRPr lang="es-A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04800" y="5181600"/>
            <a:ext cx="1447800" cy="6096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sz="1000" b="1" dirty="0">
              <a:latin typeface="Arial" charset="0"/>
              <a:cs typeface="Arial" charset="0"/>
            </a:endParaRPr>
          </a:p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SERVICIOS DE </a:t>
            </a:r>
          </a:p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SALUD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707904" y="3429000"/>
            <a:ext cx="1008112" cy="533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DOMISANI</a:t>
            </a:r>
            <a:r>
              <a:rPr lang="es-ES_tradnl" sz="800" b="1" dirty="0">
                <a:latin typeface="Arial" charset="0"/>
                <a:cs typeface="Arial" charset="0"/>
              </a:rPr>
              <a:t>T.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468313" y="1905000"/>
            <a:ext cx="2503487" cy="914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2000" b="1" dirty="0">
                <a:latin typeface="Calibri" pitchFamily="34" charset="0"/>
                <a:cs typeface="Arial" charset="0"/>
              </a:rPr>
              <a:t>COMISION DE</a:t>
            </a:r>
          </a:p>
          <a:p>
            <a:pPr algn="ctr"/>
            <a:r>
              <a:rPr lang="es-ES_tradnl" sz="2000" b="1" dirty="0">
                <a:latin typeface="Calibri" pitchFamily="34" charset="0"/>
                <a:cs typeface="Arial" charset="0"/>
              </a:rPr>
              <a:t>SERVICIOS</a:t>
            </a:r>
          </a:p>
          <a:p>
            <a:pPr algn="ctr"/>
            <a:r>
              <a:rPr lang="es-ES_tradnl" sz="2000" b="1" dirty="0">
                <a:latin typeface="Calibri" pitchFamily="34" charset="0"/>
                <a:cs typeface="Arial" charset="0"/>
              </a:rPr>
              <a:t>DE AT. DE LASALUD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2743200" y="304800"/>
            <a:ext cx="3733800" cy="914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b="1" dirty="0">
                <a:latin typeface="Arial" charset="0"/>
                <a:cs typeface="Arial" charset="0"/>
              </a:rPr>
              <a:t> </a:t>
            </a:r>
            <a:r>
              <a:rPr lang="es-ES_tradnl" b="1" dirty="0">
                <a:latin typeface="Calibri" pitchFamily="34" charset="0"/>
                <a:cs typeface="Arial" charset="0"/>
              </a:rPr>
              <a:t>COORDINACION</a:t>
            </a:r>
          </a:p>
          <a:p>
            <a:pPr algn="ctr"/>
            <a:r>
              <a:rPr lang="es-ES_tradnl" b="1" dirty="0">
                <a:latin typeface="Calibri" pitchFamily="34" charset="0"/>
                <a:cs typeface="Arial" charset="0"/>
              </a:rPr>
              <a:t>NACIONAL SGT-11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3581400" y="1905000"/>
            <a:ext cx="2133600" cy="914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2000" b="1" dirty="0">
                <a:latin typeface="Calibri" pitchFamily="34" charset="0"/>
                <a:cs typeface="Arial" charset="0"/>
              </a:rPr>
              <a:t>COMISION DE</a:t>
            </a:r>
          </a:p>
          <a:p>
            <a:pPr algn="ctr"/>
            <a:r>
              <a:rPr lang="es-ES_tradnl" sz="2000" b="1" dirty="0">
                <a:latin typeface="Calibri" pitchFamily="34" charset="0"/>
                <a:cs typeface="Arial" charset="0"/>
              </a:rPr>
              <a:t>PRODUCTOS</a:t>
            </a:r>
          </a:p>
          <a:p>
            <a:pPr algn="ctr"/>
            <a:r>
              <a:rPr lang="es-ES_tradnl" sz="2000" b="1" dirty="0">
                <a:latin typeface="Calibri" pitchFamily="34" charset="0"/>
                <a:cs typeface="Arial" charset="0"/>
              </a:rPr>
              <a:t>PARA LA SALUD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6477000" y="1905000"/>
            <a:ext cx="2133600" cy="914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2000" b="1" dirty="0">
                <a:latin typeface="Calibri" pitchFamily="34" charset="0"/>
                <a:cs typeface="Arial" charset="0"/>
              </a:rPr>
              <a:t>COM.VIG. </a:t>
            </a:r>
          </a:p>
          <a:p>
            <a:pPr algn="ctr"/>
            <a:r>
              <a:rPr lang="es-ES_tradnl" sz="2000" b="1" dirty="0">
                <a:latin typeface="Calibri" pitchFamily="34" charset="0"/>
                <a:cs typeface="Arial" charset="0"/>
              </a:rPr>
              <a:t>EN SALUD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4788024" y="3429000"/>
            <a:ext cx="936104" cy="533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PRODUCTOS</a:t>
            </a:r>
          </a:p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MEDICOS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1547664" y="3429000"/>
            <a:ext cx="1008112" cy="533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PSICOTROP</a:t>
            </a:r>
          </a:p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Y ESTUPEFAC.</a:t>
            </a:r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2627784" y="3429000"/>
            <a:ext cx="936104" cy="533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SANGRE Y</a:t>
            </a:r>
          </a:p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HEMODERIV.</a:t>
            </a:r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5796136" y="3429000"/>
            <a:ext cx="936104" cy="533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REACTIVOS </a:t>
            </a:r>
          </a:p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DIAGNOST.</a:t>
            </a:r>
          </a:p>
        </p:txBody>
      </p:sp>
      <p:sp>
        <p:nvSpPr>
          <p:cNvPr id="2061" name="Rectangle 12"/>
          <p:cNvSpPr>
            <a:spLocks noChangeArrowheads="1"/>
          </p:cNvSpPr>
          <p:nvPr/>
        </p:nvSpPr>
        <p:spPr bwMode="auto">
          <a:xfrm>
            <a:off x="6804248" y="3429000"/>
            <a:ext cx="1008112" cy="5334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COSMETICOS</a:t>
            </a:r>
          </a:p>
        </p:txBody>
      </p:sp>
      <p:sp>
        <p:nvSpPr>
          <p:cNvPr id="2062" name="Rectangle 13"/>
          <p:cNvSpPr>
            <a:spLocks noChangeArrowheads="1"/>
          </p:cNvSpPr>
          <p:nvPr/>
        </p:nvSpPr>
        <p:spPr bwMode="auto">
          <a:xfrm>
            <a:off x="1905000" y="5181600"/>
            <a:ext cx="1447800" cy="6096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DESARROLLO </a:t>
            </a:r>
          </a:p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Y EJERCICIO</a:t>
            </a:r>
          </a:p>
          <a:p>
            <a:pPr algn="ctr"/>
            <a:r>
              <a:rPr lang="es-ES_tradnl" sz="1000" b="1" dirty="0">
                <a:latin typeface="Arial" charset="0"/>
                <a:cs typeface="Arial" charset="0"/>
              </a:rPr>
              <a:t>PROFESIONAL</a:t>
            </a: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3505200" y="5181600"/>
            <a:ext cx="1447800" cy="6096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1000" b="1">
                <a:latin typeface="Arial" charset="0"/>
                <a:cs typeface="Arial" charset="0"/>
              </a:rPr>
              <a:t>EVALUACION Y USO</a:t>
            </a:r>
          </a:p>
          <a:p>
            <a:pPr algn="ctr"/>
            <a:r>
              <a:rPr lang="es-ES_tradnl" sz="1000" b="1">
                <a:latin typeface="Arial" charset="0"/>
                <a:cs typeface="Arial" charset="0"/>
              </a:rPr>
              <a:t>DE TECNOLOGIAS </a:t>
            </a:r>
          </a:p>
          <a:p>
            <a:pPr algn="ctr"/>
            <a:r>
              <a:rPr lang="es-ES_tradnl" sz="1000" b="1">
                <a:latin typeface="Arial" charset="0"/>
                <a:cs typeface="Arial" charset="0"/>
              </a:rPr>
              <a:t>EN SALUD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7315200" y="5181600"/>
            <a:ext cx="1587500" cy="40005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000" b="1">
                <a:latin typeface="Arial" charset="0"/>
                <a:cs typeface="Arial" charset="0"/>
              </a:rPr>
              <a:t>CONTROL SANITRIO</a:t>
            </a:r>
          </a:p>
          <a:p>
            <a:r>
              <a:rPr lang="es-ES_tradnl" sz="1000" b="1">
                <a:latin typeface="Arial" charset="0"/>
                <a:cs typeface="Arial" charset="0"/>
              </a:rPr>
              <a:t>PUERTOS,AER,FRONT</a:t>
            </a: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828800" y="1524000"/>
            <a:ext cx="5791200" cy="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828800" y="1524000"/>
            <a:ext cx="0" cy="3810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4572000" y="1524000"/>
            <a:ext cx="0" cy="3810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7620000" y="1524000"/>
            <a:ext cx="0" cy="3810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2057400" y="3124200"/>
            <a:ext cx="5334000" cy="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 flipV="1">
            <a:off x="4572000" y="2819400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 flipV="1">
            <a:off x="3048000" y="3124200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V="1">
            <a:off x="4191000" y="3124200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 flipV="1">
            <a:off x="5257800" y="3124200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V="1">
            <a:off x="6324600" y="3124200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7391400" y="3124200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1371600" y="2819400"/>
            <a:ext cx="0" cy="19812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1371600" y="4800600"/>
            <a:ext cx="3200400" cy="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1371600" y="4800600"/>
            <a:ext cx="0" cy="3810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2743200" y="4800600"/>
            <a:ext cx="0" cy="3810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4572000" y="4800600"/>
            <a:ext cx="0" cy="3810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>
            <a:off x="8077200" y="2819400"/>
            <a:ext cx="0" cy="19812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83" name="Line 37"/>
          <p:cNvSpPr>
            <a:spLocks noChangeShapeType="1"/>
          </p:cNvSpPr>
          <p:nvPr/>
        </p:nvSpPr>
        <p:spPr bwMode="auto">
          <a:xfrm>
            <a:off x="8072438" y="4695825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84" name="Line 38"/>
          <p:cNvSpPr>
            <a:spLocks noChangeShapeType="1"/>
          </p:cNvSpPr>
          <p:nvPr/>
        </p:nvSpPr>
        <p:spPr bwMode="auto">
          <a:xfrm>
            <a:off x="2057400" y="3124200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85" name="Line 39"/>
          <p:cNvSpPr>
            <a:spLocks noChangeShapeType="1"/>
          </p:cNvSpPr>
          <p:nvPr/>
        </p:nvSpPr>
        <p:spPr bwMode="auto">
          <a:xfrm flipV="1">
            <a:off x="4572000" y="1219200"/>
            <a:ext cx="0" cy="30480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86" name="Text Box 41"/>
          <p:cNvSpPr txBox="1">
            <a:spLocks noChangeArrowheads="1"/>
          </p:cNvSpPr>
          <p:nvPr/>
        </p:nvSpPr>
        <p:spPr bwMode="auto">
          <a:xfrm>
            <a:off x="3416300" y="6248400"/>
            <a:ext cx="28940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1600" b="1">
                <a:latin typeface="Arial" charset="0"/>
                <a:cs typeface="Arial" charset="0"/>
              </a:rPr>
              <a:t>SGT-11 MERCOSUR SALUD</a:t>
            </a:r>
            <a:endParaRPr lang="es-ES_tradnl" sz="1600">
              <a:latin typeface="Arial" charset="0"/>
              <a:cs typeface="Arial" charset="0"/>
            </a:endParaRPr>
          </a:p>
        </p:txBody>
      </p:sp>
      <p:sp>
        <p:nvSpPr>
          <p:cNvPr id="38" name="37 Elipse"/>
          <p:cNvSpPr/>
          <p:nvPr/>
        </p:nvSpPr>
        <p:spPr>
          <a:xfrm>
            <a:off x="1835696" y="5157192"/>
            <a:ext cx="1656184" cy="792088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3" cstate="print"/>
          <a:srcRect l="6299" t="5250" r="5496" b="5496"/>
          <a:stretch>
            <a:fillRect/>
          </a:stretch>
        </p:blipFill>
        <p:spPr bwMode="auto">
          <a:xfrm>
            <a:off x="120642" y="6309320"/>
            <a:ext cx="723364" cy="43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40 Imagen" descr="mercosu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88424" y="6309320"/>
            <a:ext cx="645860" cy="39744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america del sur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lantilla america del su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tilla america del su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america del su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america del su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america del su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america del su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america del su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america del su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4828</TotalTime>
  <Words>2170</Words>
  <Application>Microsoft Office PowerPoint</Application>
  <PresentationFormat>Apresentação na tela (4:3)</PresentationFormat>
  <Paragraphs>360</Paragraphs>
  <Slides>33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Plantilla america del sur</vt:lpstr>
      <vt:lpstr>Slide 1</vt:lpstr>
      <vt:lpstr>Slide 2</vt:lpstr>
      <vt:lpstr>La integración comercial </vt:lpstr>
      <vt:lpstr>Slide 4</vt:lpstr>
      <vt:lpstr>Slide 5</vt:lpstr>
      <vt:lpstr>MERCOSUR en Salud</vt:lpstr>
      <vt:lpstr>Slide 7</vt:lpstr>
      <vt:lpstr> Creado por Resolución GMC Nº 151/96</vt:lpstr>
      <vt:lpstr>Slide 9</vt:lpstr>
      <vt:lpstr>Slide 10</vt:lpstr>
      <vt:lpstr>Slide 11</vt:lpstr>
      <vt:lpstr>Slide 12</vt:lpstr>
      <vt:lpstr>Slide 13</vt:lpstr>
      <vt:lpstr> Subcomisión de Desarrollo y Ejercicio Profesional 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>Ministerio de Salud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Rubio</dc:creator>
  <cp:lastModifiedBy>EPSJV</cp:lastModifiedBy>
  <cp:revision>268</cp:revision>
  <dcterms:created xsi:type="dcterms:W3CDTF">2004-06-17T13:58:26Z</dcterms:created>
  <dcterms:modified xsi:type="dcterms:W3CDTF">2012-12-04T16:26:23Z</dcterms:modified>
</cp:coreProperties>
</file>