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7"/>
  </p:notesMasterIdLst>
  <p:handoutMasterIdLst>
    <p:handoutMasterId r:id="rId28"/>
  </p:handoutMasterIdLst>
  <p:sldIdLst>
    <p:sldId id="525" r:id="rId2"/>
    <p:sldId id="575" r:id="rId3"/>
    <p:sldId id="548" r:id="rId4"/>
    <p:sldId id="563" r:id="rId5"/>
    <p:sldId id="579" r:id="rId6"/>
    <p:sldId id="580" r:id="rId7"/>
    <p:sldId id="554" r:id="rId8"/>
    <p:sldId id="581" r:id="rId9"/>
    <p:sldId id="585" r:id="rId10"/>
    <p:sldId id="586" r:id="rId11"/>
    <p:sldId id="565" r:id="rId12"/>
    <p:sldId id="590" r:id="rId13"/>
    <p:sldId id="587" r:id="rId14"/>
    <p:sldId id="567" r:id="rId15"/>
    <p:sldId id="568" r:id="rId16"/>
    <p:sldId id="596" r:id="rId17"/>
    <p:sldId id="569" r:id="rId18"/>
    <p:sldId id="582" r:id="rId19"/>
    <p:sldId id="588" r:id="rId20"/>
    <p:sldId id="592" r:id="rId21"/>
    <p:sldId id="583" r:id="rId22"/>
    <p:sldId id="597" r:id="rId23"/>
    <p:sldId id="598" r:id="rId24"/>
    <p:sldId id="595" r:id="rId25"/>
    <p:sldId id="532" r:id="rId26"/>
  </p:sldIdLst>
  <p:sldSz cx="9144000" cy="6858000" type="screen4x3"/>
  <p:notesSz cx="6888163" cy="10020300"/>
  <p:defaultTextStyle>
    <a:defPPr>
      <a:defRPr lang="es-AR"/>
    </a:defPPr>
    <a:lvl1pPr algn="l" rtl="0" fontAlgn="base">
      <a:spcBef>
        <a:spcPct val="20000"/>
      </a:spcBef>
      <a:spcAft>
        <a:spcPct val="0"/>
      </a:spcAft>
      <a:buSzPct val="70000"/>
      <a:buFont typeface="Wingdings" pitchFamily="2" charset="2"/>
      <a:buChar char="l"/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70000"/>
      <a:buFont typeface="Wingdings" pitchFamily="2" charset="2"/>
      <a:buChar char="l"/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70000"/>
      <a:buFont typeface="Wingdings" pitchFamily="2" charset="2"/>
      <a:buChar char="l"/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70000"/>
      <a:buFont typeface="Wingdings" pitchFamily="2" charset="2"/>
      <a:buChar char="l"/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70000"/>
      <a:buFont typeface="Wingdings" pitchFamily="2" charset="2"/>
      <a:buChar char="l"/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000099"/>
    <a:srgbClr val="FF0000"/>
    <a:srgbClr val="FFFF00"/>
    <a:srgbClr val="003366"/>
    <a:srgbClr val="003D3C"/>
    <a:srgbClr val="004A48"/>
    <a:srgbClr val="005250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7" autoAdjust="0"/>
    <p:restoredTop sz="95932" autoAdjust="0"/>
  </p:normalViewPr>
  <p:slideViewPr>
    <p:cSldViewPr>
      <p:cViewPr>
        <p:scale>
          <a:sx n="78" d="100"/>
          <a:sy n="78" d="100"/>
        </p:scale>
        <p:origin x="-3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a\Dropbox\DNCHYSO\DNCHySO%20Isabel\riodejaneir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</c:dLbls>
          <c:cat>
            <c:strRef>
              <c:f>Hoja1!$B$2:$B$3</c:f>
              <c:strCache>
                <c:ptCount val="2"/>
                <c:pt idx="0">
                  <c:v>Total profesionales</c:v>
                </c:pt>
                <c:pt idx="1">
                  <c:v>Técnicos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585071</c:v>
                </c:pt>
                <c:pt idx="1">
                  <c:v>136979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4"/>
  <c:chart>
    <c:autoTitleDeleted val="1"/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5.0875757394477517E-3"/>
                  <c:y val="-3.085317360120161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3.367050125743688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5.0875757394477517E-3"/>
                  <c:y val="1.2666521901606897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695858579815919E-3"/>
                  <c:y val="1.2666521901606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1.266652190160689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inEnd"/>
            <c:showVal val="1"/>
          </c:dLbls>
          <c:cat>
            <c:multiLvlStrRef>
              <c:f>Hoja1!$E$4:$F$9</c:f>
              <c:multiLvlStrCache>
                <c:ptCount val="6"/>
                <c:lvl>
                  <c:pt idx="0">
                    <c:v>Total</c:v>
                  </c:pt>
                  <c:pt idx="1">
                    <c:v>Técnicos</c:v>
                  </c:pt>
                  <c:pt idx="2">
                    <c:v>Total</c:v>
                  </c:pt>
                  <c:pt idx="3">
                    <c:v>Técnicos</c:v>
                  </c:pt>
                  <c:pt idx="4">
                    <c:v>Total</c:v>
                  </c:pt>
                  <c:pt idx="5">
                    <c:v>Técnicos</c:v>
                  </c:pt>
                </c:lvl>
                <c:lvl>
                  <c:pt idx="0">
                    <c:v>PROFESIONALES (G. UNIVERSITARIO -TECNICOS- AUX.) IDENTIFICADOS AL  27/11/12  SIN DEPURAR</c:v>
                  </c:pt>
                  <c:pt idx="2">
                    <c:v>REGISTROS COMPARTIDOS ENTRE PROVINCIAS </c:v>
                  </c:pt>
                  <c:pt idx="4">
                    <c:v>MATRICULAS O REGISTROS IDENTIFICADOS </c:v>
                  </c:pt>
                </c:lvl>
              </c:multiLvlStrCache>
            </c:multiLvlStrRef>
          </c:cat>
          <c:val>
            <c:numRef>
              <c:f>Hoja1!$G$4:$G$9</c:f>
              <c:numCache>
                <c:formatCode>General</c:formatCode>
                <c:ptCount val="6"/>
                <c:pt idx="0">
                  <c:v>585071</c:v>
                </c:pt>
                <c:pt idx="1">
                  <c:v>136979</c:v>
                </c:pt>
                <c:pt idx="2">
                  <c:v>71956</c:v>
                </c:pt>
                <c:pt idx="3">
                  <c:v>3263</c:v>
                </c:pt>
                <c:pt idx="4">
                  <c:v>657027</c:v>
                </c:pt>
                <c:pt idx="5">
                  <c:v>140242</c:v>
                </c:pt>
              </c:numCache>
            </c:numRef>
          </c:val>
        </c:ser>
        <c:gapWidth val="75"/>
        <c:overlap val="40"/>
        <c:axId val="58742656"/>
        <c:axId val="58782080"/>
      </c:barChart>
      <c:catAx>
        <c:axId val="58742656"/>
        <c:scaling>
          <c:orientation val="minMax"/>
        </c:scaling>
        <c:axPos val="b"/>
        <c:majorTickMark val="none"/>
        <c:tickLblPos val="nextTo"/>
        <c:crossAx val="58782080"/>
        <c:crosses val="autoZero"/>
        <c:auto val="1"/>
        <c:lblAlgn val="ctr"/>
        <c:lblOffset val="100"/>
      </c:catAx>
      <c:valAx>
        <c:axId val="5878208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58742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1150043744531935E-2"/>
          <c:y val="5.3240740740740741E-2"/>
          <c:w val="0.65554724409448861"/>
          <c:h val="0.8935185185185186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  <c:showLeaderLines val="1"/>
          </c:dLbls>
          <c:cat>
            <c:strRef>
              <c:f>Hoja1!$C$2:$C$3</c:f>
              <c:strCache>
                <c:ptCount val="2"/>
                <c:pt idx="0">
                  <c:v>Total profesionales argentinos</c:v>
                </c:pt>
                <c:pt idx="1">
                  <c:v>Total profesionales extranjeros</c:v>
                </c:pt>
              </c:strCache>
            </c:strRef>
          </c:cat>
          <c:val>
            <c:numRef>
              <c:f>Hoja1!$D$2:$D$3</c:f>
              <c:numCache>
                <c:formatCode>0.00%</c:formatCode>
                <c:ptCount val="2"/>
                <c:pt idx="0">
                  <c:v>0.92720000000000002</c:v>
                </c:pt>
                <c:pt idx="1">
                  <c:v>7.2800000000000031E-2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2756780402449724E-2"/>
          <c:y val="1.1574074074074073E-2"/>
          <c:w val="0.66193132108486463"/>
          <c:h val="0.87500000000000022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  <c:showLeaderLines val="1"/>
          </c:dLbls>
          <c:cat>
            <c:strRef>
              <c:f>Hoja1!$C$4:$C$5</c:f>
              <c:strCache>
                <c:ptCount val="2"/>
                <c:pt idx="0">
                  <c:v>Total Mercosur y asociados</c:v>
                </c:pt>
                <c:pt idx="1">
                  <c:v>Total otros países</c:v>
                </c:pt>
              </c:strCache>
            </c:strRef>
          </c:cat>
          <c:val>
            <c:numRef>
              <c:f>Hoja1!$D$4:$D$5</c:f>
              <c:numCache>
                <c:formatCode>0%</c:formatCode>
                <c:ptCount val="2"/>
                <c:pt idx="0">
                  <c:v>0.67000000000000026</c:v>
                </c:pt>
                <c:pt idx="1">
                  <c:v>0.33000000000000013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externalData r:id="rId2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B2C65-3558-4714-B44A-E8F5398B22B6}" type="doc">
      <dgm:prSet loTypeId="urn:microsoft.com/office/officeart/2005/8/layout/radial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030A5128-0FAC-4849-899C-552A5144E570}">
      <dgm:prSet phldrT="[Texto]"/>
      <dgm:spPr/>
      <dgm:t>
        <a:bodyPr/>
        <a:lstStyle/>
        <a:p>
          <a:r>
            <a:rPr lang="es-AR" dirty="0" smtClean="0"/>
            <a:t>Articulación</a:t>
          </a:r>
          <a:endParaRPr lang="es-AR" dirty="0"/>
        </a:p>
      </dgm:t>
    </dgm:pt>
    <dgm:pt modelId="{6E95BE01-0372-4EAE-934A-3544EEC827D2}" type="parTrans" cxnId="{92FB79F9-F2AA-497F-81DC-442F17317870}">
      <dgm:prSet/>
      <dgm:spPr/>
      <dgm:t>
        <a:bodyPr/>
        <a:lstStyle/>
        <a:p>
          <a:endParaRPr lang="es-AR"/>
        </a:p>
      </dgm:t>
    </dgm:pt>
    <dgm:pt modelId="{8AA4FDE7-D4E7-4D51-BAB0-D83290D45317}" type="sibTrans" cxnId="{92FB79F9-F2AA-497F-81DC-442F17317870}">
      <dgm:prSet/>
      <dgm:spPr/>
      <dgm:t>
        <a:bodyPr/>
        <a:lstStyle/>
        <a:p>
          <a:endParaRPr lang="es-AR"/>
        </a:p>
      </dgm:t>
    </dgm:pt>
    <dgm:pt modelId="{80A43E1B-FC92-4725-BB1C-BD89F2C3F9EA}">
      <dgm:prSet phldrT="[Texto]" custT="1"/>
      <dgm:spPr/>
      <dgm:t>
        <a:bodyPr/>
        <a:lstStyle/>
        <a:p>
          <a:r>
            <a:rPr lang="es-AR" sz="2000" dirty="0" smtClean="0"/>
            <a:t>RRHH - Regulación en MS</a:t>
          </a:r>
          <a:endParaRPr lang="es-AR" sz="2000" dirty="0"/>
        </a:p>
      </dgm:t>
    </dgm:pt>
    <dgm:pt modelId="{B8B3FFA9-047B-4F7D-AE70-90D895030B46}" type="parTrans" cxnId="{1B3A850D-BC5C-49A2-851D-FF7DBE88D9CC}">
      <dgm:prSet/>
      <dgm:spPr/>
      <dgm:t>
        <a:bodyPr/>
        <a:lstStyle/>
        <a:p>
          <a:endParaRPr lang="es-AR"/>
        </a:p>
      </dgm:t>
    </dgm:pt>
    <dgm:pt modelId="{30A32045-BE52-4831-A12E-949D2DB6E50B}" type="sibTrans" cxnId="{1B3A850D-BC5C-49A2-851D-FF7DBE88D9CC}">
      <dgm:prSet/>
      <dgm:spPr/>
      <dgm:t>
        <a:bodyPr/>
        <a:lstStyle/>
        <a:p>
          <a:endParaRPr lang="es-AR"/>
        </a:p>
      </dgm:t>
    </dgm:pt>
    <dgm:pt modelId="{B2E0E515-F4D5-41EE-BAD9-FA6763ACCF7A}">
      <dgm:prSet phldrT="[Texto]" custT="1"/>
      <dgm:spPr/>
      <dgm:t>
        <a:bodyPr/>
        <a:lstStyle/>
        <a:p>
          <a:r>
            <a:rPr lang="es-AR" sz="2000" dirty="0" smtClean="0"/>
            <a:t>Colegios de Ley – Ministerios provinciales</a:t>
          </a:r>
          <a:endParaRPr lang="es-AR" sz="2000" dirty="0"/>
        </a:p>
      </dgm:t>
    </dgm:pt>
    <dgm:pt modelId="{30D9C214-E630-4026-AD49-40E524BD6BE7}" type="parTrans" cxnId="{D2369974-870D-4750-AD83-5A31011293E2}">
      <dgm:prSet/>
      <dgm:spPr/>
      <dgm:t>
        <a:bodyPr/>
        <a:lstStyle/>
        <a:p>
          <a:endParaRPr lang="es-AR"/>
        </a:p>
      </dgm:t>
    </dgm:pt>
    <dgm:pt modelId="{64BF2D65-A39B-4DE9-B8A3-08A8C3B1CDB9}" type="sibTrans" cxnId="{D2369974-870D-4750-AD83-5A31011293E2}">
      <dgm:prSet/>
      <dgm:spPr/>
      <dgm:t>
        <a:bodyPr/>
        <a:lstStyle/>
        <a:p>
          <a:endParaRPr lang="es-AR"/>
        </a:p>
      </dgm:t>
    </dgm:pt>
    <dgm:pt modelId="{0D3659BD-DFDB-4493-8AF8-8EAF3669E549}">
      <dgm:prSet phldrT="[Texto]" custT="1"/>
      <dgm:spPr/>
      <dgm:t>
        <a:bodyPr/>
        <a:lstStyle/>
        <a:p>
          <a:r>
            <a:rPr lang="es-AR" sz="2000" dirty="0" smtClean="0"/>
            <a:t>Salud - Educación</a:t>
          </a:r>
          <a:endParaRPr lang="es-AR" sz="2000" dirty="0"/>
        </a:p>
      </dgm:t>
    </dgm:pt>
    <dgm:pt modelId="{F2455771-B533-425D-A56A-9448FE89FE65}" type="parTrans" cxnId="{A99FFDE0-8AB7-416E-A334-C025F030CC8A}">
      <dgm:prSet/>
      <dgm:spPr/>
      <dgm:t>
        <a:bodyPr/>
        <a:lstStyle/>
        <a:p>
          <a:endParaRPr lang="es-AR"/>
        </a:p>
      </dgm:t>
    </dgm:pt>
    <dgm:pt modelId="{B86419A5-B325-4256-9D29-0751E8D458FF}" type="sibTrans" cxnId="{A99FFDE0-8AB7-416E-A334-C025F030CC8A}">
      <dgm:prSet/>
      <dgm:spPr/>
      <dgm:t>
        <a:bodyPr/>
        <a:lstStyle/>
        <a:p>
          <a:endParaRPr lang="es-AR"/>
        </a:p>
      </dgm:t>
    </dgm:pt>
    <dgm:pt modelId="{D2F7A428-CBED-4BF9-AF5B-9D276D81E8C5}">
      <dgm:prSet phldrT="[Texto]" custT="1"/>
      <dgm:spPr/>
      <dgm:t>
        <a:bodyPr/>
        <a:lstStyle/>
        <a:p>
          <a:r>
            <a:rPr lang="es-AR" sz="2000" dirty="0" smtClean="0"/>
            <a:t>Nación - Provincias</a:t>
          </a:r>
          <a:endParaRPr lang="es-AR" sz="2000" dirty="0"/>
        </a:p>
      </dgm:t>
    </dgm:pt>
    <dgm:pt modelId="{D3036455-3C69-416A-8552-9B8769E2C3B6}" type="parTrans" cxnId="{5220D17A-A82E-4FE0-AA17-F086135FAA30}">
      <dgm:prSet/>
      <dgm:spPr/>
      <dgm:t>
        <a:bodyPr/>
        <a:lstStyle/>
        <a:p>
          <a:endParaRPr lang="es-AR"/>
        </a:p>
      </dgm:t>
    </dgm:pt>
    <dgm:pt modelId="{585A38E2-5FDE-4B12-94F3-0EF2F4C68544}" type="sibTrans" cxnId="{5220D17A-A82E-4FE0-AA17-F086135FAA30}">
      <dgm:prSet/>
      <dgm:spPr/>
      <dgm:t>
        <a:bodyPr/>
        <a:lstStyle/>
        <a:p>
          <a:endParaRPr lang="es-AR"/>
        </a:p>
      </dgm:t>
    </dgm:pt>
    <dgm:pt modelId="{5CE0B136-98C4-4583-AFFC-010FFB2D380A}">
      <dgm:prSet custT="1"/>
      <dgm:spPr/>
      <dgm:t>
        <a:bodyPr/>
        <a:lstStyle/>
        <a:p>
          <a:r>
            <a:rPr lang="es-AR" sz="2000" dirty="0" smtClean="0"/>
            <a:t>Espacios:</a:t>
          </a:r>
        </a:p>
        <a:p>
          <a:r>
            <a:rPr lang="es-AR" sz="2000" dirty="0" smtClean="0"/>
            <a:t>Formadores</a:t>
          </a:r>
        </a:p>
        <a:p>
          <a:r>
            <a:rPr lang="es-AR" sz="2000" dirty="0" smtClean="0"/>
            <a:t>Científicos</a:t>
          </a:r>
        </a:p>
        <a:p>
          <a:r>
            <a:rPr lang="es-AR" sz="2000" dirty="0" smtClean="0"/>
            <a:t>Gremiales</a:t>
          </a:r>
          <a:endParaRPr lang="es-AR" sz="2000" dirty="0"/>
        </a:p>
      </dgm:t>
    </dgm:pt>
    <dgm:pt modelId="{6A4C1041-09CC-4442-A728-CF78FA02442B}" type="parTrans" cxnId="{E05B8D5F-A5DE-47A6-9935-66129786A1B9}">
      <dgm:prSet/>
      <dgm:spPr/>
      <dgm:t>
        <a:bodyPr/>
        <a:lstStyle/>
        <a:p>
          <a:endParaRPr lang="es-AR"/>
        </a:p>
      </dgm:t>
    </dgm:pt>
    <dgm:pt modelId="{258207CE-50C8-46F2-9941-9291F37C54F5}" type="sibTrans" cxnId="{E05B8D5F-A5DE-47A6-9935-66129786A1B9}">
      <dgm:prSet/>
      <dgm:spPr/>
      <dgm:t>
        <a:bodyPr/>
        <a:lstStyle/>
        <a:p>
          <a:endParaRPr lang="es-AR"/>
        </a:p>
      </dgm:t>
    </dgm:pt>
    <dgm:pt modelId="{E290FA60-A769-430E-9B0B-D1F99176D6B2}" type="pres">
      <dgm:prSet presAssocID="{98AB2C65-3558-4714-B44A-E8F5398B22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9FD1C5E-F93C-4DE2-9DF6-13B487ABA7D9}" type="pres">
      <dgm:prSet presAssocID="{98AB2C65-3558-4714-B44A-E8F5398B22B6}" presName="radial" presStyleCnt="0">
        <dgm:presLayoutVars>
          <dgm:animLvl val="ctr"/>
        </dgm:presLayoutVars>
      </dgm:prSet>
      <dgm:spPr/>
    </dgm:pt>
    <dgm:pt modelId="{1313CF16-FD23-49CB-A451-66D6A1C663CC}" type="pres">
      <dgm:prSet presAssocID="{030A5128-0FAC-4849-899C-552A5144E570}" presName="centerShape" presStyleLbl="vennNode1" presStyleIdx="0" presStyleCnt="6"/>
      <dgm:spPr/>
      <dgm:t>
        <a:bodyPr/>
        <a:lstStyle/>
        <a:p>
          <a:endParaRPr lang="es-AR"/>
        </a:p>
      </dgm:t>
    </dgm:pt>
    <dgm:pt modelId="{72130065-ED9C-45EE-943B-28BA79702B45}" type="pres">
      <dgm:prSet presAssocID="{80A43E1B-FC92-4725-BB1C-BD89F2C3F9EA}" presName="node" presStyleLbl="vennNode1" presStyleIdx="1" presStyleCnt="6" custScaleX="15538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DC14903-D0A2-4818-801C-05690BB50C52}" type="pres">
      <dgm:prSet presAssocID="{B2E0E515-F4D5-41EE-BAD9-FA6763ACCF7A}" presName="node" presStyleLbl="vennNode1" presStyleIdx="2" presStyleCnt="6" custScaleX="15538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BF5321C-0C42-44D9-ADF2-08EC86522B75}" type="pres">
      <dgm:prSet presAssocID="{0D3659BD-DFDB-4493-8AF8-8EAF3669E549}" presName="node" presStyleLbl="vennNode1" presStyleIdx="3" presStyleCnt="6" custScaleX="155382" custRadScaleRad="108836" custRadScaleInc="-445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41B58F-9BB0-4CAE-8E67-EC6B1E961612}" type="pres">
      <dgm:prSet presAssocID="{D2F7A428-CBED-4BF9-AF5B-9D276D81E8C5}" presName="node" presStyleLbl="vennNode1" presStyleIdx="4" presStyleCnt="6" custScaleX="155382" custRadScaleRad="110043" custRadScaleInc="94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9CE4676-9899-478B-822D-A41900C86B9E}" type="pres">
      <dgm:prSet presAssocID="{5CE0B136-98C4-4583-AFFC-010FFB2D380A}" presName="node" presStyleLbl="vennNode1" presStyleIdx="5" presStyleCnt="6" custScaleX="15538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2277605-DDAA-4231-9285-EAEA27703311}" type="presOf" srcId="{030A5128-0FAC-4849-899C-552A5144E570}" destId="{1313CF16-FD23-49CB-A451-66D6A1C663CC}" srcOrd="0" destOrd="0" presId="urn:microsoft.com/office/officeart/2005/8/layout/radial3"/>
    <dgm:cxn modelId="{E05B8D5F-A5DE-47A6-9935-66129786A1B9}" srcId="{030A5128-0FAC-4849-899C-552A5144E570}" destId="{5CE0B136-98C4-4583-AFFC-010FFB2D380A}" srcOrd="4" destOrd="0" parTransId="{6A4C1041-09CC-4442-A728-CF78FA02442B}" sibTransId="{258207CE-50C8-46F2-9941-9291F37C54F5}"/>
    <dgm:cxn modelId="{91325815-4FC3-46D2-AADB-9503D9052671}" type="presOf" srcId="{B2E0E515-F4D5-41EE-BAD9-FA6763ACCF7A}" destId="{3DC14903-D0A2-4818-801C-05690BB50C52}" srcOrd="0" destOrd="0" presId="urn:microsoft.com/office/officeart/2005/8/layout/radial3"/>
    <dgm:cxn modelId="{92FB79F9-F2AA-497F-81DC-442F17317870}" srcId="{98AB2C65-3558-4714-B44A-E8F5398B22B6}" destId="{030A5128-0FAC-4849-899C-552A5144E570}" srcOrd="0" destOrd="0" parTransId="{6E95BE01-0372-4EAE-934A-3544EEC827D2}" sibTransId="{8AA4FDE7-D4E7-4D51-BAB0-D83290D45317}"/>
    <dgm:cxn modelId="{61DD2027-3ECE-4423-9273-C7604ADD0696}" type="presOf" srcId="{5CE0B136-98C4-4583-AFFC-010FFB2D380A}" destId="{99CE4676-9899-478B-822D-A41900C86B9E}" srcOrd="0" destOrd="0" presId="urn:microsoft.com/office/officeart/2005/8/layout/radial3"/>
    <dgm:cxn modelId="{1B3A850D-BC5C-49A2-851D-FF7DBE88D9CC}" srcId="{030A5128-0FAC-4849-899C-552A5144E570}" destId="{80A43E1B-FC92-4725-BB1C-BD89F2C3F9EA}" srcOrd="0" destOrd="0" parTransId="{B8B3FFA9-047B-4F7D-AE70-90D895030B46}" sibTransId="{30A32045-BE52-4831-A12E-949D2DB6E50B}"/>
    <dgm:cxn modelId="{A99FFDE0-8AB7-416E-A334-C025F030CC8A}" srcId="{030A5128-0FAC-4849-899C-552A5144E570}" destId="{0D3659BD-DFDB-4493-8AF8-8EAF3669E549}" srcOrd="2" destOrd="0" parTransId="{F2455771-B533-425D-A56A-9448FE89FE65}" sibTransId="{B86419A5-B325-4256-9D29-0751E8D458FF}"/>
    <dgm:cxn modelId="{5220D17A-A82E-4FE0-AA17-F086135FAA30}" srcId="{030A5128-0FAC-4849-899C-552A5144E570}" destId="{D2F7A428-CBED-4BF9-AF5B-9D276D81E8C5}" srcOrd="3" destOrd="0" parTransId="{D3036455-3C69-416A-8552-9B8769E2C3B6}" sibTransId="{585A38E2-5FDE-4B12-94F3-0EF2F4C68544}"/>
    <dgm:cxn modelId="{26EE245C-DA04-4AF5-8EE8-BBCA5B38AC95}" type="presOf" srcId="{D2F7A428-CBED-4BF9-AF5B-9D276D81E8C5}" destId="{FE41B58F-9BB0-4CAE-8E67-EC6B1E961612}" srcOrd="0" destOrd="0" presId="urn:microsoft.com/office/officeart/2005/8/layout/radial3"/>
    <dgm:cxn modelId="{840F595E-B54D-4EF5-8B88-0DB3A9AC1211}" type="presOf" srcId="{98AB2C65-3558-4714-B44A-E8F5398B22B6}" destId="{E290FA60-A769-430E-9B0B-D1F99176D6B2}" srcOrd="0" destOrd="0" presId="urn:microsoft.com/office/officeart/2005/8/layout/radial3"/>
    <dgm:cxn modelId="{D2369974-870D-4750-AD83-5A31011293E2}" srcId="{030A5128-0FAC-4849-899C-552A5144E570}" destId="{B2E0E515-F4D5-41EE-BAD9-FA6763ACCF7A}" srcOrd="1" destOrd="0" parTransId="{30D9C214-E630-4026-AD49-40E524BD6BE7}" sibTransId="{64BF2D65-A39B-4DE9-B8A3-08A8C3B1CDB9}"/>
    <dgm:cxn modelId="{040E9F14-E991-4746-BA6C-D24E29EDA357}" type="presOf" srcId="{0D3659BD-DFDB-4493-8AF8-8EAF3669E549}" destId="{7BF5321C-0C42-44D9-ADF2-08EC86522B75}" srcOrd="0" destOrd="0" presId="urn:microsoft.com/office/officeart/2005/8/layout/radial3"/>
    <dgm:cxn modelId="{4BFDF3BC-4FC9-44DF-9966-4E872BA0BB82}" type="presOf" srcId="{80A43E1B-FC92-4725-BB1C-BD89F2C3F9EA}" destId="{72130065-ED9C-45EE-943B-28BA79702B45}" srcOrd="0" destOrd="0" presId="urn:microsoft.com/office/officeart/2005/8/layout/radial3"/>
    <dgm:cxn modelId="{4F7DFBE3-DD30-44F1-A321-9E0892C46B86}" type="presParOf" srcId="{E290FA60-A769-430E-9B0B-D1F99176D6B2}" destId="{F9FD1C5E-F93C-4DE2-9DF6-13B487ABA7D9}" srcOrd="0" destOrd="0" presId="urn:microsoft.com/office/officeart/2005/8/layout/radial3"/>
    <dgm:cxn modelId="{65D3410D-F082-4E1A-9FAF-947F052C55D4}" type="presParOf" srcId="{F9FD1C5E-F93C-4DE2-9DF6-13B487ABA7D9}" destId="{1313CF16-FD23-49CB-A451-66D6A1C663CC}" srcOrd="0" destOrd="0" presId="urn:microsoft.com/office/officeart/2005/8/layout/radial3"/>
    <dgm:cxn modelId="{93C58C5F-2253-434D-998D-7FD8633D53D6}" type="presParOf" srcId="{F9FD1C5E-F93C-4DE2-9DF6-13B487ABA7D9}" destId="{72130065-ED9C-45EE-943B-28BA79702B45}" srcOrd="1" destOrd="0" presId="urn:microsoft.com/office/officeart/2005/8/layout/radial3"/>
    <dgm:cxn modelId="{962A7485-3F66-4C5C-A396-90D1EB9A5033}" type="presParOf" srcId="{F9FD1C5E-F93C-4DE2-9DF6-13B487ABA7D9}" destId="{3DC14903-D0A2-4818-801C-05690BB50C52}" srcOrd="2" destOrd="0" presId="urn:microsoft.com/office/officeart/2005/8/layout/radial3"/>
    <dgm:cxn modelId="{824FBF40-09C1-4BD5-9930-21F8BF9670BC}" type="presParOf" srcId="{F9FD1C5E-F93C-4DE2-9DF6-13B487ABA7D9}" destId="{7BF5321C-0C42-44D9-ADF2-08EC86522B75}" srcOrd="3" destOrd="0" presId="urn:microsoft.com/office/officeart/2005/8/layout/radial3"/>
    <dgm:cxn modelId="{EF54A047-65AE-424E-B886-E1DA244315AA}" type="presParOf" srcId="{F9FD1C5E-F93C-4DE2-9DF6-13B487ABA7D9}" destId="{FE41B58F-9BB0-4CAE-8E67-EC6B1E961612}" srcOrd="4" destOrd="0" presId="urn:microsoft.com/office/officeart/2005/8/layout/radial3"/>
    <dgm:cxn modelId="{B8282DC3-B894-4CE6-ABDB-0412F2A1CF9E}" type="presParOf" srcId="{F9FD1C5E-F93C-4DE2-9DF6-13B487ABA7D9}" destId="{99CE4676-9899-478B-822D-A41900C86B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8FFDC-722F-4D88-9E00-EA1B7AF3F8A7}" type="doc">
      <dgm:prSet loTypeId="urn:microsoft.com/office/officeart/2005/8/layout/default#3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AR"/>
        </a:p>
      </dgm:t>
    </dgm:pt>
    <dgm:pt modelId="{7D9D155C-6A96-4D0E-820F-AC3313E28C1F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u="none" dirty="0" smtClean="0">
              <a:latin typeface="Calibri" pitchFamily="34" charset="0"/>
              <a:ea typeface="Calibri" pitchFamily="34" charset="0"/>
              <a:cs typeface="Calibri" pitchFamily="34" charset="0"/>
            </a:rPr>
            <a:t>Matriz mínima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u="none" dirty="0" smtClean="0">
              <a:latin typeface="Calibri" pitchFamily="34" charset="0"/>
              <a:ea typeface="Calibri" pitchFamily="34" charset="0"/>
              <a:cs typeface="Calibri" pitchFamily="34" charset="0"/>
            </a:rPr>
            <a:t>Red Federal de Registros de Profesionales de la Salud </a:t>
          </a:r>
          <a:endParaRPr lang="es-AR" sz="2400" b="0" dirty="0"/>
        </a:p>
      </dgm:t>
    </dgm:pt>
    <dgm:pt modelId="{7E226C98-D458-45BE-BE8B-D357FE40F6D2}" type="parTrans" cxnId="{E4159902-FAA9-478F-A79A-EA2FEF1BC7BF}">
      <dgm:prSet/>
      <dgm:spPr/>
      <dgm:t>
        <a:bodyPr/>
        <a:lstStyle/>
        <a:p>
          <a:endParaRPr lang="es-AR" sz="2400" b="0"/>
        </a:p>
      </dgm:t>
    </dgm:pt>
    <dgm:pt modelId="{E8BB5DF7-B0D7-4506-8353-C66F02860520}" type="sibTrans" cxnId="{E4159902-FAA9-478F-A79A-EA2FEF1BC7BF}">
      <dgm:prSet/>
      <dgm:spPr/>
      <dgm:t>
        <a:bodyPr/>
        <a:lstStyle/>
        <a:p>
          <a:endParaRPr lang="es-AR" sz="2400" b="0"/>
        </a:p>
      </dgm:t>
    </dgm:pt>
    <dgm:pt modelId="{9E875ED2-C3CD-4AE3-845D-A6B38B405369}">
      <dgm:prSet phldrT="[Texto]" custT="1"/>
      <dgm:spPr/>
      <dgm:t>
        <a:bodyPr/>
        <a:lstStyle/>
        <a:p>
          <a:pPr marL="342900" indent="-342900" algn="ctr">
            <a:spcBef>
              <a:spcPts val="1200"/>
            </a:spcBef>
            <a:buClr>
              <a:schemeClr val="bg1"/>
            </a:buClr>
            <a:buFont typeface="Wingdings" pitchFamily="2" charset="2"/>
            <a:buNone/>
          </a:pPr>
          <a:r>
            <a:rPr lang="es-ES" sz="2000" b="1" u="none" dirty="0" smtClean="0">
              <a:latin typeface="Calibri" pitchFamily="34" charset="0"/>
              <a:ea typeface="Calibri" pitchFamily="34" charset="0"/>
              <a:cs typeface="Calibri" pitchFamily="34" charset="0"/>
            </a:rPr>
            <a:t>Matriz mínima + Especialidades</a:t>
          </a:r>
        </a:p>
        <a:p>
          <a:pPr marL="342900" indent="-342900" algn="ctr">
            <a:spcBef>
              <a:spcPct val="0"/>
            </a:spcBef>
            <a:buClr>
              <a:schemeClr val="bg1"/>
            </a:buClr>
            <a:buFont typeface="Wingdings" pitchFamily="2" charset="2"/>
            <a:buNone/>
          </a:pPr>
          <a:endParaRPr lang="es-ES" sz="1400" b="1" u="none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342900" indent="-342900" algn="ctr">
            <a:spcBef>
              <a:spcPct val="0"/>
            </a:spcBef>
            <a:buClr>
              <a:schemeClr val="bg1"/>
            </a:buClr>
            <a:buFont typeface="Wingdings" pitchFamily="2" charset="2"/>
            <a:buNone/>
          </a:pPr>
          <a:endParaRPr lang="es-ES" sz="2000" b="1" u="none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342900" indent="-342900" algn="ctr">
            <a:spcBef>
              <a:spcPct val="0"/>
            </a:spcBef>
            <a:buClr>
              <a:schemeClr val="bg1"/>
            </a:buClr>
            <a:buFont typeface="Wingdings" pitchFamily="2" charset="2"/>
            <a:buNone/>
          </a:pPr>
          <a:r>
            <a:rPr lang="es-ES" sz="2400" b="0" u="none" dirty="0" smtClean="0">
              <a:latin typeface="Calibri" pitchFamily="34" charset="0"/>
              <a:ea typeface="Calibri" pitchFamily="34" charset="0"/>
              <a:cs typeface="Calibri" pitchFamily="34" charset="0"/>
            </a:rPr>
            <a:t>Comisión Nacional Asesora de Profesiones de Grado Universitario</a:t>
          </a:r>
          <a:endParaRPr lang="es-AR" sz="2400" b="0" dirty="0"/>
        </a:p>
      </dgm:t>
    </dgm:pt>
    <dgm:pt modelId="{EDC76C62-4AF5-4FB2-A265-6A3D8805D1A0}" type="parTrans" cxnId="{11467823-B165-42EC-A848-1BEF3D6DDCA7}">
      <dgm:prSet/>
      <dgm:spPr/>
      <dgm:t>
        <a:bodyPr/>
        <a:lstStyle/>
        <a:p>
          <a:endParaRPr lang="es-AR" sz="2400" b="0"/>
        </a:p>
      </dgm:t>
    </dgm:pt>
    <dgm:pt modelId="{CA413A30-124E-48D5-B056-F87BCF96A347}" type="sibTrans" cxnId="{11467823-B165-42EC-A848-1BEF3D6DDCA7}">
      <dgm:prSet/>
      <dgm:spPr/>
      <dgm:t>
        <a:bodyPr/>
        <a:lstStyle/>
        <a:p>
          <a:endParaRPr lang="es-AR" sz="2400" b="0"/>
        </a:p>
      </dgm:t>
    </dgm:pt>
    <dgm:pt modelId="{97C5522B-96A3-46C1-8110-8D99C9AA4EF0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u="none" dirty="0" smtClean="0">
              <a:latin typeface="Calibri" pitchFamily="34" charset="0"/>
              <a:ea typeface="Calibri" pitchFamily="34" charset="0"/>
              <a:cs typeface="Calibri" pitchFamily="34" charset="0"/>
            </a:rPr>
            <a:t>Matriz mínima + Tecnicaturas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u="none" dirty="0" smtClean="0">
              <a:latin typeface="Calibri" pitchFamily="34" charset="0"/>
              <a:ea typeface="Calibri" pitchFamily="34" charset="0"/>
              <a:cs typeface="Calibri" pitchFamily="34" charset="0"/>
            </a:rPr>
            <a:t>Comisión Mixta de Desarrollo Curricular de Tecnicaturas</a:t>
          </a:r>
          <a:endParaRPr lang="es-AR" sz="2400" b="0" dirty="0"/>
        </a:p>
      </dgm:t>
    </dgm:pt>
    <dgm:pt modelId="{A6C4DCFF-8118-49BF-A9DA-B06850ABEE56}" type="parTrans" cxnId="{78616904-3757-46D8-B60A-1F576347F2AB}">
      <dgm:prSet/>
      <dgm:spPr/>
      <dgm:t>
        <a:bodyPr/>
        <a:lstStyle/>
        <a:p>
          <a:endParaRPr lang="es-AR" sz="2400" b="0"/>
        </a:p>
      </dgm:t>
    </dgm:pt>
    <dgm:pt modelId="{A9213655-6C65-429F-BA46-162644D571F6}" type="sibTrans" cxnId="{78616904-3757-46D8-B60A-1F576347F2AB}">
      <dgm:prSet/>
      <dgm:spPr/>
      <dgm:t>
        <a:bodyPr/>
        <a:lstStyle/>
        <a:p>
          <a:endParaRPr lang="es-AR" sz="2400" b="0"/>
        </a:p>
      </dgm:t>
    </dgm:pt>
    <dgm:pt modelId="{D93D816D-5398-45C6-BC5D-D5176EB304FB}">
      <dgm:prSet phldrT="[Texto]" custT="1"/>
      <dgm:spPr/>
      <dgm:t>
        <a:bodyPr/>
        <a:lstStyle/>
        <a:p>
          <a:pPr marL="342900" indent="-342900" algn="ctr">
            <a:buClr>
              <a:schemeClr val="bg1"/>
            </a:buClr>
            <a:buFont typeface="Wingdings" pitchFamily="2" charset="2"/>
            <a:buNone/>
          </a:pPr>
          <a:r>
            <a:rPr lang="es-ES" sz="2000" b="1" u="none" dirty="0" smtClean="0">
              <a:latin typeface="Calibri" pitchFamily="34" charset="0"/>
              <a:ea typeface="Calibri" pitchFamily="34" charset="0"/>
              <a:cs typeface="Calibri" pitchFamily="34" charset="0"/>
            </a:rPr>
            <a:t>Especialidades</a:t>
          </a:r>
        </a:p>
        <a:p>
          <a:pPr marL="342900" indent="-342900" algn="ctr">
            <a:buClr>
              <a:schemeClr val="bg1"/>
            </a:buClr>
            <a:buFont typeface="Wingdings" pitchFamily="2" charset="2"/>
            <a:buNone/>
          </a:pPr>
          <a:endParaRPr lang="es-ES" sz="2000" b="1" u="none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342900" indent="-342900" algn="ctr">
            <a:buClr>
              <a:schemeClr val="bg1"/>
            </a:buClr>
            <a:buFont typeface="Wingdings" pitchFamily="2" charset="2"/>
            <a:buNone/>
          </a:pPr>
          <a:r>
            <a:rPr lang="es-ES" sz="2400" b="0" u="none" dirty="0" smtClean="0">
              <a:latin typeface="Calibri" pitchFamily="34" charset="0"/>
              <a:ea typeface="Calibri" pitchFamily="34" charset="0"/>
              <a:cs typeface="Calibri" pitchFamily="34" charset="0"/>
            </a:rPr>
            <a:t>Sistema Nacional de Acreditación de Residencias del Equipo de Salud</a:t>
          </a:r>
          <a:endParaRPr lang="es-AR" sz="2400" b="0" dirty="0"/>
        </a:p>
      </dgm:t>
    </dgm:pt>
    <dgm:pt modelId="{2870840A-8C16-4EBE-8029-F6ABC18D64F0}" type="parTrans" cxnId="{80F5F6AA-463D-46A4-BC61-105C70A9FA45}">
      <dgm:prSet/>
      <dgm:spPr/>
      <dgm:t>
        <a:bodyPr/>
        <a:lstStyle/>
        <a:p>
          <a:endParaRPr lang="es-AR" sz="2400" b="0"/>
        </a:p>
      </dgm:t>
    </dgm:pt>
    <dgm:pt modelId="{73DDF31D-F0D9-4496-93C8-C92C42789705}" type="sibTrans" cxnId="{80F5F6AA-463D-46A4-BC61-105C70A9FA45}">
      <dgm:prSet/>
      <dgm:spPr/>
      <dgm:t>
        <a:bodyPr/>
        <a:lstStyle/>
        <a:p>
          <a:endParaRPr lang="es-AR" sz="2400" b="0"/>
        </a:p>
      </dgm:t>
    </dgm:pt>
    <dgm:pt modelId="{8968A86D-7A81-4DC0-9119-627312FB506F}" type="pres">
      <dgm:prSet presAssocID="{E968FFDC-722F-4D88-9E00-EA1B7AF3F8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2A9671F-610F-40CD-B3B8-CA72B642DB1C}" type="pres">
      <dgm:prSet presAssocID="{7D9D155C-6A96-4D0E-820F-AC3313E28C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246130C-743A-483F-AE56-848CF022C656}" type="pres">
      <dgm:prSet presAssocID="{E8BB5DF7-B0D7-4506-8353-C66F02860520}" presName="sibTrans" presStyleCnt="0"/>
      <dgm:spPr/>
    </dgm:pt>
    <dgm:pt modelId="{D0E36DEB-CE9D-415B-81D7-E12356B525BF}" type="pres">
      <dgm:prSet presAssocID="{9E875ED2-C3CD-4AE3-845D-A6B38B4053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F1E45BA-14F1-42AB-A691-6D8590FE1560}" type="pres">
      <dgm:prSet presAssocID="{CA413A30-124E-48D5-B056-F87BCF96A347}" presName="sibTrans" presStyleCnt="0"/>
      <dgm:spPr/>
    </dgm:pt>
    <dgm:pt modelId="{30F25521-AB6D-4D24-A8AD-5B93333CE5DC}" type="pres">
      <dgm:prSet presAssocID="{97C5522B-96A3-46C1-8110-8D99C9AA4E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8743531-A15C-42DD-9115-A303E8B0C906}" type="pres">
      <dgm:prSet presAssocID="{A9213655-6C65-429F-BA46-162644D571F6}" presName="sibTrans" presStyleCnt="0"/>
      <dgm:spPr/>
    </dgm:pt>
    <dgm:pt modelId="{94872C51-DE14-4773-9B24-7F29D5CF5114}" type="pres">
      <dgm:prSet presAssocID="{D93D816D-5398-45C6-BC5D-D5176EB304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A4F0631-E531-4D4B-B5FC-35101541FABE}" type="presOf" srcId="{9E875ED2-C3CD-4AE3-845D-A6B38B405369}" destId="{D0E36DEB-CE9D-415B-81D7-E12356B525BF}" srcOrd="0" destOrd="0" presId="urn:microsoft.com/office/officeart/2005/8/layout/default#3"/>
    <dgm:cxn modelId="{71656750-3A7C-43E4-8386-476A701A9714}" type="presOf" srcId="{D93D816D-5398-45C6-BC5D-D5176EB304FB}" destId="{94872C51-DE14-4773-9B24-7F29D5CF5114}" srcOrd="0" destOrd="0" presId="urn:microsoft.com/office/officeart/2005/8/layout/default#3"/>
    <dgm:cxn modelId="{440F36DD-D1ED-4872-8A66-A8DAF51CFE8E}" type="presOf" srcId="{97C5522B-96A3-46C1-8110-8D99C9AA4EF0}" destId="{30F25521-AB6D-4D24-A8AD-5B93333CE5DC}" srcOrd="0" destOrd="0" presId="urn:microsoft.com/office/officeart/2005/8/layout/default#3"/>
    <dgm:cxn modelId="{B7AEDA5E-D3E2-439D-9846-EA12040EE0DC}" type="presOf" srcId="{E968FFDC-722F-4D88-9E00-EA1B7AF3F8A7}" destId="{8968A86D-7A81-4DC0-9119-627312FB506F}" srcOrd="0" destOrd="0" presId="urn:microsoft.com/office/officeart/2005/8/layout/default#3"/>
    <dgm:cxn modelId="{11467823-B165-42EC-A848-1BEF3D6DDCA7}" srcId="{E968FFDC-722F-4D88-9E00-EA1B7AF3F8A7}" destId="{9E875ED2-C3CD-4AE3-845D-A6B38B405369}" srcOrd="1" destOrd="0" parTransId="{EDC76C62-4AF5-4FB2-A265-6A3D8805D1A0}" sibTransId="{CA413A30-124E-48D5-B056-F87BCF96A347}"/>
    <dgm:cxn modelId="{80F5F6AA-463D-46A4-BC61-105C70A9FA45}" srcId="{E968FFDC-722F-4D88-9E00-EA1B7AF3F8A7}" destId="{D93D816D-5398-45C6-BC5D-D5176EB304FB}" srcOrd="3" destOrd="0" parTransId="{2870840A-8C16-4EBE-8029-F6ABC18D64F0}" sibTransId="{73DDF31D-F0D9-4496-93C8-C92C42789705}"/>
    <dgm:cxn modelId="{78616904-3757-46D8-B60A-1F576347F2AB}" srcId="{E968FFDC-722F-4D88-9E00-EA1B7AF3F8A7}" destId="{97C5522B-96A3-46C1-8110-8D99C9AA4EF0}" srcOrd="2" destOrd="0" parTransId="{A6C4DCFF-8118-49BF-A9DA-B06850ABEE56}" sibTransId="{A9213655-6C65-429F-BA46-162644D571F6}"/>
    <dgm:cxn modelId="{87A3B307-BF1D-4C19-8A77-9D1E02967D10}" type="presOf" srcId="{7D9D155C-6A96-4D0E-820F-AC3313E28C1F}" destId="{32A9671F-610F-40CD-B3B8-CA72B642DB1C}" srcOrd="0" destOrd="0" presId="urn:microsoft.com/office/officeart/2005/8/layout/default#3"/>
    <dgm:cxn modelId="{E4159902-FAA9-478F-A79A-EA2FEF1BC7BF}" srcId="{E968FFDC-722F-4D88-9E00-EA1B7AF3F8A7}" destId="{7D9D155C-6A96-4D0E-820F-AC3313E28C1F}" srcOrd="0" destOrd="0" parTransId="{7E226C98-D458-45BE-BE8B-D357FE40F6D2}" sibTransId="{E8BB5DF7-B0D7-4506-8353-C66F02860520}"/>
    <dgm:cxn modelId="{9CC1757D-1D2E-4BE4-91FB-6ACE5A157E60}" type="presParOf" srcId="{8968A86D-7A81-4DC0-9119-627312FB506F}" destId="{32A9671F-610F-40CD-B3B8-CA72B642DB1C}" srcOrd="0" destOrd="0" presId="urn:microsoft.com/office/officeart/2005/8/layout/default#3"/>
    <dgm:cxn modelId="{6A696C6D-35BF-4E1A-B001-EBE7402C88BD}" type="presParOf" srcId="{8968A86D-7A81-4DC0-9119-627312FB506F}" destId="{6246130C-743A-483F-AE56-848CF022C656}" srcOrd="1" destOrd="0" presId="urn:microsoft.com/office/officeart/2005/8/layout/default#3"/>
    <dgm:cxn modelId="{B050024C-A2A1-415E-8276-89EFD20F3868}" type="presParOf" srcId="{8968A86D-7A81-4DC0-9119-627312FB506F}" destId="{D0E36DEB-CE9D-415B-81D7-E12356B525BF}" srcOrd="2" destOrd="0" presId="urn:microsoft.com/office/officeart/2005/8/layout/default#3"/>
    <dgm:cxn modelId="{F47A355C-A2E3-42F7-BD78-3468D134043A}" type="presParOf" srcId="{8968A86D-7A81-4DC0-9119-627312FB506F}" destId="{7F1E45BA-14F1-42AB-A691-6D8590FE1560}" srcOrd="3" destOrd="0" presId="urn:microsoft.com/office/officeart/2005/8/layout/default#3"/>
    <dgm:cxn modelId="{01BAC1FD-3F3F-49C1-BD06-027A63883830}" type="presParOf" srcId="{8968A86D-7A81-4DC0-9119-627312FB506F}" destId="{30F25521-AB6D-4D24-A8AD-5B93333CE5DC}" srcOrd="4" destOrd="0" presId="urn:microsoft.com/office/officeart/2005/8/layout/default#3"/>
    <dgm:cxn modelId="{CC07DC4A-2AF6-4999-BF20-DB45FBFE73CF}" type="presParOf" srcId="{8968A86D-7A81-4DC0-9119-627312FB506F}" destId="{58743531-A15C-42DD-9115-A303E8B0C906}" srcOrd="5" destOrd="0" presId="urn:microsoft.com/office/officeart/2005/8/layout/default#3"/>
    <dgm:cxn modelId="{EDC606DC-6247-4C63-AC36-AE342478BF49}" type="presParOf" srcId="{8968A86D-7A81-4DC0-9119-627312FB506F}" destId="{94872C51-DE14-4773-9B24-7F29D5CF5114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1F9F0-FBC7-46E7-8C72-535D50AA1C3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ED650E2-27A1-41C7-ABA8-F4915EBF68A3}">
      <dgm:prSet phldrT="[Texto]" custT="1"/>
      <dgm:spPr/>
      <dgm:t>
        <a:bodyPr/>
        <a:lstStyle/>
        <a:p>
          <a:pPr algn="ctr"/>
          <a:r>
            <a:rPr lang="es-AR" sz="1800" b="1" dirty="0" smtClean="0"/>
            <a:t>Comisión Nacional Asesora (RM 1105/06)</a:t>
          </a:r>
          <a:endParaRPr lang="es-AR" sz="1800" b="1" dirty="0"/>
        </a:p>
      </dgm:t>
    </dgm:pt>
    <dgm:pt modelId="{F68F2868-165B-4B7A-933F-FB14B6A62716}" type="parTrans" cxnId="{0B860C99-1C2F-4F8B-92F6-02D2AF8004B3}">
      <dgm:prSet/>
      <dgm:spPr/>
      <dgm:t>
        <a:bodyPr/>
        <a:lstStyle/>
        <a:p>
          <a:endParaRPr lang="es-AR"/>
        </a:p>
      </dgm:t>
    </dgm:pt>
    <dgm:pt modelId="{547FAEF6-A9D1-45DD-BF92-F692464EFE5C}" type="sibTrans" cxnId="{0B860C99-1C2F-4F8B-92F6-02D2AF8004B3}">
      <dgm:prSet/>
      <dgm:spPr/>
      <dgm:t>
        <a:bodyPr/>
        <a:lstStyle/>
        <a:p>
          <a:endParaRPr lang="es-AR"/>
        </a:p>
      </dgm:t>
    </dgm:pt>
    <dgm:pt modelId="{C3FD3FC3-0EF1-400B-872A-13A48BCA4FA5}">
      <dgm:prSet phldrT="[Texto]" custT="1"/>
      <dgm:spPr/>
      <dgm:t>
        <a:bodyPr/>
        <a:lstStyle/>
        <a:p>
          <a:pPr algn="ctr"/>
          <a:r>
            <a:rPr lang="es-AR" sz="1800" b="1" dirty="0" smtClean="0"/>
            <a:t>Análisis Técnico: Responsables provinciales en ejercicio profesional</a:t>
          </a:r>
          <a:endParaRPr lang="es-AR" sz="1800" b="1" dirty="0"/>
        </a:p>
      </dgm:t>
    </dgm:pt>
    <dgm:pt modelId="{F1ECC942-A682-42A5-85E1-F3A18AD17EF1}" type="parTrans" cxnId="{01AF432C-1D55-4D24-B665-D8203AECF6AE}">
      <dgm:prSet/>
      <dgm:spPr/>
      <dgm:t>
        <a:bodyPr/>
        <a:lstStyle/>
        <a:p>
          <a:endParaRPr lang="es-AR"/>
        </a:p>
      </dgm:t>
    </dgm:pt>
    <dgm:pt modelId="{8E392C9B-22B9-4080-BC7B-8989C4C2985D}" type="sibTrans" cxnId="{01AF432C-1D55-4D24-B665-D8203AECF6AE}">
      <dgm:prSet/>
      <dgm:spPr/>
      <dgm:t>
        <a:bodyPr/>
        <a:lstStyle/>
        <a:p>
          <a:endParaRPr lang="es-AR"/>
        </a:p>
      </dgm:t>
    </dgm:pt>
    <dgm:pt modelId="{F0FE0888-9377-4C6D-B72F-345688DDD808}">
      <dgm:prSet phldrT="[Texto]" custT="1"/>
      <dgm:spPr/>
      <dgm:t>
        <a:bodyPr/>
        <a:lstStyle/>
        <a:p>
          <a:pPr algn="ctr"/>
          <a:r>
            <a:rPr lang="es-AR" sz="1800" b="1" dirty="0" smtClean="0"/>
            <a:t>Rectoría y decisión: COFESA</a:t>
          </a:r>
          <a:endParaRPr lang="es-AR" sz="1800" b="1" dirty="0"/>
        </a:p>
      </dgm:t>
    </dgm:pt>
    <dgm:pt modelId="{66258546-5AC6-4136-BE51-41A1DF071A65}" type="parTrans" cxnId="{C3A47D61-BE9B-4A63-8B5F-94E6F51C0CF8}">
      <dgm:prSet/>
      <dgm:spPr/>
      <dgm:t>
        <a:bodyPr/>
        <a:lstStyle/>
        <a:p>
          <a:endParaRPr lang="es-AR"/>
        </a:p>
      </dgm:t>
    </dgm:pt>
    <dgm:pt modelId="{9ABB58E7-A055-4DA1-9ED4-A889EF4EDDB4}" type="sibTrans" cxnId="{C3A47D61-BE9B-4A63-8B5F-94E6F51C0CF8}">
      <dgm:prSet/>
      <dgm:spPr/>
      <dgm:t>
        <a:bodyPr/>
        <a:lstStyle/>
        <a:p>
          <a:endParaRPr lang="es-AR"/>
        </a:p>
      </dgm:t>
    </dgm:pt>
    <dgm:pt modelId="{41A907D4-E529-495C-B396-F47954692401}" type="pres">
      <dgm:prSet presAssocID="{E1E1F9F0-FBC7-46E7-8C72-535D50AA1C38}" presName="arrowDiagram" presStyleCnt="0">
        <dgm:presLayoutVars>
          <dgm:chMax val="5"/>
          <dgm:dir/>
          <dgm:resizeHandles val="exact"/>
        </dgm:presLayoutVars>
      </dgm:prSet>
      <dgm:spPr/>
    </dgm:pt>
    <dgm:pt modelId="{0B49B42A-DCF6-47BE-A23C-9D08033F1304}" type="pres">
      <dgm:prSet presAssocID="{E1E1F9F0-FBC7-46E7-8C72-535D50AA1C38}" presName="arrow" presStyleLbl="bgShp" presStyleIdx="0" presStyleCnt="1"/>
      <dgm:spPr/>
    </dgm:pt>
    <dgm:pt modelId="{EEC2D857-34E7-4692-B455-6BBC5E5BB60C}" type="pres">
      <dgm:prSet presAssocID="{E1E1F9F0-FBC7-46E7-8C72-535D50AA1C38}" presName="arrowDiagram3" presStyleCnt="0"/>
      <dgm:spPr/>
    </dgm:pt>
    <dgm:pt modelId="{9BA4CBF8-7A14-4308-ADB4-902024811C6E}" type="pres">
      <dgm:prSet presAssocID="{4ED650E2-27A1-41C7-ABA8-F4915EBF68A3}" presName="bullet3a" presStyleLbl="node1" presStyleIdx="0" presStyleCnt="3"/>
      <dgm:spPr/>
    </dgm:pt>
    <dgm:pt modelId="{AD4CF08F-5D82-4983-8E3D-D1FDE135DB0B}" type="pres">
      <dgm:prSet presAssocID="{4ED650E2-27A1-41C7-ABA8-F4915EBF68A3}" presName="textBox3a" presStyleLbl="revTx" presStyleIdx="0" presStyleCnt="3" custScaleX="142732" custScaleY="50081" custLinFactNeighborX="-14094" custLinFactNeighborY="-86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66A5EE-E5C9-4FCF-ADAC-DFFFE8B2E8CA}" type="pres">
      <dgm:prSet presAssocID="{C3FD3FC3-0EF1-400B-872A-13A48BCA4FA5}" presName="bullet3b" presStyleLbl="node1" presStyleIdx="1" presStyleCnt="3"/>
      <dgm:spPr/>
    </dgm:pt>
    <dgm:pt modelId="{07999A76-BB2D-4370-AB2E-8FADE68F2403}" type="pres">
      <dgm:prSet presAssocID="{C3FD3FC3-0EF1-400B-872A-13A48BCA4FA5}" presName="textBox3b" presStyleLbl="revTx" presStyleIdx="1" presStyleCnt="3" custScaleX="142732" custScaleY="37633" custLinFactNeighborX="-2063" custLinFactNeighborY="-3228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0FE3C98-F152-40DB-AB9F-5EA7D31908A7}" type="pres">
      <dgm:prSet presAssocID="{F0FE0888-9377-4C6D-B72F-345688DDD808}" presName="bullet3c" presStyleLbl="node1" presStyleIdx="2" presStyleCnt="3"/>
      <dgm:spPr/>
    </dgm:pt>
    <dgm:pt modelId="{B24EF1AA-CC09-4804-AB96-36366362DAB0}" type="pres">
      <dgm:prSet presAssocID="{F0FE0888-9377-4C6D-B72F-345688DDD808}" presName="textBox3c" presStyleLbl="revTx" presStyleIdx="2" presStyleCnt="3" custScaleX="135041" custScaleY="11556" custLinFactNeighborX="15369" custLinFactNeighborY="-4505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0B7212F-20EB-4E06-A548-36A096A0B824}" type="presOf" srcId="{E1E1F9F0-FBC7-46E7-8C72-535D50AA1C38}" destId="{41A907D4-E529-495C-B396-F47954692401}" srcOrd="0" destOrd="0" presId="urn:microsoft.com/office/officeart/2005/8/layout/arrow2"/>
    <dgm:cxn modelId="{01AF432C-1D55-4D24-B665-D8203AECF6AE}" srcId="{E1E1F9F0-FBC7-46E7-8C72-535D50AA1C38}" destId="{C3FD3FC3-0EF1-400B-872A-13A48BCA4FA5}" srcOrd="1" destOrd="0" parTransId="{F1ECC942-A682-42A5-85E1-F3A18AD17EF1}" sibTransId="{8E392C9B-22B9-4080-BC7B-8989C4C2985D}"/>
    <dgm:cxn modelId="{B0ACDAD1-1285-40EC-9B45-4E662A66532D}" type="presOf" srcId="{4ED650E2-27A1-41C7-ABA8-F4915EBF68A3}" destId="{AD4CF08F-5D82-4983-8E3D-D1FDE135DB0B}" srcOrd="0" destOrd="0" presId="urn:microsoft.com/office/officeart/2005/8/layout/arrow2"/>
    <dgm:cxn modelId="{46974ADB-4E08-41A4-AA51-F0BBE736AFBB}" type="presOf" srcId="{C3FD3FC3-0EF1-400B-872A-13A48BCA4FA5}" destId="{07999A76-BB2D-4370-AB2E-8FADE68F2403}" srcOrd="0" destOrd="0" presId="urn:microsoft.com/office/officeart/2005/8/layout/arrow2"/>
    <dgm:cxn modelId="{0B860C99-1C2F-4F8B-92F6-02D2AF8004B3}" srcId="{E1E1F9F0-FBC7-46E7-8C72-535D50AA1C38}" destId="{4ED650E2-27A1-41C7-ABA8-F4915EBF68A3}" srcOrd="0" destOrd="0" parTransId="{F68F2868-165B-4B7A-933F-FB14B6A62716}" sibTransId="{547FAEF6-A9D1-45DD-BF92-F692464EFE5C}"/>
    <dgm:cxn modelId="{C3A47D61-BE9B-4A63-8B5F-94E6F51C0CF8}" srcId="{E1E1F9F0-FBC7-46E7-8C72-535D50AA1C38}" destId="{F0FE0888-9377-4C6D-B72F-345688DDD808}" srcOrd="2" destOrd="0" parTransId="{66258546-5AC6-4136-BE51-41A1DF071A65}" sibTransId="{9ABB58E7-A055-4DA1-9ED4-A889EF4EDDB4}"/>
    <dgm:cxn modelId="{15FAEF8E-45ED-4190-AC24-DE496E096E1F}" type="presOf" srcId="{F0FE0888-9377-4C6D-B72F-345688DDD808}" destId="{B24EF1AA-CC09-4804-AB96-36366362DAB0}" srcOrd="0" destOrd="0" presId="urn:microsoft.com/office/officeart/2005/8/layout/arrow2"/>
    <dgm:cxn modelId="{D4710627-742B-49B6-970E-6B6F178B040E}" type="presParOf" srcId="{41A907D4-E529-495C-B396-F47954692401}" destId="{0B49B42A-DCF6-47BE-A23C-9D08033F1304}" srcOrd="0" destOrd="0" presId="urn:microsoft.com/office/officeart/2005/8/layout/arrow2"/>
    <dgm:cxn modelId="{4B3BC36D-D9F2-4FAE-9EF6-73E212579328}" type="presParOf" srcId="{41A907D4-E529-495C-B396-F47954692401}" destId="{EEC2D857-34E7-4692-B455-6BBC5E5BB60C}" srcOrd="1" destOrd="0" presId="urn:microsoft.com/office/officeart/2005/8/layout/arrow2"/>
    <dgm:cxn modelId="{43D16D92-EC3A-4D08-933D-C7B4626B5EB1}" type="presParOf" srcId="{EEC2D857-34E7-4692-B455-6BBC5E5BB60C}" destId="{9BA4CBF8-7A14-4308-ADB4-902024811C6E}" srcOrd="0" destOrd="0" presId="urn:microsoft.com/office/officeart/2005/8/layout/arrow2"/>
    <dgm:cxn modelId="{D757EC98-40EB-49FE-9466-047AB4D54923}" type="presParOf" srcId="{EEC2D857-34E7-4692-B455-6BBC5E5BB60C}" destId="{AD4CF08F-5D82-4983-8E3D-D1FDE135DB0B}" srcOrd="1" destOrd="0" presId="urn:microsoft.com/office/officeart/2005/8/layout/arrow2"/>
    <dgm:cxn modelId="{8622477E-86F5-43D0-AE04-BACAFBF95737}" type="presParOf" srcId="{EEC2D857-34E7-4692-B455-6BBC5E5BB60C}" destId="{D366A5EE-E5C9-4FCF-ADAC-DFFFE8B2E8CA}" srcOrd="2" destOrd="0" presId="urn:microsoft.com/office/officeart/2005/8/layout/arrow2"/>
    <dgm:cxn modelId="{47BD2AD9-13E6-4534-BFAF-B5B4359CF7EB}" type="presParOf" srcId="{EEC2D857-34E7-4692-B455-6BBC5E5BB60C}" destId="{07999A76-BB2D-4370-AB2E-8FADE68F2403}" srcOrd="3" destOrd="0" presId="urn:microsoft.com/office/officeart/2005/8/layout/arrow2"/>
    <dgm:cxn modelId="{69075189-8308-4AB1-B021-F12F4C31EBA1}" type="presParOf" srcId="{EEC2D857-34E7-4692-B455-6BBC5E5BB60C}" destId="{30FE3C98-F152-40DB-AB9F-5EA7D31908A7}" srcOrd="4" destOrd="0" presId="urn:microsoft.com/office/officeart/2005/8/layout/arrow2"/>
    <dgm:cxn modelId="{77ECAE6B-24DB-45A3-BD51-D1077E5C139E}" type="presParOf" srcId="{EEC2D857-34E7-4692-B455-6BBC5E5BB60C}" destId="{B24EF1AA-CC09-4804-AB96-36366362DA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E1F9F0-FBC7-46E7-8C72-535D50AA1C3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ED650E2-27A1-41C7-ABA8-F4915EBF68A3}">
      <dgm:prSet phldrT="[Texto]" custT="1"/>
      <dgm:spPr/>
      <dgm:t>
        <a:bodyPr/>
        <a:lstStyle/>
        <a:p>
          <a:pPr algn="ctr"/>
          <a:r>
            <a:rPr lang="es-AR" sz="1800" b="1" dirty="0" smtClean="0"/>
            <a:t>Comisión Técnica</a:t>
          </a:r>
          <a:endParaRPr lang="es-AR" sz="1800" b="1" dirty="0"/>
        </a:p>
      </dgm:t>
    </dgm:pt>
    <dgm:pt modelId="{F68F2868-165B-4B7A-933F-FB14B6A62716}" type="parTrans" cxnId="{0B860C99-1C2F-4F8B-92F6-02D2AF8004B3}">
      <dgm:prSet/>
      <dgm:spPr/>
      <dgm:t>
        <a:bodyPr/>
        <a:lstStyle/>
        <a:p>
          <a:endParaRPr lang="es-AR"/>
        </a:p>
      </dgm:t>
    </dgm:pt>
    <dgm:pt modelId="{547FAEF6-A9D1-45DD-BF92-F692464EFE5C}" type="sibTrans" cxnId="{0B860C99-1C2F-4F8B-92F6-02D2AF8004B3}">
      <dgm:prSet/>
      <dgm:spPr/>
      <dgm:t>
        <a:bodyPr/>
        <a:lstStyle/>
        <a:p>
          <a:endParaRPr lang="es-AR"/>
        </a:p>
      </dgm:t>
    </dgm:pt>
    <dgm:pt modelId="{C3FD3FC3-0EF1-400B-872A-13A48BCA4FA5}">
      <dgm:prSet phldrT="[Texto]" custT="1"/>
      <dgm:spPr/>
      <dgm:t>
        <a:bodyPr/>
        <a:lstStyle/>
        <a:p>
          <a:pPr algn="ctr"/>
          <a:r>
            <a:rPr lang="es-AR" sz="1800" b="1" dirty="0" smtClean="0"/>
            <a:t>Análisis Técnico: Responsables provinciales</a:t>
          </a:r>
          <a:endParaRPr lang="es-AR" sz="1800" b="1" dirty="0"/>
        </a:p>
      </dgm:t>
    </dgm:pt>
    <dgm:pt modelId="{F1ECC942-A682-42A5-85E1-F3A18AD17EF1}" type="parTrans" cxnId="{01AF432C-1D55-4D24-B665-D8203AECF6AE}">
      <dgm:prSet/>
      <dgm:spPr/>
      <dgm:t>
        <a:bodyPr/>
        <a:lstStyle/>
        <a:p>
          <a:endParaRPr lang="es-AR"/>
        </a:p>
      </dgm:t>
    </dgm:pt>
    <dgm:pt modelId="{8E392C9B-22B9-4080-BC7B-8989C4C2985D}" type="sibTrans" cxnId="{01AF432C-1D55-4D24-B665-D8203AECF6AE}">
      <dgm:prSet/>
      <dgm:spPr/>
      <dgm:t>
        <a:bodyPr/>
        <a:lstStyle/>
        <a:p>
          <a:endParaRPr lang="es-AR"/>
        </a:p>
      </dgm:t>
    </dgm:pt>
    <dgm:pt modelId="{F0FE0888-9377-4C6D-B72F-345688DDD808}">
      <dgm:prSet phldrT="[Texto]" custT="1"/>
      <dgm:spPr/>
      <dgm:t>
        <a:bodyPr/>
        <a:lstStyle/>
        <a:p>
          <a:pPr algn="ctr"/>
          <a:r>
            <a:rPr lang="es-AR" sz="1800" b="1" dirty="0" smtClean="0"/>
            <a:t>Rectoría y decisión: COFESA</a:t>
          </a:r>
          <a:endParaRPr lang="es-AR" sz="1800" b="1" dirty="0"/>
        </a:p>
      </dgm:t>
    </dgm:pt>
    <dgm:pt modelId="{66258546-5AC6-4136-BE51-41A1DF071A65}" type="parTrans" cxnId="{C3A47D61-BE9B-4A63-8B5F-94E6F51C0CF8}">
      <dgm:prSet/>
      <dgm:spPr/>
      <dgm:t>
        <a:bodyPr/>
        <a:lstStyle/>
        <a:p>
          <a:endParaRPr lang="es-AR"/>
        </a:p>
      </dgm:t>
    </dgm:pt>
    <dgm:pt modelId="{9ABB58E7-A055-4DA1-9ED4-A889EF4EDDB4}" type="sibTrans" cxnId="{C3A47D61-BE9B-4A63-8B5F-94E6F51C0CF8}">
      <dgm:prSet/>
      <dgm:spPr/>
      <dgm:t>
        <a:bodyPr/>
        <a:lstStyle/>
        <a:p>
          <a:endParaRPr lang="es-AR"/>
        </a:p>
      </dgm:t>
    </dgm:pt>
    <dgm:pt modelId="{41A907D4-E529-495C-B396-F47954692401}" type="pres">
      <dgm:prSet presAssocID="{E1E1F9F0-FBC7-46E7-8C72-535D50AA1C38}" presName="arrowDiagram" presStyleCnt="0">
        <dgm:presLayoutVars>
          <dgm:chMax val="5"/>
          <dgm:dir/>
          <dgm:resizeHandles val="exact"/>
        </dgm:presLayoutVars>
      </dgm:prSet>
      <dgm:spPr/>
    </dgm:pt>
    <dgm:pt modelId="{0B49B42A-DCF6-47BE-A23C-9D08033F1304}" type="pres">
      <dgm:prSet presAssocID="{E1E1F9F0-FBC7-46E7-8C72-535D50AA1C38}" presName="arrow" presStyleLbl="bgShp" presStyleIdx="0" presStyleCnt="1"/>
      <dgm:spPr/>
    </dgm:pt>
    <dgm:pt modelId="{EEC2D857-34E7-4692-B455-6BBC5E5BB60C}" type="pres">
      <dgm:prSet presAssocID="{E1E1F9F0-FBC7-46E7-8C72-535D50AA1C38}" presName="arrowDiagram3" presStyleCnt="0"/>
      <dgm:spPr/>
    </dgm:pt>
    <dgm:pt modelId="{9BA4CBF8-7A14-4308-ADB4-902024811C6E}" type="pres">
      <dgm:prSet presAssocID="{4ED650E2-27A1-41C7-ABA8-F4915EBF68A3}" presName="bullet3a" presStyleLbl="node1" presStyleIdx="0" presStyleCnt="3"/>
      <dgm:spPr/>
    </dgm:pt>
    <dgm:pt modelId="{AD4CF08F-5D82-4983-8E3D-D1FDE135DB0B}" type="pres">
      <dgm:prSet presAssocID="{4ED650E2-27A1-41C7-ABA8-F4915EBF68A3}" presName="textBox3a" presStyleLbl="revTx" presStyleIdx="0" presStyleCnt="3" custScaleX="163840" custScaleY="50081" custLinFactNeighborX="-2039" custLinFactNeighborY="-2012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66A5EE-E5C9-4FCF-ADAC-DFFFE8B2E8CA}" type="pres">
      <dgm:prSet presAssocID="{C3FD3FC3-0EF1-400B-872A-13A48BCA4FA5}" presName="bullet3b" presStyleLbl="node1" presStyleIdx="1" presStyleCnt="3"/>
      <dgm:spPr/>
    </dgm:pt>
    <dgm:pt modelId="{07999A76-BB2D-4370-AB2E-8FADE68F2403}" type="pres">
      <dgm:prSet presAssocID="{C3FD3FC3-0EF1-400B-872A-13A48BCA4FA5}" presName="textBox3b" presStyleLbl="revTx" presStyleIdx="1" presStyleCnt="3" custScaleX="142732" custScaleY="25048" custLinFactNeighborX="2063" custLinFactNeighborY="-3134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0FE3C98-F152-40DB-AB9F-5EA7D31908A7}" type="pres">
      <dgm:prSet presAssocID="{F0FE0888-9377-4C6D-B72F-345688DDD808}" presName="bullet3c" presStyleLbl="node1" presStyleIdx="2" presStyleCnt="3"/>
      <dgm:spPr/>
    </dgm:pt>
    <dgm:pt modelId="{B24EF1AA-CC09-4804-AB96-36366362DAB0}" type="pres">
      <dgm:prSet presAssocID="{F0FE0888-9377-4C6D-B72F-345688DDD808}" presName="textBox3c" presStyleLbl="revTx" presStyleIdx="2" presStyleCnt="3" custScaleX="135041" custScaleY="11556" custLinFactNeighborX="15369" custLinFactNeighborY="-4505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1AF432C-1D55-4D24-B665-D8203AECF6AE}" srcId="{E1E1F9F0-FBC7-46E7-8C72-535D50AA1C38}" destId="{C3FD3FC3-0EF1-400B-872A-13A48BCA4FA5}" srcOrd="1" destOrd="0" parTransId="{F1ECC942-A682-42A5-85E1-F3A18AD17EF1}" sibTransId="{8E392C9B-22B9-4080-BC7B-8989C4C2985D}"/>
    <dgm:cxn modelId="{448F9D4C-5C1E-440B-9783-E05ACED8D297}" type="presOf" srcId="{4ED650E2-27A1-41C7-ABA8-F4915EBF68A3}" destId="{AD4CF08F-5D82-4983-8E3D-D1FDE135DB0B}" srcOrd="0" destOrd="0" presId="urn:microsoft.com/office/officeart/2005/8/layout/arrow2"/>
    <dgm:cxn modelId="{0B860C99-1C2F-4F8B-92F6-02D2AF8004B3}" srcId="{E1E1F9F0-FBC7-46E7-8C72-535D50AA1C38}" destId="{4ED650E2-27A1-41C7-ABA8-F4915EBF68A3}" srcOrd="0" destOrd="0" parTransId="{F68F2868-165B-4B7A-933F-FB14B6A62716}" sibTransId="{547FAEF6-A9D1-45DD-BF92-F692464EFE5C}"/>
    <dgm:cxn modelId="{C3A47D61-BE9B-4A63-8B5F-94E6F51C0CF8}" srcId="{E1E1F9F0-FBC7-46E7-8C72-535D50AA1C38}" destId="{F0FE0888-9377-4C6D-B72F-345688DDD808}" srcOrd="2" destOrd="0" parTransId="{66258546-5AC6-4136-BE51-41A1DF071A65}" sibTransId="{9ABB58E7-A055-4DA1-9ED4-A889EF4EDDB4}"/>
    <dgm:cxn modelId="{B76105BC-CA0E-45A4-A185-B08108785389}" type="presOf" srcId="{C3FD3FC3-0EF1-400B-872A-13A48BCA4FA5}" destId="{07999A76-BB2D-4370-AB2E-8FADE68F2403}" srcOrd="0" destOrd="0" presId="urn:microsoft.com/office/officeart/2005/8/layout/arrow2"/>
    <dgm:cxn modelId="{3B13C912-AD20-4693-9F43-3358460F08BB}" type="presOf" srcId="{E1E1F9F0-FBC7-46E7-8C72-535D50AA1C38}" destId="{41A907D4-E529-495C-B396-F47954692401}" srcOrd="0" destOrd="0" presId="urn:microsoft.com/office/officeart/2005/8/layout/arrow2"/>
    <dgm:cxn modelId="{1A92F09E-55A2-4D3E-A699-1096163465F5}" type="presOf" srcId="{F0FE0888-9377-4C6D-B72F-345688DDD808}" destId="{B24EF1AA-CC09-4804-AB96-36366362DAB0}" srcOrd="0" destOrd="0" presId="urn:microsoft.com/office/officeart/2005/8/layout/arrow2"/>
    <dgm:cxn modelId="{9EB26198-76F5-41DB-8A12-62735030E601}" type="presParOf" srcId="{41A907D4-E529-495C-B396-F47954692401}" destId="{0B49B42A-DCF6-47BE-A23C-9D08033F1304}" srcOrd="0" destOrd="0" presId="urn:microsoft.com/office/officeart/2005/8/layout/arrow2"/>
    <dgm:cxn modelId="{546E5354-1BB2-4DD7-8BD5-FD6EE1F46760}" type="presParOf" srcId="{41A907D4-E529-495C-B396-F47954692401}" destId="{EEC2D857-34E7-4692-B455-6BBC5E5BB60C}" srcOrd="1" destOrd="0" presId="urn:microsoft.com/office/officeart/2005/8/layout/arrow2"/>
    <dgm:cxn modelId="{5E3AC24B-9944-43B9-8604-7FDFA59CD4C0}" type="presParOf" srcId="{EEC2D857-34E7-4692-B455-6BBC5E5BB60C}" destId="{9BA4CBF8-7A14-4308-ADB4-902024811C6E}" srcOrd="0" destOrd="0" presId="urn:microsoft.com/office/officeart/2005/8/layout/arrow2"/>
    <dgm:cxn modelId="{D2C6EF5B-8F49-45F8-BF63-E0ADC39FB60A}" type="presParOf" srcId="{EEC2D857-34E7-4692-B455-6BBC5E5BB60C}" destId="{AD4CF08F-5D82-4983-8E3D-D1FDE135DB0B}" srcOrd="1" destOrd="0" presId="urn:microsoft.com/office/officeart/2005/8/layout/arrow2"/>
    <dgm:cxn modelId="{FE8451C9-1D1B-4D5F-BF48-110BA81D06CC}" type="presParOf" srcId="{EEC2D857-34E7-4692-B455-6BBC5E5BB60C}" destId="{D366A5EE-E5C9-4FCF-ADAC-DFFFE8B2E8CA}" srcOrd="2" destOrd="0" presId="urn:microsoft.com/office/officeart/2005/8/layout/arrow2"/>
    <dgm:cxn modelId="{F5424ADC-F025-488B-8F70-C69D4684FE0D}" type="presParOf" srcId="{EEC2D857-34E7-4692-B455-6BBC5E5BB60C}" destId="{07999A76-BB2D-4370-AB2E-8FADE68F2403}" srcOrd="3" destOrd="0" presId="urn:microsoft.com/office/officeart/2005/8/layout/arrow2"/>
    <dgm:cxn modelId="{D6ECA588-60EA-4F02-A7E9-C32BEA63AD9C}" type="presParOf" srcId="{EEC2D857-34E7-4692-B455-6BBC5E5BB60C}" destId="{30FE3C98-F152-40DB-AB9F-5EA7D31908A7}" srcOrd="4" destOrd="0" presId="urn:microsoft.com/office/officeart/2005/8/layout/arrow2"/>
    <dgm:cxn modelId="{FE3866DF-DD8F-467E-B8EE-835684B9730B}" type="presParOf" srcId="{EEC2D857-34E7-4692-B455-6BBC5E5BB60C}" destId="{B24EF1AA-CC09-4804-AB96-36366362DA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E1F9F0-FBC7-46E7-8C72-535D50AA1C3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ED650E2-27A1-41C7-ABA8-F4915EBF68A3}">
      <dgm:prSet phldrT="[Texto]" custT="1"/>
      <dgm:spPr/>
      <dgm:t>
        <a:bodyPr/>
        <a:lstStyle/>
        <a:p>
          <a:pPr algn="ctr"/>
          <a:r>
            <a:rPr lang="es-AR" sz="1800" b="1" dirty="0" smtClean="0"/>
            <a:t>Comisión Mixta Salud-Educación (RM 296/02)</a:t>
          </a:r>
          <a:endParaRPr lang="es-AR" sz="1800" b="1" dirty="0"/>
        </a:p>
      </dgm:t>
    </dgm:pt>
    <dgm:pt modelId="{F68F2868-165B-4B7A-933F-FB14B6A62716}" type="parTrans" cxnId="{0B860C99-1C2F-4F8B-92F6-02D2AF8004B3}">
      <dgm:prSet/>
      <dgm:spPr/>
      <dgm:t>
        <a:bodyPr/>
        <a:lstStyle/>
        <a:p>
          <a:endParaRPr lang="es-AR"/>
        </a:p>
      </dgm:t>
    </dgm:pt>
    <dgm:pt modelId="{547FAEF6-A9D1-45DD-BF92-F692464EFE5C}" type="sibTrans" cxnId="{0B860C99-1C2F-4F8B-92F6-02D2AF8004B3}">
      <dgm:prSet/>
      <dgm:spPr/>
      <dgm:t>
        <a:bodyPr/>
        <a:lstStyle/>
        <a:p>
          <a:endParaRPr lang="es-AR"/>
        </a:p>
      </dgm:t>
    </dgm:pt>
    <dgm:pt modelId="{C3FD3FC3-0EF1-400B-872A-13A48BCA4FA5}">
      <dgm:prSet phldrT="[Texto]" custT="1"/>
      <dgm:spPr/>
      <dgm:t>
        <a:bodyPr/>
        <a:lstStyle/>
        <a:p>
          <a:pPr algn="ctr"/>
          <a:r>
            <a:rPr lang="es-AR" sz="1800" b="1" dirty="0" smtClean="0"/>
            <a:t>Análisis Técnico: Responsables provinciales</a:t>
          </a:r>
          <a:endParaRPr lang="es-AR" sz="1800" b="1" dirty="0"/>
        </a:p>
      </dgm:t>
    </dgm:pt>
    <dgm:pt modelId="{F1ECC942-A682-42A5-85E1-F3A18AD17EF1}" type="parTrans" cxnId="{01AF432C-1D55-4D24-B665-D8203AECF6AE}">
      <dgm:prSet/>
      <dgm:spPr/>
      <dgm:t>
        <a:bodyPr/>
        <a:lstStyle/>
        <a:p>
          <a:endParaRPr lang="es-AR"/>
        </a:p>
      </dgm:t>
    </dgm:pt>
    <dgm:pt modelId="{8E392C9B-22B9-4080-BC7B-8989C4C2985D}" type="sibTrans" cxnId="{01AF432C-1D55-4D24-B665-D8203AECF6AE}">
      <dgm:prSet/>
      <dgm:spPr/>
      <dgm:t>
        <a:bodyPr/>
        <a:lstStyle/>
        <a:p>
          <a:endParaRPr lang="es-AR"/>
        </a:p>
      </dgm:t>
    </dgm:pt>
    <dgm:pt modelId="{F0FE0888-9377-4C6D-B72F-345688DDD808}">
      <dgm:prSet phldrT="[Texto]" custT="1"/>
      <dgm:spPr/>
      <dgm:t>
        <a:bodyPr/>
        <a:lstStyle/>
        <a:p>
          <a:pPr algn="ctr"/>
          <a:r>
            <a:rPr lang="es-AR" sz="1800" b="1" dirty="0" smtClean="0"/>
            <a:t>Rectoría y decisión: COFESA y CFE</a:t>
          </a:r>
          <a:endParaRPr lang="es-AR" sz="1800" b="1" dirty="0"/>
        </a:p>
      </dgm:t>
    </dgm:pt>
    <dgm:pt modelId="{66258546-5AC6-4136-BE51-41A1DF071A65}" type="parTrans" cxnId="{C3A47D61-BE9B-4A63-8B5F-94E6F51C0CF8}">
      <dgm:prSet/>
      <dgm:spPr/>
      <dgm:t>
        <a:bodyPr/>
        <a:lstStyle/>
        <a:p>
          <a:endParaRPr lang="es-AR"/>
        </a:p>
      </dgm:t>
    </dgm:pt>
    <dgm:pt modelId="{9ABB58E7-A055-4DA1-9ED4-A889EF4EDDB4}" type="sibTrans" cxnId="{C3A47D61-BE9B-4A63-8B5F-94E6F51C0CF8}">
      <dgm:prSet/>
      <dgm:spPr/>
      <dgm:t>
        <a:bodyPr/>
        <a:lstStyle/>
        <a:p>
          <a:endParaRPr lang="es-AR"/>
        </a:p>
      </dgm:t>
    </dgm:pt>
    <dgm:pt modelId="{41A907D4-E529-495C-B396-F47954692401}" type="pres">
      <dgm:prSet presAssocID="{E1E1F9F0-FBC7-46E7-8C72-535D50AA1C38}" presName="arrowDiagram" presStyleCnt="0">
        <dgm:presLayoutVars>
          <dgm:chMax val="5"/>
          <dgm:dir/>
          <dgm:resizeHandles val="exact"/>
        </dgm:presLayoutVars>
      </dgm:prSet>
      <dgm:spPr/>
    </dgm:pt>
    <dgm:pt modelId="{0B49B42A-DCF6-47BE-A23C-9D08033F1304}" type="pres">
      <dgm:prSet presAssocID="{E1E1F9F0-FBC7-46E7-8C72-535D50AA1C38}" presName="arrow" presStyleLbl="bgShp" presStyleIdx="0" presStyleCnt="1"/>
      <dgm:spPr/>
    </dgm:pt>
    <dgm:pt modelId="{EEC2D857-34E7-4692-B455-6BBC5E5BB60C}" type="pres">
      <dgm:prSet presAssocID="{E1E1F9F0-FBC7-46E7-8C72-535D50AA1C38}" presName="arrowDiagram3" presStyleCnt="0"/>
      <dgm:spPr/>
    </dgm:pt>
    <dgm:pt modelId="{9BA4CBF8-7A14-4308-ADB4-902024811C6E}" type="pres">
      <dgm:prSet presAssocID="{4ED650E2-27A1-41C7-ABA8-F4915EBF68A3}" presName="bullet3a" presStyleLbl="node1" presStyleIdx="0" presStyleCnt="3"/>
      <dgm:spPr/>
    </dgm:pt>
    <dgm:pt modelId="{AD4CF08F-5D82-4983-8E3D-D1FDE135DB0B}" type="pres">
      <dgm:prSet presAssocID="{4ED650E2-27A1-41C7-ABA8-F4915EBF68A3}" presName="textBox3a" presStyleLbl="revTx" presStyleIdx="0" presStyleCnt="3" custScaleX="163840" custScaleY="50081" custLinFactNeighborX="1736" custLinFactNeighborY="-634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366A5EE-E5C9-4FCF-ADAC-DFFFE8B2E8CA}" type="pres">
      <dgm:prSet presAssocID="{C3FD3FC3-0EF1-400B-872A-13A48BCA4FA5}" presName="bullet3b" presStyleLbl="node1" presStyleIdx="1" presStyleCnt="3"/>
      <dgm:spPr/>
    </dgm:pt>
    <dgm:pt modelId="{07999A76-BB2D-4370-AB2E-8FADE68F2403}" type="pres">
      <dgm:prSet presAssocID="{C3FD3FC3-0EF1-400B-872A-13A48BCA4FA5}" presName="textBox3b" presStyleLbl="revTx" presStyleIdx="1" presStyleCnt="3" custScaleX="142732" custScaleY="25048" custLinFactNeighborX="2063" custLinFactNeighborY="-3134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0FE3C98-F152-40DB-AB9F-5EA7D31908A7}" type="pres">
      <dgm:prSet presAssocID="{F0FE0888-9377-4C6D-B72F-345688DDD808}" presName="bullet3c" presStyleLbl="node1" presStyleIdx="2" presStyleCnt="3"/>
      <dgm:spPr/>
    </dgm:pt>
    <dgm:pt modelId="{B24EF1AA-CC09-4804-AB96-36366362DAB0}" type="pres">
      <dgm:prSet presAssocID="{F0FE0888-9377-4C6D-B72F-345688DDD808}" presName="textBox3c" presStyleLbl="revTx" presStyleIdx="2" presStyleCnt="3" custScaleX="135041" custScaleY="11556" custLinFactNeighborX="15369" custLinFactNeighborY="-4505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1AF432C-1D55-4D24-B665-D8203AECF6AE}" srcId="{E1E1F9F0-FBC7-46E7-8C72-535D50AA1C38}" destId="{C3FD3FC3-0EF1-400B-872A-13A48BCA4FA5}" srcOrd="1" destOrd="0" parTransId="{F1ECC942-A682-42A5-85E1-F3A18AD17EF1}" sibTransId="{8E392C9B-22B9-4080-BC7B-8989C4C2985D}"/>
    <dgm:cxn modelId="{5F5E694F-E0C5-45D3-B385-AC6FC5221A2E}" type="presOf" srcId="{C3FD3FC3-0EF1-400B-872A-13A48BCA4FA5}" destId="{07999A76-BB2D-4370-AB2E-8FADE68F2403}" srcOrd="0" destOrd="0" presId="urn:microsoft.com/office/officeart/2005/8/layout/arrow2"/>
    <dgm:cxn modelId="{9988CF55-24C6-40AA-974A-C5CCA73179EE}" type="presOf" srcId="{4ED650E2-27A1-41C7-ABA8-F4915EBF68A3}" destId="{AD4CF08F-5D82-4983-8E3D-D1FDE135DB0B}" srcOrd="0" destOrd="0" presId="urn:microsoft.com/office/officeart/2005/8/layout/arrow2"/>
    <dgm:cxn modelId="{0B860C99-1C2F-4F8B-92F6-02D2AF8004B3}" srcId="{E1E1F9F0-FBC7-46E7-8C72-535D50AA1C38}" destId="{4ED650E2-27A1-41C7-ABA8-F4915EBF68A3}" srcOrd="0" destOrd="0" parTransId="{F68F2868-165B-4B7A-933F-FB14B6A62716}" sibTransId="{547FAEF6-A9D1-45DD-BF92-F692464EFE5C}"/>
    <dgm:cxn modelId="{C3A47D61-BE9B-4A63-8B5F-94E6F51C0CF8}" srcId="{E1E1F9F0-FBC7-46E7-8C72-535D50AA1C38}" destId="{F0FE0888-9377-4C6D-B72F-345688DDD808}" srcOrd="2" destOrd="0" parTransId="{66258546-5AC6-4136-BE51-41A1DF071A65}" sibTransId="{9ABB58E7-A055-4DA1-9ED4-A889EF4EDDB4}"/>
    <dgm:cxn modelId="{23219FE8-77F6-4E56-85F6-834926BBABA1}" type="presOf" srcId="{F0FE0888-9377-4C6D-B72F-345688DDD808}" destId="{B24EF1AA-CC09-4804-AB96-36366362DAB0}" srcOrd="0" destOrd="0" presId="urn:microsoft.com/office/officeart/2005/8/layout/arrow2"/>
    <dgm:cxn modelId="{9E565D10-360A-4FF2-9C7E-D27E19AAB195}" type="presOf" srcId="{E1E1F9F0-FBC7-46E7-8C72-535D50AA1C38}" destId="{41A907D4-E529-495C-B396-F47954692401}" srcOrd="0" destOrd="0" presId="urn:microsoft.com/office/officeart/2005/8/layout/arrow2"/>
    <dgm:cxn modelId="{872CB8A0-7F8E-4413-B65C-8F06FF1088AA}" type="presParOf" srcId="{41A907D4-E529-495C-B396-F47954692401}" destId="{0B49B42A-DCF6-47BE-A23C-9D08033F1304}" srcOrd="0" destOrd="0" presId="urn:microsoft.com/office/officeart/2005/8/layout/arrow2"/>
    <dgm:cxn modelId="{07755BBC-BA1C-49CB-853C-91FE220481E6}" type="presParOf" srcId="{41A907D4-E529-495C-B396-F47954692401}" destId="{EEC2D857-34E7-4692-B455-6BBC5E5BB60C}" srcOrd="1" destOrd="0" presId="urn:microsoft.com/office/officeart/2005/8/layout/arrow2"/>
    <dgm:cxn modelId="{A3FDB342-DC62-4BE5-B336-DCA04014851A}" type="presParOf" srcId="{EEC2D857-34E7-4692-B455-6BBC5E5BB60C}" destId="{9BA4CBF8-7A14-4308-ADB4-902024811C6E}" srcOrd="0" destOrd="0" presId="urn:microsoft.com/office/officeart/2005/8/layout/arrow2"/>
    <dgm:cxn modelId="{72ACF979-8555-44DF-9F1B-7A7673AFB117}" type="presParOf" srcId="{EEC2D857-34E7-4692-B455-6BBC5E5BB60C}" destId="{AD4CF08F-5D82-4983-8E3D-D1FDE135DB0B}" srcOrd="1" destOrd="0" presId="urn:microsoft.com/office/officeart/2005/8/layout/arrow2"/>
    <dgm:cxn modelId="{76699784-DA8F-43C8-9C76-42B2553DA3A4}" type="presParOf" srcId="{EEC2D857-34E7-4692-B455-6BBC5E5BB60C}" destId="{D366A5EE-E5C9-4FCF-ADAC-DFFFE8B2E8CA}" srcOrd="2" destOrd="0" presId="urn:microsoft.com/office/officeart/2005/8/layout/arrow2"/>
    <dgm:cxn modelId="{D15C7441-E02A-4B98-9928-B84ACA28DC46}" type="presParOf" srcId="{EEC2D857-34E7-4692-B455-6BBC5E5BB60C}" destId="{07999A76-BB2D-4370-AB2E-8FADE68F2403}" srcOrd="3" destOrd="0" presId="urn:microsoft.com/office/officeart/2005/8/layout/arrow2"/>
    <dgm:cxn modelId="{D53CB1DA-554B-44AF-8FA2-961E3523D352}" type="presParOf" srcId="{EEC2D857-34E7-4692-B455-6BBC5E5BB60C}" destId="{30FE3C98-F152-40DB-AB9F-5EA7D31908A7}" srcOrd="4" destOrd="0" presId="urn:microsoft.com/office/officeart/2005/8/layout/arrow2"/>
    <dgm:cxn modelId="{46B1BE20-B26D-4958-BBE2-4B78C575392C}" type="presParOf" srcId="{EEC2D857-34E7-4692-B455-6BBC5E5BB60C}" destId="{B24EF1AA-CC09-4804-AB96-36366362DA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3CF16-FD23-49CB-A451-66D6A1C663CC}">
      <dsp:nvSpPr>
        <dsp:cNvPr id="0" name=""/>
        <dsp:cNvSpPr/>
      </dsp:nvSpPr>
      <dsp:spPr>
        <a:xfrm>
          <a:off x="2294288" y="1313270"/>
          <a:ext cx="3044271" cy="304427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50000"/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5">
                <a:alpha val="50000"/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Articulación</a:t>
          </a:r>
          <a:endParaRPr lang="es-AR" sz="3300" kern="1200" dirty="0"/>
        </a:p>
      </dsp:txBody>
      <dsp:txXfrm>
        <a:off x="2294288" y="1313270"/>
        <a:ext cx="3044271" cy="3044271"/>
      </dsp:txXfrm>
    </dsp:sp>
    <dsp:sp modelId="{72130065-ED9C-45EE-943B-28BA79702B45}">
      <dsp:nvSpPr>
        <dsp:cNvPr id="0" name=""/>
        <dsp:cNvSpPr/>
      </dsp:nvSpPr>
      <dsp:spPr>
        <a:xfrm>
          <a:off x="2633861" y="93923"/>
          <a:ext cx="2365125" cy="152213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50000"/>
                <a:hueOff val="-2004912"/>
                <a:satOff val="9357"/>
                <a:lumOff val="4314"/>
                <a:alphaOff val="0"/>
                <a:shade val="63000"/>
                <a:tint val="82000"/>
              </a:schemeClr>
              <a:schemeClr val="accent5">
                <a:alpha val="50000"/>
                <a:hueOff val="-2004912"/>
                <a:satOff val="9357"/>
                <a:lumOff val="4314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RRHH - Regulación en MS</a:t>
          </a:r>
          <a:endParaRPr lang="es-AR" sz="2000" kern="1200" dirty="0"/>
        </a:p>
      </dsp:txBody>
      <dsp:txXfrm>
        <a:off x="2633861" y="93923"/>
        <a:ext cx="2365125" cy="1522135"/>
      </dsp:txXfrm>
    </dsp:sp>
    <dsp:sp modelId="{3DC14903-D0A2-4818-801C-05690BB50C52}">
      <dsp:nvSpPr>
        <dsp:cNvPr id="0" name=""/>
        <dsp:cNvSpPr/>
      </dsp:nvSpPr>
      <dsp:spPr>
        <a:xfrm>
          <a:off x="4517348" y="1462356"/>
          <a:ext cx="2365125" cy="152213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50000"/>
                <a:hueOff val="-4009824"/>
                <a:satOff val="18714"/>
                <a:lumOff val="8627"/>
                <a:alphaOff val="0"/>
                <a:shade val="63000"/>
                <a:tint val="82000"/>
              </a:schemeClr>
              <a:schemeClr val="accent5">
                <a:alpha val="50000"/>
                <a:hueOff val="-4009824"/>
                <a:satOff val="18714"/>
                <a:lumOff val="8627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Colegios de Ley – Ministerios provinciales</a:t>
          </a:r>
          <a:endParaRPr lang="es-AR" sz="2000" kern="1200" dirty="0"/>
        </a:p>
      </dsp:txBody>
      <dsp:txXfrm>
        <a:off x="4517348" y="1462356"/>
        <a:ext cx="2365125" cy="1522135"/>
      </dsp:txXfrm>
    </dsp:sp>
    <dsp:sp modelId="{7BF5321C-0C42-44D9-ADF2-08EC86522B75}">
      <dsp:nvSpPr>
        <dsp:cNvPr id="0" name=""/>
        <dsp:cNvSpPr/>
      </dsp:nvSpPr>
      <dsp:spPr>
        <a:xfrm>
          <a:off x="3996446" y="3744409"/>
          <a:ext cx="2365125" cy="152213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50000"/>
                <a:hueOff val="-6014736"/>
                <a:satOff val="28071"/>
                <a:lumOff val="12941"/>
                <a:alphaOff val="0"/>
                <a:shade val="63000"/>
                <a:tint val="82000"/>
              </a:schemeClr>
              <a:schemeClr val="accent5">
                <a:alpha val="50000"/>
                <a:hueOff val="-6014736"/>
                <a:satOff val="28071"/>
                <a:lumOff val="12941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Salud - Educación</a:t>
          </a:r>
          <a:endParaRPr lang="es-AR" sz="2000" kern="1200" dirty="0"/>
        </a:p>
      </dsp:txBody>
      <dsp:txXfrm>
        <a:off x="3996446" y="3744409"/>
        <a:ext cx="2365125" cy="1522135"/>
      </dsp:txXfrm>
    </dsp:sp>
    <dsp:sp modelId="{FE41B58F-9BB0-4CAE-8E67-EC6B1E961612}">
      <dsp:nvSpPr>
        <dsp:cNvPr id="0" name=""/>
        <dsp:cNvSpPr/>
      </dsp:nvSpPr>
      <dsp:spPr>
        <a:xfrm>
          <a:off x="1152133" y="3672422"/>
          <a:ext cx="2365125" cy="152213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50000"/>
                <a:hueOff val="-8019648"/>
                <a:satOff val="37428"/>
                <a:lumOff val="17254"/>
                <a:alphaOff val="0"/>
                <a:shade val="63000"/>
                <a:tint val="82000"/>
              </a:schemeClr>
              <a:schemeClr val="accent5">
                <a:alpha val="50000"/>
                <a:hueOff val="-8019648"/>
                <a:satOff val="37428"/>
                <a:lumOff val="17254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Nación - Provincias</a:t>
          </a:r>
          <a:endParaRPr lang="es-AR" sz="2000" kern="1200" dirty="0"/>
        </a:p>
      </dsp:txBody>
      <dsp:txXfrm>
        <a:off x="1152133" y="3672422"/>
        <a:ext cx="2365125" cy="1522135"/>
      </dsp:txXfrm>
    </dsp:sp>
    <dsp:sp modelId="{99CE4676-9899-478B-822D-A41900C86B9E}">
      <dsp:nvSpPr>
        <dsp:cNvPr id="0" name=""/>
        <dsp:cNvSpPr/>
      </dsp:nvSpPr>
      <dsp:spPr>
        <a:xfrm>
          <a:off x="750373" y="1462356"/>
          <a:ext cx="2365125" cy="152213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50000"/>
                <a:hueOff val="-10024559"/>
                <a:satOff val="46785"/>
                <a:lumOff val="21568"/>
                <a:alphaOff val="0"/>
                <a:shade val="63000"/>
                <a:tint val="82000"/>
              </a:schemeClr>
              <a:schemeClr val="accent5">
                <a:alpha val="50000"/>
                <a:hueOff val="-10024559"/>
                <a:satOff val="46785"/>
                <a:lumOff val="21568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Espacios: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Formadores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Científicos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Gremiales</a:t>
          </a:r>
          <a:endParaRPr lang="es-AR" sz="2000" kern="1200" dirty="0"/>
        </a:p>
      </dsp:txBody>
      <dsp:txXfrm>
        <a:off x="750373" y="1462356"/>
        <a:ext cx="2365125" cy="15221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A9671F-610F-40CD-B3B8-CA72B642DB1C}">
      <dsp:nvSpPr>
        <dsp:cNvPr id="0" name=""/>
        <dsp:cNvSpPr/>
      </dsp:nvSpPr>
      <dsp:spPr>
        <a:xfrm>
          <a:off x="922" y="54577"/>
          <a:ext cx="3599520" cy="215971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6">
                <a:alpha val="90000"/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u="none" kern="1200" dirty="0" smtClean="0">
              <a:latin typeface="Calibri" pitchFamily="34" charset="0"/>
              <a:ea typeface="Calibri" pitchFamily="34" charset="0"/>
              <a:cs typeface="Calibri" pitchFamily="34" charset="0"/>
            </a:rPr>
            <a:t>Matriz mínima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kern="1200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kern="1200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kern="1200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u="none" kern="1200" dirty="0" smtClean="0">
              <a:latin typeface="Calibri" pitchFamily="34" charset="0"/>
              <a:ea typeface="Calibri" pitchFamily="34" charset="0"/>
              <a:cs typeface="Calibri" pitchFamily="34" charset="0"/>
            </a:rPr>
            <a:t>Red Federal de Registros de Profesionales de la Salud </a:t>
          </a:r>
          <a:endParaRPr lang="es-AR" sz="2400" b="0" kern="1200" dirty="0"/>
        </a:p>
      </dsp:txBody>
      <dsp:txXfrm>
        <a:off x="922" y="54577"/>
        <a:ext cx="3599520" cy="2159712"/>
      </dsp:txXfrm>
    </dsp:sp>
    <dsp:sp modelId="{D0E36DEB-CE9D-415B-81D7-E12356B525BF}">
      <dsp:nvSpPr>
        <dsp:cNvPr id="0" name=""/>
        <dsp:cNvSpPr/>
      </dsp:nvSpPr>
      <dsp:spPr>
        <a:xfrm>
          <a:off x="3960396" y="54577"/>
          <a:ext cx="3599520" cy="215971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-13333"/>
                <a:shade val="63000"/>
                <a:tint val="82000"/>
              </a:schemeClr>
              <a:schemeClr val="accent6">
                <a:alpha val="90000"/>
                <a:hueOff val="0"/>
                <a:satOff val="0"/>
                <a:lumOff val="0"/>
                <a:alphaOff val="-13333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42900" lvl="0" indent="-3429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Font typeface="Wingdings" pitchFamily="2" charset="2"/>
            <a:buNone/>
          </a:pPr>
          <a:r>
            <a:rPr lang="es-ES" sz="2000" b="1" u="none" kern="1200" dirty="0" smtClean="0">
              <a:latin typeface="Calibri" pitchFamily="34" charset="0"/>
              <a:ea typeface="Calibri" pitchFamily="34" charset="0"/>
              <a:cs typeface="Calibri" pitchFamily="34" charset="0"/>
            </a:rPr>
            <a:t>Matriz mínima + Especialidades</a:t>
          </a:r>
        </a:p>
        <a:p>
          <a:pPr marL="342900" lvl="0" indent="-3429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Font typeface="Wingdings" pitchFamily="2" charset="2"/>
            <a:buNone/>
          </a:pPr>
          <a:endParaRPr lang="es-ES" sz="1400" b="1" u="none" kern="1200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342900" lvl="0" indent="-3429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Font typeface="Wingdings" pitchFamily="2" charset="2"/>
            <a:buNone/>
          </a:pPr>
          <a:endParaRPr lang="es-ES" sz="2000" b="1" u="none" kern="1200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342900" lvl="0" indent="-3429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Font typeface="Wingdings" pitchFamily="2" charset="2"/>
            <a:buNone/>
          </a:pPr>
          <a:r>
            <a:rPr lang="es-ES" sz="2400" b="0" u="none" kern="1200" dirty="0" smtClean="0">
              <a:latin typeface="Calibri" pitchFamily="34" charset="0"/>
              <a:ea typeface="Calibri" pitchFamily="34" charset="0"/>
              <a:cs typeface="Calibri" pitchFamily="34" charset="0"/>
            </a:rPr>
            <a:t>Comisión Nacional Asesora de Profesiones de Grado Universitario</a:t>
          </a:r>
          <a:endParaRPr lang="es-AR" sz="2400" b="0" kern="1200" dirty="0"/>
        </a:p>
      </dsp:txBody>
      <dsp:txXfrm>
        <a:off x="3960396" y="54577"/>
        <a:ext cx="3599520" cy="2159712"/>
      </dsp:txXfrm>
    </dsp:sp>
    <dsp:sp modelId="{30F25521-AB6D-4D24-A8AD-5B93333CE5DC}">
      <dsp:nvSpPr>
        <dsp:cNvPr id="0" name=""/>
        <dsp:cNvSpPr/>
      </dsp:nvSpPr>
      <dsp:spPr>
        <a:xfrm>
          <a:off x="922" y="2574242"/>
          <a:ext cx="3599520" cy="215971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-26667"/>
                <a:shade val="63000"/>
                <a:tint val="82000"/>
              </a:schemeClr>
              <a:schemeClr val="accent6">
                <a:alpha val="90000"/>
                <a:hueOff val="0"/>
                <a:satOff val="0"/>
                <a:lumOff val="0"/>
                <a:alphaOff val="-26667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u="none" kern="1200" dirty="0" smtClean="0">
              <a:latin typeface="Calibri" pitchFamily="34" charset="0"/>
              <a:ea typeface="Calibri" pitchFamily="34" charset="0"/>
              <a:cs typeface="Calibri" pitchFamily="34" charset="0"/>
            </a:rPr>
            <a:t>Matriz mínima + Tecnicaturas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kern="1200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u="none" kern="1200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u="none" kern="1200" dirty="0" smtClean="0">
              <a:latin typeface="Calibri" pitchFamily="34" charset="0"/>
              <a:ea typeface="Calibri" pitchFamily="34" charset="0"/>
              <a:cs typeface="Calibri" pitchFamily="34" charset="0"/>
            </a:rPr>
            <a:t>Comisión Mixta de Desarrollo Curricular de Tecnicaturas</a:t>
          </a:r>
          <a:endParaRPr lang="es-AR" sz="2400" b="0" kern="1200" dirty="0"/>
        </a:p>
      </dsp:txBody>
      <dsp:txXfrm>
        <a:off x="922" y="2574242"/>
        <a:ext cx="3599520" cy="2159712"/>
      </dsp:txXfrm>
    </dsp:sp>
    <dsp:sp modelId="{94872C51-DE14-4773-9B24-7F29D5CF5114}">
      <dsp:nvSpPr>
        <dsp:cNvPr id="0" name=""/>
        <dsp:cNvSpPr/>
      </dsp:nvSpPr>
      <dsp:spPr>
        <a:xfrm>
          <a:off x="3960396" y="2574242"/>
          <a:ext cx="3599520" cy="215971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-40000"/>
                <a:shade val="63000"/>
                <a:tint val="82000"/>
              </a:schemeClr>
              <a:schemeClr val="accent6">
                <a:alpha val="90000"/>
                <a:hueOff val="0"/>
                <a:satOff val="0"/>
                <a:lumOff val="0"/>
                <a:alphaOff val="-4000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42900" lvl="0" indent="-3429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Font typeface="Wingdings" pitchFamily="2" charset="2"/>
            <a:buNone/>
          </a:pPr>
          <a:r>
            <a:rPr lang="es-ES" sz="2000" b="1" u="none" kern="1200" dirty="0" smtClean="0">
              <a:latin typeface="Calibri" pitchFamily="34" charset="0"/>
              <a:ea typeface="Calibri" pitchFamily="34" charset="0"/>
              <a:cs typeface="Calibri" pitchFamily="34" charset="0"/>
            </a:rPr>
            <a:t>Especialidades</a:t>
          </a:r>
        </a:p>
        <a:p>
          <a:pPr marL="342900" lvl="0" indent="-3429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Font typeface="Wingdings" pitchFamily="2" charset="2"/>
            <a:buNone/>
          </a:pPr>
          <a:endParaRPr lang="es-ES" sz="2000" b="1" u="none" kern="1200" dirty="0" smtClean="0">
            <a:latin typeface="Calibri" pitchFamily="34" charset="0"/>
            <a:ea typeface="Calibri" pitchFamily="34" charset="0"/>
            <a:cs typeface="Calibri" pitchFamily="34" charset="0"/>
          </a:endParaRPr>
        </a:p>
        <a:p>
          <a:pPr marL="342900" lvl="0" indent="-3429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Font typeface="Wingdings" pitchFamily="2" charset="2"/>
            <a:buNone/>
          </a:pPr>
          <a:r>
            <a:rPr lang="es-ES" sz="2400" b="0" u="none" kern="1200" dirty="0" smtClean="0">
              <a:latin typeface="Calibri" pitchFamily="34" charset="0"/>
              <a:ea typeface="Calibri" pitchFamily="34" charset="0"/>
              <a:cs typeface="Calibri" pitchFamily="34" charset="0"/>
            </a:rPr>
            <a:t>Sistema Nacional de Acreditación de Residencias del Equipo de Salud</a:t>
          </a:r>
          <a:endParaRPr lang="es-AR" sz="2400" b="0" kern="1200" dirty="0"/>
        </a:p>
      </dsp:txBody>
      <dsp:txXfrm>
        <a:off x="3960396" y="2574242"/>
        <a:ext cx="3599520" cy="21597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Sz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Sz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Sz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Sz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19767684-44A2-4091-AD6A-EB83ABAAD40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9864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Sz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Sz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Sz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Sz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C97CFF9C-11BA-49FB-BB5C-077DBB7045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2161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E0A9-D646-4158-B6F4-C8469FCCC8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9042-D24F-4032-BED0-4EF25D91B8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6D69-B0AE-429B-8C18-6DB51480EC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513AA-22FD-4DA5-9BDE-D74D299610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C3AF-ADB2-4B6A-8B62-A46B60C2E7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932F-43D8-447E-B005-DF2F43E7B7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311B-10E4-4F9B-AA3C-E64D3D3211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A7C7-6CE7-4D2F-AF8E-D1E059E01D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3B5CE-1A0D-456E-B66A-579A3AC39D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B7595-D9C3-494E-BE25-9E994E7012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E07F-62E8-4510-8AFF-AA3C676B3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A6C5-A050-4CC1-A1DE-A23F49D230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 b="0" u="none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 b="0" u="none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 b="0" u="none">
                <a:latin typeface="+mn-lt"/>
              </a:defRPr>
            </a:lvl1pPr>
          </a:lstStyle>
          <a:p>
            <a:pPr>
              <a:defRPr/>
            </a:pPr>
            <a:fld id="{5073C3D4-6DEF-4691-98FB-64993D79F1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Forma libre"/>
          <p:cNvSpPr>
            <a:spLocks noChangeArrowheads="1"/>
          </p:cNvSpPr>
          <p:nvPr/>
        </p:nvSpPr>
        <p:spPr bwMode="auto">
          <a:xfrm>
            <a:off x="1223628" y="1"/>
            <a:ext cx="7920372" cy="6858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>
              <a:buFont typeface="Wingdings" pitchFamily="2" charset="2"/>
              <a:buNone/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buFont typeface="Wingdings" pitchFamily="2" charset="2"/>
              <a:buNone/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1600" u="none" dirty="0" smtClean="0">
              <a:solidFill>
                <a:schemeClr val="tx2">
                  <a:lumMod val="50000"/>
                </a:schemeClr>
              </a:solidFill>
              <a:latin typeface="+mj-lt"/>
              <a:ea typeface="MS Gothic" pitchFamily="49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1600" u="none" dirty="0">
              <a:solidFill>
                <a:schemeClr val="tx2">
                  <a:lumMod val="50000"/>
                </a:schemeClr>
              </a:solidFill>
              <a:latin typeface="+mj-lt"/>
              <a:ea typeface="MS Gothic" pitchFamily="49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1600" u="none" dirty="0" smtClean="0">
              <a:solidFill>
                <a:schemeClr val="tx2">
                  <a:lumMod val="50000"/>
                </a:schemeClr>
              </a:solidFill>
              <a:latin typeface="+mj-lt"/>
              <a:ea typeface="MS Gothic" pitchFamily="49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1600" u="none" dirty="0">
              <a:solidFill>
                <a:schemeClr val="tx2">
                  <a:lumMod val="50000"/>
                </a:schemeClr>
              </a:solidFill>
              <a:latin typeface="+mj-lt"/>
              <a:ea typeface="MS Gothic" pitchFamily="49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1600" u="none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MS Gothic" pitchFamily="49" charset="-128"/>
              </a:rPr>
              <a:t>II SEMINARIO INTERNACIONAL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1600" u="none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MS Gothic" pitchFamily="49" charset="-128"/>
              </a:rPr>
              <a:t>FOMACIÓN DE TRABAJADORES TÉCNICOS EN SALUD DEL MERCOSUR</a:t>
            </a:r>
            <a:endParaRPr lang="es-ES" sz="1600" u="none" dirty="0">
              <a:solidFill>
                <a:schemeClr val="tx2">
                  <a:lumMod val="50000"/>
                </a:schemeClr>
              </a:solidFill>
              <a:latin typeface="+mj-lt"/>
              <a:ea typeface="MS Gothic" pitchFamily="49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2000" u="none" dirty="0">
              <a:solidFill>
                <a:schemeClr val="tx2">
                  <a:lumMod val="50000"/>
                </a:schemeClr>
              </a:solidFill>
              <a:latin typeface="+mj-lt"/>
              <a:ea typeface="MS Gothic" pitchFamily="49" charset="-128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2800" u="none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MS Gothic" pitchFamily="49" charset="-128"/>
              </a:rPr>
              <a:t>AVANCES EN EL PROCESO DE NEGOCIACIÓN RELATIVO A LA FORMACIÓN, CERTIFICACIÓN Y REGULACIÓN PROFESIONAL DE LOS TRABAJADORES TÉCNICOS DE SALUD EN EL MERCOSUR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ES" sz="2800" u="none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MS Gothic" pitchFamily="49" charset="-128"/>
              </a:rPr>
              <a:t>EL CASO ARGENTINO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ES" sz="1600" u="none" dirty="0" smtClean="0">
              <a:solidFill>
                <a:schemeClr val="tx2">
                  <a:lumMod val="50000"/>
                </a:schemeClr>
              </a:solidFill>
              <a:latin typeface="+mj-lt"/>
              <a:ea typeface="MS Gothic" pitchFamily="49" charset="-128"/>
            </a:endParaRPr>
          </a:p>
          <a:p>
            <a:pPr algn="ctr">
              <a:lnSpc>
                <a:spcPct val="80000"/>
              </a:lnSpc>
              <a:spcBef>
                <a:spcPts val="300"/>
              </a:spcBef>
              <a:buSzTx/>
              <a:buFontTx/>
              <a:buNone/>
            </a:pPr>
            <a:r>
              <a:rPr lang="es-ES" sz="1600" u="none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MS Gothic" pitchFamily="49" charset="-128"/>
              </a:rPr>
              <a:t>Dra. Isabel DURÉ</a:t>
            </a:r>
          </a:p>
          <a:p>
            <a:pPr algn="ctr">
              <a:lnSpc>
                <a:spcPct val="80000"/>
              </a:lnSpc>
              <a:spcBef>
                <a:spcPts val="300"/>
              </a:spcBef>
              <a:buSzTx/>
              <a:buFontTx/>
              <a:buNone/>
            </a:pPr>
            <a:r>
              <a:rPr lang="es-AR" sz="1600" u="none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MS Gothic" pitchFamily="49" charset="-128"/>
              </a:rPr>
              <a:t>Directora </a:t>
            </a:r>
            <a:r>
              <a:rPr lang="es-AR" sz="1600" u="none" dirty="0">
                <a:solidFill>
                  <a:schemeClr val="tx2">
                    <a:lumMod val="50000"/>
                  </a:schemeClr>
                </a:solidFill>
                <a:latin typeface="+mj-lt"/>
                <a:ea typeface="MS Gothic" pitchFamily="49" charset="-128"/>
              </a:rPr>
              <a:t>Nacional de </a:t>
            </a:r>
            <a:r>
              <a:rPr lang="es-AR" sz="1600" u="none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MS Gothic" pitchFamily="49" charset="-128"/>
              </a:rPr>
              <a:t>Capital Humano y Salud Ocupacional-MSAL</a:t>
            </a:r>
            <a:endParaRPr lang="es-ES" sz="1600" u="none" dirty="0">
              <a:solidFill>
                <a:schemeClr val="tx2">
                  <a:lumMod val="50000"/>
                </a:schemeClr>
              </a:solidFill>
              <a:latin typeface="+mj-lt"/>
              <a:ea typeface="MS Gothic" pitchFamily="49" charset="-128"/>
            </a:endParaRPr>
          </a:p>
          <a:p>
            <a:pPr algn="ctr">
              <a:buFont typeface="Wingdings" pitchFamily="2" charset="2"/>
              <a:buNone/>
            </a:pPr>
            <a:r>
              <a:rPr lang="es-AR" sz="16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Río de Janeiro, 29 </a:t>
            </a:r>
            <a:r>
              <a:rPr lang="es-AR" sz="1600" u="none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 noviembre de 2012                                               </a:t>
            </a:r>
            <a:endParaRPr lang="es-ES" sz="16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11163" y="1298575"/>
            <a:ext cx="279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400"/>
          </a:p>
        </p:txBody>
      </p:sp>
      <p:sp>
        <p:nvSpPr>
          <p:cNvPr id="2053" name="1 Rectángulo"/>
          <p:cNvSpPr>
            <a:spLocks noChangeArrowheads="1"/>
          </p:cNvSpPr>
          <p:nvPr/>
        </p:nvSpPr>
        <p:spPr bwMode="auto">
          <a:xfrm>
            <a:off x="428625" y="1450975"/>
            <a:ext cx="8535988" cy="41735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4" name="2 Rectángulo"/>
          <p:cNvSpPr>
            <a:spLocks noChangeArrowheads="1"/>
          </p:cNvSpPr>
          <p:nvPr/>
        </p:nvSpPr>
        <p:spPr bwMode="auto">
          <a:xfrm>
            <a:off x="323850" y="1146175"/>
            <a:ext cx="8640763" cy="44783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0" name="9 Imagen" descr="logo_minisit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6196" y="332656"/>
            <a:ext cx="2563149" cy="7599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87034" y="1340768"/>
            <a:ext cx="7488832" cy="5415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Sostenimiento Actualizado del REFEPS (Altas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Bajas ) por las provincias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(Inicia 2011)  </a:t>
            </a:r>
            <a:endParaRPr lang="es-AR" sz="2000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lvl="1" indent="-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Interrelación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 los Registros de Prestadores de la Seguridad Social (Inicia 2012)</a:t>
            </a:r>
          </a:p>
          <a:p>
            <a:pPr marL="355600" indent="-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Registro de las Especialidades Profesionales Certificadas por Autoridad Competente (2013)</a:t>
            </a:r>
          </a:p>
          <a:p>
            <a:pPr marL="355600" indent="-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Censo de Enfermería (2013-2014)</a:t>
            </a:r>
          </a:p>
          <a:p>
            <a:pPr marL="355600" indent="-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Interrelación con Registro Federal de Establecimientos de Salud – REFEPS – Planteles</a:t>
            </a:r>
          </a:p>
          <a:p>
            <a:pPr marL="355600" indent="-355600">
              <a:lnSpc>
                <a:spcPct val="150000"/>
              </a:lnSpc>
              <a:buBlip>
                <a:blip r:embed="rId2"/>
              </a:buBlip>
              <a:defRPr/>
            </a:pPr>
            <a:endParaRPr lang="es-AR" sz="2000" b="0" u="none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Red Federal de Registros de Profesionales de la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1403394" y="83671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223628" y="656556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MATRIZ MÍNIMA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439652" y="1793136"/>
            <a:ext cx="7380820" cy="4555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</a:rPr>
              <a:t> 70 matrículas de profesionales de grado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</a:rPr>
              <a:t>universitario identificadas </a:t>
            </a:r>
            <a:endParaRPr lang="es-AR" sz="2000" b="0" u="none" dirty="0">
              <a:solidFill>
                <a:schemeClr val="tx2">
                  <a:lumMod val="50000"/>
                </a:schemeClr>
              </a:solidFill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</a:rPr>
              <a:t> 27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</a:rPr>
              <a:t>PROFESIONES DE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</a:rPr>
              <a:t>REFERENCIA</a:t>
            </a:r>
          </a:p>
          <a:p>
            <a:pPr lvl="2" algn="ctr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endParaRPr lang="es-AR" sz="2000" b="0" u="none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</a:rPr>
              <a:t>120 matrículas de profesionales técnicos identificadas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</a:rPr>
              <a:t> 22 PROFESIONES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</a:rPr>
              <a:t>REFERENCIA</a:t>
            </a:r>
          </a:p>
          <a:p>
            <a:pPr lvl="2" algn="ctr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endParaRPr lang="es-AR" sz="2000" b="0" u="none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</a:rPr>
              <a:t>40 matrículas de profesionales auxiliares identificadas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</a:rPr>
              <a:t> 19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</a:rPr>
              <a:t>PROFESIONES DE REFERENCIA</a:t>
            </a:r>
          </a:p>
          <a:p>
            <a:pPr lvl="2"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s-AR" sz="2000" b="0" u="none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ES" sz="2000" b="0" u="none" dirty="0">
                <a:solidFill>
                  <a:schemeClr val="tx2">
                    <a:lumMod val="50000"/>
                  </a:schemeClr>
                </a:solidFill>
              </a:rPr>
              <a:t>Instituciones Formadoras identificadas : 692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Red Federal de Registros de Profesionales de la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9" name="8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REFEPS y SISA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4504" y="260648"/>
            <a:ext cx="7704856" cy="936104"/>
          </a:xfrm>
        </p:spPr>
        <p:txBody>
          <a:bodyPr/>
          <a:lstStyle/>
          <a:p>
            <a:r>
              <a:rPr lang="es-AR" sz="2400" b="1" dirty="0" smtClean="0">
                <a:solidFill>
                  <a:schemeClr val="tx1"/>
                </a:solidFill>
              </a:rPr>
              <a:t>Proporción de técnicos en el total de profesionales</a:t>
            </a:r>
            <a:br>
              <a:rPr lang="es-AR" sz="2400" b="1" dirty="0" smtClean="0">
                <a:solidFill>
                  <a:schemeClr val="tx1"/>
                </a:solidFill>
              </a:rPr>
            </a:br>
            <a:r>
              <a:rPr lang="es-AR" sz="2400" b="1" dirty="0" smtClean="0">
                <a:solidFill>
                  <a:schemeClr val="tx1"/>
                </a:solidFill>
              </a:rPr>
              <a:t>Registros REFEPS</a:t>
            </a:r>
            <a:endParaRPr lang="es-AR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1792236597"/>
              </p:ext>
            </p:extLst>
          </p:nvPr>
        </p:nvGraphicFramePr>
        <p:xfrm>
          <a:off x="1043608" y="198884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3 Conector recto"/>
          <p:cNvCxnSpPr/>
          <p:nvPr/>
        </p:nvCxnSpPr>
        <p:spPr bwMode="auto">
          <a:xfrm>
            <a:off x="1547156" y="679400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6102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11163" y="1298575"/>
            <a:ext cx="279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40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Red Federal de Registros de Profesionales de la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9" name="8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REFEPS y SISA  (al 27-11-12)</a:t>
            </a:r>
            <a:endParaRPr lang="es-AR" sz="2000" u="none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2 Gráfico"/>
          <p:cNvGraphicFramePr/>
          <p:nvPr/>
        </p:nvGraphicFramePr>
        <p:xfrm>
          <a:off x="1403648" y="1124744"/>
          <a:ext cx="74888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Red Federal de Registros de Profesionales de la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REFEPS y SISA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 r="45775" b="31139"/>
          <a:stretch>
            <a:fillRect/>
          </a:stretch>
        </p:blipFill>
        <p:spPr bwMode="auto">
          <a:xfrm>
            <a:off x="343973" y="1643049"/>
            <a:ext cx="8476499" cy="46207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Red Federal de Registros de Profesionales de la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9" name="8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REFEPS y SISA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/>
          <a:srcRect r="43589"/>
          <a:stretch>
            <a:fillRect/>
          </a:stretch>
        </p:blipFill>
        <p:spPr bwMode="auto">
          <a:xfrm>
            <a:off x="431539" y="1893432"/>
            <a:ext cx="8418781" cy="45359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Extranjeros matriculados en el registro del MSAL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 flipH="1">
            <a:off x="1367389" y="6343005"/>
            <a:ext cx="75968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AR" sz="16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Fuente: Red </a:t>
            </a:r>
            <a:r>
              <a:rPr lang="es-AR" sz="16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Federal de Registro de Profesionales de la Salud </a:t>
            </a:r>
            <a:r>
              <a:rPr lang="es-AR" sz="16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MS Agosto 2012 </a:t>
            </a:r>
            <a:endParaRPr lang="es-AR" sz="1600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5060126"/>
              </p:ext>
            </p:extLst>
          </p:nvPr>
        </p:nvGraphicFramePr>
        <p:xfrm>
          <a:off x="1475656" y="9087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08163165"/>
              </p:ext>
            </p:extLst>
          </p:nvPr>
        </p:nvGraphicFramePr>
        <p:xfrm>
          <a:off x="4139952" y="35647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68973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636634"/>
              </p:ext>
            </p:extLst>
          </p:nvPr>
        </p:nvGraphicFramePr>
        <p:xfrm>
          <a:off x="1331640" y="901965"/>
          <a:ext cx="7632848" cy="5052072"/>
        </p:xfrm>
        <a:graphic>
          <a:graphicData uri="http://schemas.openxmlformats.org/drawingml/2006/table">
            <a:tbl>
              <a:tblPr>
                <a:solidFill>
                  <a:schemeClr val="tx2">
                    <a:lumMod val="20000"/>
                    <a:lumOff val="80000"/>
                  </a:schemeClr>
                </a:solidFill>
                <a:tableStyleId>{BDBED569-4797-4DF1-A0F4-6AAB3CD982D8}</a:tableStyleId>
              </a:tblPr>
              <a:tblGrid>
                <a:gridCol w="5190516"/>
                <a:gridCol w="1297489"/>
                <a:gridCol w="1144843"/>
              </a:tblGrid>
              <a:tr h="360490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NACIONALIDAD SEGÚN PAÍSES MERCOSUR Y ASOCIADOS</a:t>
                      </a:r>
                      <a:endParaRPr lang="es-AR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AR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AR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6" marB="0" anchor="b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PAÍS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CANTIDAD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Venezuela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137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0%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Brasil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684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2%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Uruguay</a:t>
                      </a:r>
                      <a:endParaRPr lang="es-AR" sz="1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2490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8%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Paraguay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2824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9%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Ecuador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1387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4%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Chile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1429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5%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Colombia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2679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8%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Perú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3194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Bolivia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6532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effectLst/>
                          <a:latin typeface="+mj-lt"/>
                        </a:rPr>
                        <a:t>21%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36049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 smtClean="0">
                          <a:effectLst/>
                          <a:latin typeface="+mj-lt"/>
                        </a:rPr>
                        <a:t>Total MERCOSUR y Asociados </a:t>
                      </a:r>
                      <a:endParaRPr lang="es-AR" sz="1800" b="1" i="0" u="none" strike="noStrike" dirty="0">
                        <a:solidFill>
                          <a:srgbClr val="000099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21356</a:t>
                      </a:r>
                      <a:endParaRPr lang="es-AR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80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67%</a:t>
                      </a:r>
                      <a:endParaRPr lang="es-AR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Extranjeros matriculados en el registro del MSAL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 flipH="1">
            <a:off x="1367389" y="6343005"/>
            <a:ext cx="75968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AR" sz="16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Fuente: Red </a:t>
            </a:r>
            <a:r>
              <a:rPr lang="es-AR" sz="16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Federal de Registro de Profesionales de la Salud </a:t>
            </a:r>
            <a:r>
              <a:rPr lang="es-AR" sz="16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MS Agosto 2012 </a:t>
            </a:r>
            <a:endParaRPr lang="es-AR" sz="1600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Diagrama"/>
          <p:cNvGraphicFramePr/>
          <p:nvPr/>
        </p:nvGraphicFramePr>
        <p:xfrm>
          <a:off x="179512" y="260648"/>
          <a:ext cx="878497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461" name="6 Conector recto de flecha"/>
          <p:cNvCxnSpPr>
            <a:cxnSpLocks noChangeShapeType="1"/>
          </p:cNvCxnSpPr>
          <p:nvPr/>
        </p:nvCxnSpPr>
        <p:spPr bwMode="auto">
          <a:xfrm>
            <a:off x="6767934" y="22050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Esquema de consenso – Profesiones de grado universitario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10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31540" y="55892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Estudia, analiza, opina y eleva con la participación de entidades académicas, científicas, gremiales y deontológicas de cada profesión.</a:t>
            </a:r>
            <a:endParaRPr lang="es-AR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43808" y="404106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Analiza lo producido por la Comisión Asesora y establece acuerdos para su elevación a COFESA</a:t>
            </a:r>
            <a:endParaRPr lang="es-MX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048164" y="2924944"/>
            <a:ext cx="2844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Analiza y establece acuerdos para su implementación en todo el país.</a:t>
            </a:r>
            <a:endParaRPr lang="es-MX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9912" y="973707"/>
            <a:ext cx="2268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1600" u="none" dirty="0" smtClean="0"/>
              <a:t>ESPECIALIDADES</a:t>
            </a:r>
            <a:endParaRPr lang="es-AR" sz="1600" u="non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179512" y="260648"/>
          <a:ext cx="878497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79512" y="498704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Desarrolla perfil profesional, áreas de competencia, bases curriculares y requisitos para el funcionamiento de las residencias con participación de especialistas, asociaciones profesionales, representantes del gobierno nacional, referentes provinciales.</a:t>
            </a:r>
            <a:endParaRPr lang="es-AR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23828" y="3933056"/>
            <a:ext cx="34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Analiza lo producido por la Comisión Técnica</a:t>
            </a:r>
            <a:endParaRPr lang="es-MX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048164" y="2924944"/>
            <a:ext cx="284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Aprueba Marcos de Referencia</a:t>
            </a:r>
            <a:endParaRPr lang="es-MX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0485" name="6 Conector recto de flecha"/>
          <p:cNvCxnSpPr>
            <a:cxnSpLocks noChangeShapeType="1"/>
          </p:cNvCxnSpPr>
          <p:nvPr/>
        </p:nvCxnSpPr>
        <p:spPr bwMode="auto">
          <a:xfrm>
            <a:off x="4751388" y="22050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Esquema de diseño – Marcos de referencia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ESPECIALIDADES - RESIDENCIAS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956809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>
              <a:latin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03800" y="4148138"/>
            <a:ext cx="3563938" cy="174625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760132" y="4221163"/>
            <a:ext cx="14282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Zona Nordeste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53100" y="4516438"/>
            <a:ext cx="14282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>
                <a:solidFill>
                  <a:schemeClr val="tx2">
                    <a:lumMod val="50000"/>
                  </a:schemeClr>
                </a:solidFill>
                <a:latin typeface="+mn-lt"/>
              </a:rPr>
              <a:t>Zona Noroeste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754688" y="4827588"/>
            <a:ext cx="1221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>
                <a:solidFill>
                  <a:schemeClr val="tx2">
                    <a:lumMod val="50000"/>
                  </a:schemeClr>
                </a:solidFill>
                <a:latin typeface="+mn-lt"/>
              </a:rPr>
              <a:t>Zona Centro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753100" y="5113338"/>
            <a:ext cx="1074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>
                <a:solidFill>
                  <a:schemeClr val="tx2">
                    <a:lumMod val="50000"/>
                  </a:schemeClr>
                </a:solidFill>
                <a:latin typeface="+mn-lt"/>
              </a:rPr>
              <a:t>Zona Cuyo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753100" y="5418138"/>
            <a:ext cx="1927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>
                <a:solidFill>
                  <a:schemeClr val="tx2">
                    <a:lumMod val="50000"/>
                  </a:schemeClr>
                </a:solidFill>
                <a:latin typeface="+mn-lt"/>
              </a:rPr>
              <a:t>Zona Sur - Patagonia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219700" y="4292600"/>
            <a:ext cx="381000" cy="228600"/>
          </a:xfrm>
          <a:prstGeom prst="rect">
            <a:avLst/>
          </a:prstGeom>
          <a:solidFill>
            <a:srgbClr val="FF7B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219700" y="4579938"/>
            <a:ext cx="3810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219700" y="4868863"/>
            <a:ext cx="381000" cy="230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219700" y="5156200"/>
            <a:ext cx="3810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219700" y="5445125"/>
            <a:ext cx="381000" cy="228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004048" y="1455738"/>
            <a:ext cx="3562194" cy="181588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Superficie      2.766.889 km2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s-ES" sz="1600" b="0" u="none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Población      41281631 </a:t>
            </a:r>
            <a:r>
              <a:rPr lang="es-ES" sz="1600" b="0" u="none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hab</a:t>
            </a:r>
            <a:r>
              <a:rPr lang="es-ES" sz="1600" b="0" u="none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. (2012)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s-ES" sz="1600" b="0" u="none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País federal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s-ES" sz="1600" b="0" u="none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s-ES" sz="1600" b="0" u="none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24 jurisdicciones autónomas</a:t>
            </a:r>
            <a:endParaRPr lang="es-ES" sz="1600" b="0" u="none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ES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Datos generales </a:t>
            </a:r>
            <a:r>
              <a:rPr lang="es-ES" sz="2400" u="none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r>
              <a:rPr lang="es-ES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 Argentina</a:t>
            </a:r>
            <a:endParaRPr lang="es-ES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2852487" cy="554650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cxnSp>
        <p:nvCxnSpPr>
          <p:cNvPr id="21" name="20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95636" y="2075945"/>
            <a:ext cx="7632847" cy="393954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 crea con el objetivo de </a:t>
            </a:r>
          </a:p>
          <a:p>
            <a:r>
              <a:rPr lang="es-AR" sz="2000" b="0" i="1" u="none" dirty="0" smtClean="0">
                <a:latin typeface="Calibri" pitchFamily="34" charset="0"/>
              </a:rPr>
              <a:t>“</a:t>
            </a:r>
            <a:r>
              <a:rPr lang="es-AR" sz="2000" b="0" i="1" u="none" dirty="0">
                <a:latin typeface="Calibri" pitchFamily="34" charset="0"/>
              </a:rPr>
              <a:t>construir una Comisión Interministerial responsable de normalizar las carreras de formación técnico-profesional en el sector Salud, dada la fragmentación que representa el campo de formación de los auxiliares y técnicos de la Salud”. </a:t>
            </a:r>
            <a:endParaRPr lang="es-AR" sz="2000" b="0" i="1" u="none" dirty="0" smtClean="0">
              <a:latin typeface="Calibri" pitchFamily="34" charset="0"/>
            </a:endParaRPr>
          </a:p>
          <a:p>
            <a:endParaRPr lang="es-AR" sz="2000" b="0" u="none" dirty="0">
              <a:latin typeface="Calibri" pitchFamily="34" charset="0"/>
            </a:endParaRPr>
          </a:p>
          <a:p>
            <a:r>
              <a:rPr lang="es-AR" sz="2000" b="0" u="none" dirty="0">
                <a:latin typeface="Calibri" pitchFamily="34" charset="0"/>
              </a:rPr>
              <a:t>El sentido político-educativo de la Comisión es promover la integración de los procesos de formación y el ejercicio </a:t>
            </a:r>
            <a:r>
              <a:rPr lang="es-AR" sz="2000" b="0" u="none" dirty="0" smtClean="0">
                <a:latin typeface="Calibri" pitchFamily="34" charset="0"/>
              </a:rPr>
              <a:t>profesional, dirimiendo las tensiones de la inserción de los distintos perfiles a través de la elaboración en conjunto con los actores de marcos de homologación, que permiten alcanzar la regulación de la formación.</a:t>
            </a:r>
            <a:endParaRPr lang="es-AR" sz="2000" b="0" u="none" dirty="0">
              <a:latin typeface="Calibri" pitchFamily="34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MX" sz="2000" b="0" u="none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Ejercicio de las profesiones técnicas en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COMISIÓN INTERMINISTERIAL (RM 296/02)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840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179512" y="260648"/>
          <a:ext cx="878497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75556" y="551723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Desarrolla bases curriculares con la participación de instituciones formadoras y representantes de las profesiones técnicas.</a:t>
            </a:r>
            <a:endParaRPr lang="es-AR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23828" y="4041068"/>
            <a:ext cx="34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Analiza lo producido por la Comisión Mixta</a:t>
            </a:r>
            <a:endParaRPr lang="es-MX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048164" y="2924944"/>
            <a:ext cx="2844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Aprueba Bases Curriculares.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MX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Marco de homologación para la validez nacional</a:t>
            </a:r>
            <a:endParaRPr lang="es-MX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20485" name="6 Conector recto de flecha"/>
          <p:cNvCxnSpPr>
            <a:cxnSpLocks noChangeShapeType="1"/>
          </p:cNvCxnSpPr>
          <p:nvPr/>
        </p:nvCxnSpPr>
        <p:spPr bwMode="auto">
          <a:xfrm>
            <a:off x="4751388" y="22050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Esquema de diseño – Bases curriculares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TECNICATURAS EN SALUD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95856" y="822272"/>
            <a:ext cx="727280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0" u="none" dirty="0" smtClean="0">
                <a:latin typeface="+mn-lt"/>
              </a:rPr>
              <a:t>Enfermería: en proceso de adecuación  ( finaliza 4/12/12)</a:t>
            </a:r>
          </a:p>
          <a:p>
            <a:endParaRPr lang="es-AR" b="0" u="none" dirty="0" smtClean="0">
              <a:latin typeface="+mn-lt"/>
            </a:endParaRPr>
          </a:p>
          <a:p>
            <a:r>
              <a:rPr lang="es-AR" b="0" u="none" dirty="0" smtClean="0">
                <a:latin typeface="+mn-lt"/>
              </a:rPr>
              <a:t>Radiología y Laboratorio: terminados, para aprobación de COFESA y CFE</a:t>
            </a:r>
          </a:p>
          <a:p>
            <a:pPr>
              <a:buNone/>
            </a:pPr>
            <a:r>
              <a:rPr lang="es-AR" b="0" u="none" dirty="0" smtClean="0">
                <a:latin typeface="+mn-lt"/>
              </a:rPr>
              <a:t> </a:t>
            </a:r>
          </a:p>
          <a:p>
            <a:r>
              <a:rPr lang="es-AR" b="0" u="none" dirty="0" smtClean="0">
                <a:latin typeface="+mn-lt"/>
              </a:rPr>
              <a:t>Hemoterapia: documento marco finalizado, pendiente marco homologación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2677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i="1" dirty="0">
                <a:solidFill>
                  <a:schemeClr val="accent6">
                    <a:lumMod val="50000"/>
                  </a:schemeClr>
                </a:solidFill>
              </a:rPr>
              <a:t>Marcos de homologación de profesiones priorizadas</a:t>
            </a:r>
            <a:r>
              <a:rPr lang="es-AR" u="none" dirty="0"/>
              <a:t>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46778" y="4400237"/>
            <a:ext cx="708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AR" b="0" u="none" dirty="0" smtClean="0">
                <a:latin typeface="Calibri" pitchFamily="34" charset="0"/>
              </a:rPr>
              <a:t>Estándares comunes para la acreditación de las carreras de enfermería del sistema universitario y el no universitario</a:t>
            </a:r>
            <a:endParaRPr lang="es-AR" b="0" u="none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48674" y="3496141"/>
            <a:ext cx="722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i="1" dirty="0" smtClean="0">
                <a:solidFill>
                  <a:schemeClr val="accent6">
                    <a:lumMod val="50000"/>
                  </a:schemeClr>
                </a:solidFill>
              </a:rPr>
              <a:t>Articulación entre los distintos </a:t>
            </a:r>
            <a:r>
              <a:rPr lang="es-AR" i="1" dirty="0" err="1" smtClean="0">
                <a:solidFill>
                  <a:schemeClr val="accent6">
                    <a:lumMod val="50000"/>
                  </a:schemeClr>
                </a:solidFill>
              </a:rPr>
              <a:t>subsitemas</a:t>
            </a:r>
            <a:r>
              <a:rPr lang="es-AR" i="1" dirty="0" smtClean="0">
                <a:solidFill>
                  <a:schemeClr val="accent6">
                    <a:lumMod val="50000"/>
                  </a:schemeClr>
                </a:solidFill>
              </a:rPr>
              <a:t>  educativos para las profesiones técnicas</a:t>
            </a:r>
            <a:endParaRPr lang="es-AR" u="none" dirty="0"/>
          </a:p>
        </p:txBody>
      </p:sp>
    </p:spTree>
    <p:extLst>
      <p:ext uri="{BB962C8B-B14F-4D97-AF65-F5344CB8AC3E}">
        <p14:creationId xmlns="" xmlns:p14="http://schemas.microsoft.com/office/powerpoint/2010/main" val="2063967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n 6" descr="Portada Camp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268413"/>
            <a:ext cx="78152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4 CuadroTexto"/>
          <p:cNvSpPr txBox="1">
            <a:spLocks noChangeArrowheads="1"/>
          </p:cNvSpPr>
          <p:nvPr/>
        </p:nvSpPr>
        <p:spPr bwMode="auto">
          <a:xfrm>
            <a:off x="2865216" y="622117"/>
            <a:ext cx="630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AR" b="1" dirty="0"/>
              <a:t>En cooperación:  </a:t>
            </a:r>
            <a:r>
              <a:rPr lang="es-AR" b="1" dirty="0" err="1"/>
              <a:t>DNCHySO</a:t>
            </a:r>
            <a:r>
              <a:rPr lang="es-AR" b="1" dirty="0"/>
              <a:t> – INET – EPSJV FIOCRUZ (Brasil)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13176"/>
            <a:ext cx="6357937" cy="1477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200" i="1" cap="none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Investigación</a:t>
            </a:r>
            <a:br>
              <a:rPr lang="es-ES" sz="2200" i="1" cap="none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es-ES" sz="2200" i="1" cap="none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/>
            </a:r>
            <a:br>
              <a:rPr lang="es-ES" sz="2200" i="1" cap="none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es-ES" sz="2000" b="0" i="1" cap="none" dirty="0" smtClean="0"/>
              <a:t>Estudio Colaborativo </a:t>
            </a:r>
            <a:r>
              <a:rPr lang="es-ES" sz="2000" b="0" i="1" cap="none" dirty="0" err="1" smtClean="0"/>
              <a:t>Multicéntrico</a:t>
            </a:r>
            <a:r>
              <a:rPr lang="es-ES" sz="2000" b="0" i="1" cap="none" dirty="0" smtClean="0"/>
              <a:t> sobre “La Formación de Técnicos en Salud del Mercosur”, Etapa cuantitativa 2011 – </a:t>
            </a:r>
            <a:r>
              <a:rPr lang="es-ES" sz="2000" b="0" i="1" cap="none" dirty="0" smtClean="0">
                <a:solidFill>
                  <a:schemeClr val="accent6">
                    <a:lumMod val="75000"/>
                  </a:schemeClr>
                </a:solidFill>
              </a:rPr>
              <a:t>Etapa cualitativa 2012 </a:t>
            </a:r>
            <a:r>
              <a:rPr lang="es-ES" sz="2000" b="0" i="1" cap="none" dirty="0" smtClean="0"/>
              <a:t>. En conjunto con Brasil, Paraguay y Uruguay</a:t>
            </a:r>
            <a:endParaRPr lang="es-ES" sz="1800" b="0" i="1" cap="none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2744788"/>
            <a:ext cx="82809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latin typeface="+mn-lt"/>
              </a:rPr>
              <a:t>Primera etapa, </a:t>
            </a:r>
            <a:r>
              <a:rPr lang="es-AR" dirty="0" smtClean="0">
                <a:latin typeface="+mn-lt"/>
              </a:rPr>
              <a:t>2011 y 2012:  </a:t>
            </a:r>
            <a:r>
              <a:rPr lang="es-AR" dirty="0">
                <a:latin typeface="+mn-lt"/>
              </a:rPr>
              <a:t>Buenos Aires, CABA, Chaco, Santa Fe, Tierra del </a:t>
            </a:r>
            <a:r>
              <a:rPr lang="es-AR" dirty="0" smtClean="0">
                <a:latin typeface="+mn-lt"/>
              </a:rPr>
              <a:t>Fuego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 smtClean="0">
                <a:latin typeface="+mn-lt"/>
              </a:rPr>
              <a:t>Segunda etapa 2013/2014: Seleccionar otro grupo de instituciones</a:t>
            </a:r>
            <a:endParaRPr lang="es-AR" dirty="0">
              <a:latin typeface="+mn-lt"/>
            </a:endParaRPr>
          </a:p>
        </p:txBody>
      </p:sp>
      <p:pic>
        <p:nvPicPr>
          <p:cNvPr id="31749" name="Picture 4" descr="inspector-de-hacien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87316"/>
            <a:ext cx="2339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43000" y="214313"/>
            <a:ext cx="8072438" cy="407804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ES" sz="25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Plan de Fortalecimiento de Escuelas Técnicas de Salud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214438" y="1052513"/>
            <a:ext cx="7929562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395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95636" y="1377296"/>
            <a:ext cx="7632847" cy="533684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AR" b="0" i="1" u="none" dirty="0" smtClean="0">
                <a:latin typeface="Calibri" pitchFamily="34" charset="0"/>
              </a:rPr>
              <a:t>En Argentina los acuerdos del SGT11 han fortalecido procesos de integración federal.</a:t>
            </a:r>
          </a:p>
          <a:p>
            <a:r>
              <a:rPr lang="es-AR" b="0" i="1" u="none" dirty="0" smtClean="0">
                <a:latin typeface="Calibri" pitchFamily="34" charset="0"/>
              </a:rPr>
              <a:t>También han puesto en evidencia algunas áreas de baja institucionalización o regulación (formación técnica y especialidades). </a:t>
            </a:r>
          </a:p>
          <a:p>
            <a:r>
              <a:rPr lang="es-AR" b="0" i="1" u="none" dirty="0" smtClean="0">
                <a:latin typeface="Calibri" pitchFamily="34" charset="0"/>
              </a:rPr>
              <a:t>La información y el conocimiento del campo son todavía insuficientes</a:t>
            </a:r>
          </a:p>
          <a:p>
            <a:endParaRPr lang="es-AR" b="0" i="1" u="none" dirty="0" smtClean="0">
              <a:latin typeface="Calibri" pitchFamily="34" charset="0"/>
            </a:endParaRPr>
          </a:p>
          <a:p>
            <a:r>
              <a:rPr lang="es-AR" b="0" i="1" u="none" dirty="0">
                <a:latin typeface="Calibri" pitchFamily="34" charset="0"/>
              </a:rPr>
              <a:t>La armonización MERCOSUR se torna compleja cuando hay zonas grises en la regulación en los EP. </a:t>
            </a:r>
          </a:p>
          <a:p>
            <a:r>
              <a:rPr lang="es-AR" b="0" i="1" u="none" dirty="0" smtClean="0">
                <a:latin typeface="Calibri" pitchFamily="34" charset="0"/>
              </a:rPr>
              <a:t>Pero la armonización aporta  bases mínimas regulatorias que pueden ayudar a la consolidación de procesos locales. </a:t>
            </a:r>
          </a:p>
          <a:p>
            <a:endParaRPr lang="es-AR" b="0" i="1" u="none" dirty="0" smtClean="0">
              <a:latin typeface="Calibri" pitchFamily="34" charset="0"/>
            </a:endParaRPr>
          </a:p>
          <a:p>
            <a:r>
              <a:rPr lang="es-AR" b="0" i="1" u="none" dirty="0" smtClean="0">
                <a:latin typeface="Calibri" pitchFamily="34" charset="0"/>
              </a:rPr>
              <a:t>E l proceso de regulación de la educación técnica en salud es responsabilidad de educación pero es prioritario para el sector salud: Salud debe  promoverlo y acompañarlo.</a:t>
            </a:r>
          </a:p>
          <a:p>
            <a:r>
              <a:rPr lang="es-AR" b="0" i="1" u="none" dirty="0" smtClean="0">
                <a:latin typeface="Calibri" pitchFamily="34" charset="0"/>
              </a:rPr>
              <a:t>El desafío es cómo alcanzar con la regulación a todas las jurisdicciones y como apoyar el trabajo intersectorial en las provincias.</a:t>
            </a:r>
          </a:p>
          <a:p>
            <a:endParaRPr lang="es-AR" sz="2000" b="0" i="1" u="none" dirty="0">
              <a:latin typeface="Calibri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El trabajo en la SCOERJP y los técnicos de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Para continuar la discusión y el trabajo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231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151620" y="2709056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¡Muchas gracias!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331640" y="3321124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187624" y="328498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mdure@msal.gov.ar</a:t>
            </a:r>
            <a:endParaRPr lang="es-AR" sz="2000" u="none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11163" y="1298575"/>
            <a:ext cx="279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400"/>
          </a:p>
        </p:txBody>
      </p:sp>
      <p:sp>
        <p:nvSpPr>
          <p:cNvPr id="6148" name="1 Forma libre"/>
          <p:cNvSpPr>
            <a:spLocks noChangeArrowheads="1"/>
          </p:cNvSpPr>
          <p:nvPr/>
        </p:nvSpPr>
        <p:spPr bwMode="auto">
          <a:xfrm>
            <a:off x="0" y="1376363"/>
            <a:ext cx="9144000" cy="331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Font typeface="Wingdings" pitchFamily="2" charset="2"/>
              <a:buNone/>
            </a:pPr>
            <a:endParaRPr lang="es-ES" sz="1600">
              <a:solidFill>
                <a:srgbClr val="000099"/>
              </a:solidFill>
            </a:endParaRPr>
          </a:p>
          <a:p>
            <a:pPr algn="ctr"/>
            <a:endParaRPr lang="es-ES" sz="1600">
              <a:solidFill>
                <a:srgbClr val="000099"/>
              </a:solidFill>
            </a:endParaRPr>
          </a:p>
        </p:txBody>
      </p:sp>
      <p:sp>
        <p:nvSpPr>
          <p:cNvPr id="14341" name="6 CuadroTexto"/>
          <p:cNvSpPr txBox="1">
            <a:spLocks noChangeArrowheads="1"/>
          </p:cNvSpPr>
          <p:nvPr/>
        </p:nvSpPr>
        <p:spPr bwMode="auto">
          <a:xfrm>
            <a:off x="1317160" y="908720"/>
            <a:ext cx="7605258" cy="62170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indent="-342900"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s-AR" sz="22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 título es habilitante pero no habilita. No todo título reconocido por Educación</a:t>
            </a:r>
            <a:r>
              <a:rPr lang="es-AR" sz="22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AR" sz="22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 reconocido por salud.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s-AR" sz="22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Existen múltiples variantes entre Carrera – Título – Profesión </a:t>
            </a:r>
          </a:p>
          <a:p>
            <a:pPr indent="-342900"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s-AR" sz="22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 regulación es del ámbito provincial. Cada jurisdicción es autónoma para establecer  qué profesiones y especialidades reconoce y regula.</a:t>
            </a:r>
          </a:p>
          <a:p>
            <a:pPr indent="-342900" eaLnBrk="1" hangingPunct="1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s-AR" sz="22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s-AR" sz="22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existe ninguna profesión de salud en la que el control del ejercicio profesional sea homogéneo en todas las </a:t>
            </a:r>
            <a:r>
              <a:rPr lang="es-AR" sz="22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jurisdicciones</a:t>
            </a:r>
          </a:p>
          <a:p>
            <a:pPr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</a:pPr>
            <a:r>
              <a:rPr lang="es-AR" sz="22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El </a:t>
            </a:r>
            <a:r>
              <a:rPr lang="es-AR" sz="22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control del ejercicio profesional en cada jurisdicción </a:t>
            </a:r>
            <a:r>
              <a:rPr lang="es-AR" sz="22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es-AR" sz="22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realiza</a:t>
            </a:r>
          </a:p>
          <a:p>
            <a:pPr lvl="1">
              <a:buBlip>
                <a:blip r:embed="rId2"/>
              </a:buBlip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El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Ministerio de Salud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respectivo o</a:t>
            </a:r>
            <a:endParaRPr lang="es-AR" sz="2000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buBlip>
                <a:blip r:embed="rId2"/>
              </a:buBlip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El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Colegio de Ley de la profesión (establecido por una ley provincial). Algunas profesiones técnicas se matriculan en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Colegios</a:t>
            </a:r>
            <a:endParaRPr lang="es-AR" sz="2400" b="0" u="none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Regulación del ejercicio profesional en salud en Argentina</a:t>
            </a: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403648" y="1124744"/>
          <a:ext cx="7488832" cy="40075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069592"/>
                <a:gridCol w="3419240"/>
              </a:tblGrid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Profesión</a:t>
                      </a:r>
                      <a:endParaRPr lang="es-AR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AR" sz="2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effectLst/>
                        </a:rPr>
                        <a:t>Médico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11/24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effectLst/>
                        </a:rPr>
                        <a:t>Odontólogo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11/24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effectLst/>
                        </a:rPr>
                        <a:t>Licenciado en enfermería</a:t>
                      </a:r>
                      <a:endParaRPr lang="es-AR" sz="2000" b="1" i="0" u="none" strike="noStrike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5/24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effectLst/>
                        </a:rPr>
                        <a:t>Farmacéutico</a:t>
                      </a:r>
                      <a:endParaRPr lang="es-AR" sz="2000" b="1" i="0" u="none" strike="noStrike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12/24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effectLst/>
                        </a:rPr>
                        <a:t>Psicólogo</a:t>
                      </a:r>
                      <a:endParaRPr lang="es-AR" sz="2000" b="1" i="0" u="none" strike="noStrike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14/24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effectLst/>
                        </a:rPr>
                        <a:t>Kinesiólogo</a:t>
                      </a:r>
                      <a:endParaRPr lang="es-AR" sz="2000" b="1" i="0" u="none" strike="noStrike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12/24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effectLst/>
                        </a:rPr>
                        <a:t>Bioquímico</a:t>
                      </a:r>
                      <a:endParaRPr lang="es-AR" sz="2000" b="1" i="0" u="none" strike="noStrike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8/24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>
                          <a:effectLst/>
                        </a:rPr>
                        <a:t>Nutricionista</a:t>
                      </a:r>
                      <a:endParaRPr lang="es-AR" sz="2000" b="1" i="0" u="none" strike="noStrike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9/24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400752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>
                          <a:effectLst/>
                        </a:rPr>
                        <a:t>Fonoaudiólogo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u="none" strike="noStrike" dirty="0" smtClean="0">
                          <a:effectLst/>
                        </a:rPr>
                        <a:t>10/24</a:t>
                      </a:r>
                      <a:endParaRPr lang="es-AR" sz="2000" b="1" i="0" u="none" strike="noStrike" dirty="0"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6" marR="9526" marT="9525" marB="0" anchor="b"/>
                </a:tc>
              </a:tr>
            </a:tbl>
          </a:graphicData>
        </a:graphic>
      </p:graphicFrame>
      <p:sp>
        <p:nvSpPr>
          <p:cNvPr id="8230" name="7 CuadroTexto"/>
          <p:cNvSpPr txBox="1">
            <a:spLocks noChangeArrowheads="1"/>
          </p:cNvSpPr>
          <p:nvPr/>
        </p:nvSpPr>
        <p:spPr bwMode="auto">
          <a:xfrm flipH="1">
            <a:off x="1331638" y="5229200"/>
            <a:ext cx="7596845" cy="15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AR" sz="220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El 43 % de las profesiones están colegiadas.</a:t>
            </a:r>
          </a:p>
          <a:p>
            <a:pPr algn="ctr">
              <a:buFont typeface="Wingdings" pitchFamily="2" charset="2"/>
              <a:buNone/>
            </a:pPr>
            <a:r>
              <a:rPr lang="es-AR" sz="220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Sólo en tres provincias los técnicos se matriculan en Colegios</a:t>
            </a:r>
          </a:p>
          <a:p>
            <a:pPr algn="ctr">
              <a:buFont typeface="Wingdings" pitchFamily="2" charset="2"/>
              <a:buNone/>
            </a:pPr>
            <a:r>
              <a:rPr lang="es-AR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Fuente:</a:t>
            </a:r>
          </a:p>
          <a:p>
            <a:pPr algn="ctr">
              <a:buFont typeface="Wingdings" pitchFamily="2" charset="2"/>
              <a:buNone/>
            </a:pPr>
            <a:r>
              <a:rPr lang="es-AR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Red </a:t>
            </a:r>
            <a:r>
              <a:rPr lang="es-AR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Federal de Registro de Profesionales de la Salud </a:t>
            </a:r>
            <a:r>
              <a:rPr lang="es-AR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REFEPS </a:t>
            </a:r>
            <a:r>
              <a:rPr lang="es-AR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SISA - 2012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Profesiones de Salud colegiadas en Argentina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59732" y="2489499"/>
            <a:ext cx="6084676" cy="243143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342900" indent="-34290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l"/>
              <a:defRPr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spcBef>
                <a:spcPts val="2400"/>
              </a:spcBef>
              <a:spcAft>
                <a:spcPts val="24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s-ES" sz="240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Hay que cohesionar y articular</a:t>
            </a:r>
          </a:p>
          <a:p>
            <a:pPr marL="0" indent="0" algn="ctr" eaLnBrk="1" hangingPunct="1">
              <a:spcBef>
                <a:spcPts val="2400"/>
              </a:spcBef>
              <a:spcAft>
                <a:spcPts val="24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s-ES" sz="240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116 registros de profesionales=</a:t>
            </a:r>
          </a:p>
          <a:p>
            <a:pPr marL="0" indent="0" algn="ctr" eaLnBrk="1" hangingPunct="1">
              <a:spcBef>
                <a:spcPts val="2400"/>
              </a:spcBef>
              <a:spcAft>
                <a:spcPts val="24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s-ES" sz="240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92 colegios de ley + 24 jurisdicciones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Control del ejercicio profesional en Argentina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Estrategias para la cohesión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Control del ejercicio profesional en Argentina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Estrategias para la cohesión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295636" y="1376772"/>
          <a:ext cx="7632848" cy="52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043608" y="44624"/>
            <a:ext cx="810039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Control del ejercicio profesional acuerdos SGT11 en Argentina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 bwMode="auto">
          <a:xfrm>
            <a:off x="1367644" y="65669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223628" y="62055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Estrategias para la cohesión 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331640" y="1736812"/>
          <a:ext cx="7560840" cy="478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1615525"/>
            <a:ext cx="7488832" cy="404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Principios  organizadores :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Respeto al Federalismo y Sistema de Carga de Información de Responsabilidad Provincial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Autonomía Provincial para la  Articulación con los Colegios de Ley en su Provincia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Registro de Profesionales de la Salud con Ficha por Individuo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Registro de las Matrículas de los Profesionales de la Salud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Inclusión de todos los profesionales del equipo de salud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Red Federal de Registros de Profesionales de la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403394" y="83671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223628" y="656556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MATRIZ MÍNIMA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23600" y="1780743"/>
            <a:ext cx="766709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Primeros pasos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Internalización de Res. GMC N° 27/04 mediante Res MSAL 604/ 05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Convenio de Conformación del REFEPS con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 24 Jurisdicciones Provinciales (2008) 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Inserción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REFEPS en el Sistema Integrado de Información Sanitaria Argentina – SISA (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2008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Comienza </a:t>
            </a:r>
            <a:r>
              <a:rPr lang="es-AR" sz="2000" b="0" u="none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carga centralizada </a:t>
            </a: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 MSAL Nación en 2009.  A la fecha faltan incorporar dos provincias</a:t>
            </a:r>
            <a:endParaRPr lang="es-AR" sz="2000" b="0" u="none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50000"/>
              </a:lnSpc>
              <a:buBlip>
                <a:blip r:embed="rId2"/>
              </a:buBlip>
              <a:defRPr/>
            </a:pPr>
            <a:r>
              <a:rPr lang="es-AR" sz="2000" b="0" u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Registro de Instituciones Formadoras y de Carreras (Inicia 2011) 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87624" y="44624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4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Red Federal de Registros de Profesionales de la Salud</a:t>
            </a:r>
            <a:endParaRPr lang="es-AR" sz="24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1403394" y="836712"/>
            <a:ext cx="75968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223628" y="998662"/>
            <a:ext cx="7956376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AR" sz="2000" u="none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MATRIZ MÍNIMA</a:t>
            </a:r>
            <a:endParaRPr lang="es-AR" sz="2000" u="none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 america del sur">
  <a:themeElements>
    <a:clrScheme name="Observatorio">
      <a:dk1>
        <a:srgbClr val="363435"/>
      </a:dk1>
      <a:lt1>
        <a:sysClr val="window" lastClr="FFFFFF"/>
      </a:lt1>
      <a:dk2>
        <a:srgbClr val="1F497D"/>
      </a:dk2>
      <a:lt2>
        <a:srgbClr val="EFEEED"/>
      </a:lt2>
      <a:accent1>
        <a:srgbClr val="176083"/>
      </a:accent1>
      <a:accent2>
        <a:srgbClr val="0177A9"/>
      </a:accent2>
      <a:accent3>
        <a:srgbClr val="42A5DC"/>
      </a:accent3>
      <a:accent4>
        <a:srgbClr val="74D0F5"/>
      </a:accent4>
      <a:accent5>
        <a:srgbClr val="398096"/>
      </a:accent5>
      <a:accent6>
        <a:srgbClr val="F79646"/>
      </a:accent6>
      <a:hlink>
        <a:srgbClr val="419C70"/>
      </a:hlink>
      <a:folHlink>
        <a:srgbClr val="E759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0000"/>
          <a:buFont typeface="Wingdings" pitchFamily="2" charset="2"/>
          <a:buChar char="l"/>
          <a:tabLst/>
          <a:defRPr kumimoji="0" lang="es-AR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0000"/>
          <a:buFont typeface="Wingdings" pitchFamily="2" charset="2"/>
          <a:buChar char="l"/>
          <a:tabLst/>
          <a:defRPr kumimoji="0" lang="es-AR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lantilla america del su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america del su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america del su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america del su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america del su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america del su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america del su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6411</TotalTime>
  <Words>1397</Words>
  <Application>Microsoft Office PowerPoint</Application>
  <PresentationFormat>Apresentação na tela (4:3)</PresentationFormat>
  <Paragraphs>238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Plantilla america del sur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Proporción de técnicos en el total de profesionales Registros REFEPS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Investigación  Estudio Colaborativo Multicéntrico sobre “La Formación de Técnicos en Salud del Mercosur”, Etapa cuantitativa 2011 – Etapa cualitativa 2012 . En conjunto con Brasil, Paraguay y Uruguay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Mercosur</dc:title>
  <dc:creator>Cata</dc:creator>
  <cp:lastModifiedBy>EPSJV</cp:lastModifiedBy>
  <cp:revision>365</cp:revision>
  <dcterms:created xsi:type="dcterms:W3CDTF">2004-05-11T20:52:20Z</dcterms:created>
  <dcterms:modified xsi:type="dcterms:W3CDTF">2012-12-04T16:27:10Z</dcterms:modified>
</cp:coreProperties>
</file>