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5" r:id="rId3"/>
    <p:sldId id="276" r:id="rId4"/>
    <p:sldId id="277" r:id="rId5"/>
    <p:sldId id="278" r:id="rId6"/>
    <p:sldId id="281" r:id="rId7"/>
    <p:sldId id="282" r:id="rId8"/>
    <p:sldId id="283" r:id="rId9"/>
    <p:sldId id="284" r:id="rId10"/>
    <p:sldId id="285" r:id="rId11"/>
    <p:sldId id="286" r:id="rId12"/>
    <p:sldId id="288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8" autoAdjust="0"/>
    <p:restoredTop sz="86522" autoAdjust="0"/>
  </p:normalViewPr>
  <p:slideViewPr>
    <p:cSldViewPr>
      <p:cViewPr>
        <p:scale>
          <a:sx n="50" d="100"/>
          <a:sy n="50" d="100"/>
        </p:scale>
        <p:origin x="-696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7DA7A71-2692-401F-B8BF-E2A9E6F81D61}" type="datetimeFigureOut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8E8FEF-269A-40F6-8FE7-936DFE4B7D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A4993-1439-4AE4-8543-454F10010C25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8BD03-B41A-4D67-9E6E-4A1D8A6919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61B25-39CE-4974-960C-B4C4B43C3E0E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C69A0-A4BC-4963-A24C-A79866DF19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6B455-3CC7-4787-A5C6-6CC1604FB8E4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F2FBB-471C-4CB2-81E4-09AE342FEE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C70CB-A74E-46FF-B7C6-2FA0A3A57664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5CA01-9561-4C4D-9775-8A9E90E7C5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A9760-E4D0-43D7-93A7-111E00187AE1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047C1-D6CA-4E6C-9A02-E71C970894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FF4B9-5030-415A-8AC7-F94E403CD873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1F953-C0FB-485B-B4AD-58379B965B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C1DF0-9BCF-4CFB-AC22-915A3EF7EE86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648F-3B8C-421E-BF14-5415788073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F3CB3-244E-48C5-85DC-27EA6FB81E3E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0E96-1679-467A-81B5-1FA0A52C5E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A8282-96A5-4342-BF92-E9C024980088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AF312-9D00-465A-962B-43049EFC46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EAF07-7296-4861-8982-625BC9544241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4401C-24B7-4765-891C-019C2F5C92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90F3C-CE41-4193-8889-3243AACE9244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B7778-9D51-4387-8D0C-516FEF9578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6147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F18A42FF-9ED0-4CB2-B5AF-3AC442350EFD}" type="datetime1">
              <a:rPr lang="pt-BR"/>
              <a:pPr>
                <a:defRPr/>
              </a:pPr>
              <a:t>4/12/2012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D84694C-011D-49A7-A1F3-0828A1C740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7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ctrTitle"/>
          </p:nvPr>
        </p:nvSpPr>
        <p:spPr>
          <a:xfrm>
            <a:off x="642938" y="642938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smtClean="0">
                <a:latin typeface="Arial" charset="0"/>
                <a:cs typeface="Arial" charset="0"/>
              </a:rPr>
              <a:t/>
            </a:r>
            <a:br>
              <a:rPr lang="pt-BR" sz="2400" smtClean="0">
                <a:latin typeface="Arial" charset="0"/>
                <a:cs typeface="Arial" charset="0"/>
              </a:rPr>
            </a:br>
            <a:r>
              <a:rPr lang="pt-BR" sz="2400" smtClean="0">
                <a:latin typeface="Arial" charset="0"/>
                <a:cs typeface="Arial" charset="0"/>
              </a:rPr>
              <a:t/>
            </a:r>
            <a:br>
              <a:rPr lang="pt-BR" sz="2400" smtClean="0">
                <a:latin typeface="Arial" charset="0"/>
                <a:cs typeface="Arial" charset="0"/>
              </a:rPr>
            </a:br>
            <a:r>
              <a:rPr lang="pt-BR" sz="1800" smtClean="0">
                <a:latin typeface="Arial" charset="0"/>
                <a:cs typeface="Arial" charset="0"/>
              </a:rPr>
              <a:t>II SEMINÁRIO INTERNACIONAL DE FORMAÇÃO DE TRABALHADORES TÉCNICOS EM SAÚDE NO MERCOSUL </a:t>
            </a:r>
            <a:br>
              <a:rPr lang="pt-BR" sz="1800" smtClean="0">
                <a:latin typeface="Arial" charset="0"/>
                <a:cs typeface="Arial" charset="0"/>
              </a:rPr>
            </a:br>
            <a:r>
              <a:rPr lang="pt-BR" sz="1600" smtClean="0">
                <a:latin typeface="Arial" charset="0"/>
                <a:cs typeface="Arial" charset="0"/>
              </a:rPr>
              <a:t/>
            </a:r>
            <a:br>
              <a:rPr lang="pt-BR" sz="1600" smtClean="0">
                <a:latin typeface="Arial" charset="0"/>
                <a:cs typeface="Arial" charset="0"/>
              </a:rPr>
            </a:br>
            <a:r>
              <a:rPr lang="pt-BR" sz="1600" smtClean="0">
                <a:latin typeface="Arial" charset="0"/>
                <a:cs typeface="Arial" charset="0"/>
              </a:rPr>
              <a:t/>
            </a:r>
            <a:br>
              <a:rPr lang="pt-BR" sz="1600" smtClean="0">
                <a:latin typeface="Arial" charset="0"/>
                <a:cs typeface="Arial" charset="0"/>
              </a:rPr>
            </a:br>
            <a:endParaRPr lang="pt-BR" sz="240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900113" y="1916113"/>
            <a:ext cx="7429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CaixaDeTexto 4"/>
          <p:cNvSpPr txBox="1">
            <a:spLocks noChangeArrowheads="1"/>
          </p:cNvSpPr>
          <p:nvPr/>
        </p:nvSpPr>
        <p:spPr bwMode="auto">
          <a:xfrm>
            <a:off x="900113" y="2420938"/>
            <a:ext cx="7343775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/>
              <a:t>A educação profissional no estado do Rio de Janeiro: estudos iniciais sobre a formação de trabalhadores técnicos em saúde  nas instituições de ensino autorizadas pelo CEE-RJ.</a:t>
            </a:r>
          </a:p>
          <a:p>
            <a:pPr algn="r"/>
            <a:endParaRPr lang="pt-BR" sz="2400"/>
          </a:p>
          <a:p>
            <a:pPr algn="r"/>
            <a:r>
              <a:rPr lang="pt-BR"/>
              <a:t>Luís Carlos Ferreira</a:t>
            </a:r>
          </a:p>
          <a:p>
            <a:pPr algn="r"/>
            <a:r>
              <a:rPr lang="pt-BR"/>
              <a:t>Conselho Estadual de Educação – CEE RJ</a:t>
            </a:r>
          </a:p>
          <a:p>
            <a:pPr algn="r"/>
            <a:r>
              <a:rPr lang="pt-BR"/>
              <a:t>Centro Universitário Augusto Motta - UNISUAM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ítulo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800" dirty="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dirty="0" smtClean="0"/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endParaRPr lang="pt-BR" sz="2400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900113" y="1628775"/>
            <a:ext cx="74295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CaixaDeTexto 4"/>
          <p:cNvSpPr txBox="1">
            <a:spLocks noChangeArrowheads="1"/>
          </p:cNvSpPr>
          <p:nvPr/>
        </p:nvSpPr>
        <p:spPr bwMode="auto">
          <a:xfrm>
            <a:off x="900113" y="2420938"/>
            <a:ext cx="73437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2000" u="sng"/>
          </a:p>
          <a:p>
            <a:pPr algn="just"/>
            <a:endParaRPr lang="pt-BR" sz="2000" u="sng"/>
          </a:p>
          <a:p>
            <a:pPr algn="just"/>
            <a:endParaRPr lang="pt-BR" sz="2400"/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779838" y="2060575"/>
            <a:ext cx="11588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pt-BR" sz="9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t-BR" sz="12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t-B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Ano 2010 </a:t>
            </a:r>
            <a:endParaRPr lang="pt-BR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127" name="Retângulo 7"/>
          <p:cNvSpPr>
            <a:spLocks noChangeArrowheads="1"/>
          </p:cNvSpPr>
          <p:nvPr/>
        </p:nvSpPr>
        <p:spPr bwMode="auto">
          <a:xfrm>
            <a:off x="5940425" y="5084763"/>
            <a:ext cx="1833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Fonte: Pautas CEE RJ</a:t>
            </a:r>
            <a:r>
              <a:rPr lang="pt-B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t-BR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1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13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2051050" y="2420938"/>
          <a:ext cx="4897438" cy="3001962"/>
        </p:xfrm>
        <a:graphic>
          <a:graphicData uri="http://schemas.openxmlformats.org/presentationml/2006/ole">
            <p:oleObj spid="_x0000_s5122" name="Gráfico" r:id="rId3" imgW="2867025" imgH="1952625" progId="MSGraph.Chart.8">
              <p:embed/>
            </p:oleObj>
          </a:graphicData>
        </a:graphic>
      </p:graphicFrame>
      <p:sp>
        <p:nvSpPr>
          <p:cNvPr id="5131" name="CaixaDeTexto 10"/>
          <p:cNvSpPr txBox="1">
            <a:spLocks noChangeArrowheads="1"/>
          </p:cNvSpPr>
          <p:nvPr/>
        </p:nvSpPr>
        <p:spPr bwMode="auto">
          <a:xfrm>
            <a:off x="2339975" y="5732463"/>
            <a:ext cx="266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lphaUcParenBoth"/>
            </a:pPr>
            <a:r>
              <a:rPr lang="pt-BR" sz="1200"/>
              <a:t> 43 saúde + 43 outras áreas</a:t>
            </a:r>
          </a:p>
          <a:p>
            <a:pPr marL="228600" indent="-228600" algn="just"/>
            <a:r>
              <a:rPr lang="pt-BR" sz="1200"/>
              <a:t>(N) 06 saúde + 02 outras áreas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800" dirty="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dirty="0" smtClean="0"/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endParaRPr lang="pt-BR" sz="2400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900113" y="1700213"/>
            <a:ext cx="7429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6" name="CaixaDeTexto 4"/>
          <p:cNvSpPr txBox="1">
            <a:spLocks noChangeArrowheads="1"/>
          </p:cNvSpPr>
          <p:nvPr/>
        </p:nvSpPr>
        <p:spPr bwMode="auto">
          <a:xfrm>
            <a:off x="900113" y="2420938"/>
            <a:ext cx="73437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2000" u="sng"/>
          </a:p>
          <a:p>
            <a:pPr algn="just"/>
            <a:endParaRPr lang="pt-BR" sz="2000" u="sng"/>
          </a:p>
          <a:p>
            <a:pPr algn="just"/>
            <a:endParaRPr lang="pt-BR" sz="2400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3320" name="Retângulo 10"/>
          <p:cNvSpPr>
            <a:spLocks noChangeArrowheads="1"/>
          </p:cNvSpPr>
          <p:nvPr/>
        </p:nvSpPr>
        <p:spPr bwMode="auto">
          <a:xfrm>
            <a:off x="971550" y="2205038"/>
            <a:ext cx="7200900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u="sng"/>
              <a:t>Considerações Finais</a:t>
            </a:r>
            <a:r>
              <a:rPr lang="pt-BR"/>
              <a:t>:</a:t>
            </a:r>
          </a:p>
          <a:p>
            <a:pPr algn="just"/>
            <a:endParaRPr lang="pt-BR"/>
          </a:p>
          <a:p>
            <a:pPr algn="just"/>
            <a:r>
              <a:rPr lang="pt-BR"/>
              <a:t>=  Total: 129 escolas autorizadas (área da saúde) – expansão da Educação Profissional - 2008 em diante;</a:t>
            </a:r>
          </a:p>
          <a:p>
            <a:pPr algn="just"/>
            <a:r>
              <a:rPr lang="pt-BR"/>
              <a:t>= Ferramenta: Pareceres de coleta (e não SISTEC);</a:t>
            </a:r>
          </a:p>
          <a:p>
            <a:pPr algn="just"/>
            <a:r>
              <a:rPr lang="pt-BR"/>
              <a:t>= Currículo subsequente e concomitante </a:t>
            </a:r>
            <a:r>
              <a:rPr lang="pt-BR" i="1"/>
              <a:t>versus</a:t>
            </a:r>
            <a:r>
              <a:rPr lang="pt-BR"/>
              <a:t> integrado ao EM;</a:t>
            </a:r>
          </a:p>
          <a:p>
            <a:pPr algn="just"/>
            <a:r>
              <a:rPr lang="pt-BR"/>
              <a:t>= Dados quantitativos X qualitativos para melhor aprofundamento (subáreas de formação, análise curricular).</a:t>
            </a:r>
          </a:p>
          <a:p>
            <a:pPr algn="just"/>
            <a:endParaRPr lang="pt-BR"/>
          </a:p>
          <a:p>
            <a:pPr algn="just"/>
            <a:endParaRPr lang="pt-BR"/>
          </a:p>
          <a:p>
            <a:pPr algn="just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800" dirty="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dirty="0" smtClean="0"/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endParaRPr lang="pt-BR" sz="2400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900113" y="1700213"/>
            <a:ext cx="7429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CaixaDeTexto 4"/>
          <p:cNvSpPr txBox="1">
            <a:spLocks noChangeArrowheads="1"/>
          </p:cNvSpPr>
          <p:nvPr/>
        </p:nvSpPr>
        <p:spPr bwMode="auto">
          <a:xfrm>
            <a:off x="900113" y="2420938"/>
            <a:ext cx="73437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2000" u="sng"/>
          </a:p>
          <a:p>
            <a:pPr algn="just"/>
            <a:endParaRPr lang="pt-BR" sz="2000" u="sng"/>
          </a:p>
          <a:p>
            <a:pPr algn="just"/>
            <a:endParaRPr lang="pt-BR" sz="2400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4344" name="Retângulo 10"/>
          <p:cNvSpPr>
            <a:spLocks noChangeArrowheads="1"/>
          </p:cNvSpPr>
          <p:nvPr/>
        </p:nvSpPr>
        <p:spPr bwMode="auto">
          <a:xfrm>
            <a:off x="971550" y="2205038"/>
            <a:ext cx="72009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/>
              <a:t>OBRIGADO !!!</a:t>
            </a:r>
          </a:p>
          <a:p>
            <a:pPr algn="ctr"/>
            <a:endParaRPr lang="pt-BR" sz="2400"/>
          </a:p>
          <a:p>
            <a:pPr algn="ctr"/>
            <a:r>
              <a:rPr lang="pt-BR"/>
              <a:t>luiseduc@bol.com.br</a:t>
            </a:r>
          </a:p>
          <a:p>
            <a:pPr algn="just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ctrTitle"/>
          </p:nvPr>
        </p:nvSpPr>
        <p:spPr>
          <a:xfrm>
            <a:off x="642938" y="642938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180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smtClean="0"/>
            </a:br>
            <a:r>
              <a:rPr lang="pt-BR" sz="2400" smtClean="0">
                <a:latin typeface="Arial" charset="0"/>
                <a:cs typeface="Arial" charset="0"/>
              </a:rPr>
              <a:t/>
            </a:r>
            <a:br>
              <a:rPr lang="pt-BR" sz="2400" smtClean="0">
                <a:latin typeface="Arial" charset="0"/>
                <a:cs typeface="Arial" charset="0"/>
              </a:rPr>
            </a:br>
            <a:r>
              <a:rPr lang="pt-BR" sz="2400" smtClean="0">
                <a:latin typeface="Arial" charset="0"/>
                <a:cs typeface="Arial" charset="0"/>
              </a:rPr>
              <a:t/>
            </a:r>
            <a:br>
              <a:rPr lang="pt-BR" sz="2400" smtClean="0">
                <a:latin typeface="Arial" charset="0"/>
                <a:cs typeface="Arial" charset="0"/>
              </a:rPr>
            </a:br>
            <a:r>
              <a:rPr lang="pt-BR" sz="1600" smtClean="0">
                <a:latin typeface="Arial" charset="0"/>
                <a:cs typeface="Arial" charset="0"/>
              </a:rPr>
              <a:t/>
            </a:r>
            <a:br>
              <a:rPr lang="pt-BR" sz="1600" smtClean="0">
                <a:latin typeface="Arial" charset="0"/>
                <a:cs typeface="Arial" charset="0"/>
              </a:rPr>
            </a:br>
            <a:r>
              <a:rPr lang="pt-BR" sz="1600" smtClean="0">
                <a:latin typeface="Arial" charset="0"/>
                <a:cs typeface="Arial" charset="0"/>
              </a:rPr>
              <a:t/>
            </a:r>
            <a:br>
              <a:rPr lang="pt-BR" sz="1600" smtClean="0">
                <a:latin typeface="Arial" charset="0"/>
                <a:cs typeface="Arial" charset="0"/>
              </a:rPr>
            </a:br>
            <a:endParaRPr lang="pt-BR" sz="240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827088" y="1412875"/>
            <a:ext cx="74295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CaixaDeTexto 4"/>
          <p:cNvSpPr txBox="1">
            <a:spLocks noChangeArrowheads="1"/>
          </p:cNvSpPr>
          <p:nvPr/>
        </p:nvSpPr>
        <p:spPr bwMode="auto">
          <a:xfrm>
            <a:off x="900113" y="1989138"/>
            <a:ext cx="7343775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000" u="sng"/>
              <a:t>Objetivos</a:t>
            </a:r>
            <a:r>
              <a:rPr lang="pt-BR" sz="2000"/>
              <a:t>:</a:t>
            </a:r>
          </a:p>
          <a:p>
            <a:pPr algn="just"/>
            <a:endParaRPr lang="pt-BR" sz="2400"/>
          </a:p>
          <a:p>
            <a:pPr algn="just"/>
            <a:r>
              <a:rPr lang="pt-BR" sz="2400"/>
              <a:t>&gt; </a:t>
            </a:r>
            <a:r>
              <a:rPr lang="pt-BR" sz="2000"/>
              <a:t>Contribuir para o debate sobre a EP na área da saúde, com base num levantamento das IES de ensino técnico de nível médio, no período de vigência da Del.CEE 295/2005, com análise preliminar sobre a formação de estudantes-trabalhadores técnicos em saúde.</a:t>
            </a:r>
          </a:p>
          <a:p>
            <a:pPr algn="just"/>
            <a:endParaRPr lang="pt-BR" sz="2000"/>
          </a:p>
          <a:p>
            <a:pPr algn="just"/>
            <a:endParaRPr lang="pt-BR" sz="2400"/>
          </a:p>
          <a:p>
            <a:pPr algn="just"/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>
          <a:xfrm>
            <a:off x="642938" y="642938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180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smtClean="0"/>
            </a:br>
            <a:r>
              <a:rPr lang="pt-BR" sz="2400" smtClean="0">
                <a:latin typeface="Arial" charset="0"/>
                <a:cs typeface="Arial" charset="0"/>
              </a:rPr>
              <a:t/>
            </a:r>
            <a:br>
              <a:rPr lang="pt-BR" sz="2400" smtClean="0">
                <a:latin typeface="Arial" charset="0"/>
                <a:cs typeface="Arial" charset="0"/>
              </a:rPr>
            </a:br>
            <a:r>
              <a:rPr lang="pt-BR" sz="2400" smtClean="0">
                <a:latin typeface="Arial" charset="0"/>
                <a:cs typeface="Arial" charset="0"/>
              </a:rPr>
              <a:t/>
            </a:r>
            <a:br>
              <a:rPr lang="pt-BR" sz="2400" smtClean="0">
                <a:latin typeface="Arial" charset="0"/>
                <a:cs typeface="Arial" charset="0"/>
              </a:rPr>
            </a:br>
            <a:r>
              <a:rPr lang="pt-BR" sz="1600" smtClean="0">
                <a:latin typeface="Arial" charset="0"/>
                <a:cs typeface="Arial" charset="0"/>
              </a:rPr>
              <a:t/>
            </a:r>
            <a:br>
              <a:rPr lang="pt-BR" sz="1600" smtClean="0">
                <a:latin typeface="Arial" charset="0"/>
                <a:cs typeface="Arial" charset="0"/>
              </a:rPr>
            </a:br>
            <a:r>
              <a:rPr lang="pt-BR" sz="1600" smtClean="0">
                <a:latin typeface="Arial" charset="0"/>
                <a:cs typeface="Arial" charset="0"/>
              </a:rPr>
              <a:t/>
            </a:r>
            <a:br>
              <a:rPr lang="pt-BR" sz="1600" smtClean="0">
                <a:latin typeface="Arial" charset="0"/>
                <a:cs typeface="Arial" charset="0"/>
              </a:rPr>
            </a:br>
            <a:endParaRPr lang="pt-BR" sz="240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827088" y="1341438"/>
            <a:ext cx="7429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4" name="CaixaDeTexto 4"/>
          <p:cNvSpPr txBox="1">
            <a:spLocks noChangeArrowheads="1"/>
          </p:cNvSpPr>
          <p:nvPr/>
        </p:nvSpPr>
        <p:spPr bwMode="auto">
          <a:xfrm>
            <a:off x="900113" y="1773238"/>
            <a:ext cx="734377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000" u="sng"/>
              <a:t>Justificativa</a:t>
            </a:r>
            <a:r>
              <a:rPr lang="pt-BR" sz="2000"/>
              <a:t>:</a:t>
            </a:r>
          </a:p>
          <a:p>
            <a:pPr algn="just"/>
            <a:endParaRPr lang="pt-BR" sz="2400"/>
          </a:p>
          <a:p>
            <a:pPr algn="just">
              <a:buFont typeface="Wingdings" pitchFamily="2" charset="2"/>
              <a:buChar char="Ø"/>
            </a:pPr>
            <a:r>
              <a:rPr lang="pt-BR" sz="2000"/>
              <a:t>Del. CEE Nº 295/2005 – vigência de abril de 2006 (publicação) à maio de 2010 (revogação) - solicitações de credenciamento e autorização para funcionamento de cursos ligados à saúde.</a:t>
            </a:r>
          </a:p>
          <a:p>
            <a:pPr algn="just"/>
            <a:endParaRPr lang="pt-BR" sz="2000"/>
          </a:p>
          <a:p>
            <a:pPr algn="just"/>
            <a:r>
              <a:rPr lang="pt-BR" sz="2000"/>
              <a:t>&gt; Reflexos na formação de trabalhadores técnicos na área da saúde, sobretudo nas políticas de educação (pesquisa 2007, EPSJV).</a:t>
            </a:r>
          </a:p>
          <a:p>
            <a:pPr algn="just"/>
            <a:endParaRPr lang="pt-BR" sz="2400"/>
          </a:p>
          <a:p>
            <a:pPr algn="just"/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800" dirty="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dirty="0" smtClean="0"/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endParaRPr lang="pt-BR" sz="2400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900113" y="1412875"/>
            <a:ext cx="74295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8" name="CaixaDeTexto 4"/>
          <p:cNvSpPr txBox="1">
            <a:spLocks noChangeArrowheads="1"/>
          </p:cNvSpPr>
          <p:nvPr/>
        </p:nvSpPr>
        <p:spPr bwMode="auto">
          <a:xfrm>
            <a:off x="827088" y="1844675"/>
            <a:ext cx="7343775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000" u="sng"/>
              <a:t>Fundamentação</a:t>
            </a:r>
            <a:r>
              <a:rPr lang="pt-BR" sz="2000"/>
              <a:t>:</a:t>
            </a:r>
          </a:p>
          <a:p>
            <a:pPr algn="just"/>
            <a:endParaRPr lang="pt-BR" sz="2000"/>
          </a:p>
          <a:p>
            <a:pPr algn="just">
              <a:buFont typeface="Wingdings" pitchFamily="2" charset="2"/>
              <a:buChar char="Ø"/>
            </a:pPr>
            <a:r>
              <a:rPr lang="pt-BR" sz="2000"/>
              <a:t> Lei de Diretrizes e Bases da Educação Nacional – 5692/71;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000"/>
              <a:t> Lei de Diretrizes e Bases da Educação Nacional – 9394/96;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000"/>
              <a:t> CEE: concepções, objetivos, finalidades e estrutura;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000"/>
              <a:t> Educação Profissional: profissionalização na/da saúde;</a:t>
            </a:r>
          </a:p>
          <a:p>
            <a:pPr algn="just">
              <a:buFont typeface="Wingdings" pitchFamily="2" charset="2"/>
              <a:buChar char="Ø"/>
            </a:pPr>
            <a:endParaRPr lang="pt-BR" sz="2000"/>
          </a:p>
          <a:p>
            <a:pPr algn="just"/>
            <a:endParaRPr lang="pt-BR" sz="2400"/>
          </a:p>
          <a:p>
            <a:pPr algn="just"/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800" dirty="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dirty="0" smtClean="0"/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endParaRPr lang="pt-BR" sz="2400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900113" y="1700213"/>
            <a:ext cx="7429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2" name="CaixaDeTexto 4"/>
          <p:cNvSpPr txBox="1">
            <a:spLocks noChangeArrowheads="1"/>
          </p:cNvSpPr>
          <p:nvPr/>
        </p:nvSpPr>
        <p:spPr bwMode="auto">
          <a:xfrm>
            <a:off x="900113" y="2060575"/>
            <a:ext cx="734377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000" u="sng"/>
              <a:t>Dados levantados</a:t>
            </a:r>
            <a:r>
              <a:rPr lang="pt-BR" sz="2000"/>
              <a:t>:</a:t>
            </a:r>
          </a:p>
          <a:p>
            <a:pPr algn="just"/>
            <a:endParaRPr lang="pt-BR" sz="2000"/>
          </a:p>
          <a:p>
            <a:pPr algn="just"/>
            <a:r>
              <a:rPr lang="pt-BR" sz="2000"/>
              <a:t>=  Pautas de Plenárias Públicas: 220 reuniões públicas;</a:t>
            </a:r>
          </a:p>
          <a:p>
            <a:pPr algn="just"/>
            <a:endParaRPr lang="pt-BR" sz="2000"/>
          </a:p>
          <a:p>
            <a:pPr algn="just"/>
            <a:r>
              <a:rPr lang="pt-BR" sz="2000"/>
              <a:t>= Reuniões: 87 não contemplaram relatos de processos de credenciamento e autorização.</a:t>
            </a:r>
          </a:p>
          <a:p>
            <a:pPr algn="just"/>
            <a:endParaRPr lang="pt-BR" sz="2000"/>
          </a:p>
          <a:p>
            <a:pPr algn="just"/>
            <a:r>
              <a:rPr lang="pt-BR" sz="2000"/>
              <a:t>&gt; Em 2005: os processos ainda estavam centrados na Deliberação anterior CEE 254/2000.</a:t>
            </a:r>
          </a:p>
          <a:p>
            <a:pPr algn="just"/>
            <a:endParaRPr lang="pt-BR" sz="2000"/>
          </a:p>
          <a:p>
            <a:pPr algn="just"/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ítulo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800" dirty="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dirty="0" smtClean="0"/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endParaRPr lang="pt-BR" sz="2400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900113" y="1557338"/>
            <a:ext cx="7429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CaixaDeTexto 4"/>
          <p:cNvSpPr txBox="1">
            <a:spLocks noChangeArrowheads="1"/>
          </p:cNvSpPr>
          <p:nvPr/>
        </p:nvSpPr>
        <p:spPr bwMode="auto">
          <a:xfrm>
            <a:off x="900113" y="2420938"/>
            <a:ext cx="73437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2000" u="sng"/>
          </a:p>
          <a:p>
            <a:pPr algn="just"/>
            <a:endParaRPr lang="pt-BR" sz="2000" u="sng"/>
          </a:p>
          <a:p>
            <a:pPr algn="just"/>
            <a:endParaRPr lang="pt-BR" sz="2400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1908175" y="2551113"/>
          <a:ext cx="4967288" cy="2843212"/>
        </p:xfrm>
        <a:graphic>
          <a:graphicData uri="http://schemas.openxmlformats.org/presentationml/2006/ole">
            <p:oleObj spid="_x0000_s1026" name="Gráfico" r:id="rId3" imgW="3009837" imgH="1828800" progId="MSGraph.Chart.8">
              <p:embed/>
            </p:oleObj>
          </a:graphicData>
        </a:graphic>
      </p:graphicFrame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3779838" y="2060575"/>
            <a:ext cx="11588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pt-BR" sz="9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t-BR" sz="12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t-B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Ano 2006 </a:t>
            </a:r>
            <a:endParaRPr lang="pt-BR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31" name="Retângulo 7"/>
          <p:cNvSpPr>
            <a:spLocks noChangeArrowheads="1"/>
          </p:cNvSpPr>
          <p:nvPr/>
        </p:nvSpPr>
        <p:spPr bwMode="auto">
          <a:xfrm>
            <a:off x="5940425" y="5084763"/>
            <a:ext cx="1833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Fonte: Pautas CEE RJ</a:t>
            </a:r>
            <a:r>
              <a:rPr lang="pt-B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t-BR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32" name="CaixaDeTexto 7"/>
          <p:cNvSpPr txBox="1">
            <a:spLocks noChangeArrowheads="1"/>
          </p:cNvSpPr>
          <p:nvPr/>
        </p:nvSpPr>
        <p:spPr bwMode="auto">
          <a:xfrm>
            <a:off x="2339975" y="5732463"/>
            <a:ext cx="266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lphaUcParenBoth"/>
            </a:pPr>
            <a:r>
              <a:rPr lang="pt-BR" sz="1200"/>
              <a:t> 07 saúde + 03 outras áreas</a:t>
            </a:r>
          </a:p>
          <a:p>
            <a:pPr marL="228600" indent="-228600" algn="just">
              <a:buFontTx/>
              <a:buAutoNum type="alphaUcParenBoth"/>
            </a:pPr>
            <a:r>
              <a:rPr lang="pt-BR" sz="1200"/>
              <a:t> 07 saúde + 03 outras áreas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800" dirty="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dirty="0" smtClean="0"/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endParaRPr lang="pt-BR" sz="2400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900113" y="1557338"/>
            <a:ext cx="7429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CaixaDeTexto 4"/>
          <p:cNvSpPr txBox="1">
            <a:spLocks noChangeArrowheads="1"/>
          </p:cNvSpPr>
          <p:nvPr/>
        </p:nvSpPr>
        <p:spPr bwMode="auto">
          <a:xfrm>
            <a:off x="900113" y="2420938"/>
            <a:ext cx="73437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2000" u="sng"/>
          </a:p>
          <a:p>
            <a:pPr algn="just"/>
            <a:endParaRPr lang="pt-BR" sz="2000" u="sng"/>
          </a:p>
          <a:p>
            <a:pPr algn="just"/>
            <a:endParaRPr lang="pt-BR" sz="2400"/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3779838" y="2060575"/>
            <a:ext cx="11588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pt-BR" sz="9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t-BR" sz="12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t-B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Ano 2007 </a:t>
            </a:r>
            <a:endParaRPr lang="pt-BR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5" name="Retângulo 7"/>
          <p:cNvSpPr>
            <a:spLocks noChangeArrowheads="1"/>
          </p:cNvSpPr>
          <p:nvPr/>
        </p:nvSpPr>
        <p:spPr bwMode="auto">
          <a:xfrm>
            <a:off x="5940425" y="5084763"/>
            <a:ext cx="1833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Fonte: Pautas CEE RJ</a:t>
            </a:r>
            <a:r>
              <a:rPr lang="pt-B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t-BR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908175" y="2533650"/>
          <a:ext cx="4911725" cy="2767013"/>
        </p:xfrm>
        <a:graphic>
          <a:graphicData uri="http://schemas.openxmlformats.org/presentationml/2006/ole">
            <p:oleObj spid="_x0000_s2050" name="Gráfico" r:id="rId3" imgW="3009837" imgH="1828800" progId="MSGraph.Chart.8">
              <p:embed/>
            </p:oleObj>
          </a:graphicData>
        </a:graphic>
      </p:graphicFrame>
      <p:sp>
        <p:nvSpPr>
          <p:cNvPr id="2057" name="CaixaDeTexto 8"/>
          <p:cNvSpPr txBox="1">
            <a:spLocks noChangeArrowheads="1"/>
          </p:cNvSpPr>
          <p:nvPr/>
        </p:nvSpPr>
        <p:spPr bwMode="auto">
          <a:xfrm>
            <a:off x="2339975" y="5732463"/>
            <a:ext cx="266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lphaUcParenBoth"/>
            </a:pPr>
            <a:r>
              <a:rPr lang="pt-BR" sz="1200"/>
              <a:t> 03 saúde + 03 outras áreas</a:t>
            </a:r>
          </a:p>
          <a:p>
            <a:pPr marL="228600" indent="-228600" algn="just"/>
            <a:r>
              <a:rPr lang="pt-BR" sz="1200"/>
              <a:t>(N) 05 saúde + 01 outras áreas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ítulo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800" dirty="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dirty="0" smtClean="0"/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endParaRPr lang="pt-BR" sz="2400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900113" y="1484313"/>
            <a:ext cx="7429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CaixaDeTexto 4"/>
          <p:cNvSpPr txBox="1">
            <a:spLocks noChangeArrowheads="1"/>
          </p:cNvSpPr>
          <p:nvPr/>
        </p:nvSpPr>
        <p:spPr bwMode="auto">
          <a:xfrm>
            <a:off x="900113" y="2420938"/>
            <a:ext cx="73437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2000" u="sng"/>
          </a:p>
          <a:p>
            <a:pPr algn="just"/>
            <a:endParaRPr lang="pt-BR" sz="2000" u="sng"/>
          </a:p>
          <a:p>
            <a:pPr algn="just"/>
            <a:endParaRPr lang="pt-BR" sz="2400"/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3779838" y="2060575"/>
            <a:ext cx="11588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pt-BR" sz="9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t-BR" sz="12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t-B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Ano 2008 </a:t>
            </a:r>
            <a:endParaRPr lang="pt-BR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9" name="Retângulo 7"/>
          <p:cNvSpPr>
            <a:spLocks noChangeArrowheads="1"/>
          </p:cNvSpPr>
          <p:nvPr/>
        </p:nvSpPr>
        <p:spPr bwMode="auto">
          <a:xfrm>
            <a:off x="5940425" y="5084763"/>
            <a:ext cx="1833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Fonte: Pautas CEE RJ</a:t>
            </a:r>
            <a:r>
              <a:rPr lang="pt-B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t-BR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08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979613" y="2636838"/>
          <a:ext cx="4884737" cy="2808287"/>
        </p:xfrm>
        <a:graphic>
          <a:graphicData uri="http://schemas.openxmlformats.org/presentationml/2006/ole">
            <p:oleObj spid="_x0000_s3074" name="Gráfico" r:id="rId3" imgW="3009837" imgH="1828800" progId="MSGraph.Chart.8">
              <p:embed/>
            </p:oleObj>
          </a:graphicData>
        </a:graphic>
      </p:graphicFrame>
      <p:sp>
        <p:nvSpPr>
          <p:cNvPr id="3082" name="CaixaDeTexto 9"/>
          <p:cNvSpPr txBox="1">
            <a:spLocks noChangeArrowheads="1"/>
          </p:cNvSpPr>
          <p:nvPr/>
        </p:nvSpPr>
        <p:spPr bwMode="auto">
          <a:xfrm>
            <a:off x="2339975" y="5732463"/>
            <a:ext cx="266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lphaUcParenBoth"/>
            </a:pPr>
            <a:r>
              <a:rPr lang="pt-BR" sz="1200"/>
              <a:t> 39 saúde + 24 outras áreas</a:t>
            </a:r>
          </a:p>
          <a:p>
            <a:pPr marL="228600" indent="-228600" algn="just"/>
            <a:r>
              <a:rPr lang="pt-BR" sz="1200"/>
              <a:t>(N) 02 saúde + 00 outras áreas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ítulo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778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800" dirty="0" smtClean="0"/>
              <a:t>A educação profissional no estado do Rio de Janeiro: estudos iniciais sobre a formação de trabalhadores técnicos em saúde  nas instituições de ensino autorizadas pelo CEE-RJ.</a:t>
            </a:r>
            <a:br>
              <a:rPr lang="pt-BR" sz="1800" dirty="0" smtClean="0"/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r>
              <a:rPr lang="pt-BR" sz="1600" dirty="0" smtClean="0">
                <a:latin typeface="Arial" charset="0"/>
                <a:cs typeface="Arial" charset="0"/>
              </a:rPr>
              <a:t/>
            </a:r>
            <a:br>
              <a:rPr lang="pt-BR" sz="1600" dirty="0" smtClean="0">
                <a:latin typeface="Arial" charset="0"/>
                <a:cs typeface="Arial" charset="0"/>
              </a:rPr>
            </a:br>
            <a:endParaRPr lang="pt-BR" sz="2400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827088" y="1484313"/>
            <a:ext cx="7429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1" name="CaixaDeTexto 4"/>
          <p:cNvSpPr txBox="1">
            <a:spLocks noChangeArrowheads="1"/>
          </p:cNvSpPr>
          <p:nvPr/>
        </p:nvSpPr>
        <p:spPr bwMode="auto">
          <a:xfrm>
            <a:off x="900113" y="2420938"/>
            <a:ext cx="73437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2000" u="sng"/>
          </a:p>
          <a:p>
            <a:pPr algn="just"/>
            <a:endParaRPr lang="pt-BR" sz="2000" u="sng"/>
          </a:p>
          <a:p>
            <a:pPr algn="just"/>
            <a:endParaRPr lang="pt-BR" sz="2400"/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779838" y="2060575"/>
            <a:ext cx="11588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pt-BR" sz="9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t-BR" sz="12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t-B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Ano 2009 </a:t>
            </a:r>
            <a:endParaRPr lang="pt-BR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3" name="Retângulo 7"/>
          <p:cNvSpPr>
            <a:spLocks noChangeArrowheads="1"/>
          </p:cNvSpPr>
          <p:nvPr/>
        </p:nvSpPr>
        <p:spPr bwMode="auto">
          <a:xfrm>
            <a:off x="5940425" y="5084763"/>
            <a:ext cx="1833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Fonte: Pautas CEE RJ</a:t>
            </a:r>
            <a:r>
              <a:rPr lang="pt-B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t-BR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10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10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914525" y="2565400"/>
          <a:ext cx="4870450" cy="2808288"/>
        </p:xfrm>
        <a:graphic>
          <a:graphicData uri="http://schemas.openxmlformats.org/presentationml/2006/ole">
            <p:oleObj spid="_x0000_s4098" name="Gráfico" r:id="rId3" imgW="3009837" imgH="1828800" progId="MSGraph.Chart.8">
              <p:embed/>
            </p:oleObj>
          </a:graphicData>
        </a:graphic>
      </p:graphicFrame>
      <p:sp>
        <p:nvSpPr>
          <p:cNvPr id="4107" name="CaixaDeTexto 10"/>
          <p:cNvSpPr txBox="1">
            <a:spLocks noChangeArrowheads="1"/>
          </p:cNvSpPr>
          <p:nvPr/>
        </p:nvSpPr>
        <p:spPr bwMode="auto">
          <a:xfrm>
            <a:off x="2339975" y="5732463"/>
            <a:ext cx="266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lphaUcParenBoth"/>
            </a:pPr>
            <a:r>
              <a:rPr lang="pt-BR" sz="1200"/>
              <a:t> 37 saúde + 32 outras áreas</a:t>
            </a:r>
          </a:p>
          <a:p>
            <a:pPr marL="228600" indent="-228600" algn="just"/>
            <a:r>
              <a:rPr lang="pt-BR" sz="1200"/>
              <a:t>(N) 04 saúde + 01 outras áreas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612</TotalTime>
  <Words>421</Words>
  <Application>Microsoft Office PowerPoint</Application>
  <PresentationFormat>Apresentação na tela (4:3)</PresentationFormat>
  <Paragraphs>82</Paragraphs>
  <Slides>12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2" baseType="lpstr">
      <vt:lpstr>Arial</vt:lpstr>
      <vt:lpstr>Lucida Sans</vt:lpstr>
      <vt:lpstr>Book Antiqua</vt:lpstr>
      <vt:lpstr>Wingdings 2</vt:lpstr>
      <vt:lpstr>Wingdings</vt:lpstr>
      <vt:lpstr>Wingdings 3</vt:lpstr>
      <vt:lpstr>Calibri</vt:lpstr>
      <vt:lpstr>Times New Roman</vt:lpstr>
      <vt:lpstr>Ápice</vt:lpstr>
      <vt:lpstr>Gráfico do Microsoft Graph</vt:lpstr>
      <vt:lpstr>  II SEMINÁRIO INTERNACIONAL DE FORMAÇÃO DE TRABALHADORES TÉCNICOS EM SAÚDE NO MERCOSUL    </vt:lpstr>
      <vt:lpstr>   A educação profissional no estado do Rio de Janeiro: estudos iniciais sobre a formação de trabalhadores técnicos em saúde  nas instituições de ensino autorizadas pelo CEE-RJ.     </vt:lpstr>
      <vt:lpstr>   A educação profissional no estado do Rio de Janeiro: estudos iniciais sobre a formação de trabalhadores técnicos em saúde  nas instituições de ensino autorizadas pelo CEE-RJ.     </vt:lpstr>
      <vt:lpstr>   A educação profissional no estado do Rio de Janeiro: estudos iniciais sobre a formação de trabalhadores técnicos em saúde  nas instituições de ensino autorizadas pelo CEE-RJ.     </vt:lpstr>
      <vt:lpstr>   A educação profissional no estado do Rio de Janeiro: estudos iniciais sobre a formação de trabalhadores técnicos em saúde  nas instituições de ensino autorizadas pelo CEE-RJ.     </vt:lpstr>
      <vt:lpstr>   A educação profissional no estado do Rio de Janeiro: estudos iniciais sobre a formação de trabalhadores técnicos em saúde  nas instituições de ensino autorizadas pelo CEE-RJ.     </vt:lpstr>
      <vt:lpstr>   A educação profissional no estado do Rio de Janeiro: estudos iniciais sobre a formação de trabalhadores técnicos em saúde  nas instituições de ensino autorizadas pelo CEE-RJ.     </vt:lpstr>
      <vt:lpstr>   A educação profissional no estado do Rio de Janeiro: estudos iniciais sobre a formação de trabalhadores técnicos em saúde  nas instituições de ensino autorizadas pelo CEE-RJ.     </vt:lpstr>
      <vt:lpstr>   A educação profissional no estado do Rio de Janeiro: estudos iniciais sobre a formação de trabalhadores técnicos em saúde  nas instituições de ensino autorizadas pelo CEE-RJ.     </vt:lpstr>
      <vt:lpstr>   A educação profissional no estado do Rio de Janeiro: estudos iniciais sobre a formação de trabalhadores técnicos em saúde  nas instituições de ensino autorizadas pelo CEE-RJ.     </vt:lpstr>
      <vt:lpstr>   A educação profissional no estado do Rio de Janeiro: estudos iniciais sobre a formação de trabalhadores técnicos em saúde  nas instituições de ensino autorizadas pelo CEE-RJ.     </vt:lpstr>
      <vt:lpstr>   A educação profissional no estado do Rio de Janeiro: estudos iniciais sobre a formação de trabalhadores técnicos em saúde  nas instituições de ensino autorizadas pelo CEE-RJ.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 DE CAPTAÇÃO  = Conforme estratégia institucional, trabalhamos com ferramentas de captação de matrículas:  VESTIBULARES  = TRADICIONAL:    = AGENDADO:</dc:title>
  <dc:creator>lferreira</dc:creator>
  <cp:lastModifiedBy>EPSJV</cp:lastModifiedBy>
  <cp:revision>79</cp:revision>
  <dcterms:created xsi:type="dcterms:W3CDTF">2010-12-03T20:40:07Z</dcterms:created>
  <dcterms:modified xsi:type="dcterms:W3CDTF">2012-12-04T16:28:51Z</dcterms:modified>
</cp:coreProperties>
</file>