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57" r:id="rId3"/>
    <p:sldId id="258" r:id="rId4"/>
    <p:sldId id="259" r:id="rId5"/>
    <p:sldId id="260" r:id="rId6"/>
    <p:sldId id="261" r:id="rId7"/>
    <p:sldId id="262" r:id="rId8"/>
    <p:sldId id="268" r:id="rId9"/>
    <p:sldId id="263" r:id="rId10"/>
    <p:sldId id="265" r:id="rId11"/>
    <p:sldId id="267" r:id="rId12"/>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74" d="100"/>
          <a:sy n="74" d="100"/>
        </p:scale>
        <p:origin x="-73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pt-BR"/>
          </a:p>
        </p:txBody>
      </p:sp>
      <p:sp>
        <p:nvSpPr>
          <p:cNvPr id="163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pt-BR"/>
          </a:p>
        </p:txBody>
      </p:sp>
      <p:sp>
        <p:nvSpPr>
          <p:cNvPr id="163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pt-BR"/>
          </a:p>
        </p:txBody>
      </p:sp>
      <p:sp>
        <p:nvSpPr>
          <p:cNvPr id="163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26C10BB6-5BD7-4F36-9F2C-B1B6D234B3CA}" type="slidenum">
              <a:rPr lang="pt-BR"/>
              <a:pPr>
                <a:defRPr/>
              </a:pPr>
              <a:t>‹nº›</a:t>
            </a:fld>
            <a:endParaRPr lang="pt-B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0707DE4A-2FB5-4EF8-A9B8-9ED05F6AB218}"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12865331-9B40-4BC5-9923-4D7F76A3091E}"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6AF5EE89-3C3B-4D21-9F36-0CCC1691BCB0}"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BE4D832A-C460-4316-A486-1133C6543BCE}"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640778D5-38DE-4C08-91BF-B15034C3F4C0}"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93AB9B4D-6F63-49E0-B8DB-BD3F1B6BBBBE}"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pPr>
              <a:defRPr/>
            </a:pPr>
            <a:fld id="{4E2EE5EE-875D-4C58-96D6-F4BE9CE80D9E}"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8DE677ED-773E-47B1-8BEC-EE8143378779}"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pPr>
              <a:defRPr/>
            </a:pPr>
            <a:fld id="{C086775F-F583-4130-91EA-D62753C235B3}"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1D70F81A-B2C1-4FA6-A54F-6574B15F2E7E}"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771AF183-36CF-4C8F-947E-42915DB164AF}"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71146791-C928-4EC1-966C-C2562533C528}"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caria@utad.pt" TargetMode="External"/><Relationship Id="rId2" Type="http://schemas.openxmlformats.org/officeDocument/2006/relationships/hyperlink" Target="mailto:ramosmn@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549275"/>
            <a:ext cx="7845425" cy="3671888"/>
          </a:xfrm>
        </p:spPr>
        <p:txBody>
          <a:bodyPr/>
          <a:lstStyle/>
          <a:p>
            <a:pPr eaLnBrk="1" hangingPunct="1"/>
            <a:r>
              <a:rPr lang="pt-BR" sz="2800" b="1" smtClean="0">
                <a:solidFill>
                  <a:schemeClr val="hlink"/>
                </a:solidFill>
              </a:rPr>
              <a:t>II Seminário Internacional Formação de Trabalhadores Técnicos em Saúde no Mercosul</a:t>
            </a:r>
            <a:br>
              <a:rPr lang="pt-BR" sz="2800" b="1" smtClean="0">
                <a:solidFill>
                  <a:schemeClr val="hlink"/>
                </a:solidFill>
              </a:rPr>
            </a:br>
            <a:r>
              <a:rPr lang="pt-BR" sz="2800" b="1" smtClean="0"/>
              <a:t/>
            </a:r>
            <a:br>
              <a:rPr lang="pt-BR" sz="2800" b="1" smtClean="0"/>
            </a:br>
            <a:r>
              <a:rPr lang="pt-BR" sz="2400" b="1" smtClean="0"/>
              <a:t>Etnografias profissionais e questões teórico-metodológicas na investigação do trabalho social: proposta de releitura do trabalho em saúde no Brasil a partir da experiência de Portugal</a:t>
            </a:r>
          </a:p>
        </p:txBody>
      </p:sp>
      <p:sp>
        <p:nvSpPr>
          <p:cNvPr id="2051" name="Rectangle 3"/>
          <p:cNvSpPr>
            <a:spLocks noGrp="1" noChangeArrowheads="1"/>
          </p:cNvSpPr>
          <p:nvPr>
            <p:ph type="subTitle" idx="1"/>
          </p:nvPr>
        </p:nvSpPr>
        <p:spPr>
          <a:xfrm>
            <a:off x="1371600" y="4437063"/>
            <a:ext cx="6400800" cy="1800225"/>
          </a:xfrm>
        </p:spPr>
        <p:txBody>
          <a:bodyPr/>
          <a:lstStyle/>
          <a:p>
            <a:pPr eaLnBrk="1" hangingPunct="1">
              <a:lnSpc>
                <a:spcPct val="90000"/>
              </a:lnSpc>
            </a:pPr>
            <a:r>
              <a:rPr lang="pt-BR" sz="2400" smtClean="0"/>
              <a:t>Marise Ramos (UERJ/EPSJV-Fiocruz/Brasil)</a:t>
            </a:r>
            <a:endParaRPr lang="pt-BR" sz="2400" smtClean="0">
              <a:hlinkClick r:id="rId2"/>
            </a:endParaRPr>
          </a:p>
          <a:p>
            <a:pPr eaLnBrk="1" hangingPunct="1">
              <a:lnSpc>
                <a:spcPct val="90000"/>
              </a:lnSpc>
            </a:pPr>
            <a:r>
              <a:rPr lang="pt-BR" sz="2400" smtClean="0">
                <a:hlinkClick r:id="rId2"/>
              </a:rPr>
              <a:t>ramosmn@gmail.com</a:t>
            </a:r>
            <a:endParaRPr lang="pt-BR" sz="2400" smtClean="0"/>
          </a:p>
          <a:p>
            <a:pPr eaLnBrk="1" hangingPunct="1">
              <a:lnSpc>
                <a:spcPct val="90000"/>
              </a:lnSpc>
            </a:pPr>
            <a:r>
              <a:rPr lang="pt-BR" sz="2400" smtClean="0"/>
              <a:t>Telmo Caria (UTAD/Portugal)</a:t>
            </a:r>
            <a:endParaRPr lang="pt-BR" sz="2400" smtClean="0">
              <a:hlinkClick r:id="rId3"/>
            </a:endParaRPr>
          </a:p>
          <a:p>
            <a:pPr eaLnBrk="1" hangingPunct="1">
              <a:lnSpc>
                <a:spcPct val="90000"/>
              </a:lnSpc>
            </a:pPr>
            <a:r>
              <a:rPr lang="pt-BR" sz="2400" smtClean="0">
                <a:hlinkClick r:id="rId3"/>
              </a:rPr>
              <a:t>tcaria@utad.pt</a:t>
            </a:r>
            <a:r>
              <a:rPr lang="pt-BR" sz="2800"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153400" cy="944562"/>
          </a:xfrm>
        </p:spPr>
        <p:txBody>
          <a:bodyPr/>
          <a:lstStyle/>
          <a:p>
            <a:pPr eaLnBrk="1" hangingPunct="1"/>
            <a:r>
              <a:rPr lang="pt-PT" sz="2800" smtClean="0">
                <a:solidFill>
                  <a:schemeClr val="hlink"/>
                </a:solidFill>
                <a:latin typeface="Calibri" pitchFamily="34" charset="0"/>
                <a:cs typeface="Times New Roman" pitchFamily="18" charset="0"/>
              </a:rPr>
              <a:t/>
            </a:r>
            <a:br>
              <a:rPr lang="pt-PT" sz="2800" smtClean="0">
                <a:solidFill>
                  <a:schemeClr val="hlink"/>
                </a:solidFill>
                <a:latin typeface="Calibri" pitchFamily="34" charset="0"/>
                <a:cs typeface="Times New Roman" pitchFamily="18" charset="0"/>
              </a:rPr>
            </a:br>
            <a:r>
              <a:rPr lang="pt-PT" sz="2800" smtClean="0">
                <a:solidFill>
                  <a:schemeClr val="hlink"/>
                </a:solidFill>
                <a:latin typeface="Calibri" pitchFamily="34" charset="0"/>
                <a:cs typeface="Times New Roman" pitchFamily="18" charset="0"/>
              </a:rPr>
              <a:t>2.1. Tipologias da sociocognição no trabalho profissional social em situação na perspectiva da ação</a:t>
            </a:r>
            <a:br>
              <a:rPr lang="pt-PT" sz="2800" smtClean="0">
                <a:solidFill>
                  <a:schemeClr val="hlink"/>
                </a:solidFill>
                <a:latin typeface="Calibri" pitchFamily="34" charset="0"/>
                <a:cs typeface="Times New Roman" pitchFamily="18" charset="0"/>
              </a:rPr>
            </a:br>
            <a:r>
              <a:rPr lang="pt-PT" smtClean="0">
                <a:cs typeface="Times New Roman" pitchFamily="18" charset="0"/>
              </a:rPr>
              <a:t> </a:t>
            </a:r>
            <a:endParaRPr lang="pt-BR" smtClean="0">
              <a:cs typeface="Times New Roman" pitchFamily="18" charset="0"/>
            </a:endParaRPr>
          </a:p>
        </p:txBody>
      </p:sp>
      <p:grpSp>
        <p:nvGrpSpPr>
          <p:cNvPr id="11267" name="Group 125"/>
          <p:cNvGrpSpPr>
            <a:grpSpLocks/>
          </p:cNvGrpSpPr>
          <p:nvPr/>
        </p:nvGrpSpPr>
        <p:grpSpPr bwMode="auto">
          <a:xfrm>
            <a:off x="838200" y="1524000"/>
            <a:ext cx="7543800" cy="4191000"/>
            <a:chOff x="-3" y="-3"/>
            <a:chExt cx="3806" cy="2081"/>
          </a:xfrm>
        </p:grpSpPr>
        <p:grpSp>
          <p:nvGrpSpPr>
            <p:cNvPr id="11268" name="Group 123"/>
            <p:cNvGrpSpPr>
              <a:grpSpLocks/>
            </p:cNvGrpSpPr>
            <p:nvPr/>
          </p:nvGrpSpPr>
          <p:grpSpPr bwMode="auto">
            <a:xfrm>
              <a:off x="0" y="0"/>
              <a:ext cx="3800" cy="2075"/>
              <a:chOff x="0" y="0"/>
              <a:chExt cx="3800" cy="2075"/>
            </a:xfrm>
          </p:grpSpPr>
          <p:grpSp>
            <p:nvGrpSpPr>
              <p:cNvPr id="11270" name="Group 88"/>
              <p:cNvGrpSpPr>
                <a:grpSpLocks/>
              </p:cNvGrpSpPr>
              <p:nvPr/>
            </p:nvGrpSpPr>
            <p:grpSpPr bwMode="auto">
              <a:xfrm>
                <a:off x="0" y="0"/>
                <a:ext cx="950" cy="346"/>
                <a:chOff x="0" y="0"/>
                <a:chExt cx="950" cy="346"/>
              </a:xfrm>
            </p:grpSpPr>
            <p:sp>
              <p:nvSpPr>
                <p:cNvPr id="11322" name="Rectangle 69"/>
                <p:cNvSpPr>
                  <a:spLocks noChangeArrowheads="1"/>
                </p:cNvSpPr>
                <p:nvPr/>
              </p:nvSpPr>
              <p:spPr bwMode="auto">
                <a:xfrm>
                  <a:off x="43" y="0"/>
                  <a:ext cx="864" cy="346"/>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Orientação da fala </a:t>
                  </a:r>
                  <a:r>
                    <a:rPr lang="pt-BR" sz="1200">
                      <a:latin typeface="Times New Roman" pitchFamily="18" charset="0"/>
                      <a:cs typeface="Times New Roman" pitchFamily="18" charset="0"/>
                    </a:rPr>
                    <a:t>Utentes/Usuário</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23" name="Rectangle 87"/>
                <p:cNvSpPr>
                  <a:spLocks noChangeArrowheads="1"/>
                </p:cNvSpPr>
                <p:nvPr/>
              </p:nvSpPr>
              <p:spPr bwMode="auto">
                <a:xfrm>
                  <a:off x="0" y="0"/>
                  <a:ext cx="950" cy="346"/>
                </a:xfrm>
                <a:prstGeom prst="rect">
                  <a:avLst/>
                </a:prstGeom>
                <a:noFill/>
                <a:ln w="7">
                  <a:solidFill>
                    <a:srgbClr val="A0A0A0"/>
                  </a:solidFill>
                  <a:miter lim="800000"/>
                  <a:headEnd/>
                  <a:tailEnd/>
                </a:ln>
              </p:spPr>
              <p:txBody>
                <a:bodyPr/>
                <a:lstStyle/>
                <a:p>
                  <a:endParaRPr lang="pt-BR"/>
                </a:p>
              </p:txBody>
            </p:sp>
          </p:grpSp>
          <p:grpSp>
            <p:nvGrpSpPr>
              <p:cNvPr id="11271" name="Group 90"/>
              <p:cNvGrpSpPr>
                <a:grpSpLocks/>
              </p:cNvGrpSpPr>
              <p:nvPr/>
            </p:nvGrpSpPr>
            <p:grpSpPr bwMode="auto">
              <a:xfrm>
                <a:off x="950" y="0"/>
                <a:ext cx="2850" cy="346"/>
                <a:chOff x="950" y="0"/>
                <a:chExt cx="2850" cy="346"/>
              </a:xfrm>
            </p:grpSpPr>
            <p:sp>
              <p:nvSpPr>
                <p:cNvPr id="11320" name="Rectangle 70"/>
                <p:cNvSpPr>
                  <a:spLocks noChangeArrowheads="1"/>
                </p:cNvSpPr>
                <p:nvPr/>
              </p:nvSpPr>
              <p:spPr bwMode="auto">
                <a:xfrm>
                  <a:off x="993" y="0"/>
                  <a:ext cx="2764" cy="346"/>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Profissional</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21" name="Rectangle 89"/>
                <p:cNvSpPr>
                  <a:spLocks noChangeArrowheads="1"/>
                </p:cNvSpPr>
                <p:nvPr/>
              </p:nvSpPr>
              <p:spPr bwMode="auto">
                <a:xfrm>
                  <a:off x="950" y="0"/>
                  <a:ext cx="2850" cy="346"/>
                </a:xfrm>
                <a:prstGeom prst="rect">
                  <a:avLst/>
                </a:prstGeom>
                <a:noFill/>
                <a:ln w="7">
                  <a:solidFill>
                    <a:srgbClr val="A0A0A0"/>
                  </a:solidFill>
                  <a:miter lim="800000"/>
                  <a:headEnd/>
                  <a:tailEnd/>
                </a:ln>
              </p:spPr>
              <p:txBody>
                <a:bodyPr/>
                <a:lstStyle/>
                <a:p>
                  <a:endParaRPr lang="pt-BR"/>
                </a:p>
              </p:txBody>
            </p:sp>
          </p:grpSp>
          <p:grpSp>
            <p:nvGrpSpPr>
              <p:cNvPr id="11272" name="Group 92"/>
              <p:cNvGrpSpPr>
                <a:grpSpLocks/>
              </p:cNvGrpSpPr>
              <p:nvPr/>
            </p:nvGrpSpPr>
            <p:grpSpPr bwMode="auto">
              <a:xfrm>
                <a:off x="0" y="346"/>
                <a:ext cx="950" cy="346"/>
                <a:chOff x="0" y="346"/>
                <a:chExt cx="950" cy="346"/>
              </a:xfrm>
            </p:grpSpPr>
            <p:sp>
              <p:nvSpPr>
                <p:cNvPr id="11318" name="Rectangle 71"/>
                <p:cNvSpPr>
                  <a:spLocks noChangeArrowheads="1"/>
                </p:cNvSpPr>
                <p:nvPr/>
              </p:nvSpPr>
              <p:spPr bwMode="auto">
                <a:xfrm>
                  <a:off x="43" y="346"/>
                  <a:ext cx="864" cy="346"/>
                </a:xfrm>
                <a:prstGeom prst="rect">
                  <a:avLst/>
                </a:prstGeom>
                <a:noFill/>
                <a:ln w="9525">
                  <a:noFill/>
                  <a:miter lim="800000"/>
                  <a:headEnd/>
                  <a:tailEnd/>
                </a:ln>
              </p:spPr>
              <p:txBody>
                <a:bodyPr/>
                <a:lstStyle/>
                <a:p>
                  <a:pPr algn="ctr"/>
                  <a:endParaRPr lang="pt-BR" sz="1200">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19" name="Rectangle 91"/>
                <p:cNvSpPr>
                  <a:spLocks noChangeArrowheads="1"/>
                </p:cNvSpPr>
                <p:nvPr/>
              </p:nvSpPr>
              <p:spPr bwMode="auto">
                <a:xfrm>
                  <a:off x="0" y="346"/>
                  <a:ext cx="950" cy="346"/>
                </a:xfrm>
                <a:prstGeom prst="rect">
                  <a:avLst/>
                </a:prstGeom>
                <a:noFill/>
                <a:ln w="7">
                  <a:solidFill>
                    <a:srgbClr val="A0A0A0"/>
                  </a:solidFill>
                  <a:miter lim="800000"/>
                  <a:headEnd/>
                  <a:tailEnd/>
                </a:ln>
              </p:spPr>
              <p:txBody>
                <a:bodyPr/>
                <a:lstStyle/>
                <a:p>
                  <a:endParaRPr lang="pt-BR"/>
                </a:p>
              </p:txBody>
            </p:sp>
          </p:grpSp>
          <p:grpSp>
            <p:nvGrpSpPr>
              <p:cNvPr id="11273" name="Group 94"/>
              <p:cNvGrpSpPr>
                <a:grpSpLocks/>
              </p:cNvGrpSpPr>
              <p:nvPr/>
            </p:nvGrpSpPr>
            <p:grpSpPr bwMode="auto">
              <a:xfrm>
                <a:off x="950" y="346"/>
                <a:ext cx="950" cy="346"/>
                <a:chOff x="950" y="346"/>
                <a:chExt cx="950" cy="346"/>
              </a:xfrm>
            </p:grpSpPr>
            <p:sp>
              <p:nvSpPr>
                <p:cNvPr id="11316" name="Rectangle 72"/>
                <p:cNvSpPr>
                  <a:spLocks noChangeArrowheads="1"/>
                </p:cNvSpPr>
                <p:nvPr/>
              </p:nvSpPr>
              <p:spPr bwMode="auto">
                <a:xfrm>
                  <a:off x="993" y="346"/>
                  <a:ext cx="864" cy="346"/>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Partilha</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17" name="Rectangle 93"/>
                <p:cNvSpPr>
                  <a:spLocks noChangeArrowheads="1"/>
                </p:cNvSpPr>
                <p:nvPr/>
              </p:nvSpPr>
              <p:spPr bwMode="auto">
                <a:xfrm>
                  <a:off x="950" y="346"/>
                  <a:ext cx="950" cy="346"/>
                </a:xfrm>
                <a:prstGeom prst="rect">
                  <a:avLst/>
                </a:prstGeom>
                <a:noFill/>
                <a:ln w="7">
                  <a:solidFill>
                    <a:srgbClr val="A0A0A0"/>
                  </a:solidFill>
                  <a:miter lim="800000"/>
                  <a:headEnd/>
                  <a:tailEnd/>
                </a:ln>
              </p:spPr>
              <p:txBody>
                <a:bodyPr/>
                <a:lstStyle/>
                <a:p>
                  <a:endParaRPr lang="pt-BR"/>
                </a:p>
              </p:txBody>
            </p:sp>
          </p:grpSp>
          <p:grpSp>
            <p:nvGrpSpPr>
              <p:cNvPr id="11274" name="Group 96"/>
              <p:cNvGrpSpPr>
                <a:grpSpLocks/>
              </p:cNvGrpSpPr>
              <p:nvPr/>
            </p:nvGrpSpPr>
            <p:grpSpPr bwMode="auto">
              <a:xfrm>
                <a:off x="1900" y="346"/>
                <a:ext cx="950" cy="346"/>
                <a:chOff x="1900" y="346"/>
                <a:chExt cx="950" cy="346"/>
              </a:xfrm>
            </p:grpSpPr>
            <p:sp>
              <p:nvSpPr>
                <p:cNvPr id="11314" name="Rectangle 73"/>
                <p:cNvSpPr>
                  <a:spLocks noChangeArrowheads="1"/>
                </p:cNvSpPr>
                <p:nvPr/>
              </p:nvSpPr>
              <p:spPr bwMode="auto">
                <a:xfrm>
                  <a:off x="1943" y="346"/>
                  <a:ext cx="864" cy="346"/>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Distinção</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15" name="Rectangle 95"/>
                <p:cNvSpPr>
                  <a:spLocks noChangeArrowheads="1"/>
                </p:cNvSpPr>
                <p:nvPr/>
              </p:nvSpPr>
              <p:spPr bwMode="auto">
                <a:xfrm>
                  <a:off x="1900" y="346"/>
                  <a:ext cx="950" cy="346"/>
                </a:xfrm>
                <a:prstGeom prst="rect">
                  <a:avLst/>
                </a:prstGeom>
                <a:noFill/>
                <a:ln w="7">
                  <a:solidFill>
                    <a:srgbClr val="A0A0A0"/>
                  </a:solidFill>
                  <a:miter lim="800000"/>
                  <a:headEnd/>
                  <a:tailEnd/>
                </a:ln>
              </p:spPr>
              <p:txBody>
                <a:bodyPr/>
                <a:lstStyle/>
                <a:p>
                  <a:endParaRPr lang="pt-BR"/>
                </a:p>
              </p:txBody>
            </p:sp>
          </p:grpSp>
          <p:grpSp>
            <p:nvGrpSpPr>
              <p:cNvPr id="11275" name="Group 98"/>
              <p:cNvGrpSpPr>
                <a:grpSpLocks/>
              </p:cNvGrpSpPr>
              <p:nvPr/>
            </p:nvGrpSpPr>
            <p:grpSpPr bwMode="auto">
              <a:xfrm>
                <a:off x="2850" y="346"/>
                <a:ext cx="950" cy="346"/>
                <a:chOff x="2850" y="346"/>
                <a:chExt cx="950" cy="346"/>
              </a:xfrm>
            </p:grpSpPr>
            <p:sp>
              <p:nvSpPr>
                <p:cNvPr id="11312" name="Rectangle 74"/>
                <p:cNvSpPr>
                  <a:spLocks noChangeArrowheads="1"/>
                </p:cNvSpPr>
                <p:nvPr/>
              </p:nvSpPr>
              <p:spPr bwMode="auto">
                <a:xfrm>
                  <a:off x="2893" y="346"/>
                  <a:ext cx="864" cy="346"/>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Indiferença</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13" name="Rectangle 97"/>
                <p:cNvSpPr>
                  <a:spLocks noChangeArrowheads="1"/>
                </p:cNvSpPr>
                <p:nvPr/>
              </p:nvSpPr>
              <p:spPr bwMode="auto">
                <a:xfrm>
                  <a:off x="2850" y="346"/>
                  <a:ext cx="950" cy="346"/>
                </a:xfrm>
                <a:prstGeom prst="rect">
                  <a:avLst/>
                </a:prstGeom>
                <a:noFill/>
                <a:ln w="7">
                  <a:solidFill>
                    <a:srgbClr val="A0A0A0"/>
                  </a:solidFill>
                  <a:miter lim="800000"/>
                  <a:headEnd/>
                  <a:tailEnd/>
                </a:ln>
              </p:spPr>
              <p:txBody>
                <a:bodyPr/>
                <a:lstStyle/>
                <a:p>
                  <a:endParaRPr lang="pt-BR"/>
                </a:p>
              </p:txBody>
            </p:sp>
          </p:grpSp>
          <p:grpSp>
            <p:nvGrpSpPr>
              <p:cNvPr id="11276" name="Group 100"/>
              <p:cNvGrpSpPr>
                <a:grpSpLocks/>
              </p:cNvGrpSpPr>
              <p:nvPr/>
            </p:nvGrpSpPr>
            <p:grpSpPr bwMode="auto">
              <a:xfrm>
                <a:off x="0" y="692"/>
                <a:ext cx="950" cy="461"/>
                <a:chOff x="0" y="692"/>
                <a:chExt cx="950" cy="461"/>
              </a:xfrm>
            </p:grpSpPr>
            <p:sp>
              <p:nvSpPr>
                <p:cNvPr id="11310" name="Rectangle 75"/>
                <p:cNvSpPr>
                  <a:spLocks noChangeArrowheads="1"/>
                </p:cNvSpPr>
                <p:nvPr/>
              </p:nvSpPr>
              <p:spPr bwMode="auto">
                <a:xfrm>
                  <a:off x="43" y="692"/>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Receptividade</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11" name="Rectangle 99"/>
                <p:cNvSpPr>
                  <a:spLocks noChangeArrowheads="1"/>
                </p:cNvSpPr>
                <p:nvPr/>
              </p:nvSpPr>
              <p:spPr bwMode="auto">
                <a:xfrm>
                  <a:off x="0" y="692"/>
                  <a:ext cx="950" cy="461"/>
                </a:xfrm>
                <a:prstGeom prst="rect">
                  <a:avLst/>
                </a:prstGeom>
                <a:noFill/>
                <a:ln w="7">
                  <a:solidFill>
                    <a:srgbClr val="A0A0A0"/>
                  </a:solidFill>
                  <a:miter lim="800000"/>
                  <a:headEnd/>
                  <a:tailEnd/>
                </a:ln>
              </p:spPr>
              <p:txBody>
                <a:bodyPr/>
                <a:lstStyle/>
                <a:p>
                  <a:endParaRPr lang="pt-BR"/>
                </a:p>
              </p:txBody>
            </p:sp>
          </p:grpSp>
          <p:grpSp>
            <p:nvGrpSpPr>
              <p:cNvPr id="11277" name="Group 102"/>
              <p:cNvGrpSpPr>
                <a:grpSpLocks/>
              </p:cNvGrpSpPr>
              <p:nvPr/>
            </p:nvGrpSpPr>
            <p:grpSpPr bwMode="auto">
              <a:xfrm>
                <a:off x="950" y="692"/>
                <a:ext cx="950" cy="461"/>
                <a:chOff x="950" y="692"/>
                <a:chExt cx="950" cy="461"/>
              </a:xfrm>
            </p:grpSpPr>
            <p:sp>
              <p:nvSpPr>
                <p:cNvPr id="11308" name="Rectangle 76"/>
                <p:cNvSpPr>
                  <a:spLocks noChangeArrowheads="1"/>
                </p:cNvSpPr>
                <p:nvPr/>
              </p:nvSpPr>
              <p:spPr bwMode="auto">
                <a:xfrm>
                  <a:off x="993" y="692"/>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Coordenação compreensiva</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09" name="Rectangle 101"/>
                <p:cNvSpPr>
                  <a:spLocks noChangeArrowheads="1"/>
                </p:cNvSpPr>
                <p:nvPr/>
              </p:nvSpPr>
              <p:spPr bwMode="auto">
                <a:xfrm>
                  <a:off x="950" y="692"/>
                  <a:ext cx="950" cy="461"/>
                </a:xfrm>
                <a:prstGeom prst="rect">
                  <a:avLst/>
                </a:prstGeom>
                <a:noFill/>
                <a:ln w="7">
                  <a:solidFill>
                    <a:srgbClr val="A0A0A0"/>
                  </a:solidFill>
                  <a:miter lim="800000"/>
                  <a:headEnd/>
                  <a:tailEnd/>
                </a:ln>
              </p:spPr>
              <p:txBody>
                <a:bodyPr/>
                <a:lstStyle/>
                <a:p>
                  <a:endParaRPr lang="pt-BR"/>
                </a:p>
              </p:txBody>
            </p:sp>
          </p:grpSp>
          <p:grpSp>
            <p:nvGrpSpPr>
              <p:cNvPr id="11278" name="Group 104"/>
              <p:cNvGrpSpPr>
                <a:grpSpLocks/>
              </p:cNvGrpSpPr>
              <p:nvPr/>
            </p:nvGrpSpPr>
            <p:grpSpPr bwMode="auto">
              <a:xfrm>
                <a:off x="1900" y="692"/>
                <a:ext cx="950" cy="461"/>
                <a:chOff x="1900" y="692"/>
                <a:chExt cx="950" cy="461"/>
              </a:xfrm>
            </p:grpSpPr>
            <p:sp>
              <p:nvSpPr>
                <p:cNvPr id="11306" name="Rectangle 77"/>
                <p:cNvSpPr>
                  <a:spLocks noChangeArrowheads="1"/>
                </p:cNvSpPr>
                <p:nvPr/>
              </p:nvSpPr>
              <p:spPr bwMode="auto">
                <a:xfrm>
                  <a:off x="1943" y="692"/>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Formalidade adaptativa</a:t>
                  </a:r>
                  <a:r>
                    <a:rPr lang="pt-BR" sz="1200">
                      <a:latin typeface="Times New Roman" pitchFamily="18" charset="0"/>
                      <a:cs typeface="Times New Roman" pitchFamily="18" charset="0"/>
                    </a:rPr>
                    <a:t> </a:t>
                  </a:r>
                  <a:endParaRPr lang="pt-BR" sz="1200">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07" name="Rectangle 103"/>
                <p:cNvSpPr>
                  <a:spLocks noChangeArrowheads="1"/>
                </p:cNvSpPr>
                <p:nvPr/>
              </p:nvSpPr>
              <p:spPr bwMode="auto">
                <a:xfrm>
                  <a:off x="1900" y="692"/>
                  <a:ext cx="950" cy="461"/>
                </a:xfrm>
                <a:prstGeom prst="rect">
                  <a:avLst/>
                </a:prstGeom>
                <a:noFill/>
                <a:ln w="7">
                  <a:solidFill>
                    <a:srgbClr val="A0A0A0"/>
                  </a:solidFill>
                  <a:miter lim="800000"/>
                  <a:headEnd/>
                  <a:tailEnd/>
                </a:ln>
              </p:spPr>
              <p:txBody>
                <a:bodyPr/>
                <a:lstStyle/>
                <a:p>
                  <a:endParaRPr lang="pt-BR"/>
                </a:p>
              </p:txBody>
            </p:sp>
          </p:grpSp>
          <p:grpSp>
            <p:nvGrpSpPr>
              <p:cNvPr id="11279" name="Group 106"/>
              <p:cNvGrpSpPr>
                <a:grpSpLocks/>
              </p:cNvGrpSpPr>
              <p:nvPr/>
            </p:nvGrpSpPr>
            <p:grpSpPr bwMode="auto">
              <a:xfrm>
                <a:off x="2850" y="692"/>
                <a:ext cx="950" cy="461"/>
                <a:chOff x="2850" y="692"/>
                <a:chExt cx="950" cy="461"/>
              </a:xfrm>
            </p:grpSpPr>
            <p:sp>
              <p:nvSpPr>
                <p:cNvPr id="11304" name="Rectangle 78"/>
                <p:cNvSpPr>
                  <a:spLocks noChangeArrowheads="1"/>
                </p:cNvSpPr>
                <p:nvPr/>
              </p:nvSpPr>
              <p:spPr bwMode="auto">
                <a:xfrm>
                  <a:off x="2893" y="692"/>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Automatismo conformativo</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05" name="Rectangle 105"/>
                <p:cNvSpPr>
                  <a:spLocks noChangeArrowheads="1"/>
                </p:cNvSpPr>
                <p:nvPr/>
              </p:nvSpPr>
              <p:spPr bwMode="auto">
                <a:xfrm>
                  <a:off x="2850" y="692"/>
                  <a:ext cx="950" cy="461"/>
                </a:xfrm>
                <a:prstGeom prst="rect">
                  <a:avLst/>
                </a:prstGeom>
                <a:noFill/>
                <a:ln w="7">
                  <a:solidFill>
                    <a:srgbClr val="A0A0A0"/>
                  </a:solidFill>
                  <a:miter lim="800000"/>
                  <a:headEnd/>
                  <a:tailEnd/>
                </a:ln>
              </p:spPr>
              <p:txBody>
                <a:bodyPr/>
                <a:lstStyle/>
                <a:p>
                  <a:endParaRPr lang="pt-BR"/>
                </a:p>
              </p:txBody>
            </p:sp>
          </p:grpSp>
          <p:grpSp>
            <p:nvGrpSpPr>
              <p:cNvPr id="11280" name="Group 108"/>
              <p:cNvGrpSpPr>
                <a:grpSpLocks/>
              </p:cNvGrpSpPr>
              <p:nvPr/>
            </p:nvGrpSpPr>
            <p:grpSpPr bwMode="auto">
              <a:xfrm>
                <a:off x="0" y="1153"/>
                <a:ext cx="950" cy="461"/>
                <a:chOff x="0" y="1153"/>
                <a:chExt cx="950" cy="461"/>
              </a:xfrm>
            </p:grpSpPr>
            <p:sp>
              <p:nvSpPr>
                <p:cNvPr id="11302" name="Rectangle 79"/>
                <p:cNvSpPr>
                  <a:spLocks noChangeArrowheads="1"/>
                </p:cNvSpPr>
                <p:nvPr/>
              </p:nvSpPr>
              <p:spPr bwMode="auto">
                <a:xfrm>
                  <a:off x="43" y="1153"/>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Resistência</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03" name="Rectangle 107"/>
                <p:cNvSpPr>
                  <a:spLocks noChangeArrowheads="1"/>
                </p:cNvSpPr>
                <p:nvPr/>
              </p:nvSpPr>
              <p:spPr bwMode="auto">
                <a:xfrm>
                  <a:off x="0" y="1153"/>
                  <a:ext cx="950" cy="461"/>
                </a:xfrm>
                <a:prstGeom prst="rect">
                  <a:avLst/>
                </a:prstGeom>
                <a:noFill/>
                <a:ln w="7">
                  <a:solidFill>
                    <a:srgbClr val="A0A0A0"/>
                  </a:solidFill>
                  <a:miter lim="800000"/>
                  <a:headEnd/>
                  <a:tailEnd/>
                </a:ln>
              </p:spPr>
              <p:txBody>
                <a:bodyPr/>
                <a:lstStyle/>
                <a:p>
                  <a:endParaRPr lang="pt-BR"/>
                </a:p>
              </p:txBody>
            </p:sp>
          </p:grpSp>
          <p:grpSp>
            <p:nvGrpSpPr>
              <p:cNvPr id="11281" name="Group 110"/>
              <p:cNvGrpSpPr>
                <a:grpSpLocks/>
              </p:cNvGrpSpPr>
              <p:nvPr/>
            </p:nvGrpSpPr>
            <p:grpSpPr bwMode="auto">
              <a:xfrm>
                <a:off x="950" y="1153"/>
                <a:ext cx="950" cy="461"/>
                <a:chOff x="950" y="1153"/>
                <a:chExt cx="950" cy="461"/>
              </a:xfrm>
            </p:grpSpPr>
            <p:sp>
              <p:nvSpPr>
                <p:cNvPr id="11300" name="Rectangle 80"/>
                <p:cNvSpPr>
                  <a:spLocks noChangeArrowheads="1"/>
                </p:cNvSpPr>
                <p:nvPr/>
              </p:nvSpPr>
              <p:spPr bwMode="auto">
                <a:xfrm>
                  <a:off x="993" y="1153"/>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Coordenação autorizativa </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301" name="Rectangle 109"/>
                <p:cNvSpPr>
                  <a:spLocks noChangeArrowheads="1"/>
                </p:cNvSpPr>
                <p:nvPr/>
              </p:nvSpPr>
              <p:spPr bwMode="auto">
                <a:xfrm>
                  <a:off x="950" y="1153"/>
                  <a:ext cx="950" cy="461"/>
                </a:xfrm>
                <a:prstGeom prst="rect">
                  <a:avLst/>
                </a:prstGeom>
                <a:noFill/>
                <a:ln w="7">
                  <a:solidFill>
                    <a:srgbClr val="A0A0A0"/>
                  </a:solidFill>
                  <a:miter lim="800000"/>
                  <a:headEnd/>
                  <a:tailEnd/>
                </a:ln>
              </p:spPr>
              <p:txBody>
                <a:bodyPr/>
                <a:lstStyle/>
                <a:p>
                  <a:endParaRPr lang="pt-BR"/>
                </a:p>
              </p:txBody>
            </p:sp>
          </p:grpSp>
          <p:grpSp>
            <p:nvGrpSpPr>
              <p:cNvPr id="11282" name="Group 112"/>
              <p:cNvGrpSpPr>
                <a:grpSpLocks/>
              </p:cNvGrpSpPr>
              <p:nvPr/>
            </p:nvGrpSpPr>
            <p:grpSpPr bwMode="auto">
              <a:xfrm>
                <a:off x="1900" y="1153"/>
                <a:ext cx="950" cy="461"/>
                <a:chOff x="1900" y="1153"/>
                <a:chExt cx="950" cy="461"/>
              </a:xfrm>
            </p:grpSpPr>
            <p:sp>
              <p:nvSpPr>
                <p:cNvPr id="11298" name="Rectangle 81"/>
                <p:cNvSpPr>
                  <a:spLocks noChangeArrowheads="1"/>
                </p:cNvSpPr>
                <p:nvPr/>
              </p:nvSpPr>
              <p:spPr bwMode="auto">
                <a:xfrm>
                  <a:off x="1943" y="1153"/>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Formalidade confrontativa</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299" name="Rectangle 111"/>
                <p:cNvSpPr>
                  <a:spLocks noChangeArrowheads="1"/>
                </p:cNvSpPr>
                <p:nvPr/>
              </p:nvSpPr>
              <p:spPr bwMode="auto">
                <a:xfrm>
                  <a:off x="1900" y="1153"/>
                  <a:ext cx="950" cy="461"/>
                </a:xfrm>
                <a:prstGeom prst="rect">
                  <a:avLst/>
                </a:prstGeom>
                <a:noFill/>
                <a:ln w="7">
                  <a:solidFill>
                    <a:srgbClr val="A0A0A0"/>
                  </a:solidFill>
                  <a:miter lim="800000"/>
                  <a:headEnd/>
                  <a:tailEnd/>
                </a:ln>
              </p:spPr>
              <p:txBody>
                <a:bodyPr/>
                <a:lstStyle/>
                <a:p>
                  <a:endParaRPr lang="pt-BR"/>
                </a:p>
              </p:txBody>
            </p:sp>
          </p:grpSp>
          <p:grpSp>
            <p:nvGrpSpPr>
              <p:cNvPr id="11283" name="Group 114"/>
              <p:cNvGrpSpPr>
                <a:grpSpLocks/>
              </p:cNvGrpSpPr>
              <p:nvPr/>
            </p:nvGrpSpPr>
            <p:grpSpPr bwMode="auto">
              <a:xfrm>
                <a:off x="2850" y="1153"/>
                <a:ext cx="950" cy="461"/>
                <a:chOff x="2850" y="1153"/>
                <a:chExt cx="950" cy="461"/>
              </a:xfrm>
            </p:grpSpPr>
            <p:sp>
              <p:nvSpPr>
                <p:cNvPr id="11296" name="Rectangle 82"/>
                <p:cNvSpPr>
                  <a:spLocks noChangeArrowheads="1"/>
                </p:cNvSpPr>
                <p:nvPr/>
              </p:nvSpPr>
              <p:spPr bwMode="auto">
                <a:xfrm>
                  <a:off x="2893" y="1153"/>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Automatismo irresolutivo</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297" name="Rectangle 113"/>
                <p:cNvSpPr>
                  <a:spLocks noChangeArrowheads="1"/>
                </p:cNvSpPr>
                <p:nvPr/>
              </p:nvSpPr>
              <p:spPr bwMode="auto">
                <a:xfrm>
                  <a:off x="2850" y="1153"/>
                  <a:ext cx="950" cy="461"/>
                </a:xfrm>
                <a:prstGeom prst="rect">
                  <a:avLst/>
                </a:prstGeom>
                <a:noFill/>
                <a:ln w="7">
                  <a:solidFill>
                    <a:srgbClr val="A0A0A0"/>
                  </a:solidFill>
                  <a:miter lim="800000"/>
                  <a:headEnd/>
                  <a:tailEnd/>
                </a:ln>
              </p:spPr>
              <p:txBody>
                <a:bodyPr/>
                <a:lstStyle/>
                <a:p>
                  <a:endParaRPr lang="pt-BR"/>
                </a:p>
              </p:txBody>
            </p:sp>
          </p:grpSp>
          <p:grpSp>
            <p:nvGrpSpPr>
              <p:cNvPr id="11284" name="Group 116"/>
              <p:cNvGrpSpPr>
                <a:grpSpLocks/>
              </p:cNvGrpSpPr>
              <p:nvPr/>
            </p:nvGrpSpPr>
            <p:grpSpPr bwMode="auto">
              <a:xfrm>
                <a:off x="0" y="1614"/>
                <a:ext cx="950" cy="461"/>
                <a:chOff x="0" y="1614"/>
                <a:chExt cx="950" cy="461"/>
              </a:xfrm>
            </p:grpSpPr>
            <p:sp>
              <p:nvSpPr>
                <p:cNvPr id="11294" name="Rectangle 83"/>
                <p:cNvSpPr>
                  <a:spLocks noChangeArrowheads="1"/>
                </p:cNvSpPr>
                <p:nvPr/>
              </p:nvSpPr>
              <p:spPr bwMode="auto">
                <a:xfrm>
                  <a:off x="43" y="1614"/>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Indiferença</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295" name="Rectangle 115"/>
                <p:cNvSpPr>
                  <a:spLocks noChangeArrowheads="1"/>
                </p:cNvSpPr>
                <p:nvPr/>
              </p:nvSpPr>
              <p:spPr bwMode="auto">
                <a:xfrm>
                  <a:off x="0" y="1614"/>
                  <a:ext cx="950" cy="461"/>
                </a:xfrm>
                <a:prstGeom prst="rect">
                  <a:avLst/>
                </a:prstGeom>
                <a:noFill/>
                <a:ln w="7">
                  <a:solidFill>
                    <a:srgbClr val="A0A0A0"/>
                  </a:solidFill>
                  <a:miter lim="800000"/>
                  <a:headEnd/>
                  <a:tailEnd/>
                </a:ln>
              </p:spPr>
              <p:txBody>
                <a:bodyPr/>
                <a:lstStyle/>
                <a:p>
                  <a:endParaRPr lang="pt-BR"/>
                </a:p>
              </p:txBody>
            </p:sp>
          </p:grpSp>
          <p:grpSp>
            <p:nvGrpSpPr>
              <p:cNvPr id="11285" name="Group 118"/>
              <p:cNvGrpSpPr>
                <a:grpSpLocks/>
              </p:cNvGrpSpPr>
              <p:nvPr/>
            </p:nvGrpSpPr>
            <p:grpSpPr bwMode="auto">
              <a:xfrm>
                <a:off x="950" y="1614"/>
                <a:ext cx="950" cy="461"/>
                <a:chOff x="950" y="1614"/>
                <a:chExt cx="950" cy="461"/>
              </a:xfrm>
            </p:grpSpPr>
            <p:sp>
              <p:nvSpPr>
                <p:cNvPr id="11292" name="Rectangle 84"/>
                <p:cNvSpPr>
                  <a:spLocks noChangeArrowheads="1"/>
                </p:cNvSpPr>
                <p:nvPr/>
              </p:nvSpPr>
              <p:spPr bwMode="auto">
                <a:xfrm>
                  <a:off x="993" y="1614"/>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Coordenação passiva</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293" name="Rectangle 117"/>
                <p:cNvSpPr>
                  <a:spLocks noChangeArrowheads="1"/>
                </p:cNvSpPr>
                <p:nvPr/>
              </p:nvSpPr>
              <p:spPr bwMode="auto">
                <a:xfrm>
                  <a:off x="950" y="1614"/>
                  <a:ext cx="950" cy="461"/>
                </a:xfrm>
                <a:prstGeom prst="rect">
                  <a:avLst/>
                </a:prstGeom>
                <a:noFill/>
                <a:ln w="7">
                  <a:solidFill>
                    <a:srgbClr val="A0A0A0"/>
                  </a:solidFill>
                  <a:miter lim="800000"/>
                  <a:headEnd/>
                  <a:tailEnd/>
                </a:ln>
              </p:spPr>
              <p:txBody>
                <a:bodyPr/>
                <a:lstStyle/>
                <a:p>
                  <a:endParaRPr lang="pt-BR"/>
                </a:p>
              </p:txBody>
            </p:sp>
          </p:grpSp>
          <p:grpSp>
            <p:nvGrpSpPr>
              <p:cNvPr id="11286" name="Group 120"/>
              <p:cNvGrpSpPr>
                <a:grpSpLocks/>
              </p:cNvGrpSpPr>
              <p:nvPr/>
            </p:nvGrpSpPr>
            <p:grpSpPr bwMode="auto">
              <a:xfrm>
                <a:off x="1900" y="1614"/>
                <a:ext cx="950" cy="461"/>
                <a:chOff x="1900" y="1614"/>
                <a:chExt cx="950" cy="461"/>
              </a:xfrm>
            </p:grpSpPr>
            <p:sp>
              <p:nvSpPr>
                <p:cNvPr id="11290" name="Rectangle 85"/>
                <p:cNvSpPr>
                  <a:spLocks noChangeArrowheads="1"/>
                </p:cNvSpPr>
                <p:nvPr/>
              </p:nvSpPr>
              <p:spPr bwMode="auto">
                <a:xfrm>
                  <a:off x="1943" y="1614"/>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Formalidade subordinativa</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291" name="Rectangle 119"/>
                <p:cNvSpPr>
                  <a:spLocks noChangeArrowheads="1"/>
                </p:cNvSpPr>
                <p:nvPr/>
              </p:nvSpPr>
              <p:spPr bwMode="auto">
                <a:xfrm>
                  <a:off x="1900" y="1614"/>
                  <a:ext cx="950" cy="461"/>
                </a:xfrm>
                <a:prstGeom prst="rect">
                  <a:avLst/>
                </a:prstGeom>
                <a:noFill/>
                <a:ln w="7">
                  <a:solidFill>
                    <a:srgbClr val="A0A0A0"/>
                  </a:solidFill>
                  <a:miter lim="800000"/>
                  <a:headEnd/>
                  <a:tailEnd/>
                </a:ln>
              </p:spPr>
              <p:txBody>
                <a:bodyPr/>
                <a:lstStyle/>
                <a:p>
                  <a:endParaRPr lang="pt-BR"/>
                </a:p>
              </p:txBody>
            </p:sp>
          </p:grpSp>
          <p:grpSp>
            <p:nvGrpSpPr>
              <p:cNvPr id="11287" name="Group 122"/>
              <p:cNvGrpSpPr>
                <a:grpSpLocks/>
              </p:cNvGrpSpPr>
              <p:nvPr/>
            </p:nvGrpSpPr>
            <p:grpSpPr bwMode="auto">
              <a:xfrm>
                <a:off x="2850" y="1614"/>
                <a:ext cx="950" cy="461"/>
                <a:chOff x="2850" y="1614"/>
                <a:chExt cx="950" cy="461"/>
              </a:xfrm>
            </p:grpSpPr>
            <p:sp>
              <p:nvSpPr>
                <p:cNvPr id="11288" name="Rectangle 86"/>
                <p:cNvSpPr>
                  <a:spLocks noChangeArrowheads="1"/>
                </p:cNvSpPr>
                <p:nvPr/>
              </p:nvSpPr>
              <p:spPr bwMode="auto">
                <a:xfrm>
                  <a:off x="2893" y="1614"/>
                  <a:ext cx="864" cy="461"/>
                </a:xfrm>
                <a:prstGeom prst="rect">
                  <a:avLst/>
                </a:prstGeom>
                <a:noFill/>
                <a:ln w="9525">
                  <a:noFill/>
                  <a:miter lim="800000"/>
                  <a:headEnd/>
                  <a:tailEnd/>
                </a:ln>
              </p:spPr>
              <p:txBody>
                <a:bodyPr/>
                <a:lstStyle/>
                <a:p>
                  <a:pPr algn="ctr"/>
                  <a:r>
                    <a:rPr lang="pt-BR">
                      <a:latin typeface="Times New Roman" pitchFamily="18" charset="0"/>
                      <a:cs typeface="Times New Roman" pitchFamily="18" charset="0"/>
                    </a:rPr>
                    <a:t>Automatismo</a:t>
                  </a:r>
                  <a:endParaRPr lang="pt-BR">
                    <a:latin typeface="Arial Unicode MS" pitchFamily="34" charset="-128"/>
                    <a:ea typeface="Arial Unicode MS" pitchFamily="34" charset="-128"/>
                    <a:cs typeface="Arial Unicode MS" pitchFamily="34" charset="-128"/>
                  </a:endParaRPr>
                </a:p>
                <a:p>
                  <a:pPr algn="ctr" eaLnBrk="0" hangingPunct="0"/>
                  <a:r>
                    <a:rPr lang="pt-BR">
                      <a:latin typeface="Times New Roman" pitchFamily="18" charset="0"/>
                      <a:cs typeface="Times New Roman" pitchFamily="18" charset="0"/>
                    </a:rPr>
                    <a:t>ocasional </a:t>
                  </a:r>
                  <a:endParaRPr lang="pt-BR">
                    <a:latin typeface="Arial Unicode MS" pitchFamily="34" charset="-128"/>
                    <a:ea typeface="Arial Unicode MS" pitchFamily="34" charset="-128"/>
                    <a:cs typeface="Arial Unicode MS" pitchFamily="34" charset="-128"/>
                  </a:endParaRPr>
                </a:p>
                <a:p>
                  <a:pPr algn="ctr" eaLnBrk="0" hangingPunct="0"/>
                  <a:endParaRPr lang="pt-BR"/>
                </a:p>
              </p:txBody>
            </p:sp>
            <p:sp>
              <p:nvSpPr>
                <p:cNvPr id="11289" name="Rectangle 121"/>
                <p:cNvSpPr>
                  <a:spLocks noChangeArrowheads="1"/>
                </p:cNvSpPr>
                <p:nvPr/>
              </p:nvSpPr>
              <p:spPr bwMode="auto">
                <a:xfrm>
                  <a:off x="2850" y="1614"/>
                  <a:ext cx="950" cy="461"/>
                </a:xfrm>
                <a:prstGeom prst="rect">
                  <a:avLst/>
                </a:prstGeom>
                <a:noFill/>
                <a:ln w="7">
                  <a:solidFill>
                    <a:srgbClr val="A0A0A0"/>
                  </a:solidFill>
                  <a:miter lim="800000"/>
                  <a:headEnd/>
                  <a:tailEnd/>
                </a:ln>
              </p:spPr>
              <p:txBody>
                <a:bodyPr/>
                <a:lstStyle/>
                <a:p>
                  <a:endParaRPr lang="pt-BR"/>
                </a:p>
              </p:txBody>
            </p:sp>
          </p:grpSp>
        </p:grpSp>
        <p:sp>
          <p:nvSpPr>
            <p:cNvPr id="11269" name="Rectangle 124"/>
            <p:cNvSpPr>
              <a:spLocks noChangeArrowheads="1"/>
            </p:cNvSpPr>
            <p:nvPr/>
          </p:nvSpPr>
          <p:spPr bwMode="auto">
            <a:xfrm>
              <a:off x="-3" y="-3"/>
              <a:ext cx="3806" cy="2081"/>
            </a:xfrm>
            <a:prstGeom prst="rect">
              <a:avLst/>
            </a:prstGeom>
            <a:noFill/>
            <a:ln w="9525">
              <a:solidFill>
                <a:srgbClr val="A0A0A0"/>
              </a:solidFill>
              <a:miter lim="800000"/>
              <a:headEnd/>
              <a:tailEnd/>
            </a:ln>
          </p:spPr>
          <p:txBody>
            <a:bodyPr/>
            <a:lstStyle/>
            <a:p>
              <a:endParaRPr lang="pt-B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pt-BR" sz="2800" b="1" smtClean="0">
                <a:solidFill>
                  <a:schemeClr val="hlink"/>
                </a:solidFill>
                <a:latin typeface="Calibri" pitchFamily="34" charset="0"/>
              </a:rPr>
              <a:t/>
            </a:r>
            <a:br>
              <a:rPr lang="pt-BR" sz="2800" b="1" smtClean="0">
                <a:solidFill>
                  <a:schemeClr val="hlink"/>
                </a:solidFill>
                <a:latin typeface="Calibri" pitchFamily="34" charset="0"/>
              </a:rPr>
            </a:br>
            <a:r>
              <a:rPr lang="pt-BR" sz="2800" b="1" smtClean="0">
                <a:solidFill>
                  <a:schemeClr val="hlink"/>
                </a:solidFill>
                <a:latin typeface="Calibri" pitchFamily="34" charset="0"/>
              </a:rPr>
              <a:t>Contribuições para a superação de dualismos</a:t>
            </a:r>
            <a:r>
              <a:rPr lang="pt-BR" smtClean="0"/>
              <a:t> </a:t>
            </a:r>
            <a:br>
              <a:rPr lang="pt-BR" smtClean="0"/>
            </a:br>
            <a:endParaRPr lang="pt-BR" smtClean="0"/>
          </a:p>
        </p:txBody>
      </p:sp>
      <p:sp>
        <p:nvSpPr>
          <p:cNvPr id="12291" name="Rectangle 3"/>
          <p:cNvSpPr>
            <a:spLocks noGrp="1" noChangeArrowheads="1"/>
          </p:cNvSpPr>
          <p:nvPr>
            <p:ph type="body" idx="1"/>
          </p:nvPr>
        </p:nvSpPr>
        <p:spPr>
          <a:xfrm>
            <a:off x="457200" y="1295400"/>
            <a:ext cx="8305800" cy="5105400"/>
          </a:xfrm>
        </p:spPr>
        <p:txBody>
          <a:bodyPr/>
          <a:lstStyle/>
          <a:p>
            <a:pPr eaLnBrk="1" hangingPunct="1">
              <a:lnSpc>
                <a:spcPct val="90000"/>
              </a:lnSpc>
            </a:pPr>
            <a:r>
              <a:rPr lang="pt-BR" sz="2800" b="1" smtClean="0">
                <a:solidFill>
                  <a:schemeClr val="hlink"/>
                </a:solidFill>
                <a:latin typeface="Calibri" pitchFamily="34" charset="0"/>
              </a:rPr>
              <a:t>Dualidade social:</a:t>
            </a:r>
            <a:r>
              <a:rPr lang="pt-BR" sz="2800" smtClean="0">
                <a:solidFill>
                  <a:schemeClr val="hlink"/>
                </a:solidFill>
                <a:latin typeface="Calibri" pitchFamily="34" charset="0"/>
              </a:rPr>
              <a:t> </a:t>
            </a:r>
            <a:r>
              <a:rPr lang="pt-BR" sz="2800" smtClean="0">
                <a:latin typeface="Calibri" pitchFamily="34" charset="0"/>
              </a:rPr>
              <a:t>racionalidade e cultura</a:t>
            </a:r>
          </a:p>
          <a:p>
            <a:pPr eaLnBrk="1" hangingPunct="1">
              <a:lnSpc>
                <a:spcPct val="90000"/>
              </a:lnSpc>
              <a:buFontTx/>
              <a:buNone/>
            </a:pPr>
            <a:r>
              <a:rPr lang="pt-BR" sz="2800" smtClean="0">
                <a:latin typeface="Calibri" pitchFamily="34" charset="0"/>
                <a:cs typeface="Times New Roman" pitchFamily="18" charset="0"/>
              </a:rPr>
              <a:t>Na formação de trabalhadores técnicos em saúde, a articulação entre as dualidades epistemológica, cognitiva e social (superação de dualismos) não implica a “entrada” do conhecimento prático na formação, mas sim do conhecimento teórico na prática profissional. Isto, não por ocultamento, substituição ou negação do conhecimento prático: violência simbólica que “desvaloriza o saber e as formas situadas de conhecer em favor das formas técnicas e legítimas de uso do conhecimento” (CARIA, 2010, p. 10), mas por promoção da reflexividade da qual a etnografia profissional pode ser aliada. </a:t>
            </a:r>
            <a:endParaRPr lang="pt-BR" sz="2800" smtClean="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marL="838200" indent="-838200" eaLnBrk="1" hangingPunct="1"/>
            <a:r>
              <a:rPr lang="pt-BR" sz="2400" b="1" smtClean="0">
                <a:solidFill>
                  <a:schemeClr val="hlink"/>
                </a:solidFill>
              </a:rPr>
              <a:t>1. A investigação em trabalho social em Portugal e as tendências do estudo do trabalho em saúde no Brasil</a:t>
            </a:r>
          </a:p>
        </p:txBody>
      </p:sp>
      <p:sp>
        <p:nvSpPr>
          <p:cNvPr id="3075" name="Rectangle 3"/>
          <p:cNvSpPr>
            <a:spLocks noGrp="1" noChangeArrowheads="1"/>
          </p:cNvSpPr>
          <p:nvPr>
            <p:ph type="body" idx="1"/>
          </p:nvPr>
        </p:nvSpPr>
        <p:spPr/>
        <p:txBody>
          <a:bodyPr/>
          <a:lstStyle/>
          <a:p>
            <a:pPr marL="533400" indent="-533400" eaLnBrk="1" hangingPunct="1">
              <a:lnSpc>
                <a:spcPct val="90000"/>
              </a:lnSpc>
              <a:buFontTx/>
              <a:buNone/>
            </a:pPr>
            <a:r>
              <a:rPr lang="pt-PT" smtClean="0">
                <a:latin typeface="Calibri" pitchFamily="34" charset="0"/>
              </a:rPr>
              <a:t>Constatações:</a:t>
            </a:r>
          </a:p>
          <a:p>
            <a:pPr marL="533400" indent="-533400" eaLnBrk="1" hangingPunct="1">
              <a:lnSpc>
                <a:spcPct val="90000"/>
              </a:lnSpc>
              <a:buFontTx/>
              <a:buAutoNum type="alphaLcParenR"/>
            </a:pPr>
            <a:r>
              <a:rPr lang="pt-PT" smtClean="0">
                <a:latin typeface="Calibri" pitchFamily="34" charset="0"/>
              </a:rPr>
              <a:t>Em Portugal: </a:t>
            </a:r>
          </a:p>
          <a:p>
            <a:pPr marL="533400" indent="-533400" eaLnBrk="1" hangingPunct="1">
              <a:lnSpc>
                <a:spcPct val="90000"/>
              </a:lnSpc>
              <a:buFontTx/>
              <a:buNone/>
            </a:pPr>
            <a:r>
              <a:rPr lang="pt-PT" smtClean="0">
                <a:latin typeface="Calibri" pitchFamily="34" charset="0"/>
              </a:rPr>
              <a:t>a </a:t>
            </a:r>
            <a:r>
              <a:rPr lang="pt-PT" sz="2800" smtClean="0">
                <a:latin typeface="Calibri" pitchFamily="34" charset="0"/>
              </a:rPr>
              <a:t>análise sobre o fazer e pensar (de modo associado) em contexto real de trabalho ocupa em lugar subalterno nos esquemas de explicação do trabalho social. O agir profissional em situação é ignorado ou desvalorizado, sendo encarado como um resíduo ou como uma decorrência da imposição, aplicação ou hegemonia de prescrições, conhecimentos ou determinações simbólicas e sociais.</a:t>
            </a:r>
            <a:endParaRPr lang="pt-BR" sz="2800" smtClean="0">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pt-BR" sz="2400" b="1" smtClean="0">
                <a:solidFill>
                  <a:schemeClr val="hlink"/>
                </a:solidFill>
              </a:rPr>
              <a:t>1. A investigação em trabalho social em Portugal e as tendências do estudo do trabalho em saúde no Brasil</a:t>
            </a:r>
          </a:p>
        </p:txBody>
      </p:sp>
      <p:sp>
        <p:nvSpPr>
          <p:cNvPr id="4099" name="Rectangle 3"/>
          <p:cNvSpPr>
            <a:spLocks noGrp="1" noChangeArrowheads="1"/>
          </p:cNvSpPr>
          <p:nvPr>
            <p:ph type="body" idx="1"/>
          </p:nvPr>
        </p:nvSpPr>
        <p:spPr>
          <a:xfrm>
            <a:off x="457200" y="1447800"/>
            <a:ext cx="8229600" cy="4678363"/>
          </a:xfrm>
        </p:spPr>
        <p:txBody>
          <a:bodyPr/>
          <a:lstStyle/>
          <a:p>
            <a:pPr eaLnBrk="1" hangingPunct="1">
              <a:lnSpc>
                <a:spcPct val="80000"/>
              </a:lnSpc>
              <a:buFontTx/>
              <a:buNone/>
            </a:pPr>
            <a:r>
              <a:rPr lang="pt-PT" sz="2800" smtClean="0">
                <a:latin typeface="Calibri" pitchFamily="34" charset="0"/>
              </a:rPr>
              <a:t>Constatações:</a:t>
            </a:r>
          </a:p>
          <a:p>
            <a:pPr eaLnBrk="1" hangingPunct="1">
              <a:lnSpc>
                <a:spcPct val="80000"/>
              </a:lnSpc>
              <a:buFontTx/>
              <a:buNone/>
            </a:pPr>
            <a:r>
              <a:rPr lang="pt-BR" sz="2800" smtClean="0">
                <a:latin typeface="Calibri" pitchFamily="34" charset="0"/>
              </a:rPr>
              <a:t>b) No Brasil: </a:t>
            </a:r>
          </a:p>
          <a:p>
            <a:pPr eaLnBrk="1" hangingPunct="1">
              <a:lnSpc>
                <a:spcPct val="80000"/>
              </a:lnSpc>
              <a:buFontTx/>
              <a:buNone/>
            </a:pPr>
            <a:r>
              <a:rPr lang="pt-BR" sz="2800" smtClean="0">
                <a:latin typeface="Calibri" pitchFamily="34" charset="0"/>
              </a:rPr>
              <a:t>estudos e políticas consideram a subjetividade do trabalhador central na transformação das práticas de atenção à saúde; </a:t>
            </a:r>
          </a:p>
          <a:p>
            <a:pPr eaLnBrk="1" hangingPunct="1">
              <a:lnSpc>
                <a:spcPct val="80000"/>
              </a:lnSpc>
              <a:buFontTx/>
              <a:buNone/>
            </a:pPr>
            <a:r>
              <a:rPr lang="pt-BR" sz="2800" smtClean="0">
                <a:latin typeface="Calibri" pitchFamily="34" charset="0"/>
              </a:rPr>
              <a:t>análises pelo viés macroestrutural são pouco frequentes; </a:t>
            </a:r>
          </a:p>
          <a:p>
            <a:pPr eaLnBrk="1" hangingPunct="1">
              <a:lnSpc>
                <a:spcPct val="80000"/>
              </a:lnSpc>
              <a:buFontTx/>
              <a:buNone/>
            </a:pPr>
            <a:r>
              <a:rPr lang="pt-BR" sz="2800" smtClean="0">
                <a:latin typeface="Calibri" pitchFamily="34" charset="0"/>
              </a:rPr>
              <a:t>porém, pouco se encontram abordagens sobre os saberes profissionais utilizados na interação com a equipe ou usuários. </a:t>
            </a:r>
          </a:p>
          <a:p>
            <a:pPr eaLnBrk="1" hangingPunct="1">
              <a:lnSpc>
                <a:spcPct val="80000"/>
              </a:lnSpc>
              <a:buFontTx/>
              <a:buNone/>
            </a:pPr>
            <a:r>
              <a:rPr lang="pt-BR" sz="2800" smtClean="0"/>
              <a:t/>
            </a:r>
            <a:br>
              <a:rPr lang="pt-BR" sz="2800" smtClean="0"/>
            </a:br>
            <a:endParaRPr lang="pt-BR" sz="2800" smtClean="0"/>
          </a:p>
          <a:p>
            <a:pPr eaLnBrk="1" hangingPunct="1">
              <a:lnSpc>
                <a:spcPct val="80000"/>
              </a:lnSpc>
              <a:buFontTx/>
              <a:buNone/>
            </a:pPr>
            <a:endParaRPr lang="pt-BR" sz="24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pt-BR" sz="2400" b="1" smtClean="0">
                <a:solidFill>
                  <a:schemeClr val="hlink"/>
                </a:solidFill>
              </a:rPr>
              <a:t>1. A investigação em trabalho social em Portugal e as tendências do estudo do trabalho em saúde no Brasil</a:t>
            </a:r>
          </a:p>
        </p:txBody>
      </p:sp>
      <p:sp>
        <p:nvSpPr>
          <p:cNvPr id="5123" name="Rectangle 3"/>
          <p:cNvSpPr>
            <a:spLocks noGrp="1" noChangeArrowheads="1"/>
          </p:cNvSpPr>
          <p:nvPr>
            <p:ph type="body" idx="1"/>
          </p:nvPr>
        </p:nvSpPr>
        <p:spPr/>
        <p:txBody>
          <a:bodyPr/>
          <a:lstStyle/>
          <a:p>
            <a:pPr eaLnBrk="1" hangingPunct="1"/>
            <a:r>
              <a:rPr lang="pt-BR" sz="2800" smtClean="0">
                <a:latin typeface="Calibri" pitchFamily="34" charset="0"/>
                <a:cs typeface="Times New Roman" pitchFamily="18" charset="0"/>
              </a:rPr>
              <a:t>Assim, o pressuposto comum dos estudos nesse campo Brasil são os constrangimentos – estruturais ou institucionais – que condicionam os saberes. </a:t>
            </a:r>
          </a:p>
          <a:p>
            <a:pPr eaLnBrk="1" hangingPunct="1"/>
            <a:r>
              <a:rPr lang="pt-BR" sz="2800" smtClean="0">
                <a:latin typeface="Calibri" pitchFamily="34" charset="0"/>
                <a:cs typeface="Times New Roman" pitchFamily="18" charset="0"/>
              </a:rPr>
              <a:t>Dificilmente se levanta a hipótese de que os saberes profissionais são produções tácitas emergentes da cultura profissional do respectivo grupo. Dito de outra forma, não seria descabido supor que os profissionais “sabem tacitamente” que para serem profissionais não podem reproduzir os modelos institucionais que se lhes impõem.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pt-BR" sz="2400" b="1" smtClean="0">
                <a:solidFill>
                  <a:schemeClr val="hlink"/>
                </a:solidFill>
              </a:rPr>
              <a:t>1. A investigação em trabalho social em Portugal e as tendências do estudo do trabalho em saúde no Brasil</a:t>
            </a:r>
          </a:p>
        </p:txBody>
      </p:sp>
      <p:sp>
        <p:nvSpPr>
          <p:cNvPr id="6147" name="Rectangle 3"/>
          <p:cNvSpPr>
            <a:spLocks noGrp="1" noChangeArrowheads="1"/>
          </p:cNvSpPr>
          <p:nvPr>
            <p:ph type="body" idx="1"/>
          </p:nvPr>
        </p:nvSpPr>
        <p:spPr/>
        <p:txBody>
          <a:bodyPr/>
          <a:lstStyle/>
          <a:p>
            <a:pPr eaLnBrk="1" hangingPunct="1"/>
            <a:r>
              <a:rPr lang="pt-BR" sz="2800" smtClean="0">
                <a:latin typeface="Calibri" pitchFamily="34" charset="0"/>
                <a:cs typeface="Times New Roman" pitchFamily="18" charset="0"/>
              </a:rPr>
              <a:t>Saberes e competências profissionais são sínteses subjetivas de processos sociais que atendem a finalidades pragmáticas (ação e comunicação visando a resultados)</a:t>
            </a:r>
          </a:p>
          <a:p>
            <a:pPr eaLnBrk="1" hangingPunct="1"/>
            <a:r>
              <a:rPr lang="pt-BR" sz="2800" b="1" smtClean="0">
                <a:solidFill>
                  <a:schemeClr val="hlink"/>
                </a:solidFill>
                <a:latin typeface="Calibri" pitchFamily="34" charset="0"/>
                <a:cs typeface="Times New Roman" pitchFamily="18" charset="0"/>
              </a:rPr>
              <a:t>Dualidade epistemológica</a:t>
            </a:r>
            <a:r>
              <a:rPr lang="pt-BR" sz="2800" b="1" smtClean="0">
                <a:latin typeface="Calibri" pitchFamily="34" charset="0"/>
                <a:cs typeface="Times New Roman" pitchFamily="18" charset="0"/>
              </a:rPr>
              <a:t>:</a:t>
            </a:r>
            <a:r>
              <a:rPr lang="pt-BR" sz="2800" smtClean="0">
                <a:latin typeface="Calibri" pitchFamily="34" charset="0"/>
                <a:cs typeface="Times New Roman" pitchFamily="18" charset="0"/>
              </a:rPr>
              <a:t> teoria e experiência como fontes de saberes.</a:t>
            </a:r>
          </a:p>
          <a:p>
            <a:pPr eaLnBrk="1" hangingPunct="1">
              <a:buFontTx/>
              <a:buNone/>
            </a:pPr>
            <a:r>
              <a:rPr lang="pt-BR" sz="2800" smtClean="0">
                <a:latin typeface="Calibri" pitchFamily="34" charset="0"/>
                <a:cs typeface="Times New Roman" pitchFamily="18" charset="0"/>
              </a:rPr>
              <a:t>Dualismos: teorismo ou utilitarismo</a:t>
            </a:r>
          </a:p>
          <a:p>
            <a:pPr eaLnBrk="1" hangingPunct="1">
              <a:buFontTx/>
              <a:buNone/>
            </a:pPr>
            <a:r>
              <a:rPr lang="pt-BR" sz="2800" smtClean="0">
                <a:latin typeface="Calibri" pitchFamily="34" charset="0"/>
                <a:cs typeface="Times New Roman" pitchFamily="18" charset="0"/>
              </a:rPr>
              <a:t>A experiência pode ser constituidora de condutas </a:t>
            </a:r>
            <a:r>
              <a:rPr lang="pt-BR" sz="2800" b="1" smtClean="0">
                <a:solidFill>
                  <a:schemeClr val="hlink"/>
                </a:solidFill>
                <a:latin typeface="Calibri" pitchFamily="34" charset="0"/>
                <a:cs typeface="Times New Roman" pitchFamily="18" charset="0"/>
              </a:rPr>
              <a:t>pragmático-utilitárias</a:t>
            </a:r>
            <a:r>
              <a:rPr lang="pt-BR" sz="2800" smtClean="0">
                <a:latin typeface="Calibri" pitchFamily="34" charset="0"/>
                <a:cs typeface="Times New Roman" pitchFamily="18" charset="0"/>
              </a:rPr>
              <a:t> ou </a:t>
            </a:r>
            <a:r>
              <a:rPr lang="pt-BR" sz="2800" b="1" smtClean="0">
                <a:solidFill>
                  <a:schemeClr val="hlink"/>
                </a:solidFill>
                <a:latin typeface="Calibri" pitchFamily="34" charset="0"/>
                <a:cs typeface="Times New Roman" pitchFamily="18" charset="0"/>
              </a:rPr>
              <a:t>pragmático-praxicas</a:t>
            </a:r>
            <a:r>
              <a:rPr lang="pt-BR" sz="2800" smtClean="0">
                <a:latin typeface="Calibri" pitchFamily="34" charset="0"/>
                <a:cs typeface="Times New Roman" pitchFamily="18" charset="0"/>
              </a:rPr>
              <a:t>.</a:t>
            </a:r>
            <a:r>
              <a:rPr lang="pt-BR" sz="2800" smtClean="0">
                <a:latin typeface="Arial Unicode MS" pitchFamily="34" charset="-128"/>
                <a:cs typeface="Times New Roman" pitchFamily="18" charset="0"/>
              </a:rPr>
              <a:t> </a:t>
            </a:r>
          </a:p>
          <a:p>
            <a:pPr eaLnBrk="1" hangingPunct="1"/>
            <a:endParaRPr lang="pt-BR" sz="2800" smtClean="0">
              <a:latin typeface="Calibri" pitchFamily="34"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pt-BR" sz="2800" smtClean="0">
                <a:solidFill>
                  <a:schemeClr val="hlink"/>
                </a:solidFill>
                <a:latin typeface="Calibri" pitchFamily="34" charset="0"/>
                <a:cs typeface="Times New Roman" pitchFamily="18" charset="0"/>
              </a:rPr>
              <a:t>1.1. O saber profissional em trabalho social como objeto científico na perspectiva das </a:t>
            </a:r>
            <a:r>
              <a:rPr lang="pt-BR" sz="2800" i="1" smtClean="0">
                <a:solidFill>
                  <a:schemeClr val="hlink"/>
                </a:solidFill>
                <a:latin typeface="Calibri" pitchFamily="34" charset="0"/>
                <a:cs typeface="Times New Roman" pitchFamily="18" charset="0"/>
              </a:rPr>
              <a:t>etnografias profissionais</a:t>
            </a:r>
            <a:endParaRPr lang="pt-BR" sz="2800" i="1" smtClean="0">
              <a:solidFill>
                <a:schemeClr val="hlink"/>
              </a:solidFill>
              <a:latin typeface="Calibri" pitchFamily="34" charset="0"/>
            </a:endParaRPr>
          </a:p>
        </p:txBody>
      </p:sp>
      <p:sp>
        <p:nvSpPr>
          <p:cNvPr id="7171" name="Rectangle 3"/>
          <p:cNvSpPr>
            <a:spLocks noGrp="1" noChangeArrowheads="1"/>
          </p:cNvSpPr>
          <p:nvPr>
            <p:ph type="body" idx="1"/>
          </p:nvPr>
        </p:nvSpPr>
        <p:spPr/>
        <p:txBody>
          <a:bodyPr/>
          <a:lstStyle/>
          <a:p>
            <a:pPr eaLnBrk="1" hangingPunct="1">
              <a:buFontTx/>
              <a:buNone/>
            </a:pPr>
            <a:r>
              <a:rPr lang="pt-BR" sz="2800" smtClean="0">
                <a:latin typeface="Calibri" pitchFamily="34" charset="0"/>
                <a:cs typeface="Times New Roman" pitchFamily="18" charset="0"/>
              </a:rPr>
              <a:t>Trata-se de uma construção de implicação e cumplicidade com os profissionais, que permita ao mesmo tempo: a) entender a parcialidade do seu mundo profissional, em resultado de uma construção social dependente de constrangimentos sociais; b) ajudar a desenvolver uma capacidade reflexiva, que relativize o seu etnocentrismo profissional e permita perceber as possibilidades que existem de atuar sobre os mesmos constrangimentos sociais.</a:t>
            </a:r>
            <a:r>
              <a:rPr lang="pt-BR" sz="280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pt-PT" sz="2800" b="1" smtClean="0">
                <a:solidFill>
                  <a:schemeClr val="hlink"/>
                </a:solidFill>
                <a:latin typeface="Calibri" pitchFamily="34" charset="0"/>
                <a:cs typeface="Times New Roman" pitchFamily="18" charset="0"/>
              </a:rPr>
              <a:t/>
            </a:r>
            <a:br>
              <a:rPr lang="pt-PT" sz="2800" b="1" smtClean="0">
                <a:solidFill>
                  <a:schemeClr val="hlink"/>
                </a:solidFill>
                <a:latin typeface="Calibri" pitchFamily="34" charset="0"/>
                <a:cs typeface="Times New Roman" pitchFamily="18" charset="0"/>
              </a:rPr>
            </a:br>
            <a:r>
              <a:rPr lang="pt-PT" sz="2800" b="1" smtClean="0">
                <a:solidFill>
                  <a:schemeClr val="hlink"/>
                </a:solidFill>
                <a:latin typeface="Calibri" pitchFamily="34" charset="0"/>
                <a:cs typeface="Times New Roman" pitchFamily="18" charset="0"/>
              </a:rPr>
              <a:t>2. Etnografias profissionais com trabalhadores sociais do terceiro setor e possíveis releituras para o trabalho em saúde</a:t>
            </a:r>
            <a:r>
              <a:rPr lang="pt-BR" sz="2800" smtClean="0">
                <a:solidFill>
                  <a:schemeClr val="hlink"/>
                </a:solidFill>
                <a:latin typeface="Calibri" pitchFamily="34" charset="0"/>
                <a:ea typeface="Arial Unicode MS" pitchFamily="34" charset="-128"/>
                <a:cs typeface="Arial Unicode MS" pitchFamily="34" charset="-128"/>
              </a:rPr>
              <a:t/>
            </a:r>
            <a:br>
              <a:rPr lang="pt-BR" sz="2800" smtClean="0">
                <a:solidFill>
                  <a:schemeClr val="hlink"/>
                </a:solidFill>
                <a:latin typeface="Calibri" pitchFamily="34" charset="0"/>
                <a:ea typeface="Arial Unicode MS" pitchFamily="34" charset="-128"/>
                <a:cs typeface="Arial Unicode MS" pitchFamily="34" charset="-128"/>
              </a:rPr>
            </a:br>
            <a:endParaRPr lang="pt-BR" sz="2800" smtClean="0">
              <a:solidFill>
                <a:schemeClr val="hlink"/>
              </a:solidFill>
              <a:latin typeface="Calibri" pitchFamily="34" charset="0"/>
              <a:ea typeface="Arial Unicode MS" pitchFamily="34" charset="-128"/>
              <a:cs typeface="Arial Unicode MS" pitchFamily="34" charset="-128"/>
            </a:endParaRPr>
          </a:p>
        </p:txBody>
      </p:sp>
      <p:sp>
        <p:nvSpPr>
          <p:cNvPr id="8195" name="Rectangle 3"/>
          <p:cNvSpPr>
            <a:spLocks noGrp="1" noChangeArrowheads="1"/>
          </p:cNvSpPr>
          <p:nvPr>
            <p:ph type="body" idx="1"/>
          </p:nvPr>
        </p:nvSpPr>
        <p:spPr/>
        <p:txBody>
          <a:bodyPr/>
          <a:lstStyle/>
          <a:p>
            <a:pPr eaLnBrk="1" hangingPunct="1">
              <a:defRPr/>
            </a:pPr>
            <a:r>
              <a:rPr lang="pt-PT" sz="2800" dirty="0" smtClean="0">
                <a:solidFill>
                  <a:schemeClr val="accent1">
                    <a:lumMod val="50000"/>
                  </a:schemeClr>
                </a:solidFill>
                <a:cs typeface="Times New Roman" pitchFamily="18" charset="0"/>
              </a:rPr>
              <a:t>Sociocognição: </a:t>
            </a:r>
            <a:r>
              <a:rPr lang="pt-PT" sz="2800" dirty="0" smtClean="0">
                <a:cs typeface="Times New Roman" pitchFamily="18" charset="0"/>
              </a:rPr>
              <a:t>o conhecimento implicado na experiência social.</a:t>
            </a:r>
          </a:p>
          <a:p>
            <a:pPr eaLnBrk="1" hangingPunct="1">
              <a:defRPr/>
            </a:pPr>
            <a:r>
              <a:rPr lang="pt-PT" sz="2800" dirty="0" smtClean="0">
                <a:solidFill>
                  <a:schemeClr val="accent1">
                    <a:lumMod val="50000"/>
                  </a:schemeClr>
                </a:solidFill>
                <a:cs typeface="Times New Roman" pitchFamily="18" charset="0"/>
              </a:rPr>
              <a:t>Competências </a:t>
            </a:r>
            <a:r>
              <a:rPr lang="pt-PT" sz="2800" dirty="0" smtClean="0">
                <a:cs typeface="Times New Roman" pitchFamily="18" charset="0"/>
              </a:rPr>
              <a:t>(oposição ao </a:t>
            </a:r>
            <a:r>
              <a:rPr lang="pt-PT" sz="2800" i="1" dirty="0" smtClean="0">
                <a:cs typeface="Times New Roman" pitchFamily="18" charset="0"/>
              </a:rPr>
              <a:t>behaviorismo)</a:t>
            </a:r>
            <a:r>
              <a:rPr lang="pt-PT" sz="2800" dirty="0" smtClean="0">
                <a:cs typeface="Times New Roman" pitchFamily="18" charset="0"/>
              </a:rPr>
              <a:t>: </a:t>
            </a:r>
            <a:r>
              <a:rPr lang="pt-PT" sz="2800" u="sng" dirty="0" smtClean="0">
                <a:cs typeface="Times New Roman" pitchFamily="18" charset="0"/>
              </a:rPr>
              <a:t>práticas</a:t>
            </a:r>
            <a:r>
              <a:rPr lang="pt-PT" sz="2800" dirty="0" smtClean="0">
                <a:cs typeface="Times New Roman" pitchFamily="18" charset="0"/>
              </a:rPr>
              <a:t> - ação que mobiliza conhecimento; </a:t>
            </a:r>
            <a:r>
              <a:rPr lang="pt-PT" sz="2800" u="sng" dirty="0" smtClean="0">
                <a:cs typeface="Times New Roman" pitchFamily="18" charset="0"/>
              </a:rPr>
              <a:t>cognitivas</a:t>
            </a:r>
            <a:r>
              <a:rPr lang="pt-PT" sz="2800" dirty="0" smtClean="0">
                <a:cs typeface="Times New Roman" pitchFamily="18" charset="0"/>
              </a:rPr>
              <a:t> – modo psicológico de mobilizar o conhecimento </a:t>
            </a:r>
          </a:p>
          <a:p>
            <a:pPr eaLnBrk="1" hangingPunct="1">
              <a:defRPr/>
            </a:pPr>
            <a:r>
              <a:rPr lang="pt-PT" sz="2800" dirty="0" smtClean="0">
                <a:solidFill>
                  <a:schemeClr val="hlink"/>
                </a:solidFill>
                <a:cs typeface="Times New Roman" pitchFamily="18" charset="0"/>
              </a:rPr>
              <a:t>Dualidade cognitiva:</a:t>
            </a:r>
            <a:r>
              <a:rPr lang="pt-PT" sz="2800" dirty="0" smtClean="0">
                <a:cs typeface="Times New Roman" pitchFamily="18" charset="0"/>
              </a:rPr>
              <a:t> mentes analítica (1) e pragmática (2); processos analíticos (1) e pragmáticos (2). </a:t>
            </a:r>
          </a:p>
          <a:p>
            <a:pPr eaLnBrk="1" hangingPunct="1">
              <a:defRPr/>
            </a:pPr>
            <a:r>
              <a:rPr lang="pt-PT" sz="2800" dirty="0" smtClean="0">
                <a:cs typeface="Times New Roman" pitchFamily="18" charset="0"/>
              </a:rPr>
              <a:t>Conhecimentos explícitos e tácitos.</a:t>
            </a:r>
          </a:p>
          <a:p>
            <a:pPr eaLnBrk="1" hangingPunct="1">
              <a:buFontTx/>
              <a:buNone/>
              <a:defRPr/>
            </a:pPr>
            <a:endParaRPr lang="pt-B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765175"/>
            <a:ext cx="8229600" cy="5360988"/>
          </a:xfrm>
        </p:spPr>
        <p:txBody>
          <a:bodyPr/>
          <a:lstStyle/>
          <a:p>
            <a:pPr eaLnBrk="1" hangingPunct="1">
              <a:buFontTx/>
              <a:buNone/>
              <a:defRPr/>
            </a:pPr>
            <a:r>
              <a:rPr lang="pt-BR" sz="2800" dirty="0" smtClean="0">
                <a:solidFill>
                  <a:schemeClr val="accent1">
                    <a:lumMod val="50000"/>
                  </a:schemeClr>
                </a:solidFill>
              </a:rPr>
              <a:t>Competências práticas inferidas no estudo etnográfico do trabalho social em Portugal (Projeto SARTPRO)</a:t>
            </a:r>
          </a:p>
          <a:p>
            <a:pPr marL="514350" indent="-514350" eaLnBrk="1" hangingPunct="1">
              <a:buFontTx/>
              <a:buAutoNum type="alphaLcParenR"/>
              <a:defRPr/>
            </a:pPr>
            <a:r>
              <a:rPr lang="pt-BR" sz="2800" dirty="0" smtClean="0"/>
              <a:t>ordens e instruções; b) ajuda; c) esclarecimentos e justificações; d) troca de informações; e) coordenação da ação; f) expressão de comentários e desabafos.</a:t>
            </a:r>
          </a:p>
          <a:p>
            <a:pPr marL="514350" indent="-514350" eaLnBrk="1" hangingPunct="1">
              <a:buFontTx/>
              <a:buNone/>
              <a:defRPr/>
            </a:pPr>
            <a:r>
              <a:rPr lang="pt-BR" sz="2800" dirty="0" smtClean="0">
                <a:solidFill>
                  <a:schemeClr val="accent1">
                    <a:lumMod val="50000"/>
                  </a:schemeClr>
                </a:solidFill>
              </a:rPr>
              <a:t>Competências práticas inferidas em entrevistas com TSB no Brasil (Ramos, 2011): </a:t>
            </a:r>
          </a:p>
          <a:p>
            <a:pPr marL="514350" indent="-514350" eaLnBrk="1" hangingPunct="1">
              <a:buFontTx/>
              <a:buNone/>
              <a:defRPr/>
            </a:pPr>
            <a:r>
              <a:rPr lang="pt-BR" sz="2800" dirty="0" smtClean="0"/>
              <a:t>a) acolhimento; b) resolução de problemas; c) coordenação com o outro. </a:t>
            </a:r>
          </a:p>
          <a:p>
            <a:pPr eaLnBrk="1" hangingPunct="1">
              <a:defRPr/>
            </a:pPr>
            <a:endParaRPr lang="pt-B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153400" cy="944562"/>
          </a:xfrm>
        </p:spPr>
        <p:txBody>
          <a:bodyPr/>
          <a:lstStyle/>
          <a:p>
            <a:pPr eaLnBrk="1" hangingPunct="1"/>
            <a:r>
              <a:rPr lang="pt-PT" sz="2800" smtClean="0">
                <a:solidFill>
                  <a:schemeClr val="hlink"/>
                </a:solidFill>
                <a:latin typeface="Calibri" pitchFamily="34" charset="0"/>
                <a:cs typeface="Times New Roman" pitchFamily="18" charset="0"/>
              </a:rPr>
              <a:t/>
            </a:r>
            <a:br>
              <a:rPr lang="pt-PT" sz="2800" smtClean="0">
                <a:solidFill>
                  <a:schemeClr val="hlink"/>
                </a:solidFill>
                <a:latin typeface="Calibri" pitchFamily="34" charset="0"/>
                <a:cs typeface="Times New Roman" pitchFamily="18" charset="0"/>
              </a:rPr>
            </a:br>
            <a:r>
              <a:rPr lang="pt-PT" sz="2800" smtClean="0">
                <a:solidFill>
                  <a:schemeClr val="hlink"/>
                </a:solidFill>
                <a:latin typeface="Calibri" pitchFamily="34" charset="0"/>
                <a:cs typeface="Times New Roman" pitchFamily="18" charset="0"/>
              </a:rPr>
              <a:t>2.1. Tipologias da sociocognição no trabalho profissional social em situação na perspectiva da ação</a:t>
            </a:r>
            <a:br>
              <a:rPr lang="pt-PT" sz="2800" smtClean="0">
                <a:solidFill>
                  <a:schemeClr val="hlink"/>
                </a:solidFill>
                <a:latin typeface="Calibri" pitchFamily="34" charset="0"/>
                <a:cs typeface="Times New Roman" pitchFamily="18" charset="0"/>
              </a:rPr>
            </a:br>
            <a:r>
              <a:rPr lang="pt-PT" smtClean="0">
                <a:cs typeface="Times New Roman" pitchFamily="18" charset="0"/>
              </a:rPr>
              <a:t> </a:t>
            </a:r>
            <a:endParaRPr lang="pt-BR" smtClean="0">
              <a:cs typeface="Times New Roman" pitchFamily="18" charset="0"/>
            </a:endParaRPr>
          </a:p>
        </p:txBody>
      </p:sp>
      <p:grpSp>
        <p:nvGrpSpPr>
          <p:cNvPr id="10243" name="Group 136"/>
          <p:cNvGrpSpPr>
            <a:grpSpLocks/>
          </p:cNvGrpSpPr>
          <p:nvPr/>
        </p:nvGrpSpPr>
        <p:grpSpPr bwMode="auto">
          <a:xfrm>
            <a:off x="533400" y="1600200"/>
            <a:ext cx="8001000" cy="4724400"/>
            <a:chOff x="-3" y="-3"/>
            <a:chExt cx="3838" cy="4497"/>
          </a:xfrm>
        </p:grpSpPr>
        <p:grpSp>
          <p:nvGrpSpPr>
            <p:cNvPr id="10244" name="Group 134"/>
            <p:cNvGrpSpPr>
              <a:grpSpLocks/>
            </p:cNvGrpSpPr>
            <p:nvPr/>
          </p:nvGrpSpPr>
          <p:grpSpPr bwMode="auto">
            <a:xfrm>
              <a:off x="0" y="0"/>
              <a:ext cx="3832" cy="4491"/>
              <a:chOff x="0" y="0"/>
              <a:chExt cx="3832" cy="4491"/>
            </a:xfrm>
          </p:grpSpPr>
          <p:grpSp>
            <p:nvGrpSpPr>
              <p:cNvPr id="10246" name="Group 93"/>
              <p:cNvGrpSpPr>
                <a:grpSpLocks/>
              </p:cNvGrpSpPr>
              <p:nvPr/>
            </p:nvGrpSpPr>
            <p:grpSpPr bwMode="auto">
              <a:xfrm>
                <a:off x="0" y="0"/>
                <a:ext cx="753" cy="1037"/>
                <a:chOff x="0" y="0"/>
                <a:chExt cx="753" cy="1037"/>
              </a:xfrm>
            </p:grpSpPr>
            <p:sp>
              <p:nvSpPr>
                <p:cNvPr id="10307" name="Rectangle 71"/>
                <p:cNvSpPr>
                  <a:spLocks noChangeArrowheads="1"/>
                </p:cNvSpPr>
                <p:nvPr/>
              </p:nvSpPr>
              <p:spPr bwMode="auto">
                <a:xfrm>
                  <a:off x="43" y="0"/>
                  <a:ext cx="667" cy="1037"/>
                </a:xfrm>
                <a:prstGeom prst="rect">
                  <a:avLst/>
                </a:prstGeom>
                <a:noFill/>
                <a:ln w="9525">
                  <a:noFill/>
                  <a:miter lim="800000"/>
                  <a:headEnd/>
                  <a:tailEnd/>
                </a:ln>
              </p:spPr>
              <p:txBody>
                <a:bodyPr/>
                <a:lstStyle/>
                <a:p>
                  <a:pPr algn="ctr"/>
                  <a:r>
                    <a:rPr lang="pt-BR" sz="1600">
                      <a:latin typeface="Times New Roman" pitchFamily="18" charset="0"/>
                      <a:cs typeface="Times New Roman" pitchFamily="18" charset="0"/>
                    </a:rPr>
                    <a:t>Situação</a:t>
                  </a:r>
                  <a:endParaRPr lang="pt-BR" sz="1600">
                    <a:latin typeface="Arial Unicode MS" pitchFamily="34" charset="-128"/>
                    <a:ea typeface="Arial Unicode MS" pitchFamily="34" charset="-128"/>
                    <a:cs typeface="Arial Unicode MS" pitchFamily="34" charset="-128"/>
                  </a:endParaRPr>
                </a:p>
                <a:p>
                  <a:pPr algn="ctr" eaLnBrk="0" hangingPunct="0"/>
                  <a:endParaRPr lang="pt-BR" sz="1600"/>
                </a:p>
              </p:txBody>
            </p:sp>
            <p:sp>
              <p:nvSpPr>
                <p:cNvPr id="10308" name="Rectangle 92"/>
                <p:cNvSpPr>
                  <a:spLocks noChangeArrowheads="1"/>
                </p:cNvSpPr>
                <p:nvPr/>
              </p:nvSpPr>
              <p:spPr bwMode="auto">
                <a:xfrm>
                  <a:off x="0" y="0"/>
                  <a:ext cx="753" cy="1037"/>
                </a:xfrm>
                <a:prstGeom prst="rect">
                  <a:avLst/>
                </a:prstGeom>
                <a:noFill/>
                <a:ln w="7">
                  <a:solidFill>
                    <a:srgbClr val="A0A0A0"/>
                  </a:solidFill>
                  <a:miter lim="800000"/>
                  <a:headEnd/>
                  <a:tailEnd/>
                </a:ln>
              </p:spPr>
              <p:txBody>
                <a:bodyPr/>
                <a:lstStyle/>
                <a:p>
                  <a:endParaRPr lang="pt-BR"/>
                </a:p>
              </p:txBody>
            </p:sp>
          </p:grpSp>
          <p:grpSp>
            <p:nvGrpSpPr>
              <p:cNvPr id="10247" name="Group 95"/>
              <p:cNvGrpSpPr>
                <a:grpSpLocks/>
              </p:cNvGrpSpPr>
              <p:nvPr/>
            </p:nvGrpSpPr>
            <p:grpSpPr bwMode="auto">
              <a:xfrm>
                <a:off x="753" y="0"/>
                <a:ext cx="3079" cy="346"/>
                <a:chOff x="753" y="0"/>
                <a:chExt cx="3079" cy="346"/>
              </a:xfrm>
            </p:grpSpPr>
            <p:sp>
              <p:nvSpPr>
                <p:cNvPr id="10305" name="Rectangle 72"/>
                <p:cNvSpPr>
                  <a:spLocks noChangeArrowheads="1"/>
                </p:cNvSpPr>
                <p:nvPr/>
              </p:nvSpPr>
              <p:spPr bwMode="auto">
                <a:xfrm>
                  <a:off x="796" y="0"/>
                  <a:ext cx="2993" cy="346"/>
                </a:xfrm>
                <a:prstGeom prst="rect">
                  <a:avLst/>
                </a:prstGeom>
                <a:noFill/>
                <a:ln w="9525">
                  <a:noFill/>
                  <a:miter lim="800000"/>
                  <a:headEnd/>
                  <a:tailEnd/>
                </a:ln>
              </p:spPr>
              <p:txBody>
                <a:bodyPr/>
                <a:lstStyle/>
                <a:p>
                  <a:pPr algn="ctr"/>
                  <a:r>
                    <a:rPr lang="pt-BR" sz="1600">
                      <a:latin typeface="Times New Roman" pitchFamily="18" charset="0"/>
                      <a:cs typeface="Times New Roman" pitchFamily="18" charset="0"/>
                    </a:rPr>
                    <a:t>Modo de Cognição (Competências cognitivas)</a:t>
                  </a:r>
                  <a:endParaRPr lang="pt-BR" sz="1600">
                    <a:latin typeface="Arial Unicode MS" pitchFamily="34" charset="-128"/>
                    <a:ea typeface="Arial Unicode MS" pitchFamily="34" charset="-128"/>
                    <a:cs typeface="Arial Unicode MS" pitchFamily="34" charset="-128"/>
                  </a:endParaRPr>
                </a:p>
                <a:p>
                  <a:pPr algn="ctr" eaLnBrk="0" hangingPunct="0"/>
                  <a:endParaRPr lang="pt-BR" sz="1600"/>
                </a:p>
              </p:txBody>
            </p:sp>
            <p:sp>
              <p:nvSpPr>
                <p:cNvPr id="10306" name="Rectangle 94"/>
                <p:cNvSpPr>
                  <a:spLocks noChangeArrowheads="1"/>
                </p:cNvSpPr>
                <p:nvPr/>
              </p:nvSpPr>
              <p:spPr bwMode="auto">
                <a:xfrm>
                  <a:off x="753" y="0"/>
                  <a:ext cx="3079" cy="346"/>
                </a:xfrm>
                <a:prstGeom prst="rect">
                  <a:avLst/>
                </a:prstGeom>
                <a:noFill/>
                <a:ln w="7">
                  <a:solidFill>
                    <a:srgbClr val="A0A0A0"/>
                  </a:solidFill>
                  <a:miter lim="800000"/>
                  <a:headEnd/>
                  <a:tailEnd/>
                </a:ln>
              </p:spPr>
              <p:txBody>
                <a:bodyPr/>
                <a:lstStyle/>
                <a:p>
                  <a:endParaRPr lang="pt-BR"/>
                </a:p>
              </p:txBody>
            </p:sp>
          </p:grpSp>
          <p:grpSp>
            <p:nvGrpSpPr>
              <p:cNvPr id="10248" name="Group 97"/>
              <p:cNvGrpSpPr>
                <a:grpSpLocks/>
              </p:cNvGrpSpPr>
              <p:nvPr/>
            </p:nvGrpSpPr>
            <p:grpSpPr bwMode="auto">
              <a:xfrm>
                <a:off x="753" y="346"/>
                <a:ext cx="1050" cy="691"/>
                <a:chOff x="753" y="346"/>
                <a:chExt cx="1050" cy="691"/>
              </a:xfrm>
            </p:grpSpPr>
            <p:sp>
              <p:nvSpPr>
                <p:cNvPr id="10303" name="Rectangle 73"/>
                <p:cNvSpPr>
                  <a:spLocks noChangeArrowheads="1"/>
                </p:cNvSpPr>
                <p:nvPr/>
              </p:nvSpPr>
              <p:spPr bwMode="auto">
                <a:xfrm>
                  <a:off x="796" y="346"/>
                  <a:ext cx="964" cy="691"/>
                </a:xfrm>
                <a:prstGeom prst="rect">
                  <a:avLst/>
                </a:prstGeom>
                <a:noFill/>
                <a:ln w="9525">
                  <a:noFill/>
                  <a:miter lim="800000"/>
                  <a:headEnd/>
                  <a:tailEnd/>
                </a:ln>
              </p:spPr>
              <p:txBody>
                <a:bodyPr/>
                <a:lstStyle/>
                <a:p>
                  <a:pPr algn="ctr"/>
                  <a:r>
                    <a:rPr lang="pt-PT" sz="1400">
                      <a:latin typeface="Times New Roman" pitchFamily="18" charset="0"/>
                      <a:cs typeface="Times New Roman" pitchFamily="18" charset="0"/>
                    </a:rPr>
                    <a:t>Automática </a:t>
                  </a:r>
                  <a:endParaRPr lang="pt-BR" sz="1400">
                    <a:latin typeface="Arial Unicode MS" pitchFamily="34" charset="-128"/>
                    <a:ea typeface="Arial Unicode MS" pitchFamily="34" charset="-128"/>
                    <a:cs typeface="Arial Unicode MS" pitchFamily="34" charset="-128"/>
                  </a:endParaRPr>
                </a:p>
                <a:p>
                  <a:pPr algn="ctr" eaLnBrk="0" hangingPunct="0"/>
                  <a:r>
                    <a:rPr lang="pt-PT" sz="1400">
                      <a:latin typeface="Times New Roman" pitchFamily="18" charset="0"/>
                      <a:cs typeface="Times New Roman" pitchFamily="18" charset="0"/>
                    </a:rPr>
                    <a:t>[processamento e mente 1]</a:t>
                  </a:r>
                  <a:endParaRPr lang="pt-BR" sz="1400">
                    <a:latin typeface="Arial Unicode MS" pitchFamily="34" charset="-128"/>
                    <a:ea typeface="Arial Unicode MS" pitchFamily="34" charset="-128"/>
                    <a:cs typeface="Arial Unicode MS" pitchFamily="34" charset="-128"/>
                  </a:endParaRPr>
                </a:p>
                <a:p>
                  <a:pPr algn="ctr" eaLnBrk="0" hangingPunct="0"/>
                  <a:endParaRPr lang="pt-BR" sz="1400"/>
                </a:p>
              </p:txBody>
            </p:sp>
            <p:sp>
              <p:nvSpPr>
                <p:cNvPr id="10304" name="Rectangle 96"/>
                <p:cNvSpPr>
                  <a:spLocks noChangeArrowheads="1"/>
                </p:cNvSpPr>
                <p:nvPr/>
              </p:nvSpPr>
              <p:spPr bwMode="auto">
                <a:xfrm>
                  <a:off x="753" y="346"/>
                  <a:ext cx="1050" cy="691"/>
                </a:xfrm>
                <a:prstGeom prst="rect">
                  <a:avLst/>
                </a:prstGeom>
                <a:noFill/>
                <a:ln w="7">
                  <a:solidFill>
                    <a:srgbClr val="A0A0A0"/>
                  </a:solidFill>
                  <a:miter lim="800000"/>
                  <a:headEnd/>
                  <a:tailEnd/>
                </a:ln>
              </p:spPr>
              <p:txBody>
                <a:bodyPr/>
                <a:lstStyle/>
                <a:p>
                  <a:endParaRPr lang="pt-BR"/>
                </a:p>
              </p:txBody>
            </p:sp>
          </p:grpSp>
          <p:grpSp>
            <p:nvGrpSpPr>
              <p:cNvPr id="10249" name="Group 99"/>
              <p:cNvGrpSpPr>
                <a:grpSpLocks/>
              </p:cNvGrpSpPr>
              <p:nvPr/>
            </p:nvGrpSpPr>
            <p:grpSpPr bwMode="auto">
              <a:xfrm>
                <a:off x="1803" y="346"/>
                <a:ext cx="1050" cy="691"/>
                <a:chOff x="1803" y="346"/>
                <a:chExt cx="1050" cy="691"/>
              </a:xfrm>
            </p:grpSpPr>
            <p:sp>
              <p:nvSpPr>
                <p:cNvPr id="10301" name="Rectangle 74"/>
                <p:cNvSpPr>
                  <a:spLocks noChangeArrowheads="1"/>
                </p:cNvSpPr>
                <p:nvPr/>
              </p:nvSpPr>
              <p:spPr bwMode="auto">
                <a:xfrm>
                  <a:off x="1846" y="346"/>
                  <a:ext cx="964" cy="691"/>
                </a:xfrm>
                <a:prstGeom prst="rect">
                  <a:avLst/>
                </a:prstGeom>
                <a:noFill/>
                <a:ln w="9525">
                  <a:noFill/>
                  <a:miter lim="800000"/>
                  <a:headEnd/>
                  <a:tailEnd/>
                </a:ln>
              </p:spPr>
              <p:txBody>
                <a:bodyPr/>
                <a:lstStyle/>
                <a:p>
                  <a:pPr algn="ctr"/>
                  <a:r>
                    <a:rPr lang="pt-PT" sz="1400">
                      <a:latin typeface="Times New Roman" pitchFamily="18" charset="0"/>
                      <a:cs typeface="Times New Roman" pitchFamily="18" charset="0"/>
                    </a:rPr>
                    <a:t>Intuitiva associativa ou selectiva [processaento e mentes cruzadas]</a:t>
                  </a:r>
                  <a:endParaRPr lang="pt-BR" sz="1400">
                    <a:latin typeface="Arial Unicode MS" pitchFamily="34" charset="-128"/>
                    <a:ea typeface="Arial Unicode MS" pitchFamily="34" charset="-128"/>
                    <a:cs typeface="Arial Unicode MS" pitchFamily="34" charset="-128"/>
                  </a:endParaRPr>
                </a:p>
                <a:p>
                  <a:pPr algn="ctr" eaLnBrk="0" hangingPunct="0"/>
                  <a:endParaRPr lang="pt-BR" sz="1400"/>
                </a:p>
              </p:txBody>
            </p:sp>
            <p:sp>
              <p:nvSpPr>
                <p:cNvPr id="10302" name="Rectangle 98"/>
                <p:cNvSpPr>
                  <a:spLocks noChangeArrowheads="1"/>
                </p:cNvSpPr>
                <p:nvPr/>
              </p:nvSpPr>
              <p:spPr bwMode="auto">
                <a:xfrm>
                  <a:off x="1803" y="346"/>
                  <a:ext cx="1050" cy="691"/>
                </a:xfrm>
                <a:prstGeom prst="rect">
                  <a:avLst/>
                </a:prstGeom>
                <a:noFill/>
                <a:ln w="7">
                  <a:solidFill>
                    <a:srgbClr val="A0A0A0"/>
                  </a:solidFill>
                  <a:miter lim="800000"/>
                  <a:headEnd/>
                  <a:tailEnd/>
                </a:ln>
              </p:spPr>
              <p:txBody>
                <a:bodyPr/>
                <a:lstStyle/>
                <a:p>
                  <a:endParaRPr lang="pt-BR"/>
                </a:p>
              </p:txBody>
            </p:sp>
          </p:grpSp>
          <p:grpSp>
            <p:nvGrpSpPr>
              <p:cNvPr id="10250" name="Group 101"/>
              <p:cNvGrpSpPr>
                <a:grpSpLocks/>
              </p:cNvGrpSpPr>
              <p:nvPr/>
            </p:nvGrpSpPr>
            <p:grpSpPr bwMode="auto">
              <a:xfrm>
                <a:off x="2853" y="346"/>
                <a:ext cx="979" cy="691"/>
                <a:chOff x="2853" y="346"/>
                <a:chExt cx="979" cy="691"/>
              </a:xfrm>
            </p:grpSpPr>
            <p:sp>
              <p:nvSpPr>
                <p:cNvPr id="10299" name="Rectangle 75"/>
                <p:cNvSpPr>
                  <a:spLocks noChangeArrowheads="1"/>
                </p:cNvSpPr>
                <p:nvPr/>
              </p:nvSpPr>
              <p:spPr bwMode="auto">
                <a:xfrm>
                  <a:off x="2896" y="346"/>
                  <a:ext cx="893" cy="691"/>
                </a:xfrm>
                <a:prstGeom prst="rect">
                  <a:avLst/>
                </a:prstGeom>
                <a:noFill/>
                <a:ln w="9525">
                  <a:noFill/>
                  <a:miter lim="800000"/>
                  <a:headEnd/>
                  <a:tailEnd/>
                </a:ln>
              </p:spPr>
              <p:txBody>
                <a:bodyPr/>
                <a:lstStyle/>
                <a:p>
                  <a:pPr algn="ctr"/>
                  <a:r>
                    <a:rPr lang="pt-PT" sz="1400">
                      <a:latin typeface="Times New Roman" pitchFamily="18" charset="0"/>
                      <a:cs typeface="Times New Roman" pitchFamily="18" charset="0"/>
                    </a:rPr>
                    <a:t>Analítica</a:t>
                  </a:r>
                  <a:endParaRPr lang="pt-BR" sz="1400">
                    <a:latin typeface="Arial Unicode MS" pitchFamily="34" charset="-128"/>
                    <a:ea typeface="Arial Unicode MS" pitchFamily="34" charset="-128"/>
                    <a:cs typeface="Arial Unicode MS" pitchFamily="34" charset="-128"/>
                  </a:endParaRPr>
                </a:p>
                <a:p>
                  <a:pPr algn="ctr" eaLnBrk="0" hangingPunct="0"/>
                  <a:r>
                    <a:rPr lang="pt-PT" sz="1400">
                      <a:latin typeface="Times New Roman" pitchFamily="18" charset="0"/>
                      <a:cs typeface="Times New Roman" pitchFamily="18" charset="0"/>
                    </a:rPr>
                    <a:t>[processamento e mente 2]</a:t>
                  </a:r>
                  <a:endParaRPr lang="pt-BR" sz="1400">
                    <a:latin typeface="Arial Unicode MS" pitchFamily="34" charset="-128"/>
                    <a:ea typeface="Arial Unicode MS" pitchFamily="34" charset="-128"/>
                    <a:cs typeface="Arial Unicode MS" pitchFamily="34" charset="-128"/>
                  </a:endParaRPr>
                </a:p>
                <a:p>
                  <a:pPr algn="ctr" eaLnBrk="0" hangingPunct="0"/>
                  <a:endParaRPr lang="pt-BR" sz="1400"/>
                </a:p>
              </p:txBody>
            </p:sp>
            <p:sp>
              <p:nvSpPr>
                <p:cNvPr id="10300" name="Rectangle 100"/>
                <p:cNvSpPr>
                  <a:spLocks noChangeArrowheads="1"/>
                </p:cNvSpPr>
                <p:nvPr/>
              </p:nvSpPr>
              <p:spPr bwMode="auto">
                <a:xfrm>
                  <a:off x="2853" y="346"/>
                  <a:ext cx="979" cy="691"/>
                </a:xfrm>
                <a:prstGeom prst="rect">
                  <a:avLst/>
                </a:prstGeom>
                <a:noFill/>
                <a:ln w="7">
                  <a:solidFill>
                    <a:srgbClr val="A0A0A0"/>
                  </a:solidFill>
                  <a:miter lim="800000"/>
                  <a:headEnd/>
                  <a:tailEnd/>
                </a:ln>
              </p:spPr>
              <p:txBody>
                <a:bodyPr/>
                <a:lstStyle/>
                <a:p>
                  <a:endParaRPr lang="pt-BR"/>
                </a:p>
              </p:txBody>
            </p:sp>
          </p:grpSp>
          <p:grpSp>
            <p:nvGrpSpPr>
              <p:cNvPr id="10251" name="Group 103"/>
              <p:cNvGrpSpPr>
                <a:grpSpLocks/>
              </p:cNvGrpSpPr>
              <p:nvPr/>
            </p:nvGrpSpPr>
            <p:grpSpPr bwMode="auto">
              <a:xfrm>
                <a:off x="0" y="1037"/>
                <a:ext cx="753" cy="691"/>
                <a:chOff x="0" y="1037"/>
                <a:chExt cx="753" cy="691"/>
              </a:xfrm>
            </p:grpSpPr>
            <p:sp>
              <p:nvSpPr>
                <p:cNvPr id="10297" name="Rectangle 76"/>
                <p:cNvSpPr>
                  <a:spLocks noChangeArrowheads="1"/>
                </p:cNvSpPr>
                <p:nvPr/>
              </p:nvSpPr>
              <p:spPr bwMode="auto">
                <a:xfrm>
                  <a:off x="43" y="1037"/>
                  <a:ext cx="667" cy="691"/>
                </a:xfrm>
                <a:prstGeom prst="rect">
                  <a:avLst/>
                </a:prstGeom>
                <a:noFill/>
                <a:ln w="9525">
                  <a:noFill/>
                  <a:miter lim="800000"/>
                  <a:headEnd/>
                  <a:tailEnd/>
                </a:ln>
              </p:spPr>
              <p:txBody>
                <a:bodyPr/>
                <a:lstStyle/>
                <a:p>
                  <a:pPr algn="just"/>
                  <a:r>
                    <a:rPr lang="en-US" sz="1400">
                      <a:latin typeface="Times New Roman" pitchFamily="18" charset="0"/>
                      <a:cs typeface="Times New Roman" pitchFamily="18" charset="0"/>
                    </a:rPr>
                    <a:t>Avaliação e análise</a:t>
                  </a:r>
                  <a:endParaRPr lang="pt-BR" sz="1400">
                    <a:latin typeface="Arial Unicode MS" pitchFamily="34" charset="-128"/>
                    <a:ea typeface="Arial Unicode MS" pitchFamily="34" charset="-128"/>
                    <a:cs typeface="Arial Unicode MS" pitchFamily="34" charset="-128"/>
                  </a:endParaRPr>
                </a:p>
                <a:p>
                  <a:pPr algn="just" eaLnBrk="0" hangingPunct="0"/>
                  <a:r>
                    <a:rPr lang="pt-BR" sz="1200">
                      <a:latin typeface="Arial Unicode MS" pitchFamily="34" charset="-128"/>
                      <a:ea typeface="Arial Unicode MS" pitchFamily="34" charset="-128"/>
                      <a:cs typeface="Arial Unicode MS" pitchFamily="34" charset="-128"/>
                    </a:rPr>
                    <a:t> </a:t>
                  </a:r>
                </a:p>
                <a:p>
                  <a:pPr algn="just" eaLnBrk="0" hangingPunct="0"/>
                  <a:endParaRPr lang="pt-BR"/>
                </a:p>
              </p:txBody>
            </p:sp>
            <p:sp>
              <p:nvSpPr>
                <p:cNvPr id="10298" name="Rectangle 102"/>
                <p:cNvSpPr>
                  <a:spLocks noChangeArrowheads="1"/>
                </p:cNvSpPr>
                <p:nvPr/>
              </p:nvSpPr>
              <p:spPr bwMode="auto">
                <a:xfrm>
                  <a:off x="0" y="1037"/>
                  <a:ext cx="753" cy="691"/>
                </a:xfrm>
                <a:prstGeom prst="rect">
                  <a:avLst/>
                </a:prstGeom>
                <a:noFill/>
                <a:ln w="7">
                  <a:solidFill>
                    <a:srgbClr val="A0A0A0"/>
                  </a:solidFill>
                  <a:miter lim="800000"/>
                  <a:headEnd/>
                  <a:tailEnd/>
                </a:ln>
              </p:spPr>
              <p:txBody>
                <a:bodyPr/>
                <a:lstStyle/>
                <a:p>
                  <a:endParaRPr lang="pt-BR"/>
                </a:p>
              </p:txBody>
            </p:sp>
          </p:grpSp>
          <p:grpSp>
            <p:nvGrpSpPr>
              <p:cNvPr id="10252" name="Group 105"/>
              <p:cNvGrpSpPr>
                <a:grpSpLocks/>
              </p:cNvGrpSpPr>
              <p:nvPr/>
            </p:nvGrpSpPr>
            <p:grpSpPr bwMode="auto">
              <a:xfrm>
                <a:off x="753" y="1037"/>
                <a:ext cx="1050" cy="691"/>
                <a:chOff x="753" y="1037"/>
                <a:chExt cx="1050" cy="691"/>
              </a:xfrm>
            </p:grpSpPr>
            <p:sp>
              <p:nvSpPr>
                <p:cNvPr id="10295" name="Rectangle 77"/>
                <p:cNvSpPr>
                  <a:spLocks noChangeArrowheads="1"/>
                </p:cNvSpPr>
                <p:nvPr/>
              </p:nvSpPr>
              <p:spPr bwMode="auto">
                <a:xfrm>
                  <a:off x="796" y="1037"/>
                  <a:ext cx="964" cy="691"/>
                </a:xfrm>
                <a:prstGeom prst="rect">
                  <a:avLst/>
                </a:prstGeom>
                <a:noFill/>
                <a:ln w="9525">
                  <a:noFill/>
                  <a:miter lim="800000"/>
                  <a:headEnd/>
                  <a:tailEnd/>
                </a:ln>
              </p:spPr>
              <p:txBody>
                <a:bodyPr/>
                <a:lstStyle/>
                <a:p>
                  <a:pPr algn="just"/>
                  <a:r>
                    <a:rPr lang="pt-PT" sz="1400">
                      <a:latin typeface="Times New Roman" pitchFamily="18" charset="0"/>
                      <a:cs typeface="Times New Roman" pitchFamily="18" charset="0"/>
                    </a:rPr>
                    <a:t>O quê? Linguagem comum de consenso em contexto.</a:t>
                  </a:r>
                  <a:endParaRPr lang="pt-BR" sz="1400">
                    <a:latin typeface="Arial Unicode MS" pitchFamily="34" charset="-128"/>
                    <a:ea typeface="Arial Unicode MS" pitchFamily="34" charset="-128"/>
                    <a:cs typeface="Arial Unicode MS" pitchFamily="34" charset="-128"/>
                  </a:endParaRPr>
                </a:p>
                <a:p>
                  <a:pPr algn="just" eaLnBrk="0" hangingPunct="0"/>
                  <a:endParaRPr lang="pt-BR"/>
                </a:p>
              </p:txBody>
            </p:sp>
            <p:sp>
              <p:nvSpPr>
                <p:cNvPr id="10296" name="Rectangle 104"/>
                <p:cNvSpPr>
                  <a:spLocks noChangeArrowheads="1"/>
                </p:cNvSpPr>
                <p:nvPr/>
              </p:nvSpPr>
              <p:spPr bwMode="auto">
                <a:xfrm>
                  <a:off x="753" y="1037"/>
                  <a:ext cx="1050" cy="691"/>
                </a:xfrm>
                <a:prstGeom prst="rect">
                  <a:avLst/>
                </a:prstGeom>
                <a:noFill/>
                <a:ln w="7">
                  <a:solidFill>
                    <a:srgbClr val="A0A0A0"/>
                  </a:solidFill>
                  <a:miter lim="800000"/>
                  <a:headEnd/>
                  <a:tailEnd/>
                </a:ln>
              </p:spPr>
              <p:txBody>
                <a:bodyPr/>
                <a:lstStyle/>
                <a:p>
                  <a:endParaRPr lang="pt-BR"/>
                </a:p>
              </p:txBody>
            </p:sp>
          </p:grpSp>
          <p:grpSp>
            <p:nvGrpSpPr>
              <p:cNvPr id="10253" name="Group 107"/>
              <p:cNvGrpSpPr>
                <a:grpSpLocks/>
              </p:cNvGrpSpPr>
              <p:nvPr/>
            </p:nvGrpSpPr>
            <p:grpSpPr bwMode="auto">
              <a:xfrm>
                <a:off x="1803" y="1037"/>
                <a:ext cx="1050" cy="691"/>
                <a:chOff x="1803" y="1037"/>
                <a:chExt cx="1050" cy="691"/>
              </a:xfrm>
            </p:grpSpPr>
            <p:sp>
              <p:nvSpPr>
                <p:cNvPr id="10293" name="Rectangle 78"/>
                <p:cNvSpPr>
                  <a:spLocks noChangeArrowheads="1"/>
                </p:cNvSpPr>
                <p:nvPr/>
              </p:nvSpPr>
              <p:spPr bwMode="auto">
                <a:xfrm>
                  <a:off x="1846" y="1037"/>
                  <a:ext cx="964" cy="691"/>
                </a:xfrm>
                <a:prstGeom prst="rect">
                  <a:avLst/>
                </a:prstGeom>
                <a:noFill/>
                <a:ln w="9525">
                  <a:noFill/>
                  <a:miter lim="800000"/>
                  <a:headEnd/>
                  <a:tailEnd/>
                </a:ln>
              </p:spPr>
              <p:txBody>
                <a:bodyPr/>
                <a:lstStyle/>
                <a:p>
                  <a:pPr algn="just"/>
                  <a:r>
                    <a:rPr lang="pt-PT" sz="1400">
                      <a:latin typeface="Times New Roman" pitchFamily="18" charset="0"/>
                      <a:cs typeface="Times New Roman" pitchFamily="18" charset="0"/>
                    </a:rPr>
                    <a:t>O que? Linguagem de alerta ou dissenso</a:t>
                  </a:r>
                  <a:r>
                    <a:rPr lang="pt-PT" sz="1200">
                      <a:latin typeface="Times New Roman" pitchFamily="18" charset="0"/>
                      <a:cs typeface="Times New Roman" pitchFamily="18" charset="0"/>
                    </a:rPr>
                    <a:t>.</a:t>
                  </a:r>
                  <a:endParaRPr lang="pt-BR"/>
                </a:p>
              </p:txBody>
            </p:sp>
            <p:sp>
              <p:nvSpPr>
                <p:cNvPr id="10294" name="Rectangle 106"/>
                <p:cNvSpPr>
                  <a:spLocks noChangeArrowheads="1"/>
                </p:cNvSpPr>
                <p:nvPr/>
              </p:nvSpPr>
              <p:spPr bwMode="auto">
                <a:xfrm>
                  <a:off x="1803" y="1037"/>
                  <a:ext cx="1050" cy="691"/>
                </a:xfrm>
                <a:prstGeom prst="rect">
                  <a:avLst/>
                </a:prstGeom>
                <a:noFill/>
                <a:ln w="7">
                  <a:solidFill>
                    <a:srgbClr val="A0A0A0"/>
                  </a:solidFill>
                  <a:miter lim="800000"/>
                  <a:headEnd/>
                  <a:tailEnd/>
                </a:ln>
              </p:spPr>
              <p:txBody>
                <a:bodyPr/>
                <a:lstStyle/>
                <a:p>
                  <a:endParaRPr lang="pt-BR"/>
                </a:p>
              </p:txBody>
            </p:sp>
          </p:grpSp>
          <p:grpSp>
            <p:nvGrpSpPr>
              <p:cNvPr id="10254" name="Group 109"/>
              <p:cNvGrpSpPr>
                <a:grpSpLocks/>
              </p:cNvGrpSpPr>
              <p:nvPr/>
            </p:nvGrpSpPr>
            <p:grpSpPr bwMode="auto">
              <a:xfrm>
                <a:off x="2853" y="1037"/>
                <a:ext cx="979" cy="691"/>
                <a:chOff x="2853" y="1037"/>
                <a:chExt cx="979" cy="691"/>
              </a:xfrm>
            </p:grpSpPr>
            <p:sp>
              <p:nvSpPr>
                <p:cNvPr id="10291" name="Rectangle 79"/>
                <p:cNvSpPr>
                  <a:spLocks noChangeArrowheads="1"/>
                </p:cNvSpPr>
                <p:nvPr/>
              </p:nvSpPr>
              <p:spPr bwMode="auto">
                <a:xfrm>
                  <a:off x="2896" y="1037"/>
                  <a:ext cx="893" cy="691"/>
                </a:xfrm>
                <a:prstGeom prst="rect">
                  <a:avLst/>
                </a:prstGeom>
                <a:noFill/>
                <a:ln w="9525">
                  <a:noFill/>
                  <a:miter lim="800000"/>
                  <a:headEnd/>
                  <a:tailEnd/>
                </a:ln>
              </p:spPr>
              <p:txBody>
                <a:bodyPr/>
                <a:lstStyle/>
                <a:p>
                  <a:pPr algn="just"/>
                  <a:r>
                    <a:rPr lang="pt-PT" sz="1400">
                      <a:latin typeface="Times New Roman" pitchFamily="18" charset="0"/>
                      <a:cs typeface="Times New Roman" pitchFamily="18" charset="0"/>
                    </a:rPr>
                    <a:t>Porquê? Diagnóstico formal numa convicção de certeza.</a:t>
                  </a:r>
                  <a:endParaRPr lang="pt-BR" sz="1400">
                    <a:latin typeface="Arial Unicode MS" pitchFamily="34" charset="-128"/>
                    <a:ea typeface="Arial Unicode MS" pitchFamily="34" charset="-128"/>
                    <a:cs typeface="Arial Unicode MS" pitchFamily="34" charset="-128"/>
                  </a:endParaRPr>
                </a:p>
                <a:p>
                  <a:pPr algn="just" eaLnBrk="0" hangingPunct="0"/>
                  <a:endParaRPr lang="pt-BR" sz="1400"/>
                </a:p>
              </p:txBody>
            </p:sp>
            <p:sp>
              <p:nvSpPr>
                <p:cNvPr id="10292" name="Rectangle 108"/>
                <p:cNvSpPr>
                  <a:spLocks noChangeArrowheads="1"/>
                </p:cNvSpPr>
                <p:nvPr/>
              </p:nvSpPr>
              <p:spPr bwMode="auto">
                <a:xfrm>
                  <a:off x="2853" y="1037"/>
                  <a:ext cx="979" cy="691"/>
                </a:xfrm>
                <a:prstGeom prst="rect">
                  <a:avLst/>
                </a:prstGeom>
                <a:noFill/>
                <a:ln w="7">
                  <a:solidFill>
                    <a:srgbClr val="A0A0A0"/>
                  </a:solidFill>
                  <a:miter lim="800000"/>
                  <a:headEnd/>
                  <a:tailEnd/>
                </a:ln>
              </p:spPr>
              <p:txBody>
                <a:bodyPr/>
                <a:lstStyle/>
                <a:p>
                  <a:endParaRPr lang="pt-BR"/>
                </a:p>
              </p:txBody>
            </p:sp>
          </p:grpSp>
          <p:grpSp>
            <p:nvGrpSpPr>
              <p:cNvPr id="10255" name="Group 111"/>
              <p:cNvGrpSpPr>
                <a:grpSpLocks/>
              </p:cNvGrpSpPr>
              <p:nvPr/>
            </p:nvGrpSpPr>
            <p:grpSpPr bwMode="auto">
              <a:xfrm>
                <a:off x="0" y="1728"/>
                <a:ext cx="753" cy="921"/>
                <a:chOff x="0" y="1728"/>
                <a:chExt cx="753" cy="921"/>
              </a:xfrm>
            </p:grpSpPr>
            <p:sp>
              <p:nvSpPr>
                <p:cNvPr id="10289" name="Rectangle 80"/>
                <p:cNvSpPr>
                  <a:spLocks noChangeArrowheads="1"/>
                </p:cNvSpPr>
                <p:nvPr/>
              </p:nvSpPr>
              <p:spPr bwMode="auto">
                <a:xfrm>
                  <a:off x="43" y="1728"/>
                  <a:ext cx="667" cy="921"/>
                </a:xfrm>
                <a:prstGeom prst="rect">
                  <a:avLst/>
                </a:prstGeom>
                <a:noFill/>
                <a:ln w="9525">
                  <a:noFill/>
                  <a:miter lim="800000"/>
                  <a:headEnd/>
                  <a:tailEnd/>
                </a:ln>
              </p:spPr>
              <p:txBody>
                <a:bodyPr/>
                <a:lstStyle/>
                <a:p>
                  <a:pPr algn="just"/>
                  <a:r>
                    <a:rPr lang="pt-PT" sz="1400">
                      <a:latin typeface="Times New Roman" pitchFamily="18" charset="0"/>
                      <a:cs typeface="Times New Roman" pitchFamily="18" charset="0"/>
                    </a:rPr>
                    <a:t>Tomada de decisão/ situação interventiva</a:t>
                  </a:r>
                  <a:endParaRPr lang="pt-BR" sz="1400">
                    <a:latin typeface="Arial Unicode MS" pitchFamily="34" charset="-128"/>
                    <a:ea typeface="Arial Unicode MS" pitchFamily="34" charset="-128"/>
                    <a:cs typeface="Arial Unicode MS" pitchFamily="34" charset="-128"/>
                  </a:endParaRPr>
                </a:p>
                <a:p>
                  <a:pPr algn="just" eaLnBrk="0" hangingPunct="0"/>
                  <a:r>
                    <a:rPr lang="pt-BR" sz="1200">
                      <a:latin typeface="Arial Unicode MS" pitchFamily="34" charset="-128"/>
                      <a:ea typeface="Arial Unicode MS" pitchFamily="34" charset="-128"/>
                      <a:cs typeface="Arial Unicode MS" pitchFamily="34" charset="-128"/>
                    </a:rPr>
                    <a:t> </a:t>
                  </a:r>
                </a:p>
                <a:p>
                  <a:pPr algn="just" eaLnBrk="0" hangingPunct="0"/>
                  <a:endParaRPr lang="pt-BR"/>
                </a:p>
              </p:txBody>
            </p:sp>
            <p:sp>
              <p:nvSpPr>
                <p:cNvPr id="10290" name="Rectangle 110"/>
                <p:cNvSpPr>
                  <a:spLocks noChangeArrowheads="1"/>
                </p:cNvSpPr>
                <p:nvPr/>
              </p:nvSpPr>
              <p:spPr bwMode="auto">
                <a:xfrm>
                  <a:off x="0" y="1728"/>
                  <a:ext cx="753" cy="921"/>
                </a:xfrm>
                <a:prstGeom prst="rect">
                  <a:avLst/>
                </a:prstGeom>
                <a:noFill/>
                <a:ln w="7">
                  <a:solidFill>
                    <a:srgbClr val="A0A0A0"/>
                  </a:solidFill>
                  <a:miter lim="800000"/>
                  <a:headEnd/>
                  <a:tailEnd/>
                </a:ln>
              </p:spPr>
              <p:txBody>
                <a:bodyPr/>
                <a:lstStyle/>
                <a:p>
                  <a:endParaRPr lang="pt-BR"/>
                </a:p>
              </p:txBody>
            </p:sp>
          </p:grpSp>
          <p:grpSp>
            <p:nvGrpSpPr>
              <p:cNvPr id="10256" name="Group 113"/>
              <p:cNvGrpSpPr>
                <a:grpSpLocks/>
              </p:cNvGrpSpPr>
              <p:nvPr/>
            </p:nvGrpSpPr>
            <p:grpSpPr bwMode="auto">
              <a:xfrm>
                <a:off x="753" y="1728"/>
                <a:ext cx="1050" cy="921"/>
                <a:chOff x="753" y="1728"/>
                <a:chExt cx="1050" cy="921"/>
              </a:xfrm>
            </p:grpSpPr>
            <p:sp>
              <p:nvSpPr>
                <p:cNvPr id="10287" name="Rectangle 81"/>
                <p:cNvSpPr>
                  <a:spLocks noChangeArrowheads="1"/>
                </p:cNvSpPr>
                <p:nvPr/>
              </p:nvSpPr>
              <p:spPr bwMode="auto">
                <a:xfrm>
                  <a:off x="796" y="1728"/>
                  <a:ext cx="964" cy="921"/>
                </a:xfrm>
                <a:prstGeom prst="rect">
                  <a:avLst/>
                </a:prstGeom>
                <a:noFill/>
                <a:ln w="9525">
                  <a:noFill/>
                  <a:miter lim="800000"/>
                  <a:headEnd/>
                  <a:tailEnd/>
                </a:ln>
              </p:spPr>
              <p:txBody>
                <a:bodyPr/>
                <a:lstStyle/>
                <a:p>
                  <a:pPr algn="just"/>
                  <a:endParaRPr lang="pt-PT" sz="1200">
                    <a:latin typeface="Times New Roman" pitchFamily="18" charset="0"/>
                    <a:cs typeface="Times New Roman" pitchFamily="18" charset="0"/>
                  </a:endParaRPr>
                </a:p>
                <a:p>
                  <a:pPr algn="just"/>
                  <a:r>
                    <a:rPr lang="pt-PT" sz="1400">
                      <a:latin typeface="Times New Roman" pitchFamily="18" charset="0"/>
                      <a:cs typeface="Times New Roman" pitchFamily="18" charset="0"/>
                    </a:rPr>
                    <a:t>Como? Improviso, rotina e ajustamento instantâneo.</a:t>
                  </a:r>
                  <a:endParaRPr lang="pt-BR" sz="1400">
                    <a:latin typeface="Arial Unicode MS" pitchFamily="34" charset="-128"/>
                    <a:ea typeface="Arial Unicode MS" pitchFamily="34" charset="-128"/>
                    <a:cs typeface="Arial Unicode MS" pitchFamily="34" charset="-128"/>
                  </a:endParaRPr>
                </a:p>
                <a:p>
                  <a:pPr algn="just" eaLnBrk="0" hangingPunct="0"/>
                  <a:endParaRPr lang="pt-BR" sz="1400"/>
                </a:p>
              </p:txBody>
            </p:sp>
            <p:sp>
              <p:nvSpPr>
                <p:cNvPr id="10288" name="Rectangle 112"/>
                <p:cNvSpPr>
                  <a:spLocks noChangeArrowheads="1"/>
                </p:cNvSpPr>
                <p:nvPr/>
              </p:nvSpPr>
              <p:spPr bwMode="auto">
                <a:xfrm>
                  <a:off x="753" y="1728"/>
                  <a:ext cx="1050" cy="921"/>
                </a:xfrm>
                <a:prstGeom prst="rect">
                  <a:avLst/>
                </a:prstGeom>
                <a:noFill/>
                <a:ln w="7">
                  <a:solidFill>
                    <a:srgbClr val="A0A0A0"/>
                  </a:solidFill>
                  <a:miter lim="800000"/>
                  <a:headEnd/>
                  <a:tailEnd/>
                </a:ln>
              </p:spPr>
              <p:txBody>
                <a:bodyPr/>
                <a:lstStyle/>
                <a:p>
                  <a:endParaRPr lang="pt-BR"/>
                </a:p>
              </p:txBody>
            </p:sp>
          </p:grpSp>
          <p:grpSp>
            <p:nvGrpSpPr>
              <p:cNvPr id="10257" name="Group 115"/>
              <p:cNvGrpSpPr>
                <a:grpSpLocks/>
              </p:cNvGrpSpPr>
              <p:nvPr/>
            </p:nvGrpSpPr>
            <p:grpSpPr bwMode="auto">
              <a:xfrm>
                <a:off x="1803" y="1728"/>
                <a:ext cx="1050" cy="921"/>
                <a:chOff x="1803" y="1728"/>
                <a:chExt cx="1050" cy="921"/>
              </a:xfrm>
            </p:grpSpPr>
            <p:sp>
              <p:nvSpPr>
                <p:cNvPr id="10285" name="Rectangle 82"/>
                <p:cNvSpPr>
                  <a:spLocks noChangeArrowheads="1"/>
                </p:cNvSpPr>
                <p:nvPr/>
              </p:nvSpPr>
              <p:spPr bwMode="auto">
                <a:xfrm>
                  <a:off x="1846" y="1728"/>
                  <a:ext cx="964" cy="921"/>
                </a:xfrm>
                <a:prstGeom prst="rect">
                  <a:avLst/>
                </a:prstGeom>
                <a:noFill/>
                <a:ln w="9525">
                  <a:noFill/>
                  <a:miter lim="800000"/>
                  <a:headEnd/>
                  <a:tailEnd/>
                </a:ln>
              </p:spPr>
              <p:txBody>
                <a:bodyPr/>
                <a:lstStyle/>
                <a:p>
                  <a:pPr algn="just"/>
                  <a:r>
                    <a:rPr lang="pt-PT" sz="1200">
                      <a:latin typeface="Times New Roman" pitchFamily="18" charset="0"/>
                      <a:cs typeface="Times New Roman" pitchFamily="18" charset="0"/>
                    </a:rPr>
                    <a:t> </a:t>
                  </a:r>
                  <a:r>
                    <a:rPr lang="pt-PT" sz="1400">
                      <a:latin typeface="Times New Roman" pitchFamily="18" charset="0"/>
                      <a:cs typeface="Times New Roman" pitchFamily="18" charset="0"/>
                    </a:rPr>
                    <a:t>Como, com comparação face a quebra de expectativas, relativas a resultados e ação do outro.</a:t>
                  </a:r>
                  <a:endParaRPr lang="pt-BR" sz="1400">
                    <a:latin typeface="Arial Unicode MS" pitchFamily="34" charset="-128"/>
                    <a:ea typeface="Arial Unicode MS" pitchFamily="34" charset="-128"/>
                    <a:cs typeface="Arial Unicode MS" pitchFamily="34" charset="-128"/>
                  </a:endParaRPr>
                </a:p>
                <a:p>
                  <a:pPr algn="just" eaLnBrk="0" hangingPunct="0"/>
                  <a:endParaRPr lang="pt-BR" sz="1400"/>
                </a:p>
              </p:txBody>
            </p:sp>
            <p:sp>
              <p:nvSpPr>
                <p:cNvPr id="10286" name="Rectangle 114"/>
                <p:cNvSpPr>
                  <a:spLocks noChangeArrowheads="1"/>
                </p:cNvSpPr>
                <p:nvPr/>
              </p:nvSpPr>
              <p:spPr bwMode="auto">
                <a:xfrm>
                  <a:off x="1803" y="1728"/>
                  <a:ext cx="1050" cy="921"/>
                </a:xfrm>
                <a:prstGeom prst="rect">
                  <a:avLst/>
                </a:prstGeom>
                <a:noFill/>
                <a:ln w="7">
                  <a:solidFill>
                    <a:srgbClr val="A0A0A0"/>
                  </a:solidFill>
                  <a:miter lim="800000"/>
                  <a:headEnd/>
                  <a:tailEnd/>
                </a:ln>
              </p:spPr>
              <p:txBody>
                <a:bodyPr/>
                <a:lstStyle/>
                <a:p>
                  <a:endParaRPr lang="pt-BR"/>
                </a:p>
              </p:txBody>
            </p:sp>
          </p:grpSp>
          <p:grpSp>
            <p:nvGrpSpPr>
              <p:cNvPr id="10258" name="Group 117"/>
              <p:cNvGrpSpPr>
                <a:grpSpLocks/>
              </p:cNvGrpSpPr>
              <p:nvPr/>
            </p:nvGrpSpPr>
            <p:grpSpPr bwMode="auto">
              <a:xfrm>
                <a:off x="2853" y="1728"/>
                <a:ext cx="979" cy="921"/>
                <a:chOff x="2853" y="1728"/>
                <a:chExt cx="979" cy="921"/>
              </a:xfrm>
            </p:grpSpPr>
            <p:sp>
              <p:nvSpPr>
                <p:cNvPr id="10283" name="Rectangle 83"/>
                <p:cNvSpPr>
                  <a:spLocks noChangeArrowheads="1"/>
                </p:cNvSpPr>
                <p:nvPr/>
              </p:nvSpPr>
              <p:spPr bwMode="auto">
                <a:xfrm>
                  <a:off x="2896" y="1728"/>
                  <a:ext cx="893" cy="921"/>
                </a:xfrm>
                <a:prstGeom prst="rect">
                  <a:avLst/>
                </a:prstGeom>
                <a:noFill/>
                <a:ln w="9525">
                  <a:noFill/>
                  <a:miter lim="800000"/>
                  <a:headEnd/>
                  <a:tailEnd/>
                </a:ln>
              </p:spPr>
              <p:txBody>
                <a:bodyPr/>
                <a:lstStyle/>
                <a:p>
                  <a:pPr algn="just"/>
                  <a:endParaRPr lang="pt-PT" sz="1200">
                    <a:latin typeface="Times New Roman" pitchFamily="18" charset="0"/>
                    <a:cs typeface="Times New Roman" pitchFamily="18" charset="0"/>
                  </a:endParaRPr>
                </a:p>
                <a:p>
                  <a:pPr algn="just"/>
                  <a:r>
                    <a:rPr lang="pt-PT" sz="1400">
                      <a:latin typeface="Times New Roman" pitchFamily="18" charset="0"/>
                      <a:cs typeface="Times New Roman" pitchFamily="18" charset="0"/>
                    </a:rPr>
                    <a:t>Para quê? Planeamento e concepção da acção e avaliação da eficácia</a:t>
                  </a:r>
                  <a:r>
                    <a:rPr lang="pt-PT" sz="1200">
                      <a:latin typeface="Times New Roman" pitchFamily="18" charset="0"/>
                      <a:cs typeface="Times New Roman" pitchFamily="18" charset="0"/>
                    </a:rPr>
                    <a:t>. </a:t>
                  </a:r>
                  <a:endParaRPr lang="pt-BR" sz="1200">
                    <a:latin typeface="Arial Unicode MS" pitchFamily="34" charset="-128"/>
                    <a:ea typeface="Arial Unicode MS" pitchFamily="34" charset="-128"/>
                    <a:cs typeface="Arial Unicode MS" pitchFamily="34" charset="-128"/>
                  </a:endParaRPr>
                </a:p>
                <a:p>
                  <a:pPr algn="just" eaLnBrk="0" hangingPunct="0"/>
                  <a:endParaRPr lang="pt-BR"/>
                </a:p>
              </p:txBody>
            </p:sp>
            <p:sp>
              <p:nvSpPr>
                <p:cNvPr id="10284" name="Rectangle 116"/>
                <p:cNvSpPr>
                  <a:spLocks noChangeArrowheads="1"/>
                </p:cNvSpPr>
                <p:nvPr/>
              </p:nvSpPr>
              <p:spPr bwMode="auto">
                <a:xfrm>
                  <a:off x="2853" y="1728"/>
                  <a:ext cx="979" cy="921"/>
                </a:xfrm>
                <a:prstGeom prst="rect">
                  <a:avLst/>
                </a:prstGeom>
                <a:noFill/>
                <a:ln w="7">
                  <a:solidFill>
                    <a:srgbClr val="A0A0A0"/>
                  </a:solidFill>
                  <a:miter lim="800000"/>
                  <a:headEnd/>
                  <a:tailEnd/>
                </a:ln>
              </p:spPr>
              <p:txBody>
                <a:bodyPr/>
                <a:lstStyle/>
                <a:p>
                  <a:endParaRPr lang="pt-BR"/>
                </a:p>
              </p:txBody>
            </p:sp>
          </p:grpSp>
          <p:grpSp>
            <p:nvGrpSpPr>
              <p:cNvPr id="10259" name="Group 119"/>
              <p:cNvGrpSpPr>
                <a:grpSpLocks/>
              </p:cNvGrpSpPr>
              <p:nvPr/>
            </p:nvGrpSpPr>
            <p:grpSpPr bwMode="auto">
              <a:xfrm>
                <a:off x="0" y="2649"/>
                <a:ext cx="753" cy="1036"/>
                <a:chOff x="0" y="2649"/>
                <a:chExt cx="753" cy="1036"/>
              </a:xfrm>
            </p:grpSpPr>
            <p:sp>
              <p:nvSpPr>
                <p:cNvPr id="10281" name="Rectangle 84"/>
                <p:cNvSpPr>
                  <a:spLocks noChangeArrowheads="1"/>
                </p:cNvSpPr>
                <p:nvPr/>
              </p:nvSpPr>
              <p:spPr bwMode="auto">
                <a:xfrm>
                  <a:off x="43" y="2649"/>
                  <a:ext cx="667" cy="1036"/>
                </a:xfrm>
                <a:prstGeom prst="rect">
                  <a:avLst/>
                </a:prstGeom>
                <a:noFill/>
                <a:ln w="9525">
                  <a:noFill/>
                  <a:miter lim="800000"/>
                  <a:headEnd/>
                  <a:tailEnd/>
                </a:ln>
              </p:spPr>
              <p:txBody>
                <a:bodyPr/>
                <a:lstStyle/>
                <a:p>
                  <a:pPr algn="just"/>
                  <a:endParaRPr lang="pt-PT" sz="1200">
                    <a:latin typeface="Times New Roman" pitchFamily="18" charset="0"/>
                    <a:cs typeface="Times New Roman" pitchFamily="18" charset="0"/>
                  </a:endParaRPr>
                </a:p>
                <a:p>
                  <a:pPr algn="just"/>
                  <a:r>
                    <a:rPr lang="pt-PT" sz="1400">
                      <a:latin typeface="Times New Roman" pitchFamily="18" charset="0"/>
                      <a:cs typeface="Times New Roman" pitchFamily="18" charset="0"/>
                    </a:rPr>
                    <a:t>Aberta/ situação conjectural</a:t>
                  </a:r>
                  <a:endParaRPr lang="pt-BR" sz="1400">
                    <a:latin typeface="Arial Unicode MS" pitchFamily="34" charset="-128"/>
                    <a:ea typeface="Arial Unicode MS" pitchFamily="34" charset="-128"/>
                    <a:cs typeface="Arial Unicode MS" pitchFamily="34" charset="-128"/>
                  </a:endParaRPr>
                </a:p>
                <a:p>
                  <a:pPr algn="just" eaLnBrk="0" hangingPunct="0"/>
                  <a:r>
                    <a:rPr lang="pt-BR" sz="1200">
                      <a:latin typeface="Arial Unicode MS" pitchFamily="34" charset="-128"/>
                      <a:ea typeface="Arial Unicode MS" pitchFamily="34" charset="-128"/>
                      <a:cs typeface="Arial Unicode MS" pitchFamily="34" charset="-128"/>
                    </a:rPr>
                    <a:t> </a:t>
                  </a:r>
                </a:p>
                <a:p>
                  <a:pPr algn="just" eaLnBrk="0" hangingPunct="0"/>
                  <a:endParaRPr lang="pt-BR"/>
                </a:p>
              </p:txBody>
            </p:sp>
            <p:sp>
              <p:nvSpPr>
                <p:cNvPr id="10282" name="Rectangle 118"/>
                <p:cNvSpPr>
                  <a:spLocks noChangeArrowheads="1"/>
                </p:cNvSpPr>
                <p:nvPr/>
              </p:nvSpPr>
              <p:spPr bwMode="auto">
                <a:xfrm>
                  <a:off x="0" y="2649"/>
                  <a:ext cx="753" cy="1036"/>
                </a:xfrm>
                <a:prstGeom prst="rect">
                  <a:avLst/>
                </a:prstGeom>
                <a:noFill/>
                <a:ln w="7">
                  <a:solidFill>
                    <a:srgbClr val="A0A0A0"/>
                  </a:solidFill>
                  <a:miter lim="800000"/>
                  <a:headEnd/>
                  <a:tailEnd/>
                </a:ln>
              </p:spPr>
              <p:txBody>
                <a:bodyPr/>
                <a:lstStyle/>
                <a:p>
                  <a:endParaRPr lang="pt-BR"/>
                </a:p>
              </p:txBody>
            </p:sp>
          </p:grpSp>
          <p:grpSp>
            <p:nvGrpSpPr>
              <p:cNvPr id="10260" name="Group 121"/>
              <p:cNvGrpSpPr>
                <a:grpSpLocks/>
              </p:cNvGrpSpPr>
              <p:nvPr/>
            </p:nvGrpSpPr>
            <p:grpSpPr bwMode="auto">
              <a:xfrm>
                <a:off x="753" y="2649"/>
                <a:ext cx="1050" cy="1036"/>
                <a:chOff x="753" y="2649"/>
                <a:chExt cx="1050" cy="1036"/>
              </a:xfrm>
            </p:grpSpPr>
            <p:sp>
              <p:nvSpPr>
                <p:cNvPr id="10279" name="Rectangle 85"/>
                <p:cNvSpPr>
                  <a:spLocks noChangeArrowheads="1"/>
                </p:cNvSpPr>
                <p:nvPr/>
              </p:nvSpPr>
              <p:spPr bwMode="auto">
                <a:xfrm>
                  <a:off x="796" y="2649"/>
                  <a:ext cx="964" cy="1036"/>
                </a:xfrm>
                <a:prstGeom prst="rect">
                  <a:avLst/>
                </a:prstGeom>
                <a:noFill/>
                <a:ln w="9525">
                  <a:noFill/>
                  <a:miter lim="800000"/>
                  <a:headEnd/>
                  <a:tailEnd/>
                </a:ln>
              </p:spPr>
              <p:txBody>
                <a:bodyPr/>
                <a:lstStyle/>
                <a:p>
                  <a:pPr algn="just"/>
                  <a:endParaRPr lang="pt-PT" sz="1200">
                    <a:latin typeface="Times New Roman" pitchFamily="18" charset="0"/>
                    <a:cs typeface="Times New Roman" pitchFamily="18" charset="0"/>
                  </a:endParaRPr>
                </a:p>
                <a:p>
                  <a:pPr algn="just"/>
                  <a:r>
                    <a:rPr lang="pt-PT" sz="1400">
                      <a:latin typeface="Times New Roman" pitchFamily="18" charset="0"/>
                      <a:cs typeface="Times New Roman" pitchFamily="18" charset="0"/>
                    </a:rPr>
                    <a:t>Manifestação emocional de agrado ou desagrado pelo ocorrido.</a:t>
                  </a:r>
                  <a:endParaRPr lang="pt-BR" sz="1400">
                    <a:latin typeface="Arial Unicode MS" pitchFamily="34" charset="-128"/>
                    <a:ea typeface="Arial Unicode MS" pitchFamily="34" charset="-128"/>
                    <a:cs typeface="Arial Unicode MS" pitchFamily="34" charset="-128"/>
                  </a:endParaRPr>
                </a:p>
                <a:p>
                  <a:pPr algn="just" eaLnBrk="0" hangingPunct="0"/>
                  <a:r>
                    <a:rPr lang="pt-BR" sz="1200">
                      <a:latin typeface="Arial Unicode MS" pitchFamily="34" charset="-128"/>
                      <a:ea typeface="Arial Unicode MS" pitchFamily="34" charset="-128"/>
                      <a:cs typeface="Arial Unicode MS" pitchFamily="34" charset="-128"/>
                    </a:rPr>
                    <a:t> </a:t>
                  </a:r>
                </a:p>
                <a:p>
                  <a:pPr algn="just" eaLnBrk="0" hangingPunct="0"/>
                  <a:endParaRPr lang="pt-BR"/>
                </a:p>
              </p:txBody>
            </p:sp>
            <p:sp>
              <p:nvSpPr>
                <p:cNvPr id="10280" name="Rectangle 120"/>
                <p:cNvSpPr>
                  <a:spLocks noChangeArrowheads="1"/>
                </p:cNvSpPr>
                <p:nvPr/>
              </p:nvSpPr>
              <p:spPr bwMode="auto">
                <a:xfrm>
                  <a:off x="753" y="2649"/>
                  <a:ext cx="1050" cy="1036"/>
                </a:xfrm>
                <a:prstGeom prst="rect">
                  <a:avLst/>
                </a:prstGeom>
                <a:noFill/>
                <a:ln w="7">
                  <a:solidFill>
                    <a:srgbClr val="A0A0A0"/>
                  </a:solidFill>
                  <a:miter lim="800000"/>
                  <a:headEnd/>
                  <a:tailEnd/>
                </a:ln>
              </p:spPr>
              <p:txBody>
                <a:bodyPr/>
                <a:lstStyle/>
                <a:p>
                  <a:endParaRPr lang="pt-BR"/>
                </a:p>
              </p:txBody>
            </p:sp>
          </p:grpSp>
          <p:grpSp>
            <p:nvGrpSpPr>
              <p:cNvPr id="10261" name="Group 123"/>
              <p:cNvGrpSpPr>
                <a:grpSpLocks/>
              </p:cNvGrpSpPr>
              <p:nvPr/>
            </p:nvGrpSpPr>
            <p:grpSpPr bwMode="auto">
              <a:xfrm>
                <a:off x="1803" y="2649"/>
                <a:ext cx="1050" cy="1036"/>
                <a:chOff x="1803" y="2649"/>
                <a:chExt cx="1050" cy="1036"/>
              </a:xfrm>
            </p:grpSpPr>
            <p:sp>
              <p:nvSpPr>
                <p:cNvPr id="10277" name="Rectangle 86"/>
                <p:cNvSpPr>
                  <a:spLocks noChangeArrowheads="1"/>
                </p:cNvSpPr>
                <p:nvPr/>
              </p:nvSpPr>
              <p:spPr bwMode="auto">
                <a:xfrm>
                  <a:off x="1846" y="2649"/>
                  <a:ext cx="964" cy="1036"/>
                </a:xfrm>
                <a:prstGeom prst="rect">
                  <a:avLst/>
                </a:prstGeom>
                <a:noFill/>
                <a:ln w="9525">
                  <a:noFill/>
                  <a:miter lim="800000"/>
                  <a:headEnd/>
                  <a:tailEnd/>
                </a:ln>
              </p:spPr>
              <p:txBody>
                <a:bodyPr/>
                <a:lstStyle/>
                <a:p>
                  <a:pPr algn="just"/>
                  <a:endParaRPr lang="pt-PT" sz="1200">
                    <a:latin typeface="Times New Roman" pitchFamily="18" charset="0"/>
                    <a:cs typeface="Times New Roman" pitchFamily="18" charset="0"/>
                  </a:endParaRPr>
                </a:p>
                <a:p>
                  <a:pPr algn="just"/>
                  <a:r>
                    <a:rPr lang="pt-PT" sz="1400">
                      <a:latin typeface="Times New Roman" pitchFamily="18" charset="0"/>
                      <a:cs typeface="Times New Roman" pitchFamily="18" charset="0"/>
                    </a:rPr>
                    <a:t>Intuição associativa e experiencial para não errar Intuição selectiva de prudência.</a:t>
                  </a:r>
                  <a:endParaRPr lang="pt-BR" sz="1400">
                    <a:latin typeface="Arial Unicode MS" pitchFamily="34" charset="-128"/>
                    <a:ea typeface="Arial Unicode MS" pitchFamily="34" charset="-128"/>
                    <a:cs typeface="Arial Unicode MS" pitchFamily="34" charset="-128"/>
                  </a:endParaRPr>
                </a:p>
                <a:p>
                  <a:pPr algn="just" eaLnBrk="0" hangingPunct="0"/>
                  <a:endParaRPr lang="pt-BR" sz="1400"/>
                </a:p>
              </p:txBody>
            </p:sp>
            <p:sp>
              <p:nvSpPr>
                <p:cNvPr id="10278" name="Rectangle 122"/>
                <p:cNvSpPr>
                  <a:spLocks noChangeArrowheads="1"/>
                </p:cNvSpPr>
                <p:nvPr/>
              </p:nvSpPr>
              <p:spPr bwMode="auto">
                <a:xfrm>
                  <a:off x="1803" y="2649"/>
                  <a:ext cx="1050" cy="1036"/>
                </a:xfrm>
                <a:prstGeom prst="rect">
                  <a:avLst/>
                </a:prstGeom>
                <a:noFill/>
                <a:ln w="7">
                  <a:solidFill>
                    <a:srgbClr val="A0A0A0"/>
                  </a:solidFill>
                  <a:miter lim="800000"/>
                  <a:headEnd/>
                  <a:tailEnd/>
                </a:ln>
              </p:spPr>
              <p:txBody>
                <a:bodyPr/>
                <a:lstStyle/>
                <a:p>
                  <a:endParaRPr lang="pt-BR"/>
                </a:p>
              </p:txBody>
            </p:sp>
          </p:grpSp>
          <p:grpSp>
            <p:nvGrpSpPr>
              <p:cNvPr id="10262" name="Group 125"/>
              <p:cNvGrpSpPr>
                <a:grpSpLocks/>
              </p:cNvGrpSpPr>
              <p:nvPr/>
            </p:nvGrpSpPr>
            <p:grpSpPr bwMode="auto">
              <a:xfrm>
                <a:off x="2853" y="2649"/>
                <a:ext cx="979" cy="1036"/>
                <a:chOff x="2853" y="2649"/>
                <a:chExt cx="979" cy="1036"/>
              </a:xfrm>
            </p:grpSpPr>
            <p:sp>
              <p:nvSpPr>
                <p:cNvPr id="10275" name="Rectangle 87"/>
                <p:cNvSpPr>
                  <a:spLocks noChangeArrowheads="1"/>
                </p:cNvSpPr>
                <p:nvPr/>
              </p:nvSpPr>
              <p:spPr bwMode="auto">
                <a:xfrm>
                  <a:off x="2896" y="2649"/>
                  <a:ext cx="893" cy="1036"/>
                </a:xfrm>
                <a:prstGeom prst="rect">
                  <a:avLst/>
                </a:prstGeom>
                <a:noFill/>
                <a:ln w="9525">
                  <a:noFill/>
                  <a:miter lim="800000"/>
                  <a:headEnd/>
                  <a:tailEnd/>
                </a:ln>
              </p:spPr>
              <p:txBody>
                <a:bodyPr/>
                <a:lstStyle/>
                <a:p>
                  <a:pPr algn="just"/>
                  <a:endParaRPr lang="pt-BR" sz="1200">
                    <a:latin typeface="Times New Roman" pitchFamily="18" charset="0"/>
                    <a:cs typeface="Times New Roman" pitchFamily="18" charset="0"/>
                  </a:endParaRPr>
                </a:p>
                <a:p>
                  <a:pPr algn="just"/>
                  <a:r>
                    <a:rPr lang="pt-BR" sz="1400">
                      <a:latin typeface="Times New Roman" pitchFamily="18" charset="0"/>
                      <a:cs typeface="Times New Roman" pitchFamily="18" charset="0"/>
                    </a:rPr>
                    <a:t>Formulação de dilemas éticos contextualizados na experiência</a:t>
                  </a:r>
                  <a:r>
                    <a:rPr lang="pt-BR" sz="1200">
                      <a:latin typeface="Times New Roman" pitchFamily="18" charset="0"/>
                      <a:cs typeface="Times New Roman" pitchFamily="18" charset="0"/>
                    </a:rPr>
                    <a:t>.</a:t>
                  </a:r>
                  <a:endParaRPr lang="pt-BR" sz="1200">
                    <a:latin typeface="Arial Unicode MS" pitchFamily="34" charset="-128"/>
                    <a:ea typeface="Arial Unicode MS" pitchFamily="34" charset="-128"/>
                    <a:cs typeface="Arial Unicode MS" pitchFamily="34" charset="-128"/>
                  </a:endParaRPr>
                </a:p>
                <a:p>
                  <a:pPr algn="just" eaLnBrk="0" hangingPunct="0"/>
                  <a:r>
                    <a:rPr lang="pt-BR" sz="1200">
                      <a:latin typeface="Arial Unicode MS" pitchFamily="34" charset="-128"/>
                      <a:ea typeface="Arial Unicode MS" pitchFamily="34" charset="-128"/>
                      <a:cs typeface="Arial Unicode MS" pitchFamily="34" charset="-128"/>
                    </a:rPr>
                    <a:t> </a:t>
                  </a:r>
                </a:p>
                <a:p>
                  <a:pPr algn="just" eaLnBrk="0" hangingPunct="0"/>
                  <a:endParaRPr lang="pt-BR"/>
                </a:p>
              </p:txBody>
            </p:sp>
            <p:sp>
              <p:nvSpPr>
                <p:cNvPr id="10276" name="Rectangle 124"/>
                <p:cNvSpPr>
                  <a:spLocks noChangeArrowheads="1"/>
                </p:cNvSpPr>
                <p:nvPr/>
              </p:nvSpPr>
              <p:spPr bwMode="auto">
                <a:xfrm>
                  <a:off x="2853" y="2649"/>
                  <a:ext cx="979" cy="1036"/>
                </a:xfrm>
                <a:prstGeom prst="rect">
                  <a:avLst/>
                </a:prstGeom>
                <a:noFill/>
                <a:ln w="7">
                  <a:solidFill>
                    <a:srgbClr val="A0A0A0"/>
                  </a:solidFill>
                  <a:miter lim="800000"/>
                  <a:headEnd/>
                  <a:tailEnd/>
                </a:ln>
              </p:spPr>
              <p:txBody>
                <a:bodyPr/>
                <a:lstStyle/>
                <a:p>
                  <a:endParaRPr lang="pt-BR"/>
                </a:p>
              </p:txBody>
            </p:sp>
          </p:grpSp>
          <p:grpSp>
            <p:nvGrpSpPr>
              <p:cNvPr id="10263" name="Group 127"/>
              <p:cNvGrpSpPr>
                <a:grpSpLocks/>
              </p:cNvGrpSpPr>
              <p:nvPr/>
            </p:nvGrpSpPr>
            <p:grpSpPr bwMode="auto">
              <a:xfrm>
                <a:off x="0" y="3685"/>
                <a:ext cx="753" cy="806"/>
                <a:chOff x="0" y="3685"/>
                <a:chExt cx="753" cy="806"/>
              </a:xfrm>
            </p:grpSpPr>
            <p:sp>
              <p:nvSpPr>
                <p:cNvPr id="10273" name="Rectangle 88"/>
                <p:cNvSpPr>
                  <a:spLocks noChangeArrowheads="1"/>
                </p:cNvSpPr>
                <p:nvPr/>
              </p:nvSpPr>
              <p:spPr bwMode="auto">
                <a:xfrm>
                  <a:off x="43" y="3685"/>
                  <a:ext cx="667" cy="806"/>
                </a:xfrm>
                <a:prstGeom prst="rect">
                  <a:avLst/>
                </a:prstGeom>
                <a:noFill/>
                <a:ln w="9525">
                  <a:noFill/>
                  <a:miter lim="800000"/>
                  <a:headEnd/>
                  <a:tailEnd/>
                </a:ln>
              </p:spPr>
              <p:txBody>
                <a:bodyPr/>
                <a:lstStyle/>
                <a:p>
                  <a:pPr algn="just"/>
                  <a:endParaRPr lang="pt-PT" sz="1200">
                    <a:latin typeface="Times New Roman" pitchFamily="18" charset="0"/>
                    <a:cs typeface="Times New Roman" pitchFamily="18" charset="0"/>
                  </a:endParaRPr>
                </a:p>
                <a:p>
                  <a:pPr algn="just"/>
                  <a:r>
                    <a:rPr lang="pt-PT" sz="1400">
                      <a:latin typeface="Times New Roman" pitchFamily="18" charset="0"/>
                      <a:cs typeface="Times New Roman" pitchFamily="18" charset="0"/>
                    </a:rPr>
                    <a:t>Engajamento metacognitivo</a:t>
                  </a:r>
                  <a:endParaRPr lang="pt-BR" sz="1400">
                    <a:latin typeface="Arial Unicode MS" pitchFamily="34" charset="-128"/>
                    <a:ea typeface="Arial Unicode MS" pitchFamily="34" charset="-128"/>
                    <a:cs typeface="Arial Unicode MS" pitchFamily="34" charset="-128"/>
                  </a:endParaRPr>
                </a:p>
                <a:p>
                  <a:pPr algn="just" eaLnBrk="0" hangingPunct="0"/>
                  <a:r>
                    <a:rPr lang="pt-BR" sz="1200">
                      <a:latin typeface="Arial Unicode MS" pitchFamily="34" charset="-128"/>
                      <a:ea typeface="Arial Unicode MS" pitchFamily="34" charset="-128"/>
                      <a:cs typeface="Arial Unicode MS" pitchFamily="34" charset="-128"/>
                    </a:rPr>
                    <a:t> </a:t>
                  </a:r>
                </a:p>
                <a:p>
                  <a:pPr algn="just" eaLnBrk="0" hangingPunct="0"/>
                  <a:endParaRPr lang="pt-BR"/>
                </a:p>
              </p:txBody>
            </p:sp>
            <p:sp>
              <p:nvSpPr>
                <p:cNvPr id="10274" name="Rectangle 126"/>
                <p:cNvSpPr>
                  <a:spLocks noChangeArrowheads="1"/>
                </p:cNvSpPr>
                <p:nvPr/>
              </p:nvSpPr>
              <p:spPr bwMode="auto">
                <a:xfrm>
                  <a:off x="0" y="3685"/>
                  <a:ext cx="753" cy="806"/>
                </a:xfrm>
                <a:prstGeom prst="rect">
                  <a:avLst/>
                </a:prstGeom>
                <a:noFill/>
                <a:ln w="7">
                  <a:solidFill>
                    <a:srgbClr val="A0A0A0"/>
                  </a:solidFill>
                  <a:miter lim="800000"/>
                  <a:headEnd/>
                  <a:tailEnd/>
                </a:ln>
              </p:spPr>
              <p:txBody>
                <a:bodyPr/>
                <a:lstStyle/>
                <a:p>
                  <a:endParaRPr lang="pt-BR"/>
                </a:p>
              </p:txBody>
            </p:sp>
          </p:grpSp>
          <p:grpSp>
            <p:nvGrpSpPr>
              <p:cNvPr id="10264" name="Group 129"/>
              <p:cNvGrpSpPr>
                <a:grpSpLocks/>
              </p:cNvGrpSpPr>
              <p:nvPr/>
            </p:nvGrpSpPr>
            <p:grpSpPr bwMode="auto">
              <a:xfrm>
                <a:off x="753" y="3685"/>
                <a:ext cx="1050" cy="806"/>
                <a:chOff x="753" y="3685"/>
                <a:chExt cx="1050" cy="806"/>
              </a:xfrm>
            </p:grpSpPr>
            <p:sp>
              <p:nvSpPr>
                <p:cNvPr id="10271" name="Rectangle 89"/>
                <p:cNvSpPr>
                  <a:spLocks noChangeArrowheads="1"/>
                </p:cNvSpPr>
                <p:nvPr/>
              </p:nvSpPr>
              <p:spPr bwMode="auto">
                <a:xfrm>
                  <a:off x="796" y="3685"/>
                  <a:ext cx="964" cy="806"/>
                </a:xfrm>
                <a:prstGeom prst="rect">
                  <a:avLst/>
                </a:prstGeom>
                <a:noFill/>
                <a:ln w="9525">
                  <a:noFill/>
                  <a:miter lim="800000"/>
                  <a:headEnd/>
                  <a:tailEnd/>
                </a:ln>
              </p:spPr>
              <p:txBody>
                <a:bodyPr/>
                <a:lstStyle/>
                <a:p>
                  <a:pPr algn="just"/>
                  <a:endParaRPr lang="pt-PT" sz="1200">
                    <a:latin typeface="Times New Roman" pitchFamily="18" charset="0"/>
                    <a:cs typeface="Times New Roman" pitchFamily="18" charset="0"/>
                  </a:endParaRPr>
                </a:p>
                <a:p>
                  <a:pPr algn="just"/>
                  <a:r>
                    <a:rPr lang="pt-PT" sz="1400">
                      <a:latin typeface="Times New Roman" pitchFamily="18" charset="0"/>
                      <a:cs typeface="Times New Roman" pitchFamily="18" charset="0"/>
                    </a:rPr>
                    <a:t>Censura e sanção aos que fazem menos bem. </a:t>
                  </a:r>
                  <a:endParaRPr lang="pt-BR" sz="1400">
                    <a:latin typeface="Arial Unicode MS" pitchFamily="34" charset="-128"/>
                    <a:ea typeface="Arial Unicode MS" pitchFamily="34" charset="-128"/>
                    <a:cs typeface="Arial Unicode MS" pitchFamily="34" charset="-128"/>
                  </a:endParaRPr>
                </a:p>
                <a:p>
                  <a:pPr algn="just" eaLnBrk="0" hangingPunct="0"/>
                  <a:endParaRPr lang="pt-BR" sz="1400"/>
                </a:p>
              </p:txBody>
            </p:sp>
            <p:sp>
              <p:nvSpPr>
                <p:cNvPr id="10272" name="Rectangle 128"/>
                <p:cNvSpPr>
                  <a:spLocks noChangeArrowheads="1"/>
                </p:cNvSpPr>
                <p:nvPr/>
              </p:nvSpPr>
              <p:spPr bwMode="auto">
                <a:xfrm>
                  <a:off x="753" y="3685"/>
                  <a:ext cx="1050" cy="806"/>
                </a:xfrm>
                <a:prstGeom prst="rect">
                  <a:avLst/>
                </a:prstGeom>
                <a:noFill/>
                <a:ln w="7">
                  <a:solidFill>
                    <a:srgbClr val="A0A0A0"/>
                  </a:solidFill>
                  <a:miter lim="800000"/>
                  <a:headEnd/>
                  <a:tailEnd/>
                </a:ln>
              </p:spPr>
              <p:txBody>
                <a:bodyPr/>
                <a:lstStyle/>
                <a:p>
                  <a:endParaRPr lang="pt-BR"/>
                </a:p>
              </p:txBody>
            </p:sp>
          </p:grpSp>
          <p:grpSp>
            <p:nvGrpSpPr>
              <p:cNvPr id="10265" name="Group 131"/>
              <p:cNvGrpSpPr>
                <a:grpSpLocks/>
              </p:cNvGrpSpPr>
              <p:nvPr/>
            </p:nvGrpSpPr>
            <p:grpSpPr bwMode="auto">
              <a:xfrm>
                <a:off x="1803" y="3685"/>
                <a:ext cx="1050" cy="806"/>
                <a:chOff x="1803" y="3685"/>
                <a:chExt cx="1050" cy="806"/>
              </a:xfrm>
            </p:grpSpPr>
            <p:sp>
              <p:nvSpPr>
                <p:cNvPr id="10269" name="Rectangle 90"/>
                <p:cNvSpPr>
                  <a:spLocks noChangeArrowheads="1"/>
                </p:cNvSpPr>
                <p:nvPr/>
              </p:nvSpPr>
              <p:spPr bwMode="auto">
                <a:xfrm>
                  <a:off x="1846" y="3685"/>
                  <a:ext cx="964" cy="806"/>
                </a:xfrm>
                <a:prstGeom prst="rect">
                  <a:avLst/>
                </a:prstGeom>
                <a:noFill/>
                <a:ln w="9525">
                  <a:noFill/>
                  <a:miter lim="800000"/>
                  <a:headEnd/>
                  <a:tailEnd/>
                </a:ln>
              </p:spPr>
              <p:txBody>
                <a:bodyPr/>
                <a:lstStyle/>
                <a:p>
                  <a:pPr algn="just"/>
                  <a:r>
                    <a:rPr lang="pt-BR" sz="1400">
                      <a:latin typeface="Times New Roman" pitchFamily="18" charset="0"/>
                      <a:cs typeface="Times New Roman" pitchFamily="18" charset="0"/>
                    </a:rPr>
                    <a:t>Narrativa exemplar de sistema de valores. </a:t>
                  </a:r>
                  <a:r>
                    <a:rPr lang="pt-PT" sz="1400">
                      <a:latin typeface="Times New Roman" pitchFamily="18" charset="0"/>
                      <a:cs typeface="Times New Roman" pitchFamily="18" charset="0"/>
                    </a:rPr>
                    <a:t>Reconhecimento aos que fazem bem</a:t>
                  </a:r>
                  <a:r>
                    <a:rPr lang="pt-PT" sz="1200">
                      <a:latin typeface="Times New Roman" pitchFamily="18" charset="0"/>
                      <a:cs typeface="Times New Roman" pitchFamily="18" charset="0"/>
                    </a:rPr>
                    <a:t>.</a:t>
                  </a:r>
                  <a:endParaRPr lang="pt-BR" sz="1200">
                    <a:latin typeface="Arial Unicode MS" pitchFamily="34" charset="-128"/>
                    <a:ea typeface="Arial Unicode MS" pitchFamily="34" charset="-128"/>
                    <a:cs typeface="Arial Unicode MS" pitchFamily="34" charset="-128"/>
                  </a:endParaRPr>
                </a:p>
                <a:p>
                  <a:pPr algn="just" eaLnBrk="0" hangingPunct="0"/>
                  <a:endParaRPr lang="pt-BR"/>
                </a:p>
              </p:txBody>
            </p:sp>
            <p:sp>
              <p:nvSpPr>
                <p:cNvPr id="10270" name="Rectangle 130"/>
                <p:cNvSpPr>
                  <a:spLocks noChangeArrowheads="1"/>
                </p:cNvSpPr>
                <p:nvPr/>
              </p:nvSpPr>
              <p:spPr bwMode="auto">
                <a:xfrm>
                  <a:off x="1803" y="3685"/>
                  <a:ext cx="1050" cy="806"/>
                </a:xfrm>
                <a:prstGeom prst="rect">
                  <a:avLst/>
                </a:prstGeom>
                <a:noFill/>
                <a:ln w="7">
                  <a:solidFill>
                    <a:srgbClr val="A0A0A0"/>
                  </a:solidFill>
                  <a:miter lim="800000"/>
                  <a:headEnd/>
                  <a:tailEnd/>
                </a:ln>
              </p:spPr>
              <p:txBody>
                <a:bodyPr/>
                <a:lstStyle/>
                <a:p>
                  <a:endParaRPr lang="pt-BR"/>
                </a:p>
              </p:txBody>
            </p:sp>
          </p:grpSp>
          <p:grpSp>
            <p:nvGrpSpPr>
              <p:cNvPr id="10266" name="Group 133"/>
              <p:cNvGrpSpPr>
                <a:grpSpLocks/>
              </p:cNvGrpSpPr>
              <p:nvPr/>
            </p:nvGrpSpPr>
            <p:grpSpPr bwMode="auto">
              <a:xfrm>
                <a:off x="2853" y="3685"/>
                <a:ext cx="979" cy="806"/>
                <a:chOff x="2853" y="3685"/>
                <a:chExt cx="979" cy="806"/>
              </a:xfrm>
            </p:grpSpPr>
            <p:sp>
              <p:nvSpPr>
                <p:cNvPr id="10267" name="Rectangle 91"/>
                <p:cNvSpPr>
                  <a:spLocks noChangeArrowheads="1"/>
                </p:cNvSpPr>
                <p:nvPr/>
              </p:nvSpPr>
              <p:spPr bwMode="auto">
                <a:xfrm>
                  <a:off x="2896" y="3685"/>
                  <a:ext cx="893" cy="806"/>
                </a:xfrm>
                <a:prstGeom prst="rect">
                  <a:avLst/>
                </a:prstGeom>
                <a:noFill/>
                <a:ln w="9525">
                  <a:noFill/>
                  <a:miter lim="800000"/>
                  <a:headEnd/>
                  <a:tailEnd/>
                </a:ln>
              </p:spPr>
              <p:txBody>
                <a:bodyPr/>
                <a:lstStyle/>
                <a:p>
                  <a:pPr algn="just"/>
                  <a:r>
                    <a:rPr lang="pt-BR" sz="1400">
                      <a:latin typeface="Times New Roman" pitchFamily="18" charset="0"/>
                      <a:cs typeface="Times New Roman" pitchFamily="18" charset="0"/>
                    </a:rPr>
                    <a:t>Re</a:t>
                  </a:r>
                  <a:r>
                    <a:rPr lang="pt-PT" sz="1400">
                      <a:latin typeface="Times New Roman" pitchFamily="18" charset="0"/>
                      <a:cs typeface="Times New Roman" pitchFamily="18" charset="0"/>
                    </a:rPr>
                    <a:t>formulação de orientações gerais e abstractas para a ação visando à (melhoria).</a:t>
                  </a:r>
                  <a:endParaRPr lang="pt-BR" sz="1400">
                    <a:latin typeface="Arial Unicode MS" pitchFamily="34" charset="-128"/>
                    <a:ea typeface="Arial Unicode MS" pitchFamily="34" charset="-128"/>
                    <a:cs typeface="Arial Unicode MS" pitchFamily="34" charset="-128"/>
                  </a:endParaRPr>
                </a:p>
                <a:p>
                  <a:pPr algn="just" eaLnBrk="0" hangingPunct="0"/>
                  <a:endParaRPr lang="pt-BR" sz="1400"/>
                </a:p>
              </p:txBody>
            </p:sp>
            <p:sp>
              <p:nvSpPr>
                <p:cNvPr id="10268" name="Rectangle 132"/>
                <p:cNvSpPr>
                  <a:spLocks noChangeArrowheads="1"/>
                </p:cNvSpPr>
                <p:nvPr/>
              </p:nvSpPr>
              <p:spPr bwMode="auto">
                <a:xfrm>
                  <a:off x="2853" y="3685"/>
                  <a:ext cx="979" cy="806"/>
                </a:xfrm>
                <a:prstGeom prst="rect">
                  <a:avLst/>
                </a:prstGeom>
                <a:noFill/>
                <a:ln w="7">
                  <a:solidFill>
                    <a:srgbClr val="A0A0A0"/>
                  </a:solidFill>
                  <a:miter lim="800000"/>
                  <a:headEnd/>
                  <a:tailEnd/>
                </a:ln>
              </p:spPr>
              <p:txBody>
                <a:bodyPr/>
                <a:lstStyle/>
                <a:p>
                  <a:endParaRPr lang="pt-BR"/>
                </a:p>
              </p:txBody>
            </p:sp>
          </p:grpSp>
        </p:grpSp>
        <p:sp>
          <p:nvSpPr>
            <p:cNvPr id="10245" name="Rectangle 135"/>
            <p:cNvSpPr>
              <a:spLocks noChangeArrowheads="1"/>
            </p:cNvSpPr>
            <p:nvPr/>
          </p:nvSpPr>
          <p:spPr bwMode="auto">
            <a:xfrm>
              <a:off x="-3" y="-3"/>
              <a:ext cx="3838" cy="4497"/>
            </a:xfrm>
            <a:prstGeom prst="rect">
              <a:avLst/>
            </a:prstGeom>
            <a:noFill/>
            <a:ln w="9525">
              <a:solidFill>
                <a:srgbClr val="A0A0A0"/>
              </a:solidFill>
              <a:miter lim="800000"/>
              <a:headEnd/>
              <a:tailEnd/>
            </a:ln>
          </p:spPr>
          <p:txBody>
            <a:bodyPr/>
            <a:lstStyle/>
            <a:p>
              <a:endParaRPr lang="pt-BR"/>
            </a:p>
          </p:txBody>
        </p:sp>
      </p:grpSp>
    </p:spTree>
  </p:cSld>
  <p:clrMapOvr>
    <a:masterClrMapping/>
  </p:clrMapOvr>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894</Words>
  <Application>Microsoft Office PowerPoint</Application>
  <PresentationFormat>Apresentação na tela (4:3)</PresentationFormat>
  <Paragraphs>95</Paragraphs>
  <Slides>11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11</vt:i4>
      </vt:variant>
    </vt:vector>
  </HeadingPairs>
  <TitlesOfParts>
    <vt:vector size="16" baseType="lpstr">
      <vt:lpstr>Arial</vt:lpstr>
      <vt:lpstr>Calibri</vt:lpstr>
      <vt:lpstr>Times New Roman</vt:lpstr>
      <vt:lpstr>Arial Unicode MS</vt:lpstr>
      <vt:lpstr>Design padrão</vt:lpstr>
      <vt:lpstr>II Seminário Internacional Formação de Trabalhadores Técnicos em Saúde no Mercosul  Etnografias profissionais e questões teórico-metodológicas na investigação do trabalho social: proposta de releitura do trabalho em saúde no Brasil a partir da experiência de Portugal</vt:lpstr>
      <vt:lpstr>1. A investigação em trabalho social em Portugal e as tendências do estudo do trabalho em saúde no Brasil</vt:lpstr>
      <vt:lpstr>1. A investigação em trabalho social em Portugal e as tendências do estudo do trabalho em saúde no Brasil</vt:lpstr>
      <vt:lpstr>1. A investigação em trabalho social em Portugal e as tendências do estudo do trabalho em saúde no Brasil</vt:lpstr>
      <vt:lpstr>1. A investigação em trabalho social em Portugal e as tendências do estudo do trabalho em saúde no Brasil</vt:lpstr>
      <vt:lpstr>1.1. O saber profissional em trabalho social como objeto científico na perspectiva das etnografias profissionais</vt:lpstr>
      <vt:lpstr> 2. Etnografias profissionais com trabalhadores sociais do terceiro setor e possíveis releituras para o trabalho em saúde </vt:lpstr>
      <vt:lpstr>Slide 8</vt:lpstr>
      <vt:lpstr> 2.1. Tipologias da sociocognição no trabalho profissional social em situação na perspectiva da ação  </vt:lpstr>
      <vt:lpstr> 2.1. Tipologias da sociocognição no trabalho profissional social em situação na perspectiva da ação  </vt:lpstr>
      <vt:lpstr> Contribuições para a superação de dualismos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Seminário Internacional Formação de Trabalhadores Técnicos em Saúde no Mercosul  Etnografias profissionais e questões teórico-metodológicas na investigação do trabalho social: proposta de releitura do trabalho em saúde no Brasil a partir da experiência de Portugal</dc:title>
  <dc:creator>GF</dc:creator>
  <cp:lastModifiedBy>EPSJV</cp:lastModifiedBy>
  <cp:revision>15</cp:revision>
  <dcterms:created xsi:type="dcterms:W3CDTF">2012-11-28T12:37:40Z</dcterms:created>
  <dcterms:modified xsi:type="dcterms:W3CDTF">2012-12-04T16:30:02Z</dcterms:modified>
</cp:coreProperties>
</file>