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7"/>
  </p:notesMasterIdLst>
  <p:handoutMasterIdLst>
    <p:handoutMasterId r:id="rId28"/>
  </p:handoutMasterIdLst>
  <p:sldIdLst>
    <p:sldId id="257" r:id="rId2"/>
    <p:sldId id="271" r:id="rId3"/>
    <p:sldId id="274" r:id="rId4"/>
    <p:sldId id="295" r:id="rId5"/>
    <p:sldId id="363" r:id="rId6"/>
    <p:sldId id="374" r:id="rId7"/>
    <p:sldId id="375" r:id="rId8"/>
    <p:sldId id="376" r:id="rId9"/>
    <p:sldId id="377" r:id="rId10"/>
    <p:sldId id="378" r:id="rId11"/>
    <p:sldId id="360" r:id="rId12"/>
    <p:sldId id="335" r:id="rId13"/>
    <p:sldId id="337" r:id="rId14"/>
    <p:sldId id="364" r:id="rId15"/>
    <p:sldId id="346" r:id="rId16"/>
    <p:sldId id="347" r:id="rId17"/>
    <p:sldId id="289" r:id="rId18"/>
    <p:sldId id="349" r:id="rId19"/>
    <p:sldId id="341" r:id="rId20"/>
    <p:sldId id="342" r:id="rId21"/>
    <p:sldId id="343" r:id="rId22"/>
    <p:sldId id="344" r:id="rId23"/>
    <p:sldId id="334" r:id="rId24"/>
    <p:sldId id="362" r:id="rId25"/>
    <p:sldId id="268" r:id="rId26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  <a:srgbClr val="F6ACE1"/>
    <a:srgbClr val="FFC1E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87" autoAdjust="0"/>
    <p:restoredTop sz="97419" autoAdjust="0"/>
  </p:normalViewPr>
  <p:slideViewPr>
    <p:cSldViewPr>
      <p:cViewPr>
        <p:scale>
          <a:sx n="80" d="100"/>
          <a:sy n="8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52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649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988" y="0"/>
            <a:ext cx="2945064" cy="49649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B70ED13-F38C-4A0B-B2D6-829FE5E3A9C7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121"/>
            <a:ext cx="2945064" cy="49649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988" y="9430121"/>
            <a:ext cx="2945064" cy="49649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713B421B-BA0A-473F-AC00-80749AE4C29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59695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9852F9D6-F2B0-4E02-BBDA-1B80F58A22EB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F29AD314-9CBF-4954-87AA-6EC7205DDD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3510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C13A5-511F-4D4F-B778-6AB87858341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077C426-FDDA-4239-BA6F-971867C91A20}" type="datetimeFigureOut">
              <a:rPr lang="pt-BR" smtClean="0"/>
              <a:pPr/>
              <a:t>4/12/2012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153E2D4-48BC-4665-A07C-E5B6D350BA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3.png"/><Relationship Id="rId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3.png"/><Relationship Id="rId5" Type="http://schemas.openxmlformats.org/officeDocument/2006/relationships/image" Target="../media/image4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12" Type="http://schemas.openxmlformats.org/officeDocument/2006/relationships/image" Target="../media/image18.jpeg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11" Type="http://schemas.openxmlformats.org/officeDocument/2006/relationships/image" Target="../media/image17.jpeg"/><Relationship Id="rId5" Type="http://schemas.openxmlformats.org/officeDocument/2006/relationships/image" Target="../media/image4.pn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3.pn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036" y="2204864"/>
            <a:ext cx="8761046" cy="2232248"/>
          </a:xfrm>
        </p:spPr>
        <p:txBody>
          <a:bodyPr>
            <a:noAutofit/>
          </a:bodyPr>
          <a:lstStyle/>
          <a:p>
            <a:pPr marL="285750" indent="-285750">
              <a:spcBef>
                <a:spcPct val="20000"/>
              </a:spcBef>
              <a:defRPr/>
            </a:pPr>
            <a:r>
              <a:rPr lang="pt-BR" sz="3400" b="1" cap="small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Seminário Internacional “Formação de Trabalhadores Técnicos em Saúde no Brasil e no MERCOSUL</a:t>
            </a:r>
            <a:r>
              <a:rPr lang="pt-BR" sz="3400"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pt-BR" sz="3400" b="1" i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02688" y="5157192"/>
            <a:ext cx="4345776" cy="376235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spcBef>
                <a:spcPct val="20000"/>
              </a:spcBef>
              <a:defRPr/>
            </a:pPr>
            <a:r>
              <a:rPr lang="pt-BR" sz="2000" b="1" i="1" dirty="0" smtClean="0">
                <a:solidFill>
                  <a:schemeClr val="tx2">
                    <a:lumMod val="75000"/>
                  </a:schemeClr>
                </a:solidFill>
              </a:rPr>
              <a:t>Rio de Janeiro,  28 de novembro </a:t>
            </a:r>
            <a:r>
              <a:rPr lang="pt-BR" sz="2000" b="1" i="1" dirty="0">
                <a:solidFill>
                  <a:schemeClr val="tx2">
                    <a:lumMod val="75000"/>
                  </a:schemeClr>
                </a:solidFill>
              </a:rPr>
              <a:t>de 2012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sp>
        <p:nvSpPr>
          <p:cNvPr id="6" name="Retângulo 5"/>
          <p:cNvSpPr/>
          <p:nvPr/>
        </p:nvSpPr>
        <p:spPr>
          <a:xfrm>
            <a:off x="198783" y="198495"/>
            <a:ext cx="87492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cap="sm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Ministério da Saúde</a:t>
            </a:r>
            <a:endParaRPr lang="pt-BR" sz="2400" b="1" dirty="0" smtClean="0">
              <a:solidFill>
                <a:schemeClr val="tx2"/>
              </a:solidFill>
            </a:endParaRPr>
          </a:p>
          <a:p>
            <a:pPr algn="ctr"/>
            <a:r>
              <a:rPr lang="pt-BR" sz="2400" b="1" i="1" dirty="0" smtClean="0">
                <a:solidFill>
                  <a:schemeClr val="tx2"/>
                </a:solidFill>
              </a:rPr>
              <a:t>Secretaria </a:t>
            </a:r>
            <a:r>
              <a:rPr lang="pt-BR" sz="2400" b="1" i="1" dirty="0">
                <a:solidFill>
                  <a:schemeClr val="tx2"/>
                </a:solidFill>
              </a:rPr>
              <a:t>de Gestão do Trabalho e da Educação na </a:t>
            </a:r>
            <a:r>
              <a:rPr lang="pt-BR" sz="2400" b="1" i="1" dirty="0" smtClean="0">
                <a:solidFill>
                  <a:schemeClr val="tx2"/>
                </a:solidFill>
              </a:rPr>
              <a:t>Saúde</a:t>
            </a:r>
          </a:p>
          <a:p>
            <a:pPr algn="ctr"/>
            <a:r>
              <a:rPr lang="pt-BR" sz="2400" b="1" dirty="0">
                <a:solidFill>
                  <a:schemeClr val="tx2"/>
                </a:solidFill>
              </a:rPr>
              <a:t>Departamento de Gestão e Regulação do Trabalho em Saúde</a:t>
            </a:r>
            <a:r>
              <a:rPr lang="pt-BR" sz="2400" b="1" dirty="0" smtClean="0">
                <a:solidFill>
                  <a:schemeClr val="tx2"/>
                </a:solidFill>
              </a:rPr>
              <a:t> </a:t>
            </a:r>
            <a:endParaRPr lang="pt-BR" sz="2400" b="1" dirty="0">
              <a:solidFill>
                <a:schemeClr val="tx2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harpenSoften amount="7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19176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467544" y="188640"/>
            <a:ext cx="828092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z="4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RETSUS – Rede de Escolas Técnicas do SUS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4608004" y="1373281"/>
            <a:ext cx="446459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2200" dirty="0" smtClean="0">
                <a:solidFill>
                  <a:srgbClr val="002060"/>
                </a:solidFill>
              </a:rPr>
              <a:t>Instituída </a:t>
            </a:r>
            <a:r>
              <a:rPr lang="pt-BR" sz="2200" dirty="0">
                <a:solidFill>
                  <a:srgbClr val="002060"/>
                </a:solidFill>
              </a:rPr>
              <a:t>por meio da </a:t>
            </a:r>
            <a:r>
              <a:rPr lang="pt-BR" sz="2200" dirty="0" smtClean="0">
                <a:solidFill>
                  <a:srgbClr val="002060"/>
                </a:solidFill>
                <a:cs typeface="Arial" pitchFamily="34" charset="0"/>
              </a:rPr>
              <a:t>Portaria nº </a:t>
            </a:r>
            <a:r>
              <a:rPr lang="pt-BR" sz="2200" dirty="0">
                <a:solidFill>
                  <a:srgbClr val="002060"/>
                </a:solidFill>
                <a:cs typeface="Arial" pitchFamily="34" charset="0"/>
              </a:rPr>
              <a:t>2.970, de 25 de novembro de </a:t>
            </a:r>
            <a:r>
              <a:rPr lang="pt-BR" sz="2200" dirty="0" smtClean="0">
                <a:solidFill>
                  <a:srgbClr val="002060"/>
                </a:solidFill>
                <a:cs typeface="Arial" pitchFamily="34" charset="0"/>
              </a:rPr>
              <a:t>2009</a:t>
            </a:r>
          </a:p>
          <a:p>
            <a:pPr marL="285750" indent="-285750">
              <a:buFontTx/>
              <a:buChar char="-"/>
            </a:pPr>
            <a:r>
              <a:rPr lang="pt-BR" sz="2200" dirty="0" smtClean="0">
                <a:solidFill>
                  <a:srgbClr val="002060"/>
                </a:solidFill>
              </a:rPr>
              <a:t>As </a:t>
            </a:r>
            <a:r>
              <a:rPr lang="pt-BR" sz="2200" dirty="0">
                <a:solidFill>
                  <a:srgbClr val="002060"/>
                </a:solidFill>
              </a:rPr>
              <a:t>Escolas Técnicas do SUS </a:t>
            </a:r>
            <a:r>
              <a:rPr lang="pt-BR" sz="2200" dirty="0" smtClean="0">
                <a:solidFill>
                  <a:srgbClr val="002060"/>
                </a:solidFill>
              </a:rPr>
              <a:t>(ETSUS) foram </a:t>
            </a:r>
            <a:r>
              <a:rPr lang="pt-BR" sz="2200" dirty="0">
                <a:solidFill>
                  <a:srgbClr val="002060"/>
                </a:solidFill>
              </a:rPr>
              <a:t>criadas para </a:t>
            </a:r>
            <a:r>
              <a:rPr lang="pt-BR" sz="2200" b="1" i="1" dirty="0">
                <a:solidFill>
                  <a:srgbClr val="002060"/>
                </a:solidFill>
              </a:rPr>
              <a:t>efetivar de forma ordenada e sistemática, processos formativos do trabalhador </a:t>
            </a:r>
            <a:r>
              <a:rPr lang="pt-BR" sz="2200" dirty="0">
                <a:solidFill>
                  <a:srgbClr val="002060"/>
                </a:solidFill>
              </a:rPr>
              <a:t>empregado na rede de serviços do SUS (formação profissional técnica e de qualificação de nível médio na área de </a:t>
            </a:r>
            <a:r>
              <a:rPr lang="pt-BR" sz="2200" dirty="0" smtClean="0">
                <a:solidFill>
                  <a:srgbClr val="002060"/>
                </a:solidFill>
              </a:rPr>
              <a:t>saúde)</a:t>
            </a:r>
          </a:p>
          <a:p>
            <a:pPr algn="r"/>
            <a:r>
              <a:rPr lang="pt-BR" b="1" dirty="0" smtClean="0">
                <a:solidFill>
                  <a:srgbClr val="002060"/>
                </a:solidFill>
              </a:rPr>
              <a:t>www.retsus.fiocruz.br</a:t>
            </a:r>
            <a:endParaRPr lang="pt-BR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647" r="4363"/>
          <a:stretch/>
        </p:blipFill>
        <p:spPr bwMode="auto">
          <a:xfrm>
            <a:off x="179512" y="1401852"/>
            <a:ext cx="4379028" cy="40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141164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23745" y="1196752"/>
            <a:ext cx="83529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accent1">
                    <a:lumMod val="75000"/>
                  </a:schemeClr>
                </a:solidFill>
              </a:rPr>
              <a:t>A presidenta Dilma Rousseff afirmou nesta segunda-feira (26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</a:rPr>
              <a:t>) que 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</a:rPr>
              <a:t>uma das prioridades de seu governo é ampliar o acesso e estimular o interesse dos jovens para a educação técnica e profissionalizante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BR" sz="2000" dirty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pt-BR" sz="2200" b="1" i="1" dirty="0">
                <a:solidFill>
                  <a:schemeClr val="accent1">
                    <a:lumMod val="75000"/>
                  </a:schemeClr>
                </a:solidFill>
              </a:rPr>
              <a:t>Precisamos de uma indústria forte e competitiva para garantir o crescimento do país e a criação de oportunidades de trabalho para os brasileiros e as brasileiras. A indústria gera tecnologia, cria novos produtos e serviços, e estimula outros setores da economia, como o comércio e os serviços. Mas, para ter uma indústria forte, o país precisa de mão de obra qualificada e de técnicos bem formados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</a:rPr>
              <a:t>”, disse.</a:t>
            </a:r>
          </a:p>
          <a:p>
            <a:endParaRPr lang="pt-B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</a:rPr>
              <a:t>Segundo </a:t>
            </a:r>
            <a:r>
              <a:rPr lang="pt-BR" sz="2000" dirty="0">
                <a:solidFill>
                  <a:schemeClr val="accent1">
                    <a:lumMod val="75000"/>
                  </a:schemeClr>
                </a:solidFill>
              </a:rPr>
              <a:t>Dilma, até 2014 serão criadas oito milhões de vagas em cursos </a:t>
            </a:r>
            <a:r>
              <a:rPr lang="pt-BR" sz="2000" dirty="0" smtClean="0">
                <a:solidFill>
                  <a:schemeClr val="accent1">
                    <a:lumMod val="75000"/>
                  </a:schemeClr>
                </a:solidFill>
              </a:rPr>
              <a:t>técnicos.</a:t>
            </a:r>
            <a:endParaRPr lang="pt-BR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pt-BR" sz="1400" dirty="0" smtClean="0">
                <a:solidFill>
                  <a:schemeClr val="accent1">
                    <a:lumMod val="75000"/>
                  </a:schemeClr>
                </a:solidFill>
              </a:rPr>
              <a:t>Fonte: http</a:t>
            </a:r>
            <a:r>
              <a:rPr lang="pt-BR" sz="1400" dirty="0">
                <a:solidFill>
                  <a:schemeClr val="accent1">
                    <a:lumMod val="75000"/>
                  </a:schemeClr>
                </a:solidFill>
              </a:rPr>
              <a:t>://blog.planalto.gov.br/ampliar-acesso-dos-jovens-ao-ensino-profissionalizante-e-prioridade-do-governo-afirma-dilma/</a:t>
            </a:r>
          </a:p>
          <a:p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467544" y="188640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PT" sz="4000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 processo de Formação de técnicos</a:t>
            </a:r>
            <a:endParaRPr lang="pt-BR" sz="40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799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1556792"/>
            <a:ext cx="842493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Por iniciativa do Ministério da Saúde (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PT nº 929/GM, 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de 02 maio de 2006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), institui-se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pt-BR" sz="2200" b="1" dirty="0">
                <a:solidFill>
                  <a:schemeClr val="tx2">
                    <a:lumMod val="75000"/>
                  </a:schemeClr>
                </a:solidFill>
              </a:rPr>
              <a:t>Fórum Permanente MERCOSUL para o Trabalho em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Saúde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Caracteriza-se como 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espaço de diálogo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entre: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>
                <a:solidFill>
                  <a:srgbClr val="002060"/>
                </a:solidFill>
              </a:rPr>
              <a:t>Ministério da Saúde (SGTES, SAS, SGEP, SVS, Coordenação Nacional Saúde do MERCOSUL – AISA, FIOCRUZ e FUNASA)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>
                <a:solidFill>
                  <a:srgbClr val="002060"/>
                </a:solidFill>
              </a:rPr>
              <a:t>Agência Nacional de Vigilância Sanitária (ANVISA)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>
                <a:solidFill>
                  <a:srgbClr val="002060"/>
                </a:solidFill>
              </a:rPr>
              <a:t>Ministério da </a:t>
            </a:r>
            <a:r>
              <a:rPr lang="pt-BR" sz="1900" dirty="0" smtClean="0">
                <a:solidFill>
                  <a:srgbClr val="002060"/>
                </a:solidFill>
              </a:rPr>
              <a:t>Educação (MEC) e do Trabalho </a:t>
            </a:r>
            <a:r>
              <a:rPr lang="pt-BR" sz="1900" dirty="0">
                <a:solidFill>
                  <a:srgbClr val="002060"/>
                </a:solidFill>
              </a:rPr>
              <a:t>e </a:t>
            </a:r>
            <a:r>
              <a:rPr lang="pt-BR" sz="1900" dirty="0" smtClean="0">
                <a:solidFill>
                  <a:srgbClr val="002060"/>
                </a:solidFill>
              </a:rPr>
              <a:t>Emprego (MTE)</a:t>
            </a:r>
            <a:endParaRPr lang="pt-BR" sz="1900" dirty="0">
              <a:solidFill>
                <a:srgbClr val="002060"/>
              </a:solidFill>
            </a:endParaRP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>
                <a:solidFill>
                  <a:srgbClr val="002060"/>
                </a:solidFill>
              </a:rPr>
              <a:t>Organização Pan-Americana de Saúde (OPAS) 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>
                <a:solidFill>
                  <a:srgbClr val="002060"/>
                </a:solidFill>
              </a:rPr>
              <a:t>Conselho Nacional de Secretários de Saúde (CONASS)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>
                <a:solidFill>
                  <a:srgbClr val="002060"/>
                </a:solidFill>
              </a:rPr>
              <a:t>Conselho Nacional de Secretários Municipais de Saúde (CONASEMS)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 smtClean="0">
                <a:solidFill>
                  <a:srgbClr val="002060"/>
                </a:solidFill>
              </a:rPr>
              <a:t>Conselhos </a:t>
            </a:r>
            <a:r>
              <a:rPr lang="pt-BR" sz="1900" dirty="0">
                <a:solidFill>
                  <a:srgbClr val="002060"/>
                </a:solidFill>
              </a:rPr>
              <a:t>Federais das Profissões da Área de Saúde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>
                <a:solidFill>
                  <a:srgbClr val="002060"/>
                </a:solidFill>
              </a:rPr>
              <a:t>Entidades sindicais integrantes da MNNP-SUS</a:t>
            </a:r>
          </a:p>
          <a:p>
            <a:pPr marL="285750" indent="-285750" fontAlgn="base">
              <a:buFont typeface="Wingdings" pitchFamily="2" charset="2"/>
              <a:buChar char="ü"/>
            </a:pPr>
            <a:r>
              <a:rPr lang="pt-BR" sz="1900" dirty="0">
                <a:solidFill>
                  <a:srgbClr val="002060"/>
                </a:solidFill>
              </a:rPr>
              <a:t>Entidades nacionais de estudantes da área da </a:t>
            </a:r>
            <a:r>
              <a:rPr lang="pt-BR" sz="1900" dirty="0" smtClean="0">
                <a:solidFill>
                  <a:srgbClr val="002060"/>
                </a:solidFill>
              </a:rPr>
              <a:t>saúde.</a:t>
            </a:r>
            <a:endParaRPr lang="pt-BR" sz="1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107504" y="116632"/>
            <a:ext cx="8928992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285750" indent="-285750">
              <a:spcBef>
                <a:spcPct val="20000"/>
              </a:spcBef>
              <a:defRPr/>
            </a:pPr>
            <a:r>
              <a:rPr lang="pt-BR" sz="4400" b="1" dirty="0">
                <a:solidFill>
                  <a:schemeClr val="tx2">
                    <a:lumMod val="75000"/>
                  </a:schemeClr>
                </a:solidFill>
              </a:rPr>
              <a:t> MERCOSUL </a:t>
            </a:r>
          </a:p>
          <a:p>
            <a:pPr marL="285750" indent="-285750">
              <a:spcBef>
                <a:spcPct val="20000"/>
              </a:spcBef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Fórum 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Permanente MERCOSUL para o Trabalho em Saúde</a:t>
            </a:r>
            <a:endParaRPr lang="pt-BR" sz="2400"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71217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107504" y="116632"/>
            <a:ext cx="8928992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285750" indent="-285750">
              <a:spcBef>
                <a:spcPct val="20000"/>
              </a:spcBef>
              <a:defRPr/>
            </a:pPr>
            <a:r>
              <a:rPr lang="pt-BR" sz="4400" b="1" dirty="0">
                <a:solidFill>
                  <a:schemeClr val="tx2">
                    <a:lumMod val="75000"/>
                  </a:schemeClr>
                </a:solidFill>
              </a:rPr>
              <a:t> MERCOSUL </a:t>
            </a:r>
          </a:p>
          <a:p>
            <a:pPr marL="285750" indent="-285750">
              <a:spcBef>
                <a:spcPct val="20000"/>
              </a:spcBef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Fórum 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Permanente MERCOSUL para o Trabalho em Saúde</a:t>
            </a:r>
            <a:endParaRPr lang="pt-BR" sz="2400"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Espaço Reservado para Conteúdo 2"/>
          <p:cNvSpPr txBox="1">
            <a:spLocks/>
          </p:cNvSpPr>
          <p:nvPr/>
        </p:nvSpPr>
        <p:spPr>
          <a:xfrm>
            <a:off x="457200" y="1556792"/>
            <a:ext cx="8229600" cy="4637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r>
              <a:rPr lang="pt-BR" sz="6800" dirty="0" smtClean="0">
                <a:solidFill>
                  <a:srgbClr val="002060"/>
                </a:solidFill>
                <a:latin typeface="+mn-lt"/>
              </a:rPr>
              <a:t>Tem por objetivo subsidiar o trabalho da </a:t>
            </a:r>
            <a:r>
              <a:rPr lang="pt-BR" sz="6800" i="1" dirty="0" smtClean="0">
                <a:solidFill>
                  <a:srgbClr val="002060"/>
                </a:solidFill>
                <a:latin typeface="+mn-lt"/>
              </a:rPr>
              <a:t>Subcomissão de </a:t>
            </a:r>
            <a:r>
              <a:rPr lang="pt-BR" sz="6800" b="1" i="1" dirty="0" smtClean="0">
                <a:solidFill>
                  <a:srgbClr val="002060"/>
                </a:solidFill>
                <a:latin typeface="+mn-lt"/>
              </a:rPr>
              <a:t>Desenvolvimento e Exercício Profissional </a:t>
            </a:r>
            <a:r>
              <a:rPr lang="pt-BR" sz="6800" i="1" dirty="0" smtClean="0">
                <a:solidFill>
                  <a:srgbClr val="002060"/>
                </a:solidFill>
                <a:latin typeface="+mn-lt"/>
              </a:rPr>
              <a:t>do SGT nº 11/MERCOSUL</a:t>
            </a:r>
            <a:r>
              <a:rPr lang="pt-BR" sz="6800" dirty="0" smtClean="0">
                <a:solidFill>
                  <a:srgbClr val="002060"/>
                </a:solidFill>
                <a:latin typeface="+mn-lt"/>
              </a:rPr>
              <a:t>:</a:t>
            </a:r>
          </a:p>
          <a:p>
            <a:pPr algn="just"/>
            <a:endParaRPr lang="pt-BR" sz="2200" dirty="0" smtClean="0">
              <a:solidFill>
                <a:srgbClr val="002060"/>
              </a:solidFill>
              <a:latin typeface="+mn-lt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6800" b="1" i="1" dirty="0" smtClean="0">
                <a:solidFill>
                  <a:srgbClr val="002060"/>
                </a:solidFill>
                <a:latin typeface="+mn-lt"/>
              </a:rPr>
              <a:t>Construir uma posição comum do Brasil</a:t>
            </a:r>
            <a:r>
              <a:rPr lang="pt-BR" sz="6800" dirty="0" smtClean="0">
                <a:solidFill>
                  <a:srgbClr val="002060"/>
                </a:solidFill>
                <a:latin typeface="+mn-lt"/>
              </a:rPr>
              <a:t>, por meio de debates realizados pelas instâncias que compõem o Fórum, no que diz respeito aos itens da pauta negociadora da Subcomissão de Desenvolvimento e Exercício Profissional;</a:t>
            </a:r>
          </a:p>
          <a:p>
            <a:pPr marL="514350" indent="-514350" algn="just">
              <a:buFont typeface="+mj-lt"/>
              <a:buAutoNum type="arabicPeriod"/>
            </a:pPr>
            <a:endParaRPr lang="pt-BR" sz="2200" dirty="0" smtClean="0">
              <a:solidFill>
                <a:srgbClr val="002060"/>
              </a:solidFill>
              <a:latin typeface="+mn-lt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6800" b="1" i="1" dirty="0" smtClean="0">
                <a:solidFill>
                  <a:srgbClr val="002060"/>
                </a:solidFill>
                <a:latin typeface="+mn-lt"/>
              </a:rPr>
              <a:t>Apresentar proposições que auxiliem na formulação de políticas para a gestão do trabalho e da educação em saúde</a:t>
            </a:r>
            <a:r>
              <a:rPr lang="pt-BR" sz="6800" dirty="0" smtClean="0">
                <a:solidFill>
                  <a:srgbClr val="002060"/>
                </a:solidFill>
                <a:latin typeface="+mn-lt"/>
              </a:rPr>
              <a:t>, que levem a uma maior cobertura e qualidade da atenção à saúde da população, prioritariamente nas regiões fronteiriças do MERCOSUL;</a:t>
            </a:r>
          </a:p>
          <a:p>
            <a:pPr marL="514350" indent="-514350" algn="just">
              <a:buFont typeface="+mj-lt"/>
              <a:buAutoNum type="arabicPeriod"/>
            </a:pPr>
            <a:endParaRPr lang="pt-BR" sz="2200" dirty="0" smtClean="0">
              <a:solidFill>
                <a:srgbClr val="002060"/>
              </a:solidFill>
              <a:latin typeface="+mn-lt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BR" sz="6800" dirty="0" smtClean="0">
                <a:solidFill>
                  <a:srgbClr val="002060"/>
                </a:solidFill>
                <a:latin typeface="+mn-lt"/>
              </a:rPr>
              <a:t>Elaborar propostas que </a:t>
            </a:r>
            <a:r>
              <a:rPr lang="pt-BR" sz="6800" b="1" i="1" dirty="0" smtClean="0">
                <a:solidFill>
                  <a:srgbClr val="002060"/>
                </a:solidFill>
                <a:latin typeface="+mn-lt"/>
              </a:rPr>
              <a:t>auxiliem na definição e aplicação </a:t>
            </a:r>
            <a:r>
              <a:rPr lang="pt-BR" sz="6800" dirty="0" smtClean="0">
                <a:solidFill>
                  <a:srgbClr val="002060"/>
                </a:solidFill>
                <a:latin typeface="+mn-lt"/>
              </a:rPr>
              <a:t>dos itens que compõem a agenda de trabalho do Fórum.</a:t>
            </a:r>
            <a:endParaRPr lang="pt-BR" sz="68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42690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251520" y="1559538"/>
            <a:ext cx="8640960" cy="45337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just"/>
            <a:r>
              <a:rPr lang="pt-PT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A decisão tomada em comum acordo no </a:t>
            </a:r>
            <a:r>
              <a:rPr lang="pt-PT" sz="2200" b="1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Fórum Permanente de Trabalho em Saúde no Mercosul</a:t>
            </a:r>
            <a:r>
              <a:rPr lang="pt-PT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 de utilizar a Plataforma Arouca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como instrumento para o compartilhamento de informações dos profissionais para fins de garantir a livre circulação de profissionais da saúde no âmbito do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MERCOSUL </a:t>
            </a:r>
            <a:r>
              <a:rPr lang="pt-PT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permitiu o destravamento da posição brasileira,</a:t>
            </a:r>
          </a:p>
          <a:p>
            <a:pPr algn="just"/>
            <a:endParaRPr lang="pt-PT" sz="1200" dirty="0" smtClean="0">
              <a:solidFill>
                <a:schemeClr val="tx2">
                  <a:lumMod val="75000"/>
                </a:schemeClr>
              </a:solidFill>
              <a:latin typeface="+mn-lt"/>
              <a:cs typeface="Verdana"/>
            </a:endParaRPr>
          </a:p>
          <a:p>
            <a:pPr algn="just"/>
            <a:r>
              <a:rPr lang="pt-PT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Atualmente, a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Matriz Mínima de Registro Profissional em Saúde </a:t>
            </a:r>
            <a:r>
              <a:rPr lang="pt-PT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 </a:t>
            </a:r>
            <a:r>
              <a:rPr lang="pt-PT" sz="2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está sendo implementada</a:t>
            </a:r>
            <a:r>
              <a:rPr lang="pt-PT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,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depois de mais </a:t>
            </a:r>
            <a:r>
              <a:rPr lang="pt-BR" sz="2200" i="1" dirty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de sete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anos em discussão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,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  <a:latin typeface="+mn-lt"/>
              <a:cs typeface="Verdana"/>
            </a:endParaRPr>
          </a:p>
          <a:p>
            <a:pPr algn="just"/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J</a:t>
            </a:r>
            <a:r>
              <a:rPr lang="pt-PT" sz="2200" b="1" i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á existem os Sistemas de Informação Profissional ativos </a:t>
            </a:r>
            <a:r>
              <a:rPr lang="pt-PT" sz="2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Verdana"/>
              </a:rPr>
              <a:t>nos quatro Estados partes, sendo que ainda não registramos informações da Venezuela.</a:t>
            </a:r>
            <a:endParaRPr lang="pt-PT" sz="2200" i="1" dirty="0" smtClean="0">
              <a:solidFill>
                <a:schemeClr val="tx2">
                  <a:lumMod val="75000"/>
                </a:schemeClr>
              </a:solidFill>
              <a:latin typeface="+mn-lt"/>
              <a:cs typeface="Verdana"/>
            </a:endParaRPr>
          </a:p>
          <a:p>
            <a:pPr algn="just"/>
            <a:endParaRPr lang="pt-PT" sz="2200" dirty="0" smtClean="0">
              <a:solidFill>
                <a:schemeClr val="tx2">
                  <a:lumMod val="75000"/>
                </a:schemeClr>
              </a:solidFill>
              <a:latin typeface="+mn-lt"/>
              <a:cs typeface="Verdana"/>
            </a:endParaRPr>
          </a:p>
          <a:p>
            <a:endParaRPr lang="pt-BR" sz="22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07504" y="116632"/>
            <a:ext cx="8928992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285750" indent="-285750">
              <a:spcBef>
                <a:spcPct val="20000"/>
              </a:spcBef>
              <a:defRPr/>
            </a:pPr>
            <a:r>
              <a:rPr lang="pt-BR" sz="4400" b="1" dirty="0">
                <a:solidFill>
                  <a:schemeClr val="tx2">
                    <a:lumMod val="75000"/>
                  </a:schemeClr>
                </a:solidFill>
              </a:rPr>
              <a:t> MERCOSUL </a:t>
            </a:r>
          </a:p>
          <a:p>
            <a:pPr marL="285750" indent="-285750">
              <a:spcBef>
                <a:spcPct val="20000"/>
              </a:spcBef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Fórum 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Permanente MERCOSUL para o Trabalho em Saúde</a:t>
            </a:r>
            <a:endParaRPr lang="pt-BR" sz="2400"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86868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480060" y="260647"/>
            <a:ext cx="8183880" cy="7920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z="3600" b="1" cap="small" dirty="0" smtClean="0">
                <a:solidFill>
                  <a:srgbClr val="095388"/>
                </a:solidFill>
              </a:rPr>
              <a:t>O </a:t>
            </a:r>
            <a:r>
              <a:rPr lang="en-US" sz="3600" b="1" cap="small" dirty="0" smtClean="0">
                <a:solidFill>
                  <a:srgbClr val="095388"/>
                </a:solidFill>
              </a:rPr>
              <a:t>q</a:t>
            </a:r>
            <a:r>
              <a:rPr lang="pt-BR" sz="3600" b="1" cap="small" dirty="0" err="1" smtClean="0">
                <a:solidFill>
                  <a:srgbClr val="095388"/>
                </a:solidFill>
              </a:rPr>
              <a:t>ue</a:t>
            </a:r>
            <a:r>
              <a:rPr lang="pt-BR" sz="3600" b="1" cap="small" dirty="0" smtClean="0">
                <a:solidFill>
                  <a:srgbClr val="095388"/>
                </a:solidFill>
              </a:rPr>
              <a:t> é a Matriz Mínima</a:t>
            </a:r>
            <a:endParaRPr lang="pt-BR" sz="3600" b="1" cap="small" dirty="0">
              <a:solidFill>
                <a:srgbClr val="095388"/>
              </a:solidFill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480060" y="1363409"/>
            <a:ext cx="812438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Sistematiza e disponibiliza 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</a:rPr>
              <a:t>informações </a:t>
            </a:r>
            <a:r>
              <a:rPr lang="pt-BR" sz="2200" i="1" dirty="0" smtClean="0">
                <a:solidFill>
                  <a:schemeClr val="accent1">
                    <a:lumMod val="75000"/>
                  </a:schemeClr>
                </a:solidFill>
              </a:rPr>
              <a:t>sobre profissionais que exercem ou pretendem exercer sua profissão no MERCOSUL</a:t>
            </a: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Será 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</a:rPr>
              <a:t>indispensável para habilitar os profissionais do setor saúde </a:t>
            </a: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no exercício de suas atividades próprias.</a:t>
            </a:r>
          </a:p>
          <a:p>
            <a:pPr algn="just"/>
            <a:endParaRPr lang="pt-BR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Os dados constantes da Matriz Mínima dizem respeito à formação dos profissionais.</a:t>
            </a:r>
          </a:p>
          <a:p>
            <a:pPr algn="just"/>
            <a:endParaRPr lang="pt-BR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A Matriz Mínima também 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</a:rPr>
              <a:t>apresenta dados sobre a revalidação de títulos</a:t>
            </a: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, diplomas e certificados, destacando a instituição responsável pelo ato.</a:t>
            </a:r>
          </a:p>
          <a:p>
            <a:pPr algn="just"/>
            <a:endParaRPr lang="pt-BR" sz="12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Além disso, consta o registro de título, diploma e/ou certificado em outro país do </a:t>
            </a:r>
            <a:r>
              <a:rPr lang="pt-BR" sz="2200" dirty="0">
                <a:solidFill>
                  <a:schemeClr val="accent1">
                    <a:lumMod val="75000"/>
                  </a:schemeClr>
                </a:solidFill>
              </a:rPr>
              <a:t>MERCOSUL.</a:t>
            </a:r>
          </a:p>
        </p:txBody>
      </p:sp>
    </p:spTree>
    <p:extLst>
      <p:ext uri="{BB962C8B-B14F-4D97-AF65-F5344CB8AC3E}">
        <p14:creationId xmlns:p14="http://schemas.microsoft.com/office/powerpoint/2010/main" xmlns="" val="1344799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Rectangle 3"/>
          <p:cNvSpPr/>
          <p:nvPr/>
        </p:nvSpPr>
        <p:spPr>
          <a:xfrm>
            <a:off x="495300" y="1268760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-"/>
            </a:pPr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 E</a:t>
            </a:r>
            <a:r>
              <a:rPr lang="pt-BR" sz="2200" b="1" i="1" dirty="0" err="1" smtClean="0">
                <a:solidFill>
                  <a:schemeClr val="accent1">
                    <a:lumMod val="75000"/>
                  </a:schemeClr>
                </a:solidFill>
              </a:rPr>
              <a:t>stabelecer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</a:rPr>
              <a:t> condições para o controle do fluxo dos profissionais </a:t>
            </a: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de saúde entre os países</a:t>
            </a:r>
          </a:p>
          <a:p>
            <a:pPr lvl="0">
              <a:buFontTx/>
              <a:buChar char="-"/>
            </a:pPr>
            <a:endParaRPr lang="pt-BR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Tx/>
              <a:buChar char="-"/>
            </a:pP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pt-BR" sz="2200" b="1" i="1" dirty="0" err="1" smtClean="0">
                <a:solidFill>
                  <a:schemeClr val="accent1">
                    <a:lumMod val="75000"/>
                  </a:schemeClr>
                </a:solidFill>
              </a:rPr>
              <a:t>adronizar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</a:rPr>
              <a:t> e trocar informações mínimas </a:t>
            </a: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sobre os profissionais de saúde e seu trânsito, entre Ministérios da Saúde dos Estados Partes </a:t>
            </a:r>
          </a:p>
          <a:p>
            <a:pPr lvl="0">
              <a:buFontTx/>
              <a:buChar char="-"/>
            </a:pPr>
            <a:endParaRPr lang="pt-BR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Tx/>
              <a:buChar char="-"/>
            </a:pP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2200" b="1" i="1" dirty="0" smtClean="0">
                <a:solidFill>
                  <a:schemeClr val="accent1">
                    <a:lumMod val="75000"/>
                  </a:schemeClr>
                </a:solidFill>
              </a:rPr>
              <a:t>Contribuir para o respeito dos pré-requisitos complementares </a:t>
            </a: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exigidos em cada país segundo a legislação nacional.</a:t>
            </a:r>
          </a:p>
          <a:p>
            <a:pPr lvl="0">
              <a:buFontTx/>
              <a:buChar char="-"/>
            </a:pPr>
            <a:endParaRPr lang="pt-BR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buFontTx/>
              <a:buChar char="-"/>
            </a:pPr>
            <a:endParaRPr lang="pt-BR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Incorporação </a:t>
            </a:r>
            <a:r>
              <a:rPr lang="pt-BR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pelos Estados Partes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pt-BR" sz="22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referendum</a:t>
            </a:r>
            <a:r>
              <a:rPr lang="pt-BR" sz="2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pt-BR" sz="2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Venezuela</a:t>
            </a:r>
          </a:p>
          <a:p>
            <a:pPr lvl="0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Argentina: Resolução nº. 604/05 - Ministério da Saúde</a:t>
            </a:r>
          </a:p>
          <a:p>
            <a:pPr lvl="0"/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Brasil</a:t>
            </a:r>
            <a:r>
              <a:rPr lang="pt-BR" sz="2200" dirty="0">
                <a:solidFill>
                  <a:schemeClr val="accent1">
                    <a:lumMod val="75000"/>
                  </a:schemeClr>
                </a:solidFill>
              </a:rPr>
              <a:t>: Portaria/GM nº. 552/05 - Ministério da Saúde</a:t>
            </a:r>
          </a:p>
          <a:p>
            <a:pPr lvl="0"/>
            <a:r>
              <a:rPr lang="pt-BR" sz="2200" dirty="0">
                <a:solidFill>
                  <a:schemeClr val="accent1">
                    <a:lumMod val="75000"/>
                  </a:schemeClr>
                </a:solidFill>
              </a:rPr>
              <a:t>Paraguai: Decreto nº. 10.209/06 - Presidência da República</a:t>
            </a:r>
          </a:p>
          <a:p>
            <a:pPr lvl="0"/>
            <a:r>
              <a:rPr lang="pt-BR" sz="2200" dirty="0">
                <a:solidFill>
                  <a:schemeClr val="accent1">
                    <a:lumMod val="75000"/>
                  </a:schemeClr>
                </a:solidFill>
              </a:rPr>
              <a:t>Uruguai: Decreto nº. 282/2007 - Presidência da </a:t>
            </a:r>
            <a:r>
              <a:rPr lang="pt-BR" sz="2200" dirty="0" smtClean="0">
                <a:solidFill>
                  <a:schemeClr val="accent1">
                    <a:lumMod val="75000"/>
                  </a:schemeClr>
                </a:solidFill>
              </a:rPr>
              <a:t>República</a:t>
            </a:r>
            <a:endParaRPr lang="pt-BR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80060" y="260647"/>
            <a:ext cx="8183880" cy="7920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z="3600" b="1" cap="small" dirty="0" smtClean="0">
                <a:solidFill>
                  <a:srgbClr val="095388"/>
                </a:solidFill>
              </a:rPr>
              <a:t>A importância da Matriz Mínima</a:t>
            </a:r>
            <a:endParaRPr lang="pt-BR" sz="3600" b="1" cap="small" dirty="0">
              <a:solidFill>
                <a:srgbClr val="0953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799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1425545"/>
            <a:ext cx="842493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Avanços Obtidos:</a:t>
            </a:r>
          </a:p>
          <a:p>
            <a:pPr algn="just"/>
            <a:endParaRPr lang="pt-BR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Debate e aprovação na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utilização da </a:t>
            </a:r>
            <a:r>
              <a:rPr lang="pt-BR" sz="2200" b="1" dirty="0">
                <a:solidFill>
                  <a:schemeClr val="tx2">
                    <a:lumMod val="75000"/>
                  </a:schemeClr>
                </a:solidFill>
              </a:rPr>
              <a:t>Plataforma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Arouca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(Sistema de Informação tipo </a:t>
            </a:r>
            <a:r>
              <a:rPr lang="pt-BR" sz="2200" b="1" i="1" dirty="0">
                <a:solidFill>
                  <a:schemeClr val="tx2">
                    <a:lumMod val="75000"/>
                  </a:schemeClr>
                </a:solidFill>
              </a:rPr>
              <a:t>web </a:t>
            </a:r>
            <a:r>
              <a:rPr lang="pt-BR" sz="2200" b="1" i="1" dirty="0" err="1">
                <a:solidFill>
                  <a:schemeClr val="tx2">
                    <a:lumMod val="75000"/>
                  </a:schemeClr>
                </a:solidFill>
              </a:rPr>
              <a:t>service</a:t>
            </a:r>
            <a:r>
              <a:rPr lang="pt-BR" sz="2200" b="1" i="1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pt-BR" sz="2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como instrumento para o compartilhamento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de informações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dos profissionais para fins de garantir a livre circulação de profissionais da saúde no âmbito do MERCOSUL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,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Finalização da Matriz Mínima de Registro Profissional em Saúde,</a:t>
            </a:r>
          </a:p>
          <a:p>
            <a:pPr marL="457200" indent="-457200" algn="just">
              <a:buFont typeface="+mj-lt"/>
              <a:buAutoNum type="arabicPeriod"/>
            </a:pPr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Auxílio no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processo de harmonização das </a:t>
            </a:r>
            <a:r>
              <a:rPr lang="pt-BR" sz="2200" b="1" dirty="0">
                <a:solidFill>
                  <a:schemeClr val="tx2">
                    <a:lumMod val="75000"/>
                  </a:schemeClr>
                </a:solidFill>
              </a:rPr>
              <a:t>profissões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da saúde </a:t>
            </a:r>
            <a:r>
              <a:rPr lang="pt-BR" sz="2200" b="1" dirty="0">
                <a:solidFill>
                  <a:schemeClr val="tx2">
                    <a:lumMod val="75000"/>
                  </a:schemeClr>
                </a:solidFill>
              </a:rPr>
              <a:t>em comum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no âmbito do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MERCOSUL: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Enfermagem</a:t>
            </a:r>
            <a:r>
              <a:rPr lang="pt-BR" sz="22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Farmácia</a:t>
            </a:r>
            <a:r>
              <a:rPr lang="pt-BR" sz="22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Farmácia-Bioquímica, </a:t>
            </a:r>
            <a:r>
              <a:rPr lang="pt-BR" sz="2200" i="1" dirty="0">
                <a:solidFill>
                  <a:schemeClr val="tx2">
                    <a:lumMod val="75000"/>
                  </a:schemeClr>
                </a:solidFill>
              </a:rPr>
              <a:t>Fisioterapia,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Fonoaudiologia, Medicina, </a:t>
            </a:r>
            <a:r>
              <a:rPr lang="pt-BR" sz="2200" i="1" dirty="0">
                <a:solidFill>
                  <a:schemeClr val="tx2">
                    <a:lumMod val="75000"/>
                  </a:schemeClr>
                </a:solidFill>
              </a:rPr>
              <a:t>Nutrição,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Odontologia e Psicologia.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107504" y="116632"/>
            <a:ext cx="8928992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285750" indent="-285750">
              <a:spcBef>
                <a:spcPct val="20000"/>
              </a:spcBef>
              <a:defRPr/>
            </a:pPr>
            <a:r>
              <a:rPr lang="pt-BR" sz="4400" b="1" dirty="0">
                <a:solidFill>
                  <a:schemeClr val="tx2">
                    <a:lumMod val="75000"/>
                  </a:schemeClr>
                </a:solidFill>
              </a:rPr>
              <a:t> MERCOSUL </a:t>
            </a:r>
          </a:p>
          <a:p>
            <a:pPr marL="285750" indent="-285750">
              <a:spcBef>
                <a:spcPct val="20000"/>
              </a:spcBef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Fórum </a:t>
            </a:r>
            <a:r>
              <a:rPr lang="pt-BR" sz="2400" b="1" dirty="0">
                <a:solidFill>
                  <a:schemeClr val="tx2">
                    <a:lumMod val="75000"/>
                  </a:schemeClr>
                </a:solidFill>
              </a:rPr>
              <a:t>Permanente MERCOSUL para o Trabalho em Saúde</a:t>
            </a:r>
            <a:endParaRPr lang="pt-BR" sz="2400"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06377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extBox 2"/>
          <p:cNvSpPr txBox="1"/>
          <p:nvPr/>
        </p:nvSpPr>
        <p:spPr>
          <a:xfrm>
            <a:off x="304801" y="260648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Os Sistemas Nacionais da Matriz Mínima de Registro de Profissionais de Saúde </a:t>
            </a:r>
            <a:endParaRPr lang="es-ES" sz="3000" b="1" cap="small" dirty="0">
              <a:solidFill>
                <a:srgbClr val="0953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Verdana"/>
            </a:endParaRPr>
          </a:p>
        </p:txBody>
      </p:sp>
      <p:graphicFrame>
        <p:nvGraphicFramePr>
          <p:cNvPr id="17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07194"/>
              </p:ext>
            </p:extLst>
          </p:nvPr>
        </p:nvGraphicFramePr>
        <p:xfrm>
          <a:off x="567542" y="2788623"/>
          <a:ext cx="8036906" cy="2945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4203"/>
                <a:gridCol w="6016679"/>
                <a:gridCol w="216024"/>
              </a:tblGrid>
              <a:tr h="424353">
                <a:tc>
                  <a:txBody>
                    <a:bodyPr/>
                    <a:lstStyle/>
                    <a:p>
                      <a:r>
                        <a:rPr lang="es-ES" sz="1600" b="0" dirty="0" smtClean="0">
                          <a:solidFill>
                            <a:schemeClr val="bg1"/>
                          </a:solidFill>
                          <a:latin typeface="+mn-lt"/>
                          <a:cs typeface="Verdana"/>
                        </a:rPr>
                        <a:t>Pais</a:t>
                      </a:r>
                      <a:endParaRPr lang="es-ES" sz="1600" b="0" dirty="0">
                        <a:solidFill>
                          <a:schemeClr val="bg1"/>
                        </a:solidFill>
                        <a:latin typeface="+mn-lt"/>
                        <a:cs typeface="Verdana"/>
                      </a:endParaRPr>
                    </a:p>
                  </a:txBody>
                  <a:tcP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b="0" dirty="0" smtClean="0">
                          <a:solidFill>
                            <a:schemeClr val="bg1"/>
                          </a:solidFill>
                          <a:latin typeface="+mn-lt"/>
                          <a:cs typeface="Verdana"/>
                        </a:rPr>
                        <a:t>Sistema</a:t>
                      </a:r>
                      <a:endParaRPr lang="es-ES" sz="1600" b="0" dirty="0">
                        <a:solidFill>
                          <a:schemeClr val="bg1"/>
                        </a:solidFill>
                        <a:latin typeface="+mn-lt"/>
                        <a:cs typeface="Verdana"/>
                      </a:endParaRPr>
                    </a:p>
                  </a:txBody>
                  <a:tcPr>
                    <a:solidFill>
                      <a:srgbClr val="000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b="0" dirty="0">
                        <a:solidFill>
                          <a:schemeClr val="bg1"/>
                        </a:solidFill>
                        <a:latin typeface="+mn-lt"/>
                        <a:cs typeface="Verdana"/>
                      </a:endParaRPr>
                    </a:p>
                  </a:txBody>
                  <a:tcPr>
                    <a:solidFill>
                      <a:srgbClr val="000090"/>
                    </a:solidFill>
                  </a:tcPr>
                </a:tc>
              </a:tr>
              <a:tr h="402073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Verdana"/>
                        </a:rPr>
                        <a:t>Argentina</a:t>
                      </a:r>
                      <a:endParaRPr lang="es-ES" sz="1600" b="1" dirty="0">
                        <a:solidFill>
                          <a:srgbClr val="00009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Verdan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pt-BR" sz="1600" kern="120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Verdana"/>
                        </a:rPr>
                        <a:t>Sistema Integrado de Informação Sanitária  - </a:t>
                      </a:r>
                      <a:r>
                        <a:rPr kumimoji="0" lang="pt-BR" sz="1600" b="1" kern="1200" dirty="0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Verdana"/>
                        </a:rPr>
                        <a:t>SISA </a:t>
                      </a:r>
                      <a:endParaRPr lang="es-ES" sz="1600" b="1" dirty="0">
                        <a:solidFill>
                          <a:srgbClr val="00009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Verdan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02073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Verdana"/>
                        </a:rPr>
                        <a:t>Brasil</a:t>
                      </a:r>
                      <a:endParaRPr lang="es-ES" sz="1600" b="1" dirty="0">
                        <a:solidFill>
                          <a:srgbClr val="00009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Verdan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rgbClr val="000090"/>
                          </a:solidFill>
                          <a:latin typeface="+mn-lt"/>
                          <a:cs typeface="Verdana"/>
                        </a:rPr>
                        <a:t>Plataforma Arouca</a:t>
                      </a:r>
                      <a:endParaRPr lang="es-ES" sz="1600" b="1" dirty="0">
                        <a:solidFill>
                          <a:srgbClr val="000090"/>
                        </a:solidFill>
                        <a:latin typeface="+mn-lt"/>
                        <a:cs typeface="Verdan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841709">
                <a:tc>
                  <a:txBody>
                    <a:bodyPr/>
                    <a:lstStyle/>
                    <a:p>
                      <a:r>
                        <a:rPr lang="es-ES" sz="1600" b="1" dirty="0" err="1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Verdana"/>
                        </a:rPr>
                        <a:t>Paraguai</a:t>
                      </a:r>
                      <a:endParaRPr lang="es-ES" sz="1600" b="1" dirty="0">
                        <a:solidFill>
                          <a:srgbClr val="00009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Verdan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pt-BR" sz="1600" b="1" kern="120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Verdana"/>
                        </a:rPr>
                        <a:t>Sistema Integrado de Controle de Profissionais, Estabelecimentos de Saúde, Proteção Radiológica e Superintendência em Saúde</a:t>
                      </a:r>
                      <a:r>
                        <a:rPr lang="pt-BR" sz="1600" dirty="0" smtClean="0">
                          <a:solidFill>
                            <a:srgbClr val="000090"/>
                          </a:solidFill>
                          <a:latin typeface="+mn-lt"/>
                          <a:cs typeface="Verdana"/>
                        </a:rPr>
                        <a:t> - </a:t>
                      </a:r>
                      <a:r>
                        <a:rPr kumimoji="0" lang="pt-BR" sz="1600" b="1" strike="noStrike" kern="1200" dirty="0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Verdana"/>
                        </a:rPr>
                        <a:t>SICPESSS</a:t>
                      </a:r>
                      <a:endParaRPr lang="es-ES" sz="1600" b="1" strike="noStrike" dirty="0">
                        <a:solidFill>
                          <a:srgbClr val="00009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Verdan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875080">
                <a:tc>
                  <a:txBody>
                    <a:bodyPr/>
                    <a:lstStyle/>
                    <a:p>
                      <a:r>
                        <a:rPr lang="es-ES" sz="1600" b="1" dirty="0" err="1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Verdana"/>
                        </a:rPr>
                        <a:t>Uruguai</a:t>
                      </a:r>
                      <a:endParaRPr lang="es-ES" sz="1600" b="1" dirty="0">
                        <a:solidFill>
                          <a:srgbClr val="00009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Verdan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pt-BR" sz="1600" b="0" kern="120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Verdana"/>
                        </a:rPr>
                        <a:t>Sistema de Habilitação e Registros de Profissionais da Saúde </a:t>
                      </a:r>
                      <a:r>
                        <a:rPr kumimoji="0" lang="pt-BR" sz="1600" kern="120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Verdana"/>
                        </a:rPr>
                        <a:t>–</a:t>
                      </a:r>
                      <a:r>
                        <a:rPr kumimoji="0" lang="pt-BR" sz="1600" b="1" kern="1200" dirty="0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Verdana"/>
                        </a:rPr>
                        <a:t> SHARPS</a:t>
                      </a:r>
                      <a:r>
                        <a:rPr lang="pt-BR" sz="1600" b="1" dirty="0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Verdana"/>
                        </a:rPr>
                        <a:t> </a:t>
                      </a:r>
                    </a:p>
                    <a:p>
                      <a:r>
                        <a:rPr kumimoji="0" lang="pt-BR" sz="1600" kern="120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Verdana"/>
                        </a:rPr>
                        <a:t>Sistema de Controle e Análise dos Recursos Humanos </a:t>
                      </a:r>
                      <a:r>
                        <a:rPr kumimoji="0" lang="en-US" sz="1600" kern="120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Verdana"/>
                        </a:rPr>
                        <a:t>–</a:t>
                      </a:r>
                      <a:r>
                        <a:rPr kumimoji="0" lang="pt-BR" sz="1600" kern="1200" baseline="0" dirty="0" smtClean="0">
                          <a:solidFill>
                            <a:srgbClr val="000090"/>
                          </a:solidFill>
                          <a:latin typeface="+mn-lt"/>
                          <a:ea typeface="+mn-ea"/>
                          <a:cs typeface="Verdana"/>
                        </a:rPr>
                        <a:t> </a:t>
                      </a:r>
                      <a:r>
                        <a:rPr kumimoji="0" lang="pt-BR" sz="1600" b="1" kern="1200" dirty="0" smtClean="0">
                          <a:solidFill>
                            <a:srgbClr val="00009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Verdana"/>
                        </a:rPr>
                        <a:t>SCARH</a:t>
                      </a:r>
                      <a:endParaRPr lang="es-ES" sz="1600" b="1" dirty="0">
                        <a:solidFill>
                          <a:srgbClr val="00009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Verdan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9"/>
          <p:cNvSpPr txBox="1"/>
          <p:nvPr/>
        </p:nvSpPr>
        <p:spPr>
          <a:xfrm>
            <a:off x="497495" y="1556792"/>
            <a:ext cx="8106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Está </a:t>
            </a:r>
            <a:r>
              <a:rPr lang="es-ES" sz="2400" i="1" dirty="0" err="1" smtClean="0">
                <a:solidFill>
                  <a:schemeClr val="tx2">
                    <a:lumMod val="75000"/>
                  </a:schemeClr>
                </a:solidFill>
              </a:rPr>
              <a:t>em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 fase de </a:t>
            </a:r>
            <a:r>
              <a:rPr lang="es-ES" sz="2400" i="1" dirty="0" err="1" smtClean="0">
                <a:solidFill>
                  <a:schemeClr val="tx2">
                    <a:lumMod val="75000"/>
                  </a:schemeClr>
                </a:solidFill>
              </a:rPr>
              <a:t>implantação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 e está </a:t>
            </a:r>
            <a:r>
              <a:rPr lang="es-ES" sz="2400" i="1" dirty="0" err="1" smtClean="0">
                <a:solidFill>
                  <a:schemeClr val="tx2">
                    <a:lumMod val="75000"/>
                  </a:schemeClr>
                </a:solidFill>
              </a:rPr>
              <a:t>sendo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400" i="1" dirty="0" err="1" smtClean="0">
                <a:solidFill>
                  <a:schemeClr val="tx2">
                    <a:lumMod val="75000"/>
                  </a:schemeClr>
                </a:solidFill>
              </a:rPr>
              <a:t>construída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2400" i="1" dirty="0" err="1" smtClean="0">
                <a:solidFill>
                  <a:schemeClr val="tx2">
                    <a:lumMod val="75000"/>
                  </a:schemeClr>
                </a:solidFill>
              </a:rPr>
              <a:t>uma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 base de </a:t>
            </a:r>
            <a:r>
              <a:rPr lang="es-ES" sz="2400" i="1" dirty="0" err="1" smtClean="0">
                <a:solidFill>
                  <a:schemeClr val="tx2">
                    <a:lumMod val="75000"/>
                  </a:schemeClr>
                </a:solidFill>
              </a:rPr>
              <a:t>comunicação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 entre </a:t>
            </a:r>
            <a:r>
              <a:rPr lang="es-ES" sz="2400" i="1" dirty="0" err="1" smtClean="0">
                <a:solidFill>
                  <a:schemeClr val="tx2">
                    <a:lumMod val="75000"/>
                  </a:schemeClr>
                </a:solidFill>
              </a:rPr>
              <a:t>esses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 sistemas – será </a:t>
            </a:r>
            <a:r>
              <a:rPr lang="es-ES" sz="2400" i="1" dirty="0" err="1" smtClean="0">
                <a:solidFill>
                  <a:schemeClr val="tx2">
                    <a:lumMod val="75000"/>
                  </a:schemeClr>
                </a:solidFill>
              </a:rPr>
              <a:t>necessário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 incorporar o sistema da </a:t>
            </a:r>
            <a:r>
              <a:rPr lang="es-ES" sz="2400" i="1" dirty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es-ES" sz="2400" i="1" dirty="0" smtClean="0">
                <a:solidFill>
                  <a:schemeClr val="tx2">
                    <a:lumMod val="75000"/>
                  </a:schemeClr>
                </a:solidFill>
              </a:rPr>
              <a:t>enezuela</a:t>
            </a:r>
            <a:endParaRPr lang="es-ES" sz="24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799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extBox 4"/>
          <p:cNvSpPr txBox="1"/>
          <p:nvPr/>
        </p:nvSpPr>
        <p:spPr>
          <a:xfrm>
            <a:off x="581880" y="1021378"/>
            <a:ext cx="766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FontTx/>
              <a:buChar char="-"/>
            </a:pPr>
            <a:r>
              <a:rPr lang="pt-BR" sz="2000" dirty="0" smtClean="0">
                <a:cs typeface="Verdana"/>
              </a:rPr>
              <a:t> Definição das </a:t>
            </a:r>
            <a:r>
              <a:rPr lang="pt-BR" sz="2000" b="1" i="1" dirty="0" smtClean="0">
                <a:solidFill>
                  <a:srgbClr val="095388"/>
                </a:solidFill>
                <a:cs typeface="Verdana"/>
              </a:rPr>
              <a:t>principais profissões de Saúde</a:t>
            </a: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88459" y="1419071"/>
            <a:ext cx="8277009" cy="4339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aixaDeTexto 17"/>
          <p:cNvSpPr txBox="1"/>
          <p:nvPr/>
        </p:nvSpPr>
        <p:spPr>
          <a:xfrm>
            <a:off x="588459" y="5816297"/>
            <a:ext cx="8277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solidFill>
                  <a:schemeClr val="tx2"/>
                </a:solidFill>
              </a:rPr>
              <a:t> </a:t>
            </a:r>
            <a:r>
              <a:rPr lang="pt-BR" sz="1200" b="1" dirty="0" smtClean="0">
                <a:solidFill>
                  <a:srgbClr val="095388"/>
                </a:solidFill>
              </a:rPr>
              <a:t>Lista </a:t>
            </a:r>
            <a:r>
              <a:rPr lang="pt-BR" sz="1200" b="1" dirty="0">
                <a:solidFill>
                  <a:srgbClr val="095388"/>
                </a:solidFill>
              </a:rPr>
              <a:t>das profissões de grau universitário comuns aos </a:t>
            </a:r>
            <a:r>
              <a:rPr lang="pt-BR" sz="1200" b="1" dirty="0" smtClean="0">
                <a:solidFill>
                  <a:srgbClr val="095388"/>
                </a:solidFill>
              </a:rPr>
              <a:t>Estados – Res. GMC 07/12</a:t>
            </a:r>
            <a:r>
              <a:rPr lang="en-US" sz="1200" b="1" dirty="0" smtClean="0">
                <a:solidFill>
                  <a:srgbClr val="095388"/>
                </a:solidFill>
              </a:rPr>
              <a:t>–</a:t>
            </a:r>
            <a:r>
              <a:rPr lang="pt-BR" sz="1200" b="1" dirty="0" smtClean="0">
                <a:solidFill>
                  <a:srgbClr val="095388"/>
                </a:solidFill>
              </a:rPr>
              <a:t> atualiza a </a:t>
            </a:r>
            <a:r>
              <a:rPr lang="pt-BR" sz="1200" b="1" dirty="0" err="1" smtClean="0">
                <a:solidFill>
                  <a:srgbClr val="095388"/>
                </a:solidFill>
              </a:rPr>
              <a:t>Resol</a:t>
            </a:r>
            <a:r>
              <a:rPr lang="pt-BR" sz="1200" b="1" dirty="0" smtClean="0">
                <a:solidFill>
                  <a:srgbClr val="095388"/>
                </a:solidFill>
              </a:rPr>
              <a:t> GMC 66/06 </a:t>
            </a:r>
            <a:endParaRPr lang="pt-BR" sz="1200" dirty="0">
              <a:solidFill>
                <a:srgbClr val="095388"/>
              </a:solidFill>
            </a:endParaRPr>
          </a:p>
        </p:txBody>
      </p:sp>
      <p:sp>
        <p:nvSpPr>
          <p:cNvPr id="19" name="TextBox 5"/>
          <p:cNvSpPr txBox="1"/>
          <p:nvPr/>
        </p:nvSpPr>
        <p:spPr>
          <a:xfrm>
            <a:off x="179512" y="260648"/>
            <a:ext cx="8856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Principais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 </a:t>
            </a:r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Decisões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 da </a:t>
            </a:r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Subcomissão</a:t>
            </a:r>
            <a:r>
              <a:rPr lang="es-ES" sz="3000" b="1" cap="small" dirty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/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SGT-11</a:t>
            </a:r>
            <a:endParaRPr lang="es-ES" sz="3000" b="1" cap="small" dirty="0">
              <a:solidFill>
                <a:srgbClr val="0953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799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720080"/>
          </a:xfrm>
        </p:spPr>
        <p:txBody>
          <a:bodyPr>
            <a:noAutofit/>
          </a:bodyPr>
          <a:lstStyle/>
          <a:p>
            <a:pPr marL="285750" indent="-285750">
              <a:spcBef>
                <a:spcPct val="20000"/>
              </a:spcBef>
              <a:defRPr/>
            </a:pPr>
            <a:r>
              <a:rPr lang="pt-BR" sz="4200" b="1" cap="small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Ministério da </a:t>
            </a:r>
            <a:r>
              <a:rPr lang="pt-BR" sz="4200"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</a:t>
            </a:r>
            <a:endParaRPr lang="pt-BR" sz="4200"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395536" y="1271076"/>
            <a:ext cx="835292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O Brasil é o único país com mais de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100 milhões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de habitantes qu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e tem um 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Sistema de Saúde Universal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pPr algn="just"/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Assumiu, com garantia constitucional, o desafio de realizar a atenção à saúde para esse contingente populacional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Ações e serviços de saúde:</a:t>
            </a:r>
          </a:p>
          <a:p>
            <a:pPr lvl="1" algn="just"/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imunização, vigilância em saúde, atendimento de situações de urgência e emergência, ações de promoção da saúde, atendimento das diversas áreas profissionais, fornecimento gratuito de medicamentos (não requerendo desembolso extra), realização de cirurgias ambulatoriais/de média e alta complexidade, tratamento radioterápico, realização de transplantes, dentre outros:</a:t>
            </a:r>
            <a:endParaRPr lang="pt-BR" sz="2200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Todos usam o SUS!”</a:t>
            </a:r>
            <a:endParaRPr lang="pt-BR" sz="2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86352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extBox 4"/>
          <p:cNvSpPr txBox="1"/>
          <p:nvPr/>
        </p:nvSpPr>
        <p:spPr>
          <a:xfrm>
            <a:off x="740736" y="1208946"/>
            <a:ext cx="766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FontTx/>
              <a:buChar char="-"/>
            </a:pPr>
            <a:r>
              <a:rPr lang="pt-BR" sz="2000" dirty="0" smtClean="0">
                <a:cs typeface="Verdana"/>
              </a:rPr>
              <a:t> Definição de </a:t>
            </a:r>
            <a:r>
              <a:rPr lang="pt-BR" sz="2000" b="1" i="1" dirty="0" smtClean="0">
                <a:solidFill>
                  <a:srgbClr val="095388"/>
                </a:solidFill>
                <a:cs typeface="Verdana"/>
              </a:rPr>
              <a:t>Especialidades Médicas comuns no Mercosul</a:t>
            </a:r>
            <a:endParaRPr lang="pt-BR" sz="2000" i="1" dirty="0" smtClean="0">
              <a:latin typeface="Verdana"/>
              <a:cs typeface="Verdana"/>
            </a:endParaRPr>
          </a:p>
        </p:txBody>
      </p:sp>
      <p:pic>
        <p:nvPicPr>
          <p:cNvPr id="17" name="Picture 4"/>
          <p:cNvPicPr>
            <a:picLocks noChangeAspect="1"/>
          </p:cNvPicPr>
          <p:nvPr/>
        </p:nvPicPr>
        <p:blipFill rotWithShape="1">
          <a:blip r:embed="rId10" cstate="print"/>
          <a:srcRect t="-186" b="45736"/>
          <a:stretch/>
        </p:blipFill>
        <p:spPr>
          <a:xfrm>
            <a:off x="755576" y="1772816"/>
            <a:ext cx="7672536" cy="2780510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755576" y="5060032"/>
            <a:ext cx="7647688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pt-BR" sz="1400" dirty="0" smtClean="0">
                <a:solidFill>
                  <a:srgbClr val="095388"/>
                </a:solidFill>
                <a:effectLst/>
              </a:rPr>
              <a:t>Lista de Especialidades Medicas - Res GMC 08/12  atualiza Res 73/00</a:t>
            </a:r>
            <a:endParaRPr lang="pt-BR" sz="1400" dirty="0">
              <a:effectLst/>
            </a:endParaRPr>
          </a:p>
        </p:txBody>
      </p:sp>
      <p:pic>
        <p:nvPicPr>
          <p:cNvPr id="19" name="Picture 4"/>
          <p:cNvPicPr>
            <a:picLocks noChangeAspect="1"/>
          </p:cNvPicPr>
          <p:nvPr/>
        </p:nvPicPr>
        <p:blipFill rotWithShape="1">
          <a:blip r:embed="rId10" cstate="print"/>
          <a:srcRect t="48109" b="33716"/>
          <a:stretch/>
        </p:blipFill>
        <p:spPr>
          <a:xfrm>
            <a:off x="755576" y="4221088"/>
            <a:ext cx="7672536" cy="928107"/>
          </a:xfrm>
          <a:prstGeom prst="rect">
            <a:avLst/>
          </a:prstGeom>
        </p:spPr>
      </p:pic>
      <p:sp>
        <p:nvSpPr>
          <p:cNvPr id="20" name="TextBox 5"/>
          <p:cNvSpPr txBox="1"/>
          <p:nvPr/>
        </p:nvSpPr>
        <p:spPr>
          <a:xfrm>
            <a:off x="179512" y="260648"/>
            <a:ext cx="8856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Principais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 </a:t>
            </a:r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Decisões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 da </a:t>
            </a:r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Subcomissão</a:t>
            </a:r>
            <a:r>
              <a:rPr lang="es-ES" sz="3000" b="1" cap="small" dirty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/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SGT-11</a:t>
            </a:r>
            <a:endParaRPr lang="es-ES" sz="3000" b="1" cap="small" dirty="0">
              <a:solidFill>
                <a:srgbClr val="0953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799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62880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extBox 4"/>
          <p:cNvSpPr txBox="1"/>
          <p:nvPr/>
        </p:nvSpPr>
        <p:spPr>
          <a:xfrm>
            <a:off x="580362" y="1340768"/>
            <a:ext cx="8112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FontTx/>
              <a:buChar char="-"/>
            </a:pPr>
            <a:r>
              <a:rPr lang="pt-BR" sz="2000" dirty="0" smtClean="0">
                <a:cs typeface="Verdana"/>
              </a:rPr>
              <a:t> Definição de </a:t>
            </a:r>
            <a:r>
              <a:rPr lang="pt-BR" sz="2000" b="1" i="1" dirty="0" smtClean="0">
                <a:solidFill>
                  <a:srgbClr val="095388"/>
                </a:solidFill>
                <a:cs typeface="Verdana"/>
              </a:rPr>
              <a:t>Especialidades Médicas comuns no Mercosul</a:t>
            </a:r>
            <a:endParaRPr lang="pt-BR" sz="2000" i="1" dirty="0" smtClean="0">
              <a:latin typeface="Verdana"/>
              <a:cs typeface="Verdana"/>
            </a:endParaRPr>
          </a:p>
        </p:txBody>
      </p:sp>
      <p:pic>
        <p:nvPicPr>
          <p:cNvPr id="17" name="Picture 4"/>
          <p:cNvPicPr>
            <a:picLocks noChangeAspect="1"/>
          </p:cNvPicPr>
          <p:nvPr/>
        </p:nvPicPr>
        <p:blipFill rotWithShape="1">
          <a:blip r:embed="rId10" cstate="print"/>
          <a:srcRect t="65941" b="-1"/>
          <a:stretch/>
        </p:blipFill>
        <p:spPr>
          <a:xfrm>
            <a:off x="787896" y="2049805"/>
            <a:ext cx="7672536" cy="1739235"/>
          </a:xfrm>
          <a:prstGeom prst="rect">
            <a:avLst/>
          </a:prstGeom>
        </p:spPr>
      </p:pic>
      <p:pic>
        <p:nvPicPr>
          <p:cNvPr id="18" name="Picture 4"/>
          <p:cNvPicPr>
            <a:picLocks noChangeAspect="1"/>
          </p:cNvPicPr>
          <p:nvPr/>
        </p:nvPicPr>
        <p:blipFill rotWithShape="1">
          <a:blip r:embed="rId10" cstate="print"/>
          <a:srcRect b="96053"/>
          <a:stretch/>
        </p:blipFill>
        <p:spPr>
          <a:xfrm>
            <a:off x="787896" y="1844824"/>
            <a:ext cx="7672536" cy="201543"/>
          </a:xfrm>
          <a:prstGeom prst="rect">
            <a:avLst/>
          </a:prstGeom>
        </p:spPr>
      </p:pic>
      <p:pic>
        <p:nvPicPr>
          <p:cNvPr id="19" name="Picture 3"/>
          <p:cNvPicPr>
            <a:picLocks noChangeAspect="1"/>
          </p:cNvPicPr>
          <p:nvPr/>
        </p:nvPicPr>
        <p:blipFill rotWithShape="1">
          <a:blip r:embed="rId11" cstate="print"/>
          <a:srcRect b="63926"/>
          <a:stretch/>
        </p:blipFill>
        <p:spPr>
          <a:xfrm>
            <a:off x="787896" y="3717032"/>
            <a:ext cx="7672536" cy="1669029"/>
          </a:xfrm>
          <a:prstGeom prst="rect">
            <a:avLst/>
          </a:prstGeom>
        </p:spPr>
      </p:pic>
      <p:sp>
        <p:nvSpPr>
          <p:cNvPr id="21" name="Title 1"/>
          <p:cNvSpPr txBox="1">
            <a:spLocks/>
          </p:cNvSpPr>
          <p:nvPr/>
        </p:nvSpPr>
        <p:spPr>
          <a:xfrm>
            <a:off x="755576" y="5517232"/>
            <a:ext cx="7647688" cy="3600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pt-BR" sz="1400" dirty="0" smtClean="0">
                <a:solidFill>
                  <a:srgbClr val="095388"/>
                </a:solidFill>
                <a:effectLst/>
              </a:rPr>
              <a:t>Lista de Especialidades Medicas - Res GMC 08/12  atualiza Res 73/00</a:t>
            </a:r>
            <a:endParaRPr lang="pt-BR" sz="1400" dirty="0">
              <a:effectLst/>
            </a:endParaRPr>
          </a:p>
        </p:txBody>
      </p:sp>
      <p:sp>
        <p:nvSpPr>
          <p:cNvPr id="20" name="TextBox 5"/>
          <p:cNvSpPr txBox="1"/>
          <p:nvPr/>
        </p:nvSpPr>
        <p:spPr>
          <a:xfrm>
            <a:off x="179512" y="260648"/>
            <a:ext cx="8856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Principais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 </a:t>
            </a:r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Decisões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 da </a:t>
            </a:r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Subcomissão</a:t>
            </a:r>
            <a:r>
              <a:rPr lang="es-ES" sz="3000" b="1" cap="small" dirty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/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SGT-11</a:t>
            </a:r>
            <a:endParaRPr lang="es-ES" sz="3000" b="1" cap="small" dirty="0">
              <a:solidFill>
                <a:srgbClr val="0953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799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extBox 4"/>
          <p:cNvSpPr txBox="1"/>
          <p:nvPr/>
        </p:nvSpPr>
        <p:spPr>
          <a:xfrm>
            <a:off x="740736" y="1713002"/>
            <a:ext cx="766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FontTx/>
              <a:buChar char="-"/>
            </a:pPr>
            <a:r>
              <a:rPr lang="pt-BR" sz="2000" dirty="0" smtClean="0">
                <a:cs typeface="Verdana"/>
              </a:rPr>
              <a:t> Definição de </a:t>
            </a:r>
            <a:r>
              <a:rPr lang="pt-BR" sz="2000" b="1" i="1" dirty="0" smtClean="0">
                <a:solidFill>
                  <a:srgbClr val="095388"/>
                </a:solidFill>
                <a:cs typeface="Verdana"/>
              </a:rPr>
              <a:t>Especialidades Médicas comuns no Mercosul</a:t>
            </a:r>
            <a:endParaRPr lang="pt-BR" sz="2000" i="1" dirty="0" smtClean="0">
              <a:latin typeface="Verdana"/>
              <a:cs typeface="Verdana"/>
            </a:endParaRPr>
          </a:p>
        </p:txBody>
      </p:sp>
      <p:pic>
        <p:nvPicPr>
          <p:cNvPr id="17" name="Picture 4"/>
          <p:cNvPicPr>
            <a:picLocks noChangeAspect="1"/>
          </p:cNvPicPr>
          <p:nvPr/>
        </p:nvPicPr>
        <p:blipFill rotWithShape="1">
          <a:blip r:embed="rId10" cstate="print"/>
          <a:srcRect b="96053"/>
          <a:stretch/>
        </p:blipFill>
        <p:spPr>
          <a:xfrm>
            <a:off x="787896" y="2204864"/>
            <a:ext cx="7672536" cy="201543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/>
        </p:nvSpPr>
        <p:spPr>
          <a:xfrm>
            <a:off x="755576" y="5040590"/>
            <a:ext cx="7823840" cy="3326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pt-BR" sz="1400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Lista de Especialidades Medicas - Res GMC 08/12  atualiza Res 73/00</a:t>
            </a:r>
            <a:endParaRPr lang="pt-BR" sz="1400" dirty="0"/>
          </a:p>
        </p:txBody>
      </p:sp>
      <p:pic>
        <p:nvPicPr>
          <p:cNvPr id="19" name="Picture 3"/>
          <p:cNvPicPr>
            <a:picLocks noChangeAspect="1"/>
          </p:cNvPicPr>
          <p:nvPr/>
        </p:nvPicPr>
        <p:blipFill rotWithShape="1">
          <a:blip r:embed="rId11" cstate="print"/>
          <a:srcRect t="35919" b="32041"/>
          <a:stretch/>
        </p:blipFill>
        <p:spPr>
          <a:xfrm>
            <a:off x="787896" y="2393967"/>
            <a:ext cx="7672536" cy="1482384"/>
          </a:xfrm>
          <a:prstGeom prst="rect">
            <a:avLst/>
          </a:prstGeom>
        </p:spPr>
      </p:pic>
      <p:pic>
        <p:nvPicPr>
          <p:cNvPr id="20" name="Picture 3"/>
          <p:cNvPicPr>
            <a:picLocks noChangeAspect="1"/>
          </p:cNvPicPr>
          <p:nvPr/>
        </p:nvPicPr>
        <p:blipFill rotWithShape="1">
          <a:blip r:embed="rId11" cstate="print"/>
          <a:srcRect t="75518"/>
          <a:stretch/>
        </p:blipFill>
        <p:spPr>
          <a:xfrm>
            <a:off x="787896" y="3861048"/>
            <a:ext cx="7672536" cy="1132686"/>
          </a:xfrm>
          <a:prstGeom prst="rect">
            <a:avLst/>
          </a:prstGeom>
        </p:spPr>
      </p:pic>
      <p:sp>
        <p:nvSpPr>
          <p:cNvPr id="22" name="TextBox 5"/>
          <p:cNvSpPr txBox="1"/>
          <p:nvPr/>
        </p:nvSpPr>
        <p:spPr>
          <a:xfrm>
            <a:off x="179512" y="260648"/>
            <a:ext cx="8856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Principais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 </a:t>
            </a:r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Decisões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 da </a:t>
            </a:r>
            <a:r>
              <a:rPr lang="es-ES" sz="3000" b="1" cap="small" dirty="0" err="1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Subcomissão</a:t>
            </a:r>
            <a:r>
              <a:rPr lang="es-ES" sz="3000" b="1" cap="small" dirty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/</a:t>
            </a:r>
            <a:r>
              <a:rPr lang="es-ES" sz="3000" b="1" cap="small" dirty="0" smtClean="0">
                <a:solidFill>
                  <a:srgbClr val="0953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Verdana"/>
              </a:rPr>
              <a:t>SGT-11</a:t>
            </a:r>
            <a:endParaRPr lang="es-ES" sz="3000" b="1" cap="small" dirty="0">
              <a:solidFill>
                <a:srgbClr val="09538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47997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1711255"/>
            <a:ext cx="842493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Harmonizar os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requisitos para a habilitação dos profissionais de saúde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 de formação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técnica,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Realizar pesquisa para avaliar a média salarial das carreiras dos profissionais de saúde</a:t>
            </a:r>
            <a:r>
              <a:rPr lang="pt-BR" sz="2400" i="1" dirty="0" smtClean="0">
                <a:solidFill>
                  <a:schemeClr val="tx2">
                    <a:lumMod val="75000"/>
                  </a:schemeClr>
                </a:solidFill>
              </a:rPr>
              <a:t> já harmonizados, definidos nos Estados parte,</a:t>
            </a:r>
          </a:p>
          <a:p>
            <a:pPr algn="just"/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400" i="1" dirty="0" smtClean="0">
                <a:solidFill>
                  <a:schemeClr val="tx2">
                    <a:lumMod val="75000"/>
                  </a:schemeClr>
                </a:solidFill>
              </a:rPr>
              <a:t>Identificar </a:t>
            </a:r>
            <a:r>
              <a:rPr lang="pt-BR" sz="2400" i="1" dirty="0">
                <a:solidFill>
                  <a:schemeClr val="tx2">
                    <a:lumMod val="75000"/>
                  </a:schemeClr>
                </a:solidFill>
              </a:rPr>
              <a:t>estratégias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que permitam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favorecer o exercício profissional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na zona interfronteiriça,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Sistematizar a informação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referida aos organismos reguladores da prática profissional,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pPr marL="285750" indent="-285750">
              <a:spcBef>
                <a:spcPct val="20000"/>
              </a:spcBef>
              <a:defRPr/>
            </a:pPr>
            <a:r>
              <a:rPr lang="pt-BR" sz="3200" b="1" cap="smal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Próximos passos da Subcomissão/SGT 11</a:t>
            </a:r>
          </a:p>
        </p:txBody>
      </p:sp>
    </p:spTree>
    <p:extLst>
      <p:ext uri="{BB962C8B-B14F-4D97-AF65-F5344CB8AC3E}">
        <p14:creationId xmlns:p14="http://schemas.microsoft.com/office/powerpoint/2010/main" xmlns="" val="178066231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1465614"/>
            <a:ext cx="842493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Retomar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e aprofundar o debate a respeito da formação profissional técnica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em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2013,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Comparar os processos de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acesso às </a:t>
            </a:r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especialidades e residências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médicas,</a:t>
            </a:r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pt-BR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Promover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programas conjuntos de treinamento em serviço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fortalecimento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das entidades de saúde formadoras de recursos humanos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e à constituição de uma base comum de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dados,</a:t>
            </a:r>
          </a:p>
          <a:p>
            <a:pPr algn="just"/>
            <a:endParaRPr lang="pt-BR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Dar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continuidade ao </a:t>
            </a:r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diálogo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com os envolvidos no </a:t>
            </a:r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processo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, desenvolvendo o plano de trabalho ora delineado.</a:t>
            </a:r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107504" y="116632"/>
            <a:ext cx="8928992" cy="7200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marL="285750" indent="-285750">
              <a:spcBef>
                <a:spcPct val="20000"/>
              </a:spcBef>
              <a:defRPr/>
            </a:pPr>
            <a:r>
              <a:rPr lang="pt-BR" sz="3200" b="1" cap="small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Próximos passos da Subcomissão/SGT 11</a:t>
            </a:r>
            <a:endParaRPr lang="pt-BR" sz="3200" b="1" cap="small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9902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1" name="TextBox 4"/>
          <p:cNvSpPr txBox="1"/>
          <p:nvPr/>
        </p:nvSpPr>
        <p:spPr>
          <a:xfrm>
            <a:off x="384704" y="2160085"/>
            <a:ext cx="8328992" cy="330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Agradeço a atenção!</a:t>
            </a:r>
          </a:p>
          <a:p>
            <a:pPr algn="ctr">
              <a:lnSpc>
                <a:spcPct val="90000"/>
              </a:lnSpc>
              <a:defRPr/>
            </a:pPr>
            <a:endParaRPr lang="pt-BR" sz="2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0000"/>
              </a:lnSpc>
              <a:defRPr/>
            </a:pPr>
            <a:endParaRPr lang="pt-BR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0000"/>
              </a:lnSpc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Miraci Astun</a:t>
            </a:r>
            <a:endParaRPr lang="pt-BR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0000"/>
              </a:lnSpc>
              <a:defRPr/>
            </a:pPr>
            <a:r>
              <a:rPr lang="pt-BR" sz="2400" i="1" dirty="0" smtClean="0">
                <a:solidFill>
                  <a:schemeClr val="tx2">
                    <a:lumMod val="75000"/>
                  </a:schemeClr>
                </a:solidFill>
              </a:rPr>
              <a:t>Departamento </a:t>
            </a:r>
            <a:r>
              <a:rPr lang="pt-BR" sz="2400" i="1" dirty="0">
                <a:solidFill>
                  <a:schemeClr val="tx2">
                    <a:lumMod val="75000"/>
                  </a:schemeClr>
                </a:solidFill>
              </a:rPr>
              <a:t>de Gestão e da Regulação do Trabalho em </a:t>
            </a:r>
            <a:r>
              <a:rPr lang="pt-BR" sz="2400" i="1" dirty="0" smtClean="0">
                <a:solidFill>
                  <a:schemeClr val="tx2">
                    <a:lumMod val="75000"/>
                  </a:schemeClr>
                </a:solidFill>
              </a:rPr>
              <a:t>Saúde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DEGERTS/SGTES/MS</a:t>
            </a:r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61) 3315-3767/2550</a:t>
            </a:r>
          </a:p>
          <a:p>
            <a:pPr algn="ctr">
              <a:lnSpc>
                <a:spcPct val="90000"/>
              </a:lnSpc>
              <a:defRPr/>
            </a:pPr>
            <a:endParaRPr lang="pt-BR" sz="12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pt-BR" sz="2000" i="1" dirty="0" smtClean="0">
                <a:solidFill>
                  <a:schemeClr val="tx2"/>
                </a:solidFill>
              </a:rPr>
              <a:t>miraci.astun@saude.gov.br</a:t>
            </a:r>
          </a:p>
          <a:p>
            <a:pPr algn="ctr">
              <a:lnSpc>
                <a:spcPct val="90000"/>
              </a:lnSpc>
              <a:defRPr/>
            </a:pPr>
            <a:r>
              <a:rPr lang="pt-BR" sz="2000" i="1" dirty="0" smtClean="0">
                <a:solidFill>
                  <a:schemeClr val="tx2"/>
                </a:solidFill>
              </a:rPr>
              <a:t>degerts@saude.gov.br</a:t>
            </a:r>
            <a:endParaRPr lang="pt-BR" sz="2000" i="1" dirty="0">
              <a:solidFill>
                <a:schemeClr val="tx2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9643" y="295860"/>
            <a:ext cx="2296256" cy="1530837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93094" y="295860"/>
            <a:ext cx="2037719" cy="1528289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48" y="295861"/>
            <a:ext cx="1889516" cy="147673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49" y="2056236"/>
            <a:ext cx="1662471" cy="1111134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6601" y="2160086"/>
            <a:ext cx="1799298" cy="1126663"/>
          </a:xfrm>
          <a:prstGeom prst="rect">
            <a:avLst/>
          </a:prstGeom>
        </p:spPr>
      </p:pic>
      <p:pic>
        <p:nvPicPr>
          <p:cNvPr id="19" name="Imagem 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40831" y="295861"/>
            <a:ext cx="1891508" cy="1515098"/>
          </a:xfrm>
          <a:prstGeom prst="rect">
            <a:avLst/>
          </a:prstGeom>
        </p:spPr>
      </p:pic>
      <p:pic>
        <p:nvPicPr>
          <p:cNvPr id="20" name="Imagem 1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9643" y="4293096"/>
            <a:ext cx="2305657" cy="139876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785" b="7652"/>
          <a:stretch/>
        </p:blipFill>
        <p:spPr>
          <a:xfrm>
            <a:off x="384705" y="4149080"/>
            <a:ext cx="2113469" cy="1622555"/>
          </a:xfrm>
          <a:prstGeom prst="rect">
            <a:avLst/>
          </a:prstGeom>
        </p:spPr>
      </p:pic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356163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395536" y="1587564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Secretaria </a:t>
            </a: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de Gestão do Trabalho e da Educação na Saúde</a:t>
            </a:r>
          </a:p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(SGTES) tem a </a:t>
            </a:r>
            <a:r>
              <a:rPr lang="pt-BR" sz="2400" i="1" dirty="0" smtClean="0">
                <a:solidFill>
                  <a:schemeClr val="tx2">
                    <a:lumMod val="75000"/>
                  </a:schemeClr>
                </a:solidFill>
              </a:rPr>
              <a:t>responsabilidade de formular políticas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orientadoras da </a:t>
            </a:r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gestão, formação, qualificação e regulação para os trabalhadores da saúde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no Brasil;</a:t>
            </a:r>
          </a:p>
          <a:p>
            <a:pPr algn="just"/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A SGTES foi criada em 2003, 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reconhecendo a importância do trabalhador da saúde para a consolidação do SUS;</a:t>
            </a:r>
            <a:endParaRPr lang="pt-B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Até então </a:t>
            </a:r>
            <a:r>
              <a:rPr lang="pt-BR" sz="2400" i="1" dirty="0" smtClean="0">
                <a:solidFill>
                  <a:schemeClr val="tx2">
                    <a:lumMod val="75000"/>
                  </a:schemeClr>
                </a:solidFill>
              </a:rPr>
              <a:t>não existia uma secretaria específica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no Ministério responsável pelo ordenamento das </a:t>
            </a:r>
            <a:r>
              <a:rPr lang="pt-BR" sz="2400" b="1" i="1" dirty="0">
                <a:solidFill>
                  <a:schemeClr val="tx2">
                    <a:lumMod val="75000"/>
                  </a:schemeClr>
                </a:solidFill>
              </a:rPr>
              <a:t>políticas de gestão, planejamento e regulação do trabalho em </a:t>
            </a:r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</a:rPr>
              <a:t>saúde.</a:t>
            </a:r>
            <a:endParaRPr lang="pt-BR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720080"/>
          </a:xfrm>
        </p:spPr>
        <p:txBody>
          <a:bodyPr>
            <a:noAutofit/>
          </a:bodyPr>
          <a:lstStyle/>
          <a:p>
            <a:pPr marL="285750" indent="-285750">
              <a:spcBef>
                <a:spcPct val="20000"/>
              </a:spcBef>
              <a:defRPr/>
            </a:pPr>
            <a:r>
              <a:rPr lang="pt-BR" sz="4200" b="1" cap="small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Ministério da </a:t>
            </a:r>
            <a:r>
              <a:rPr lang="pt-BR" sz="4200"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</a:t>
            </a:r>
            <a:endParaRPr lang="pt-BR" sz="4200"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7745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720080"/>
          </a:xfrm>
        </p:spPr>
        <p:txBody>
          <a:bodyPr>
            <a:noAutofit/>
          </a:bodyPr>
          <a:lstStyle/>
          <a:p>
            <a:pPr marL="285750" indent="-285750">
              <a:spcBef>
                <a:spcPct val="20000"/>
              </a:spcBef>
              <a:defRPr/>
            </a:pPr>
            <a:r>
              <a:rPr lang="pt-BR" sz="4200" b="1" cap="small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Ministério da </a:t>
            </a:r>
            <a:r>
              <a:rPr lang="pt-BR" sz="4200"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</a:t>
            </a:r>
            <a:endParaRPr lang="pt-BR" sz="4200"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395536" y="1196752"/>
            <a:ext cx="835292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O Brasil possui 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14 profissões de saúde de nível superior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regulamentadas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algn="just"/>
            <a:endParaRPr lang="pt-BR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Essas estão relacionadas na 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Resolução </a:t>
            </a:r>
            <a:r>
              <a:rPr lang="pt-BR" sz="2200" b="1" i="1" dirty="0">
                <a:solidFill>
                  <a:schemeClr val="tx2">
                    <a:lumMod val="75000"/>
                  </a:schemeClr>
                </a:solidFill>
              </a:rPr>
              <a:t>nº 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287, </a:t>
            </a:r>
            <a:r>
              <a:rPr lang="pt-BR" sz="2200" b="1" i="1" dirty="0">
                <a:solidFill>
                  <a:schemeClr val="tx2">
                    <a:lumMod val="75000"/>
                  </a:schemeClr>
                </a:solidFill>
              </a:rPr>
              <a:t>de 08 de outubro de 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1998,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do Conselho Nacional de Saúde,</a:t>
            </a:r>
          </a:p>
          <a:p>
            <a:pPr algn="just"/>
            <a:endParaRPr lang="pt-BR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Há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quatorze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conselhos de categoria profissional na área da saúde,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As profissões são reguladas pelo seus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próprios conselhos de categoria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profissional,</a:t>
            </a: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Esses Conselhos são autarquias federais com instâncias estaduais e/ou regionais, responsáveis por regular e fiscalizar o exercício profissional,</a:t>
            </a:r>
            <a:endParaRPr lang="pt-BR" sz="2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Considerando essa realidade brasileira, </a:t>
            </a:r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nós priorizamos o diálogo social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pt-BR" sz="22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26797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720080"/>
          </a:xfrm>
        </p:spPr>
        <p:txBody>
          <a:bodyPr>
            <a:noAutofit/>
          </a:bodyPr>
          <a:lstStyle/>
          <a:p>
            <a:pPr marL="285750" indent="-285750">
              <a:spcBef>
                <a:spcPct val="20000"/>
              </a:spcBef>
              <a:defRPr/>
            </a:pPr>
            <a:r>
              <a:rPr lang="pt-BR" sz="4200" b="1" cap="small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Ministério da </a:t>
            </a:r>
            <a:r>
              <a:rPr lang="pt-BR" sz="4200" b="1" cap="small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Saúde</a:t>
            </a:r>
            <a:endParaRPr lang="pt-BR" sz="4200" b="1" cap="small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395536" y="1864563"/>
            <a:ext cx="835292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O CNS, na</a:t>
            </a:r>
            <a:r>
              <a:rPr lang="pt-BR" sz="2200" b="1" i="1" dirty="0">
                <a:solidFill>
                  <a:schemeClr val="tx2">
                    <a:lumMod val="75000"/>
                  </a:schemeClr>
                </a:solidFill>
              </a:rPr>
              <a:t> Res. 287/1998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, não definiu as profissões de saúde de nível técnico, induzindo à ausência de regulamentação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para esses trabalhadores,</a:t>
            </a:r>
            <a:endParaRPr lang="pt-BR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pt-BR" sz="22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b="1" i="1" dirty="0" smtClean="0">
                <a:solidFill>
                  <a:schemeClr val="tx2">
                    <a:lumMod val="75000"/>
                  </a:schemeClr>
                </a:solidFill>
              </a:rPr>
              <a:t>São poucas as profissões de </a:t>
            </a:r>
            <a:r>
              <a:rPr lang="pt-BR" sz="2200" b="1" i="1" dirty="0">
                <a:solidFill>
                  <a:schemeClr val="tx2">
                    <a:lumMod val="75000"/>
                  </a:schemeClr>
                </a:solidFill>
              </a:rPr>
              <a:t>saúde de nível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técnico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regulamentadas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, e as que existem estão sob a tutela dos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conselhos de categoria profissional na área da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saúde,</a:t>
            </a:r>
            <a:endParaRPr lang="pt-BR" sz="22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endParaRPr lang="pt-B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Há também profissões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da área de saúde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nível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fundamental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que são </a:t>
            </a:r>
            <a:r>
              <a:rPr lang="pt-BR" sz="2200" b="1" dirty="0">
                <a:solidFill>
                  <a:schemeClr val="tx2">
                    <a:lumMod val="75000"/>
                  </a:schemeClr>
                </a:solidFill>
              </a:rPr>
              <a:t>regulamentadas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, dentre 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as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quais: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ACS</a:t>
            </a:r>
            <a:r>
              <a:rPr lang="pt-BR" sz="2200" i="1" dirty="0">
                <a:solidFill>
                  <a:schemeClr val="tx2">
                    <a:lumMod val="75000"/>
                  </a:schemeClr>
                </a:solidFill>
              </a:rPr>
              <a:t>, auxiliar de enfermagem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pt-BR" sz="2200" i="1" dirty="0">
                <a:solidFill>
                  <a:schemeClr val="tx2">
                    <a:lumMod val="75000"/>
                  </a:schemeClr>
                </a:solidFill>
              </a:rPr>
              <a:t>auxiliar de saúde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bucal</a:t>
            </a:r>
            <a:r>
              <a:rPr lang="pt-BR" sz="22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21897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467544" y="188640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z="3200" b="1" cap="small" dirty="0"/>
              <a:t>Programa de Formação de Profissionais de Nível Médio para a Saúde - PROFAPS</a:t>
            </a:r>
            <a:endParaRPr lang="pt-BR" sz="32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Espaço Reservado para Conteúdo 2"/>
          <p:cNvSpPr txBox="1">
            <a:spLocks/>
          </p:cNvSpPr>
          <p:nvPr/>
        </p:nvSpPr>
        <p:spPr bwMode="auto">
          <a:xfrm>
            <a:off x="467544" y="2132856"/>
            <a:ext cx="8229600" cy="3885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ü"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O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PROFAPS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 foi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idealizado com base nos resultados obtidos com o </a:t>
            </a:r>
            <a:r>
              <a:rPr lang="pt-BR" sz="2400" b="1" i="1" dirty="0" smtClean="0">
                <a:solidFill>
                  <a:schemeClr val="accent1">
                    <a:lumMod val="75000"/>
                  </a:schemeClr>
                </a:solidFill>
              </a:rPr>
              <a:t>Projeto de Profissionalização dos Trabalhadores da Área da Enfermagem 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(PROFAE),</a:t>
            </a:r>
          </a:p>
          <a:p>
            <a:pPr algn="just">
              <a:buFont typeface="Wingdings" pitchFamily="2" charset="2"/>
              <a:buChar char="ü"/>
            </a:pPr>
            <a:endParaRPr lang="pt-BR" sz="13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O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PROFAPS, desenvolvido em 2002,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está voltado para a capacitação de profissionais de nível médio em áreas técnicas estratégicas para a saúde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, e tem por objetivo a </a:t>
            </a:r>
            <a:r>
              <a:rPr lang="pt-BR" sz="2400" i="1" dirty="0">
                <a:solidFill>
                  <a:schemeClr val="accent1">
                    <a:lumMod val="75000"/>
                  </a:schemeClr>
                </a:solidFill>
              </a:rPr>
              <a:t>formação técnica e/ou complementação para os profissionais que atuam nas equipes de </a:t>
            </a:r>
            <a:r>
              <a:rPr lang="pt-BR" sz="2400" i="1" dirty="0" smtClean="0">
                <a:solidFill>
                  <a:schemeClr val="accent1">
                    <a:lumMod val="75000"/>
                  </a:schemeClr>
                </a:solidFill>
              </a:rPr>
              <a:t>saúde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pt-BR" sz="13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Por meio dele, o Ministério da Saúde constituiu uma rede de </a:t>
            </a:r>
            <a:r>
              <a:rPr lang="pt-BR" sz="2400" b="1" i="1" dirty="0" smtClean="0">
                <a:solidFill>
                  <a:schemeClr val="accent1">
                    <a:lumMod val="75000"/>
                  </a:schemeClr>
                </a:solidFill>
              </a:rPr>
              <a:t>36 escolas técnicas de saúde públicas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pt-BR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1164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95536" y="198884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107504" y="188640"/>
            <a:ext cx="8928992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lvl="0" fontAlgn="base">
              <a:spcAft>
                <a:spcPct val="0"/>
              </a:spcAft>
            </a:pPr>
            <a:r>
              <a:rPr lang="pt-BR" sz="4000" b="1" dirty="0">
                <a:ea typeface="Times New Roman" pitchFamily="18" charset="0"/>
                <a:cs typeface="Arial" pitchFamily="34" charset="0"/>
              </a:rPr>
              <a:t>Projetos de </a:t>
            </a:r>
            <a:r>
              <a:rPr lang="pt-BR" sz="4000" b="1" i="1" dirty="0" smtClean="0">
                <a:effectLst/>
                <a:ea typeface="Times New Roman" pitchFamily="18" charset="0"/>
                <a:cs typeface="Arial" pitchFamily="34" charset="0"/>
              </a:rPr>
              <a:t>Cursos </a:t>
            </a:r>
            <a:r>
              <a:rPr lang="pt-BR" sz="4000" b="1" i="1" dirty="0">
                <a:effectLst/>
                <a:ea typeface="Times New Roman" pitchFamily="18" charset="0"/>
                <a:cs typeface="Arial" pitchFamily="34" charset="0"/>
              </a:rPr>
              <a:t>de Formação Profissional Técnica de nível médio </a:t>
            </a:r>
            <a:r>
              <a:rPr lang="pt-BR" sz="4000" b="1" dirty="0" smtClean="0">
                <a:ea typeface="Times New Roman" pitchFamily="18" charset="0"/>
                <a:cs typeface="Arial" pitchFamily="34" charset="0"/>
              </a:rPr>
              <a:t>apresentados </a:t>
            </a:r>
            <a:r>
              <a:rPr lang="pt-BR" sz="4000" b="1" dirty="0">
                <a:ea typeface="Times New Roman" pitchFamily="18" charset="0"/>
                <a:cs typeface="Arial" pitchFamily="34" charset="0"/>
              </a:rPr>
              <a:t>por UF, referentes às Portarias PROFAPS dos anos 2009, 2010 e 2011</a:t>
            </a:r>
            <a:endParaRPr lang="pt-BR" sz="4000" i="1" dirty="0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1598403"/>
              </p:ext>
            </p:extLst>
          </p:nvPr>
        </p:nvGraphicFramePr>
        <p:xfrm>
          <a:off x="363722" y="1411560"/>
          <a:ext cx="8672773" cy="525780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206114"/>
                <a:gridCol w="3170516"/>
                <a:gridCol w="1296143"/>
              </a:tblGrid>
              <a:tr h="244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UF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CURSOS 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ALUNOS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668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AC, AM, AP, CE, GO, MA,MS, MT,PA, </a:t>
                      </a:r>
                      <a:r>
                        <a:rPr lang="en-US" sz="1600" dirty="0" smtClean="0">
                          <a:effectLst/>
                        </a:rPr>
                        <a:t>PB,PE, </a:t>
                      </a:r>
                      <a:r>
                        <a:rPr lang="en-US" sz="1600" dirty="0">
                          <a:effectLst/>
                        </a:rPr>
                        <a:t>PI, RS, SC, SE, SP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Técnico em Saúde Bucal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3195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503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AL, CE, MA, MG, MS, PR, RJ, RN, RR, PI, SC, SE, SP</a:t>
                      </a:r>
                      <a:r>
                        <a:rPr lang="en-US" sz="1600" dirty="0" smtClean="0">
                          <a:effectLst/>
                        </a:rPr>
                        <a:t>, TO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Técnico em Enfermagem 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3957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244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AP, BA, CE, PI, RN, RR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Análises Clínicas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565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244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AC, BA, CE, GO, MG, PA, PE, RJ, RO, SP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Citopatologia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483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7621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AC, AL, AM, AP, BA, CE, ES, GO, MG, MS, MT, PA, PB, PE, PI, PR, RJ, RN, RR, RS, SC, SE, SP</a:t>
                      </a:r>
                      <a:r>
                        <a:rPr lang="en-US" sz="1600" dirty="0" smtClean="0">
                          <a:effectLst/>
                        </a:rPr>
                        <a:t>, TO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Técnico em </a:t>
                      </a:r>
                      <a:r>
                        <a:rPr lang="pt-BR" sz="1400" dirty="0" smtClean="0">
                          <a:effectLst/>
                        </a:rPr>
                        <a:t>VS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9175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503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AC, AL, AP, CE, MA, MG, MS, MT, PA, PB, PR, RJ, RS, RR, SP, TO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Técnico em Hemoterapia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1328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5031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AC, AL, AM, AP, BA, MA, MT,PA, PB, PR, RN</a:t>
                      </a:r>
                      <a:r>
                        <a:rPr lang="en-US" sz="1600" dirty="0" smtClean="0">
                          <a:effectLst/>
                        </a:rPr>
                        <a:t>, RO</a:t>
                      </a:r>
                      <a:r>
                        <a:rPr lang="en-US" sz="1600" dirty="0">
                          <a:effectLst/>
                        </a:rPr>
                        <a:t>, RR, SP,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Técnico em Radiologia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855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244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AP, BA, PI, RR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Técnico </a:t>
                      </a:r>
                      <a:r>
                        <a:rPr lang="pt-BR" sz="1400" dirty="0" smtClean="0">
                          <a:effectLst/>
                        </a:rPr>
                        <a:t>Prótese </a:t>
                      </a:r>
                      <a:r>
                        <a:rPr lang="pt-BR" sz="1400" dirty="0">
                          <a:effectLst/>
                        </a:rPr>
                        <a:t>Dentária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180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244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Técnico </a:t>
                      </a:r>
                      <a:r>
                        <a:rPr lang="pt-BR" sz="1400" dirty="0" smtClean="0">
                          <a:effectLst/>
                        </a:rPr>
                        <a:t>Nutrição </a:t>
                      </a:r>
                      <a:r>
                        <a:rPr lang="pt-BR" sz="1400" dirty="0">
                          <a:effectLst/>
                        </a:rPr>
                        <a:t>e Dietética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244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AL, CE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Técnico em </a:t>
                      </a:r>
                      <a:r>
                        <a:rPr lang="pt-BR" sz="1400" dirty="0" smtClean="0">
                          <a:effectLst/>
                        </a:rPr>
                        <a:t>Equipamentos biomédicos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70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  <a:tr h="274674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TOTAL</a:t>
                      </a:r>
                      <a:endParaRPr lang="pt-BR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19.768</a:t>
                      </a:r>
                      <a:endParaRPr lang="pt-BR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029" marR="5702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141164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7" name="Título 1"/>
          <p:cNvSpPr txBox="1">
            <a:spLocks/>
          </p:cNvSpPr>
          <p:nvPr/>
        </p:nvSpPr>
        <p:spPr>
          <a:xfrm>
            <a:off x="323528" y="116632"/>
            <a:ext cx="8568952" cy="8640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pt-BR" sz="2200" b="1" dirty="0" smtClean="0">
                <a:ea typeface="Times New Roman" pitchFamily="18" charset="0"/>
                <a:cs typeface="Arial" pitchFamily="34" charset="0"/>
              </a:rPr>
              <a:t>Projetos </a:t>
            </a:r>
            <a:r>
              <a:rPr lang="pt-BR" sz="2200" b="1" dirty="0">
                <a:ea typeface="Times New Roman" pitchFamily="18" charset="0"/>
                <a:cs typeface="Arial" pitchFamily="34" charset="0"/>
              </a:rPr>
              <a:t>de </a:t>
            </a:r>
            <a:r>
              <a:rPr lang="pt-BR" sz="2200" b="1" i="1" dirty="0">
                <a:effectLst/>
                <a:ea typeface="Times New Roman" pitchFamily="18" charset="0"/>
                <a:cs typeface="Arial" pitchFamily="34" charset="0"/>
              </a:rPr>
              <a:t>cursos de </a:t>
            </a:r>
            <a:r>
              <a:rPr lang="pt-BR" sz="2200" b="1" i="1" dirty="0">
                <a:effectLst/>
                <a:cs typeface="Arial" pitchFamily="34" charset="0"/>
              </a:rPr>
              <a:t>qualificação</a:t>
            </a:r>
            <a:r>
              <a:rPr lang="pt-BR" sz="2200" b="1" dirty="0">
                <a:ea typeface="Times New Roman" pitchFamily="18" charset="0"/>
                <a:cs typeface="Arial" pitchFamily="34" charset="0"/>
              </a:rPr>
              <a:t> apresentados por UF referentes às Portarias PROFAPS dos anos 2009, 2010, 2011  </a:t>
            </a:r>
            <a:endParaRPr lang="pt-BR" sz="2200" dirty="0"/>
          </a:p>
        </p:txBody>
      </p:sp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9935647"/>
              </p:ext>
            </p:extLst>
          </p:nvPr>
        </p:nvGraphicFramePr>
        <p:xfrm>
          <a:off x="327094" y="1045808"/>
          <a:ext cx="8709402" cy="504748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172898"/>
                <a:gridCol w="3531958"/>
                <a:gridCol w="1004546"/>
              </a:tblGrid>
              <a:tr h="2344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UF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CURSOS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ALUNOS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AM, GO, MG, MS, MT, SC, SE, SP, RN, TO             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Qualificação para ACS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9 266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</a:tr>
              <a:tr h="4850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AC, AL, AP, ES, GO, MS, PA, PR, RN, RS, SE, SC, SP,  RJ, RS, RO,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RR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Aperf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 Saúde do Idoso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6584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MT, TO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Qualificação para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ASBI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AC, GO, MT, MS, PB, PE, RS, SP, TO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Qualificação para ASB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907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SC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Aperf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 Biossegurança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RO, SC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Aperf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 saúde mental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220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MA, PA, PR, RR, SC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Qualificação do ACE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2185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</a:rPr>
                        <a:t>Aperf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ACS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alimentação nutrição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400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Aperf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 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APS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680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SE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Qualif.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 metodologias e práticas de EPS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SE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Qualif.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 Gestão em saúde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SC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Aperfeiçoamento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Imunização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SC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 err="1">
                          <a:solidFill>
                            <a:schemeClr val="tx1"/>
                          </a:solidFill>
                          <a:effectLst/>
                        </a:rPr>
                        <a:t>Aperf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. na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ESF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AM, CE,RJ, SC, SE, SP, TO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Espec.</a:t>
                      </a:r>
                      <a:r>
                        <a:rPr lang="pt-BR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tec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 urgência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 emergência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1678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CE, SC, TO 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Espec.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téc.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 saúde do idoso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330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344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SC, SE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Espec.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técnica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 Saúde Mental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430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141164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580363" y="6135301"/>
            <a:ext cx="3594079" cy="553702"/>
            <a:chOff x="1236338" y="6135301"/>
            <a:chExt cx="3312862" cy="553702"/>
          </a:xfrm>
        </p:grpSpPr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36338" y="6135302"/>
              <a:ext cx="640656" cy="553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60965" y="6135301"/>
              <a:ext cx="537279" cy="5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Espaço Reservado para Conteúdo 3"/>
            <p:cNvPicPr>
              <a:picLocks noChangeAspect="1"/>
            </p:cNvPicPr>
            <p:nvPr/>
          </p:nvPicPr>
          <p:blipFill>
            <a:blip r:embed="rId5" cstate="print"/>
            <a:srcRect l="1108" t="1088" r="2107" b="644"/>
            <a:stretch>
              <a:fillRect/>
            </a:stretch>
          </p:blipFill>
          <p:spPr bwMode="auto">
            <a:xfrm>
              <a:off x="3796211" y="6214420"/>
              <a:ext cx="752989" cy="459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643763" y="6214421"/>
              <a:ext cx="1011550" cy="459018"/>
            </a:xfrm>
            <a:prstGeom prst="rect">
              <a:avLst/>
            </a:prstGeom>
          </p:spPr>
        </p:pic>
      </p:grpSp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80780" y="6018542"/>
            <a:ext cx="787568" cy="716616"/>
          </a:xfrm>
          <a:prstGeom prst="rect">
            <a:avLst/>
          </a:prstGeom>
        </p:spPr>
      </p:pic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6185097" y="6256009"/>
            <a:ext cx="901504" cy="36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00" dirty="0" smtClean="0"/>
              <a:t>Ministério </a:t>
            </a:r>
            <a:r>
              <a:rPr lang="pt-BR" sz="900" dirty="0"/>
              <a:t>da </a:t>
            </a:r>
          </a:p>
          <a:p>
            <a:pPr algn="ctr"/>
            <a:r>
              <a:rPr lang="pt-BR" sz="900" b="1" dirty="0" smtClean="0"/>
              <a:t>Saúde</a:t>
            </a:r>
            <a:endParaRPr lang="pt-BR" sz="900" b="1" dirty="0"/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2655" y="6234243"/>
            <a:ext cx="697591" cy="39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31660" y="6194256"/>
            <a:ext cx="1494896" cy="491966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323528" y="116632"/>
            <a:ext cx="8568952" cy="8640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lvl="0"/>
            <a:r>
              <a:rPr lang="pt-BR" sz="2200" b="1" dirty="0">
                <a:cs typeface="Arial" pitchFamily="34" charset="0"/>
              </a:rPr>
              <a:t>(</a:t>
            </a:r>
            <a:r>
              <a:rPr lang="pt-BR" sz="2200" b="1" i="1" dirty="0">
                <a:cs typeface="Arial" pitchFamily="34" charset="0"/>
              </a:rPr>
              <a:t>continuação</a:t>
            </a:r>
            <a:r>
              <a:rPr lang="pt-BR" sz="2200" b="1" dirty="0">
                <a:cs typeface="Arial" pitchFamily="34" charset="0"/>
              </a:rPr>
              <a:t>) </a:t>
            </a:r>
            <a:r>
              <a:rPr lang="pt-BR" sz="2200" b="1" dirty="0">
                <a:ea typeface="Times New Roman" pitchFamily="18" charset="0"/>
                <a:cs typeface="Arial" pitchFamily="34" charset="0"/>
              </a:rPr>
              <a:t>Projetos de </a:t>
            </a:r>
            <a:r>
              <a:rPr lang="pt-BR" sz="2200" b="1" i="1" dirty="0">
                <a:effectLst/>
                <a:ea typeface="Times New Roman" pitchFamily="18" charset="0"/>
                <a:cs typeface="Arial" pitchFamily="34" charset="0"/>
              </a:rPr>
              <a:t>cursos de </a:t>
            </a:r>
            <a:r>
              <a:rPr lang="pt-BR" sz="2200" b="1" i="1" dirty="0">
                <a:effectLst/>
                <a:cs typeface="Arial" pitchFamily="34" charset="0"/>
              </a:rPr>
              <a:t>qualificação </a:t>
            </a:r>
            <a:r>
              <a:rPr lang="pt-BR" sz="2200" b="1" dirty="0" smtClean="0">
                <a:ea typeface="Times New Roman" pitchFamily="18" charset="0"/>
                <a:cs typeface="Arial" pitchFamily="34" charset="0"/>
              </a:rPr>
              <a:t>apresentados </a:t>
            </a:r>
            <a:r>
              <a:rPr lang="pt-BR" sz="2200" b="1" dirty="0">
                <a:ea typeface="Times New Roman" pitchFamily="18" charset="0"/>
                <a:cs typeface="Arial" pitchFamily="34" charset="0"/>
              </a:rPr>
              <a:t>por UF referentes às Portarias PROFAPS dos anos 2009, 2010, 2011  </a:t>
            </a:r>
            <a:endParaRPr lang="pt-BR" sz="2200" dirty="0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26552582"/>
              </p:ext>
            </p:extLst>
          </p:nvPr>
        </p:nvGraphicFramePr>
        <p:xfrm>
          <a:off x="467544" y="1124744"/>
          <a:ext cx="8259012" cy="485873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3176543"/>
                <a:gridCol w="3670671"/>
                <a:gridCol w="1411798"/>
              </a:tblGrid>
              <a:tr h="3467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UF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CURSOS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ALUNOS</a:t>
                      </a:r>
                      <a:endParaRPr lang="pt-BR" sz="16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 smtClean="0">
                          <a:effectLst/>
                        </a:rPr>
                        <a:t>Espec.téc</a:t>
                      </a:r>
                      <a:r>
                        <a:rPr lang="pt-BR" sz="1400" dirty="0" smtClean="0">
                          <a:effectLst/>
                        </a:rPr>
                        <a:t>.</a:t>
                      </a:r>
                      <a:r>
                        <a:rPr lang="pt-BR" sz="1400" baseline="0" dirty="0" smtClean="0">
                          <a:effectLst/>
                        </a:rPr>
                        <a:t> </a:t>
                      </a:r>
                      <a:r>
                        <a:rPr lang="pt-BR" sz="1400" dirty="0" smtClean="0">
                          <a:effectLst/>
                        </a:rPr>
                        <a:t>gestão</a:t>
                      </a:r>
                      <a:r>
                        <a:rPr lang="pt-BR" sz="1400" baseline="0" dirty="0" smtClean="0">
                          <a:effectLst/>
                        </a:rPr>
                        <a:t> e </a:t>
                      </a:r>
                      <a:r>
                        <a:rPr lang="pt-BR" sz="1400" dirty="0" smtClean="0">
                          <a:effectLst/>
                        </a:rPr>
                        <a:t>vigilância</a:t>
                      </a:r>
                      <a:endParaRPr lang="pt-B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30</a:t>
                      </a:r>
                      <a:endParaRPr lang="pt-B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Espec. técnica em </a:t>
                      </a:r>
                      <a:r>
                        <a:rPr lang="pt-BR" sz="1400" dirty="0" err="1" smtClean="0">
                          <a:effectLst/>
                        </a:rPr>
                        <a:t>Enf</a:t>
                      </a:r>
                      <a:r>
                        <a:rPr lang="pt-BR" sz="1400" dirty="0" smtClean="0">
                          <a:effectLst/>
                        </a:rPr>
                        <a:t> . do Trab.</a:t>
                      </a:r>
                      <a:endParaRPr lang="pt-B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60</a:t>
                      </a:r>
                      <a:endParaRPr lang="pt-B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Espec. técnica em </a:t>
                      </a:r>
                      <a:r>
                        <a:rPr lang="pt-BR" sz="1400" dirty="0" err="1" smtClean="0">
                          <a:effectLst/>
                        </a:rPr>
                        <a:t>Enf</a:t>
                      </a:r>
                      <a:r>
                        <a:rPr lang="pt-BR" sz="1400" baseline="0" dirty="0" smtClean="0">
                          <a:effectLst/>
                        </a:rPr>
                        <a:t> . ABS</a:t>
                      </a:r>
                      <a:endParaRPr lang="pt-B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60</a:t>
                      </a:r>
                      <a:endParaRPr lang="pt-BR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27715" marR="27715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SE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>
                          <a:effectLst/>
                        </a:rPr>
                        <a:t>Qualificação em Gestão em saúde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100</a:t>
                      </a:r>
                      <a:endParaRPr lang="pt-BR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 err="1" smtClean="0">
                          <a:effectLst/>
                        </a:rPr>
                        <a:t>Aperf</a:t>
                      </a:r>
                      <a:r>
                        <a:rPr lang="pt-BR" sz="1400" dirty="0" smtClean="0">
                          <a:effectLst/>
                        </a:rPr>
                        <a:t>. </a:t>
                      </a:r>
                      <a:r>
                        <a:rPr lang="pt-BR" sz="1400" dirty="0">
                          <a:effectLst/>
                        </a:rPr>
                        <a:t>em Imunização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60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 err="1">
                          <a:effectLst/>
                        </a:rPr>
                        <a:t>Aperf</a:t>
                      </a:r>
                      <a:r>
                        <a:rPr lang="pt-BR" sz="1400" dirty="0">
                          <a:effectLst/>
                        </a:rPr>
                        <a:t>. na </a:t>
                      </a:r>
                      <a:r>
                        <a:rPr lang="pt-BR" sz="1400" dirty="0" smtClean="0">
                          <a:effectLst/>
                        </a:rPr>
                        <a:t>ESF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300</a:t>
                      </a:r>
                      <a:endParaRPr lang="pt-B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AM, CE</a:t>
                      </a:r>
                      <a:r>
                        <a:rPr lang="en-US" sz="1600" dirty="0" smtClean="0">
                          <a:effectLst/>
                        </a:rPr>
                        <a:t>, RJ</a:t>
                      </a:r>
                      <a:r>
                        <a:rPr lang="en-US" sz="1600" dirty="0">
                          <a:effectLst/>
                        </a:rPr>
                        <a:t>, SC, SE, SP, TO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pt-BR" sz="1400" dirty="0" err="1" smtClean="0">
                          <a:effectLst/>
                        </a:rPr>
                        <a:t>Espec.téc</a:t>
                      </a:r>
                      <a:r>
                        <a:rPr lang="pt-BR" sz="1400" dirty="0" smtClean="0">
                          <a:effectLst/>
                        </a:rPr>
                        <a:t>.</a:t>
                      </a:r>
                      <a:r>
                        <a:rPr lang="pt-BR" sz="1400" baseline="0" dirty="0" smtClean="0">
                          <a:effectLst/>
                        </a:rPr>
                        <a:t> </a:t>
                      </a:r>
                      <a:r>
                        <a:rPr lang="pt-BR" sz="1400" dirty="0" smtClean="0">
                          <a:effectLst/>
                        </a:rPr>
                        <a:t>Urgência</a:t>
                      </a:r>
                      <a:r>
                        <a:rPr lang="pt-BR" sz="1400" baseline="0" dirty="0" smtClean="0">
                          <a:effectLst/>
                        </a:rPr>
                        <a:t> e </a:t>
                      </a:r>
                      <a:r>
                        <a:rPr lang="pt-BR" sz="1400" baseline="0" dirty="0" err="1" smtClean="0">
                          <a:effectLst/>
                        </a:rPr>
                        <a:t>Emerg</a:t>
                      </a:r>
                      <a:r>
                        <a:rPr lang="pt-BR" sz="1400" baseline="0" dirty="0" smtClean="0">
                          <a:effectLst/>
                        </a:rPr>
                        <a:t>.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1.678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CE, SC, TO 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Espec. </a:t>
                      </a:r>
                      <a:r>
                        <a:rPr lang="pt-BR" sz="1400" dirty="0" smtClean="0">
                          <a:effectLst/>
                        </a:rPr>
                        <a:t>téc. </a:t>
                      </a:r>
                      <a:r>
                        <a:rPr lang="pt-BR" sz="1400" dirty="0">
                          <a:effectLst/>
                        </a:rPr>
                        <a:t>em saúde do idoso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330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SC, SE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err="1" smtClean="0">
                          <a:effectLst/>
                        </a:rPr>
                        <a:t>Espec.téc</a:t>
                      </a:r>
                      <a:r>
                        <a:rPr lang="pt-BR" sz="1400" dirty="0" smtClean="0">
                          <a:effectLst/>
                        </a:rPr>
                        <a:t>. </a:t>
                      </a:r>
                      <a:r>
                        <a:rPr lang="pt-BR" sz="1400" dirty="0">
                          <a:effectLst/>
                        </a:rPr>
                        <a:t>em Saúde Mental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430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3057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Espec. pós técnica em gestão em vigilância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Espec. </a:t>
                      </a:r>
                      <a:r>
                        <a:rPr lang="pt-BR" sz="1400" dirty="0" smtClean="0">
                          <a:effectLst/>
                        </a:rPr>
                        <a:t>TE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SC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Espec. </a:t>
                      </a:r>
                      <a:r>
                        <a:rPr lang="pt-BR" sz="1400" dirty="0" smtClean="0">
                          <a:effectLst/>
                        </a:rPr>
                        <a:t>TE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CE, RO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Espec. </a:t>
                      </a:r>
                      <a:r>
                        <a:rPr lang="pt-BR" sz="1400" dirty="0" smtClean="0">
                          <a:effectLst/>
                        </a:rPr>
                        <a:t>Saúde </a:t>
                      </a:r>
                      <a:r>
                        <a:rPr lang="pt-BR" sz="1400" dirty="0">
                          <a:effectLst/>
                        </a:rPr>
                        <a:t>do Trabalhador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480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PR</a:t>
                      </a:r>
                      <a:endParaRPr lang="pt-B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Espec. </a:t>
                      </a:r>
                      <a:r>
                        <a:rPr lang="pt-BR" sz="1400" dirty="0" smtClean="0">
                          <a:effectLst/>
                        </a:rPr>
                        <a:t>técnica </a:t>
                      </a:r>
                      <a:r>
                        <a:rPr lang="pt-BR" sz="1400" dirty="0">
                          <a:effectLst/>
                        </a:rPr>
                        <a:t>em Radiologia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25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SC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Espec. téc. </a:t>
                      </a:r>
                      <a:r>
                        <a:rPr lang="pt-BR" sz="1400" dirty="0">
                          <a:effectLst/>
                        </a:rPr>
                        <a:t>em Centro Cirúrgico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30</a:t>
                      </a:r>
                      <a:endParaRPr lang="pt-B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  <a:tr h="278136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</a:rPr>
                        <a:t>TOTAL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</a:rPr>
                        <a:t>23.990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696" marR="496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141164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1648</TotalTime>
  <Words>2506</Words>
  <Application>Microsoft Office PowerPoint</Application>
  <PresentationFormat>Apresentação na tela (4:3)</PresentationFormat>
  <Paragraphs>385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Executivo</vt:lpstr>
      <vt:lpstr>II Seminário Internacional “Formação de Trabalhadores Técnicos em Saúde no Brasil e no MERCOSUL”</vt:lpstr>
      <vt:lpstr>Ministério da Saúde</vt:lpstr>
      <vt:lpstr>Ministério da Saúde</vt:lpstr>
      <vt:lpstr>Ministério da Saúde</vt:lpstr>
      <vt:lpstr>Ministério da Saúde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Próximos passos da Subcomissão/SGT 11</vt:lpstr>
      <vt:lpstr>Slide 24</vt:lpstr>
      <vt:lpstr>Slide 25</vt:lpstr>
    </vt:vector>
  </TitlesOfParts>
  <Company>Datasus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Públicas Departamento de Gestão e Regulação do Trabalho em Saúde</dc:title>
  <dc:creator>Anemarie da Silveira Bender</dc:creator>
  <cp:lastModifiedBy>EPSJV</cp:lastModifiedBy>
  <cp:revision>106</cp:revision>
  <cp:lastPrinted>2012-11-27T13:51:42Z</cp:lastPrinted>
  <dcterms:created xsi:type="dcterms:W3CDTF">2012-10-19T20:22:29Z</dcterms:created>
  <dcterms:modified xsi:type="dcterms:W3CDTF">2012-12-04T16:27:31Z</dcterms:modified>
</cp:coreProperties>
</file>