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theme/themeOverride12.xml" ContentType="application/vnd.openxmlformats-officedocument.themeOverr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theme/themeOverride5.xml" ContentType="application/vnd.openxmlformats-officedocument.themeOverr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theme/themeOverride1.xml" ContentType="application/vnd.openxmlformats-officedocument.themeOverride+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charts/chart9.xml" ContentType="application/vnd.openxmlformats-officedocument.drawingml.chart+xml"/>
  <Override PartName="/ppt/notesSlides/notesSlide23.xml" ContentType="application/vnd.openxmlformats-officedocument.presentationml.notesSlide+xml"/>
  <Override PartName="/ppt/charts/chart11.xml" ContentType="application/vnd.openxmlformats-officedocument.drawingml.chart+xml"/>
  <Override PartName="/ppt/notesSlides/notesSlide9.xml" ContentType="application/vnd.openxmlformats-officedocument.presentationml.notesSlide+xml"/>
  <Override PartName="/ppt/notesSlides/notesSlide12.xml" ContentType="application/vnd.openxmlformats-officedocument.presentationml.notesSlide+xml"/>
  <Override PartName="/ppt/charts/chart7.xml" ContentType="application/vnd.openxmlformats-officedocument.drawingml.chart+xml"/>
  <Override PartName="/ppt/notesSlides/notesSlide21.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charts/chart3.xml" ContentType="application/vnd.openxmlformats-officedocument.drawingml.chart+xml"/>
  <Override PartName="/ppt/charts/chart5.xml" ContentType="application/vnd.openxmlformats-officedocument.drawingml.chart+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charts/chart1.xml" ContentType="application/vnd.openxmlformats-officedocument.drawingml.char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theme/themeOverride8.xml" ContentType="application/vnd.openxmlformats-officedocument.themeOverride+xml"/>
  <Override PartName="/ppt/theme/themeOverride11.xml" ContentType="application/vnd.openxmlformats-officedocument.themeOverr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theme/themeOverride6.xml" ContentType="application/vnd.openxmlformats-officedocument.themeOverrid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Override PartName="/ppt/theme/themeOverride4.xml" ContentType="application/vnd.openxmlformats-officedocument.themeOverride+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theme/themeOverride2.xml" ContentType="application/vnd.openxmlformats-officedocument.themeOverride+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charts/chart8.xml" ContentType="application/vnd.openxmlformats-officedocument.drawingml.chart+xml"/>
  <Override PartName="/ppt/notesSlides/notesSlide22.xml" ContentType="application/vnd.openxmlformats-officedocument.presentationml.notesSlide+xml"/>
  <Override PartName="/ppt/charts/chart12.xml" ContentType="application/vnd.openxmlformats-officedocument.drawingml.char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charts/chart6.xml" ContentType="application/vnd.openxmlformats-officedocument.drawingml.chart+xml"/>
  <Override PartName="/ppt/notesSlides/notesSlide20.xml" ContentType="application/vnd.openxmlformats-officedocument.presentationml.notesSlide+xml"/>
  <Override PartName="/ppt/charts/chart10.xml" ContentType="application/vnd.openxmlformats-officedocument.drawingml.chart+xml"/>
  <Override PartName="/ppt/notesSlides/notesSlide6.xml" ContentType="application/vnd.openxmlformats-officedocument.presentationml.notesSlide+xml"/>
  <Override PartName="/ppt/charts/chart4.xml" ContentType="application/vnd.openxmlformats-officedocument.drawingml.chart+xml"/>
  <Override PartName="/ppt/slides/slide8.xml" ContentType="application/vnd.openxmlformats-officedocument.presentationml.slide+xml"/>
  <Override PartName="/ppt/notesSlides/notesSlide4.xml" ContentType="application/vnd.openxmlformats-officedocument.presentationml.notesSlide+xml"/>
  <Override PartName="/ppt/charts/chart2.xml" ContentType="application/vnd.openxmlformats-officedocument.drawingml.chart+xml"/>
  <Override PartName="/ppt/theme/themeOverride9.xml" ContentType="application/vnd.openxmlformats-officedocument.themeOverrid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theme/themeOverride7.xml" ContentType="application/vnd.openxmlformats-officedocument.themeOverride+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theme/themeOverride10.xml" ContentType="application/vnd.openxmlformats-officedocument.themeOverr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theme/themeOverride3.xml" ContentType="application/vnd.openxmlformats-officedocument.themeOverride+xml"/>
  <Override PartName="/ppt/notesSlides/notesSlide18.xml" ContentType="application/vnd.openxmlformats-officedocument.presentationml.notesSlide+xml"/>
  <Default Extension="rels" ContentType="application/vnd.openxmlformats-package.relationshi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8"/>
  </p:notesMasterIdLst>
  <p:sldIdLst>
    <p:sldId id="287" r:id="rId2"/>
    <p:sldId id="259" r:id="rId3"/>
    <p:sldId id="260" r:id="rId4"/>
    <p:sldId id="261" r:id="rId5"/>
    <p:sldId id="262" r:id="rId6"/>
    <p:sldId id="263" r:id="rId7"/>
    <p:sldId id="264" r:id="rId8"/>
    <p:sldId id="265" r:id="rId9"/>
    <p:sldId id="266" r:id="rId10"/>
    <p:sldId id="267" r:id="rId11"/>
    <p:sldId id="268" r:id="rId12"/>
    <p:sldId id="269" r:id="rId13"/>
    <p:sldId id="270" r:id="rId14"/>
    <p:sldId id="271" r:id="rId15"/>
    <p:sldId id="272" r:id="rId16"/>
    <p:sldId id="273" r:id="rId17"/>
    <p:sldId id="274" r:id="rId18"/>
    <p:sldId id="275" r:id="rId19"/>
    <p:sldId id="276" r:id="rId20"/>
    <p:sldId id="277" r:id="rId21"/>
    <p:sldId id="278" r:id="rId22"/>
    <p:sldId id="279" r:id="rId23"/>
    <p:sldId id="280" r:id="rId24"/>
    <p:sldId id="281" r:id="rId25"/>
    <p:sldId id="282" r:id="rId26"/>
    <p:sldId id="283" r:id="rId27"/>
    <p:sldId id="284" r:id="rId28"/>
    <p:sldId id="285" r:id="rId29"/>
    <p:sldId id="286" r:id="rId30"/>
    <p:sldId id="258" r:id="rId31"/>
    <p:sldId id="289" r:id="rId32"/>
    <p:sldId id="290" r:id="rId33"/>
    <p:sldId id="291" r:id="rId34"/>
    <p:sldId id="292" r:id="rId35"/>
    <p:sldId id="293" r:id="rId36"/>
    <p:sldId id="294" r:id="rId37"/>
  </p:sldIdLst>
  <p:sldSz cx="9144000" cy="6858000" type="screen4x3"/>
  <p:notesSz cx="6858000" cy="9144000"/>
  <p:defaultTextStyle>
    <a:defPPr>
      <a:defRPr lang="pt-BR"/>
    </a:defPPr>
    <a:lvl1pPr algn="l" rtl="0" fontAlgn="base">
      <a:spcBef>
        <a:spcPct val="0"/>
      </a:spcBef>
      <a:spcAft>
        <a:spcPct val="0"/>
      </a:spcAft>
      <a:defRPr sz="2400" b="1" kern="1200">
        <a:solidFill>
          <a:schemeClr val="tx1"/>
        </a:solidFill>
        <a:latin typeface="Times New Roman" pitchFamily="18" charset="0"/>
        <a:ea typeface="+mn-ea"/>
        <a:cs typeface="+mn-cs"/>
      </a:defRPr>
    </a:lvl1pPr>
    <a:lvl2pPr marL="457200" algn="l" rtl="0" fontAlgn="base">
      <a:spcBef>
        <a:spcPct val="0"/>
      </a:spcBef>
      <a:spcAft>
        <a:spcPct val="0"/>
      </a:spcAft>
      <a:defRPr sz="2400" b="1" kern="1200">
        <a:solidFill>
          <a:schemeClr val="tx1"/>
        </a:solidFill>
        <a:latin typeface="Times New Roman" pitchFamily="18" charset="0"/>
        <a:ea typeface="+mn-ea"/>
        <a:cs typeface="+mn-cs"/>
      </a:defRPr>
    </a:lvl2pPr>
    <a:lvl3pPr marL="914400" algn="l" rtl="0" fontAlgn="base">
      <a:spcBef>
        <a:spcPct val="0"/>
      </a:spcBef>
      <a:spcAft>
        <a:spcPct val="0"/>
      </a:spcAft>
      <a:defRPr sz="2400" b="1" kern="1200">
        <a:solidFill>
          <a:schemeClr val="tx1"/>
        </a:solidFill>
        <a:latin typeface="Times New Roman" pitchFamily="18" charset="0"/>
        <a:ea typeface="+mn-ea"/>
        <a:cs typeface="+mn-cs"/>
      </a:defRPr>
    </a:lvl3pPr>
    <a:lvl4pPr marL="1371600" algn="l" rtl="0" fontAlgn="base">
      <a:spcBef>
        <a:spcPct val="0"/>
      </a:spcBef>
      <a:spcAft>
        <a:spcPct val="0"/>
      </a:spcAft>
      <a:defRPr sz="2400" b="1" kern="1200">
        <a:solidFill>
          <a:schemeClr val="tx1"/>
        </a:solidFill>
        <a:latin typeface="Times New Roman" pitchFamily="18" charset="0"/>
        <a:ea typeface="+mn-ea"/>
        <a:cs typeface="+mn-cs"/>
      </a:defRPr>
    </a:lvl4pPr>
    <a:lvl5pPr marL="1828800" algn="l" rtl="0" fontAlgn="base">
      <a:spcBef>
        <a:spcPct val="0"/>
      </a:spcBef>
      <a:spcAft>
        <a:spcPct val="0"/>
      </a:spcAft>
      <a:defRPr sz="2400" b="1" kern="1200">
        <a:solidFill>
          <a:schemeClr val="tx1"/>
        </a:solidFill>
        <a:latin typeface="Times New Roman" pitchFamily="18" charset="0"/>
        <a:ea typeface="+mn-ea"/>
        <a:cs typeface="+mn-cs"/>
      </a:defRPr>
    </a:lvl5pPr>
    <a:lvl6pPr marL="2286000" algn="l" defTabSz="914400" rtl="0" eaLnBrk="1" latinLnBrk="0" hangingPunct="1">
      <a:defRPr sz="2400" b="1" kern="1200">
        <a:solidFill>
          <a:schemeClr val="tx1"/>
        </a:solidFill>
        <a:latin typeface="Times New Roman" pitchFamily="18" charset="0"/>
        <a:ea typeface="+mn-ea"/>
        <a:cs typeface="+mn-cs"/>
      </a:defRPr>
    </a:lvl6pPr>
    <a:lvl7pPr marL="2743200" algn="l" defTabSz="914400" rtl="0" eaLnBrk="1" latinLnBrk="0" hangingPunct="1">
      <a:defRPr sz="2400" b="1" kern="1200">
        <a:solidFill>
          <a:schemeClr val="tx1"/>
        </a:solidFill>
        <a:latin typeface="Times New Roman" pitchFamily="18" charset="0"/>
        <a:ea typeface="+mn-ea"/>
        <a:cs typeface="+mn-cs"/>
      </a:defRPr>
    </a:lvl7pPr>
    <a:lvl8pPr marL="3200400" algn="l" defTabSz="914400" rtl="0" eaLnBrk="1" latinLnBrk="0" hangingPunct="1">
      <a:defRPr sz="2400" b="1" kern="1200">
        <a:solidFill>
          <a:schemeClr val="tx1"/>
        </a:solidFill>
        <a:latin typeface="Times New Roman" pitchFamily="18" charset="0"/>
        <a:ea typeface="+mn-ea"/>
        <a:cs typeface="+mn-cs"/>
      </a:defRPr>
    </a:lvl8pPr>
    <a:lvl9pPr marL="3657600" algn="l" defTabSz="914400" rtl="0" eaLnBrk="1" latinLnBrk="0" hangingPunct="1">
      <a:defRPr sz="2400" b="1"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32787"/>
    <p:restoredTop sz="90929"/>
  </p:normalViewPr>
  <p:slideViewPr>
    <p:cSldViewPr>
      <p:cViewPr varScale="1">
        <p:scale>
          <a:sx n="74" d="100"/>
          <a:sy n="74" d="100"/>
        </p:scale>
        <p:origin x="-690" y="-102"/>
      </p:cViewPr>
      <p:guideLst>
        <p:guide orient="horz" pos="2160"/>
        <p:guide pos="2880"/>
      </p:guideLst>
    </p:cSldViewPr>
  </p:slideViewPr>
  <p:outlineViewPr>
    <p:cViewPr>
      <p:scale>
        <a:sx n="33" d="100"/>
        <a:sy n="33" d="100"/>
      </p:scale>
      <p:origin x="0" y="0"/>
    </p:cViewPr>
    <p:sldLst>
      <p:sld r:id="rId1" collapse="1"/>
    </p:sldLst>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_rels/viewProps.xml.rels><?xml version="1.0" encoding="UTF-8" standalone="yes"?>
<Relationships xmlns="http://schemas.openxmlformats.org/package/2006/relationships"><Relationship Id="rId1" Type="http://schemas.openxmlformats.org/officeDocument/2006/relationships/slide" Target="slides/slide30.xml"/></Relationships>
</file>

<file path=ppt/charts/_rels/chart1.xml.rels><?xml version="1.0" encoding="UTF-8" standalone="yes"?>
<Relationships xmlns="http://schemas.openxmlformats.org/package/2006/relationships"><Relationship Id="rId2" Type="http://schemas.openxmlformats.org/officeDocument/2006/relationships/oleObject" Target="file:///C:\Documents%20and%20Settings\Mariana%20Cavalieri\My%20Documents\MSAL\Graficos%20ppt%20Brasil.xlsx" TargetMode="External"/><Relationship Id="rId1" Type="http://schemas.openxmlformats.org/officeDocument/2006/relationships/themeOverride" Target="../theme/themeOverride1.xml"/></Relationships>
</file>

<file path=ppt/charts/_rels/chart10.xml.rels><?xml version="1.0" encoding="UTF-8" standalone="yes"?>
<Relationships xmlns="http://schemas.openxmlformats.org/package/2006/relationships"><Relationship Id="rId2" Type="http://schemas.openxmlformats.org/officeDocument/2006/relationships/oleObject" Target="Libro1" TargetMode="External"/><Relationship Id="rId1" Type="http://schemas.openxmlformats.org/officeDocument/2006/relationships/themeOverride" Target="../theme/themeOverride10.xml"/></Relationships>
</file>

<file path=ppt/charts/_rels/chart11.xml.rels><?xml version="1.0" encoding="UTF-8" standalone="yes"?>
<Relationships xmlns="http://schemas.openxmlformats.org/package/2006/relationships"><Relationship Id="rId2" Type="http://schemas.openxmlformats.org/officeDocument/2006/relationships/oleObject" Target="Libro1" TargetMode="External"/><Relationship Id="rId1" Type="http://schemas.openxmlformats.org/officeDocument/2006/relationships/themeOverride" Target="../theme/themeOverride11.xml"/></Relationships>
</file>

<file path=ppt/charts/_rels/chart12.xml.rels><?xml version="1.0" encoding="UTF-8" standalone="yes"?>
<Relationships xmlns="http://schemas.openxmlformats.org/package/2006/relationships"><Relationship Id="rId2" Type="http://schemas.openxmlformats.org/officeDocument/2006/relationships/oleObject" Target="Libro1" TargetMode="External"/><Relationship Id="rId1" Type="http://schemas.openxmlformats.org/officeDocument/2006/relationships/themeOverride" Target="../theme/themeOverride12.xml"/></Relationships>
</file>

<file path=ppt/charts/_rels/chart2.xml.rels><?xml version="1.0" encoding="UTF-8" standalone="yes"?>
<Relationships xmlns="http://schemas.openxmlformats.org/package/2006/relationships"><Relationship Id="rId2" Type="http://schemas.openxmlformats.org/officeDocument/2006/relationships/oleObject" Target="file:///C:\Documents%20and%20Settings\Mariana%20Cavalieri\My%20Documents\MSAL\Graficos%20ppt%20Brasil.xlsx" TargetMode="External"/><Relationship Id="rId1" Type="http://schemas.openxmlformats.org/officeDocument/2006/relationships/themeOverride" Target="../theme/themeOverride2.xml"/></Relationships>
</file>

<file path=ppt/charts/_rels/chart3.xml.rels><?xml version="1.0" encoding="UTF-8" standalone="yes"?>
<Relationships xmlns="http://schemas.openxmlformats.org/package/2006/relationships"><Relationship Id="rId2" Type="http://schemas.openxmlformats.org/officeDocument/2006/relationships/oleObject" Target="file:///C:\Documents%20and%20Settings\Mariana%20Cavalieri\My%20Documents\MSAL\Graficos%20ppt%20Brasil.xlsx" TargetMode="External"/><Relationship Id="rId1" Type="http://schemas.openxmlformats.org/officeDocument/2006/relationships/themeOverride" Target="../theme/themeOverride3.xml"/></Relationships>
</file>

<file path=ppt/charts/_rels/chart4.xml.rels><?xml version="1.0" encoding="UTF-8" standalone="yes"?>
<Relationships xmlns="http://schemas.openxmlformats.org/package/2006/relationships"><Relationship Id="rId2" Type="http://schemas.openxmlformats.org/officeDocument/2006/relationships/oleObject" Target="file:///C:\Documents%20and%20Settings\Mariana%20Cavalieri\My%20Documents\MSAL\Graficos%20ppt%20Brasil.xlsx" TargetMode="External"/><Relationship Id="rId1" Type="http://schemas.openxmlformats.org/officeDocument/2006/relationships/themeOverride" Target="../theme/themeOverride4.xml"/></Relationships>
</file>

<file path=ppt/charts/_rels/chart5.xml.rels><?xml version="1.0" encoding="UTF-8" standalone="yes"?>
<Relationships xmlns="http://schemas.openxmlformats.org/package/2006/relationships"><Relationship Id="rId2" Type="http://schemas.openxmlformats.org/officeDocument/2006/relationships/oleObject" Target="file:///C:\Documents%20and%20Settings\Mariana%20Cavalieri\My%20Documents\MSAL\Graficos%20ppt%20Brasil.xlsx" TargetMode="External"/><Relationship Id="rId1" Type="http://schemas.openxmlformats.org/officeDocument/2006/relationships/themeOverride" Target="../theme/themeOverride5.xml"/></Relationships>
</file>

<file path=ppt/charts/_rels/chart6.xml.rels><?xml version="1.0" encoding="UTF-8" standalone="yes"?>
<Relationships xmlns="http://schemas.openxmlformats.org/package/2006/relationships"><Relationship Id="rId2" Type="http://schemas.openxmlformats.org/officeDocument/2006/relationships/oleObject" Target="file:///C:\Documents%20and%20Settings\Mariana%20Cavalieri\My%20Documents\MSAL\Graficos%20ppt%20Brasil.xlsx" TargetMode="External"/><Relationship Id="rId1" Type="http://schemas.openxmlformats.org/officeDocument/2006/relationships/themeOverride" Target="../theme/themeOverride6.xml"/></Relationships>
</file>

<file path=ppt/charts/_rels/chart7.xml.rels><?xml version="1.0" encoding="UTF-8" standalone="yes"?>
<Relationships xmlns="http://schemas.openxmlformats.org/package/2006/relationships"><Relationship Id="rId2" Type="http://schemas.openxmlformats.org/officeDocument/2006/relationships/oleObject" Target="file:///C:\Documents%20and%20Settings\Mariana%20Cavalieri\My%20Documents\MSAL\Graficos%20ppt%20Brasil.xlsx" TargetMode="External"/><Relationship Id="rId1" Type="http://schemas.openxmlformats.org/officeDocument/2006/relationships/themeOverride" Target="../theme/themeOverride7.xml"/></Relationships>
</file>

<file path=ppt/charts/_rels/chart8.xml.rels><?xml version="1.0" encoding="UTF-8" standalone="yes"?>
<Relationships xmlns="http://schemas.openxmlformats.org/package/2006/relationships"><Relationship Id="rId2" Type="http://schemas.openxmlformats.org/officeDocument/2006/relationships/oleObject" Target="file:///C:\Documents%20and%20Settings\Mariana%20Cavalieri\My%20Documents\MSAL\Graficos%20ppt%20Brasil.xlsx" TargetMode="External"/><Relationship Id="rId1" Type="http://schemas.openxmlformats.org/officeDocument/2006/relationships/themeOverride" Target="../theme/themeOverride8.xml"/></Relationships>
</file>

<file path=ppt/charts/_rels/chart9.xml.rels><?xml version="1.0" encoding="UTF-8" standalone="yes"?>
<Relationships xmlns="http://schemas.openxmlformats.org/package/2006/relationships"><Relationship Id="rId2" Type="http://schemas.openxmlformats.org/officeDocument/2006/relationships/oleObject" Target="file:///C:\Users\spu224hs\AppData\Local\Temp\20120509%20Base%20final%20cuestionario%20+%20Cuadros%20.xls" TargetMode="External"/><Relationship Id="rId1" Type="http://schemas.openxmlformats.org/officeDocument/2006/relationships/themeOverride" Target="../theme/themeOverride9.xm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pt-BR"/>
  <c:style val="34"/>
  <c:clrMapOvr bg1="lt1" tx1="dk1" bg2="lt2" tx2="dk2" accent1="accent1" accent2="accent2" accent3="accent3" accent4="accent4" accent5="accent5" accent6="accent6" hlink="hlink" folHlink="folHlink"/>
  <c:chart>
    <c:view3D>
      <c:rAngAx val="1"/>
    </c:view3D>
    <c:plotArea>
      <c:layout/>
      <c:bar3DChart>
        <c:barDir val="col"/>
        <c:grouping val="stacked"/>
        <c:ser>
          <c:idx val="0"/>
          <c:order val="0"/>
          <c:tx>
            <c:strRef>
              <c:f>Hoja1!$A$2</c:f>
              <c:strCache>
                <c:ptCount val="1"/>
                <c:pt idx="0">
                  <c:v>Superior No Universitario</c:v>
                </c:pt>
              </c:strCache>
            </c:strRef>
          </c:tx>
          <c:dLbls>
            <c:showVal val="1"/>
          </c:dLbls>
          <c:cat>
            <c:strRef>
              <c:f>Hoja1!$B$1:$C$1</c:f>
              <c:strCache>
                <c:ptCount val="2"/>
                <c:pt idx="0">
                  <c:v>Estatal</c:v>
                </c:pt>
                <c:pt idx="1">
                  <c:v>Privado</c:v>
                </c:pt>
              </c:strCache>
            </c:strRef>
          </c:cat>
          <c:val>
            <c:numRef>
              <c:f>Hoja1!$B$2:$C$2</c:f>
              <c:numCache>
                <c:formatCode>0.0%</c:formatCode>
                <c:ptCount val="2"/>
                <c:pt idx="0">
                  <c:v>0.28700000000000031</c:v>
                </c:pt>
                <c:pt idx="1">
                  <c:v>0.71300000000000063</c:v>
                </c:pt>
              </c:numCache>
            </c:numRef>
          </c:val>
        </c:ser>
        <c:ser>
          <c:idx val="1"/>
          <c:order val="1"/>
          <c:tx>
            <c:strRef>
              <c:f>Hoja1!$A$3</c:f>
              <c:strCache>
                <c:ptCount val="1"/>
                <c:pt idx="0">
                  <c:v>Universidad</c:v>
                </c:pt>
              </c:strCache>
            </c:strRef>
          </c:tx>
          <c:dLbls>
            <c:showVal val="1"/>
          </c:dLbls>
          <c:cat>
            <c:strRef>
              <c:f>Hoja1!$B$1:$C$1</c:f>
              <c:strCache>
                <c:ptCount val="2"/>
                <c:pt idx="0">
                  <c:v>Estatal</c:v>
                </c:pt>
                <c:pt idx="1">
                  <c:v>Privado</c:v>
                </c:pt>
              </c:strCache>
            </c:strRef>
          </c:cat>
          <c:val>
            <c:numRef>
              <c:f>Hoja1!$B$3:$C$3</c:f>
              <c:numCache>
                <c:formatCode>0.0%</c:formatCode>
                <c:ptCount val="2"/>
                <c:pt idx="0">
                  <c:v>0.69400000000000039</c:v>
                </c:pt>
                <c:pt idx="1">
                  <c:v>0.30600000000000038</c:v>
                </c:pt>
              </c:numCache>
            </c:numRef>
          </c:val>
        </c:ser>
        <c:shape val="box"/>
        <c:axId val="61535360"/>
        <c:axId val="67047808"/>
        <c:axId val="0"/>
      </c:bar3DChart>
      <c:catAx>
        <c:axId val="61535360"/>
        <c:scaling>
          <c:orientation val="minMax"/>
        </c:scaling>
        <c:axPos val="b"/>
        <c:tickLblPos val="nextTo"/>
        <c:crossAx val="67047808"/>
        <c:crosses val="autoZero"/>
        <c:auto val="1"/>
        <c:lblAlgn val="ctr"/>
        <c:lblOffset val="100"/>
      </c:catAx>
      <c:valAx>
        <c:axId val="67047808"/>
        <c:scaling>
          <c:orientation val="minMax"/>
          <c:max val="1"/>
        </c:scaling>
        <c:axPos val="l"/>
        <c:majorGridlines/>
        <c:numFmt formatCode="0.0%" sourceLinked="1"/>
        <c:tickLblPos val="nextTo"/>
        <c:crossAx val="61535360"/>
        <c:crosses val="autoZero"/>
        <c:crossBetween val="between"/>
      </c:valAx>
    </c:plotArea>
    <c:legend>
      <c:legendPos val="r"/>
      <c:layout/>
    </c:legend>
    <c:plotVisOnly val="1"/>
  </c:chart>
  <c:externalData r:id="rId2"/>
</c:chartSpace>
</file>

<file path=ppt/charts/chart10.xml><?xml version="1.0" encoding="utf-8"?>
<c:chartSpace xmlns:c="http://schemas.openxmlformats.org/drawingml/2006/chart" xmlns:a="http://schemas.openxmlformats.org/drawingml/2006/main" xmlns:r="http://schemas.openxmlformats.org/officeDocument/2006/relationships">
  <c:date1904 val="1"/>
  <c:lang val="pt-BR"/>
  <c:clrMapOvr bg1="lt1" tx1="dk1" bg2="lt2" tx2="dk2" accent1="accent1" accent2="accent2" accent3="accent3" accent4="accent4" accent5="accent5" accent6="accent6" hlink="hlink" folHlink="folHlink"/>
  <c:chart>
    <c:plotArea>
      <c:layout/>
      <c:doughnutChart>
        <c:varyColors val="1"/>
        <c:ser>
          <c:idx val="0"/>
          <c:order val="0"/>
          <c:explosion val="25"/>
          <c:dLbls>
            <c:showVal val="1"/>
            <c:showLeaderLines val="1"/>
          </c:dLbls>
          <c:cat>
            <c:strRef>
              <c:f>Hoja1!$A$124:$A$126</c:f>
              <c:strCache>
                <c:ptCount val="3"/>
                <c:pt idx="0">
                  <c:v>Directivos</c:v>
                </c:pt>
                <c:pt idx="1">
                  <c:v>Docentes</c:v>
                </c:pt>
                <c:pt idx="2">
                  <c:v>Alumnos</c:v>
                </c:pt>
              </c:strCache>
            </c:strRef>
          </c:cat>
          <c:val>
            <c:numRef>
              <c:f>Hoja1!$B$124:$B$126</c:f>
              <c:numCache>
                <c:formatCode>0.0%</c:formatCode>
                <c:ptCount val="3"/>
                <c:pt idx="0">
                  <c:v>0.32700000000000062</c:v>
                </c:pt>
                <c:pt idx="1">
                  <c:v>0.37700000000000056</c:v>
                </c:pt>
                <c:pt idx="2">
                  <c:v>0.29600000000000032</c:v>
                </c:pt>
              </c:numCache>
            </c:numRef>
          </c:val>
        </c:ser>
        <c:firstSliceAng val="0"/>
        <c:holeSize val="50"/>
      </c:doughnutChart>
    </c:plotArea>
    <c:legend>
      <c:legendPos val="r"/>
      <c:layout/>
    </c:legend>
    <c:plotVisOnly val="1"/>
  </c:chart>
  <c:externalData r:id="rId2"/>
</c:chartSpace>
</file>

<file path=ppt/charts/chart11.xml><?xml version="1.0" encoding="utf-8"?>
<c:chartSpace xmlns:c="http://schemas.openxmlformats.org/drawingml/2006/chart" xmlns:a="http://schemas.openxmlformats.org/drawingml/2006/main" xmlns:r="http://schemas.openxmlformats.org/officeDocument/2006/relationships">
  <c:date1904 val="1"/>
  <c:lang val="pt-BR"/>
  <c:clrMapOvr bg1="lt1" tx1="dk1" bg2="lt2" tx2="dk2" accent1="accent1" accent2="accent2" accent3="accent3" accent4="accent4" accent5="accent5" accent6="accent6" hlink="hlink" folHlink="folHlink"/>
  <c:chart>
    <c:plotArea>
      <c:layout/>
      <c:doughnutChart>
        <c:varyColors val="1"/>
        <c:ser>
          <c:idx val="0"/>
          <c:order val="0"/>
          <c:explosion val="25"/>
          <c:dLbls>
            <c:dLbl>
              <c:idx val="3"/>
              <c:spPr/>
              <c:txPr>
                <a:bodyPr/>
                <a:lstStyle/>
                <a:p>
                  <a:pPr>
                    <a:defRPr baseline="0">
                      <a:solidFill>
                        <a:schemeClr val="bg1"/>
                      </a:solidFill>
                    </a:defRPr>
                  </a:pPr>
                  <a:endParaRPr lang="pt-BR"/>
                </a:p>
              </c:txPr>
            </c:dLbl>
            <c:showVal val="1"/>
            <c:showLeaderLines val="1"/>
          </c:dLbls>
          <c:cat>
            <c:strRef>
              <c:f>Hoja1!$A$145:$A$149</c:f>
              <c:strCache>
                <c:ptCount val="5"/>
                <c:pt idx="0">
                  <c:v>Directivos</c:v>
                </c:pt>
                <c:pt idx="1">
                  <c:v>Docentes</c:v>
                </c:pt>
                <c:pt idx="2">
                  <c:v>Alumnos</c:v>
                </c:pt>
                <c:pt idx="3">
                  <c:v>Comunidad</c:v>
                </c:pt>
                <c:pt idx="4">
                  <c:v>Otros</c:v>
                </c:pt>
              </c:strCache>
            </c:strRef>
          </c:cat>
          <c:val>
            <c:numRef>
              <c:f>Hoja1!$B$145:$B$149</c:f>
              <c:numCache>
                <c:formatCode>0.0%</c:formatCode>
                <c:ptCount val="5"/>
                <c:pt idx="0">
                  <c:v>0.34600000000000031</c:v>
                </c:pt>
                <c:pt idx="1">
                  <c:v>0.33200000000000074</c:v>
                </c:pt>
                <c:pt idx="2">
                  <c:v>0.191</c:v>
                </c:pt>
                <c:pt idx="3">
                  <c:v>6.7000000000000004E-2</c:v>
                </c:pt>
                <c:pt idx="4">
                  <c:v>6.4000000000000112E-2</c:v>
                </c:pt>
              </c:numCache>
            </c:numRef>
          </c:val>
        </c:ser>
        <c:firstSliceAng val="0"/>
        <c:holeSize val="50"/>
      </c:doughnutChart>
    </c:plotArea>
    <c:legend>
      <c:legendPos val="r"/>
      <c:layout/>
    </c:legend>
    <c:plotVisOnly val="1"/>
  </c:chart>
  <c:externalData r:id="rId2"/>
</c:chartSpace>
</file>

<file path=ppt/charts/chart12.xml><?xml version="1.0" encoding="utf-8"?>
<c:chartSpace xmlns:c="http://schemas.openxmlformats.org/drawingml/2006/chart" xmlns:a="http://schemas.openxmlformats.org/drawingml/2006/main" xmlns:r="http://schemas.openxmlformats.org/officeDocument/2006/relationships">
  <c:date1904 val="1"/>
  <c:lang val="pt-BR"/>
  <c:clrMapOvr bg1="lt1" tx1="dk1" bg2="lt2" tx2="dk2" accent1="accent1" accent2="accent2" accent3="accent3" accent4="accent4" accent5="accent5" accent6="accent6" hlink="hlink" folHlink="folHlink"/>
  <c:chart>
    <c:plotArea>
      <c:layout/>
      <c:doughnutChart>
        <c:varyColors val="1"/>
        <c:ser>
          <c:idx val="0"/>
          <c:order val="0"/>
          <c:explosion val="25"/>
          <c:dLbls>
            <c:dLbl>
              <c:idx val="3"/>
              <c:spPr/>
              <c:txPr>
                <a:bodyPr/>
                <a:lstStyle/>
                <a:p>
                  <a:pPr>
                    <a:defRPr baseline="0">
                      <a:solidFill>
                        <a:schemeClr val="bg1"/>
                      </a:solidFill>
                    </a:defRPr>
                  </a:pPr>
                  <a:endParaRPr lang="pt-BR"/>
                </a:p>
              </c:txPr>
            </c:dLbl>
            <c:showVal val="1"/>
            <c:showLeaderLines val="1"/>
          </c:dLbls>
          <c:cat>
            <c:strRef>
              <c:f>Hoja1!$A$160:$A$164</c:f>
              <c:strCache>
                <c:ptCount val="5"/>
                <c:pt idx="0">
                  <c:v>Contenidos</c:v>
                </c:pt>
                <c:pt idx="1">
                  <c:v>Disciplinas</c:v>
                </c:pt>
                <c:pt idx="2">
                  <c:v>Competencias</c:v>
                </c:pt>
                <c:pt idx="3">
                  <c:v>Módulos</c:v>
                </c:pt>
                <c:pt idx="4">
                  <c:v>Proyectos</c:v>
                </c:pt>
              </c:strCache>
            </c:strRef>
          </c:cat>
          <c:val>
            <c:numRef>
              <c:f>Hoja1!$B$160:$B$164</c:f>
              <c:numCache>
                <c:formatCode>0.0%</c:formatCode>
                <c:ptCount val="5"/>
                <c:pt idx="0">
                  <c:v>0.30900000000000055</c:v>
                </c:pt>
                <c:pt idx="1">
                  <c:v>0.24400000000000024</c:v>
                </c:pt>
                <c:pt idx="2">
                  <c:v>0.20700000000000021</c:v>
                </c:pt>
                <c:pt idx="3">
                  <c:v>0.17500000000000004</c:v>
                </c:pt>
                <c:pt idx="4">
                  <c:v>6.5000000000000002E-2</c:v>
                </c:pt>
              </c:numCache>
            </c:numRef>
          </c:val>
        </c:ser>
        <c:firstSliceAng val="0"/>
        <c:holeSize val="50"/>
      </c:doughnutChart>
    </c:plotArea>
    <c:legend>
      <c:legendPos val="r"/>
      <c:layout/>
    </c:legend>
    <c:plotVisOnly val="1"/>
  </c:chart>
  <c:externalData r:id="rId2"/>
</c:chartSpace>
</file>

<file path=ppt/charts/chart2.xml><?xml version="1.0" encoding="utf-8"?>
<c:chartSpace xmlns:c="http://schemas.openxmlformats.org/drawingml/2006/chart" xmlns:a="http://schemas.openxmlformats.org/drawingml/2006/main" xmlns:r="http://schemas.openxmlformats.org/officeDocument/2006/relationships">
  <c:date1904 val="1"/>
  <c:lang val="pt-BR"/>
  <c:style val="34"/>
  <c:clrMapOvr bg1="lt1" tx1="dk1" bg2="lt2" tx2="dk2" accent1="accent1" accent2="accent2" accent3="accent3" accent4="accent4" accent5="accent5" accent6="accent6" hlink="hlink" folHlink="folHlink"/>
  <c:chart>
    <c:view3D>
      <c:rAngAx val="1"/>
    </c:view3D>
    <c:plotArea>
      <c:layout/>
      <c:bar3DChart>
        <c:barDir val="col"/>
        <c:grouping val="stacked"/>
        <c:ser>
          <c:idx val="0"/>
          <c:order val="0"/>
          <c:tx>
            <c:strRef>
              <c:f>Hoja1!$B$6</c:f>
              <c:strCache>
                <c:ptCount val="1"/>
                <c:pt idx="0">
                  <c:v>Estatal</c:v>
                </c:pt>
              </c:strCache>
            </c:strRef>
          </c:tx>
          <c:dLbls>
            <c:showVal val="1"/>
          </c:dLbls>
          <c:cat>
            <c:strRef>
              <c:f>Hoja1!$A$7:$A$11</c:f>
              <c:strCache>
                <c:ptCount val="5"/>
                <c:pt idx="0">
                  <c:v>NOA</c:v>
                </c:pt>
                <c:pt idx="1">
                  <c:v>NEA</c:v>
                </c:pt>
                <c:pt idx="2">
                  <c:v>PATAGONIA</c:v>
                </c:pt>
                <c:pt idx="3">
                  <c:v>CUYO</c:v>
                </c:pt>
                <c:pt idx="4">
                  <c:v>CENTRO</c:v>
                </c:pt>
              </c:strCache>
            </c:strRef>
          </c:cat>
          <c:val>
            <c:numRef>
              <c:f>Hoja1!$B$7:$B$11</c:f>
              <c:numCache>
                <c:formatCode>0.0%</c:formatCode>
                <c:ptCount val="5"/>
                <c:pt idx="0">
                  <c:v>0.28600000000000031</c:v>
                </c:pt>
                <c:pt idx="1">
                  <c:v>0.29400000000000032</c:v>
                </c:pt>
                <c:pt idx="2">
                  <c:v>0.47600000000000031</c:v>
                </c:pt>
                <c:pt idx="3">
                  <c:v>0.42900000000000038</c:v>
                </c:pt>
                <c:pt idx="4">
                  <c:v>0.34</c:v>
                </c:pt>
              </c:numCache>
            </c:numRef>
          </c:val>
        </c:ser>
        <c:ser>
          <c:idx val="1"/>
          <c:order val="1"/>
          <c:tx>
            <c:strRef>
              <c:f>Hoja1!$C$6</c:f>
              <c:strCache>
                <c:ptCount val="1"/>
                <c:pt idx="0">
                  <c:v>Privado</c:v>
                </c:pt>
              </c:strCache>
            </c:strRef>
          </c:tx>
          <c:dLbls>
            <c:showVal val="1"/>
          </c:dLbls>
          <c:cat>
            <c:strRef>
              <c:f>Hoja1!$A$7:$A$11</c:f>
              <c:strCache>
                <c:ptCount val="5"/>
                <c:pt idx="0">
                  <c:v>NOA</c:v>
                </c:pt>
                <c:pt idx="1">
                  <c:v>NEA</c:v>
                </c:pt>
                <c:pt idx="2">
                  <c:v>PATAGONIA</c:v>
                </c:pt>
                <c:pt idx="3">
                  <c:v>CUYO</c:v>
                </c:pt>
                <c:pt idx="4">
                  <c:v>CENTRO</c:v>
                </c:pt>
              </c:strCache>
            </c:strRef>
          </c:cat>
          <c:val>
            <c:numRef>
              <c:f>Hoja1!$C$7:$C$11</c:f>
              <c:numCache>
                <c:formatCode>0.0%</c:formatCode>
                <c:ptCount val="5"/>
                <c:pt idx="0">
                  <c:v>0.71400000000000063</c:v>
                </c:pt>
                <c:pt idx="1">
                  <c:v>0.70600000000000063</c:v>
                </c:pt>
                <c:pt idx="2">
                  <c:v>0.52400000000000002</c:v>
                </c:pt>
                <c:pt idx="3">
                  <c:v>0.57099999999999995</c:v>
                </c:pt>
                <c:pt idx="4">
                  <c:v>0.66000000000000092</c:v>
                </c:pt>
              </c:numCache>
            </c:numRef>
          </c:val>
        </c:ser>
        <c:shape val="box"/>
        <c:axId val="16667776"/>
        <c:axId val="16669312"/>
        <c:axId val="0"/>
      </c:bar3DChart>
      <c:catAx>
        <c:axId val="16667776"/>
        <c:scaling>
          <c:orientation val="minMax"/>
        </c:scaling>
        <c:axPos val="b"/>
        <c:tickLblPos val="nextTo"/>
        <c:crossAx val="16669312"/>
        <c:crosses val="autoZero"/>
        <c:auto val="1"/>
        <c:lblAlgn val="ctr"/>
        <c:lblOffset val="100"/>
      </c:catAx>
      <c:valAx>
        <c:axId val="16669312"/>
        <c:scaling>
          <c:orientation val="minMax"/>
        </c:scaling>
        <c:axPos val="l"/>
        <c:majorGridlines/>
        <c:numFmt formatCode="0.0%" sourceLinked="1"/>
        <c:tickLblPos val="nextTo"/>
        <c:crossAx val="16667776"/>
        <c:crosses val="autoZero"/>
        <c:crossBetween val="between"/>
      </c:valAx>
    </c:plotArea>
    <c:legend>
      <c:legendPos val="r"/>
      <c:layout/>
    </c:legend>
    <c:plotVisOnly val="1"/>
  </c:chart>
  <c:externalData r:id="rId2"/>
</c:chartSpace>
</file>

<file path=ppt/charts/chart3.xml><?xml version="1.0" encoding="utf-8"?>
<c:chartSpace xmlns:c="http://schemas.openxmlformats.org/drawingml/2006/chart" xmlns:a="http://schemas.openxmlformats.org/drawingml/2006/main" xmlns:r="http://schemas.openxmlformats.org/officeDocument/2006/relationships">
  <c:date1904 val="1"/>
  <c:lang val="pt-BR"/>
  <c:style val="34"/>
  <c:clrMapOvr bg1="lt1" tx1="dk1" bg2="lt2" tx2="dk2" accent1="accent1" accent2="accent2" accent3="accent3" accent4="accent4" accent5="accent5" accent6="accent6" hlink="hlink" folHlink="folHlink"/>
  <c:chart>
    <c:plotArea>
      <c:layout/>
      <c:doughnutChart>
        <c:varyColors val="1"/>
        <c:ser>
          <c:idx val="0"/>
          <c:order val="0"/>
          <c:explosion val="25"/>
          <c:dLbls>
            <c:dLbl>
              <c:idx val="3"/>
              <c:spPr/>
              <c:txPr>
                <a:bodyPr/>
                <a:lstStyle/>
                <a:p>
                  <a:pPr>
                    <a:defRPr baseline="0">
                      <a:solidFill>
                        <a:schemeClr val="bg1"/>
                      </a:solidFill>
                    </a:defRPr>
                  </a:pPr>
                  <a:endParaRPr lang="pt-BR"/>
                </a:p>
              </c:txPr>
            </c:dLbl>
            <c:showVal val="1"/>
            <c:showLeaderLines val="1"/>
          </c:dLbls>
          <c:cat>
            <c:strRef>
              <c:f>Hoja1!$A$31:$A$35</c:f>
              <c:strCache>
                <c:ptCount val="5"/>
                <c:pt idx="0">
                  <c:v>NOA</c:v>
                </c:pt>
                <c:pt idx="1">
                  <c:v>NEA</c:v>
                </c:pt>
                <c:pt idx="2">
                  <c:v>PATAGONIA</c:v>
                </c:pt>
                <c:pt idx="3">
                  <c:v>CUYO</c:v>
                </c:pt>
                <c:pt idx="4">
                  <c:v>CENTRO</c:v>
                </c:pt>
              </c:strCache>
            </c:strRef>
          </c:cat>
          <c:val>
            <c:numRef>
              <c:f>Hoja1!$B$31:$B$35</c:f>
              <c:numCache>
                <c:formatCode>0.0%</c:formatCode>
                <c:ptCount val="5"/>
                <c:pt idx="0">
                  <c:v>0.15100000000000016</c:v>
                </c:pt>
                <c:pt idx="1">
                  <c:v>9.2000000000000026E-2</c:v>
                </c:pt>
                <c:pt idx="2">
                  <c:v>5.7000000000000023E-2</c:v>
                </c:pt>
                <c:pt idx="3">
                  <c:v>5.7000000000000023E-2</c:v>
                </c:pt>
                <c:pt idx="4">
                  <c:v>0.64300000000000079</c:v>
                </c:pt>
              </c:numCache>
            </c:numRef>
          </c:val>
        </c:ser>
        <c:firstSliceAng val="0"/>
        <c:holeSize val="50"/>
      </c:doughnutChart>
    </c:plotArea>
    <c:legend>
      <c:legendPos val="r"/>
      <c:layout/>
    </c:legend>
    <c:plotVisOnly val="1"/>
  </c:chart>
  <c:externalData r:id="rId2"/>
</c:chartSpace>
</file>

<file path=ppt/charts/chart4.xml><?xml version="1.0" encoding="utf-8"?>
<c:chartSpace xmlns:c="http://schemas.openxmlformats.org/drawingml/2006/chart" xmlns:a="http://schemas.openxmlformats.org/drawingml/2006/main" xmlns:r="http://schemas.openxmlformats.org/officeDocument/2006/relationships">
  <c:date1904 val="1"/>
  <c:lang val="pt-BR"/>
  <c:style val="34"/>
  <c:clrMapOvr bg1="lt1" tx1="dk1" bg2="lt2" tx2="dk2" accent1="accent1" accent2="accent2" accent3="accent3" accent4="accent4" accent5="accent5" accent6="accent6" hlink="hlink" folHlink="folHlink"/>
  <c:chart>
    <c:view3D>
      <c:rAngAx val="1"/>
    </c:view3D>
    <c:plotArea>
      <c:layout/>
      <c:bar3DChart>
        <c:barDir val="col"/>
        <c:grouping val="stacked"/>
        <c:ser>
          <c:idx val="0"/>
          <c:order val="0"/>
          <c:tx>
            <c:strRef>
              <c:f>Hoja1!$A$49</c:f>
              <c:strCache>
                <c:ptCount val="1"/>
                <c:pt idx="0">
                  <c:v>Superior No Universitario</c:v>
                </c:pt>
              </c:strCache>
            </c:strRef>
          </c:tx>
          <c:dLbls>
            <c:showVal val="1"/>
          </c:dLbls>
          <c:cat>
            <c:strRef>
              <c:f>Hoja1!$B$48:$C$48</c:f>
              <c:strCache>
                <c:ptCount val="2"/>
                <c:pt idx="0">
                  <c:v>Estatal</c:v>
                </c:pt>
                <c:pt idx="1">
                  <c:v>Privado</c:v>
                </c:pt>
              </c:strCache>
            </c:strRef>
          </c:cat>
          <c:val>
            <c:numRef>
              <c:f>Hoja1!$B$49:$C$49</c:f>
              <c:numCache>
                <c:formatCode>0.0%</c:formatCode>
                <c:ptCount val="2"/>
                <c:pt idx="0">
                  <c:v>0.2</c:v>
                </c:pt>
                <c:pt idx="1">
                  <c:v>0.8</c:v>
                </c:pt>
              </c:numCache>
            </c:numRef>
          </c:val>
        </c:ser>
        <c:ser>
          <c:idx val="1"/>
          <c:order val="1"/>
          <c:tx>
            <c:strRef>
              <c:f>Hoja1!$A$50</c:f>
              <c:strCache>
                <c:ptCount val="1"/>
                <c:pt idx="0">
                  <c:v>Universidad</c:v>
                </c:pt>
              </c:strCache>
            </c:strRef>
          </c:tx>
          <c:dLbls>
            <c:showVal val="1"/>
          </c:dLbls>
          <c:cat>
            <c:strRef>
              <c:f>Hoja1!$B$48:$C$48</c:f>
              <c:strCache>
                <c:ptCount val="2"/>
                <c:pt idx="0">
                  <c:v>Estatal</c:v>
                </c:pt>
                <c:pt idx="1">
                  <c:v>Privado</c:v>
                </c:pt>
              </c:strCache>
            </c:strRef>
          </c:cat>
          <c:val>
            <c:numRef>
              <c:f>Hoja1!$B$50:$C$50</c:f>
              <c:numCache>
                <c:formatCode>0.0%</c:formatCode>
                <c:ptCount val="2"/>
                <c:pt idx="0">
                  <c:v>0.75600000000000078</c:v>
                </c:pt>
                <c:pt idx="1">
                  <c:v>0.24400000000000016</c:v>
                </c:pt>
              </c:numCache>
            </c:numRef>
          </c:val>
        </c:ser>
        <c:shape val="box"/>
        <c:axId val="34679424"/>
        <c:axId val="42721664"/>
        <c:axId val="0"/>
      </c:bar3DChart>
      <c:catAx>
        <c:axId val="34679424"/>
        <c:scaling>
          <c:orientation val="minMax"/>
        </c:scaling>
        <c:axPos val="b"/>
        <c:tickLblPos val="nextTo"/>
        <c:crossAx val="42721664"/>
        <c:crosses val="autoZero"/>
        <c:auto val="1"/>
        <c:lblAlgn val="ctr"/>
        <c:lblOffset val="100"/>
      </c:catAx>
      <c:valAx>
        <c:axId val="42721664"/>
        <c:scaling>
          <c:orientation val="minMax"/>
          <c:max val="1"/>
        </c:scaling>
        <c:axPos val="l"/>
        <c:majorGridlines/>
        <c:numFmt formatCode="0.0%" sourceLinked="1"/>
        <c:tickLblPos val="nextTo"/>
        <c:crossAx val="34679424"/>
        <c:crosses val="autoZero"/>
        <c:crossBetween val="between"/>
      </c:valAx>
    </c:plotArea>
    <c:legend>
      <c:legendPos val="r"/>
      <c:layout/>
    </c:legend>
    <c:plotVisOnly val="1"/>
  </c:chart>
  <c:externalData r:id="rId2"/>
</c:chartSpace>
</file>

<file path=ppt/charts/chart5.xml><?xml version="1.0" encoding="utf-8"?>
<c:chartSpace xmlns:c="http://schemas.openxmlformats.org/drawingml/2006/chart" xmlns:a="http://schemas.openxmlformats.org/drawingml/2006/main" xmlns:r="http://schemas.openxmlformats.org/officeDocument/2006/relationships">
  <c:date1904 val="1"/>
  <c:lang val="pt-BR"/>
  <c:style val="34"/>
  <c:clrMapOvr bg1="lt1" tx1="dk1" bg2="lt2" tx2="dk2" accent1="accent1" accent2="accent2" accent3="accent3" accent4="accent4" accent5="accent5" accent6="accent6" hlink="hlink" folHlink="folHlink"/>
  <c:chart>
    <c:view3D>
      <c:rAngAx val="1"/>
    </c:view3D>
    <c:plotArea>
      <c:layout/>
      <c:bar3DChart>
        <c:barDir val="col"/>
        <c:grouping val="stacked"/>
        <c:ser>
          <c:idx val="0"/>
          <c:order val="0"/>
          <c:tx>
            <c:strRef>
              <c:f>Hoja1!$B$56</c:f>
              <c:strCache>
                <c:ptCount val="1"/>
                <c:pt idx="0">
                  <c:v>Estatal</c:v>
                </c:pt>
              </c:strCache>
            </c:strRef>
          </c:tx>
          <c:dLbls>
            <c:showVal val="1"/>
          </c:dLbls>
          <c:cat>
            <c:strRef>
              <c:f>Hoja1!$A$57:$A$61</c:f>
              <c:strCache>
                <c:ptCount val="5"/>
                <c:pt idx="0">
                  <c:v>NOA</c:v>
                </c:pt>
                <c:pt idx="1">
                  <c:v>NEA</c:v>
                </c:pt>
                <c:pt idx="2">
                  <c:v>PATAGONIA</c:v>
                </c:pt>
                <c:pt idx="3">
                  <c:v>CUYO</c:v>
                </c:pt>
                <c:pt idx="4">
                  <c:v>CENTRO</c:v>
                </c:pt>
              </c:strCache>
            </c:strRef>
          </c:cat>
          <c:val>
            <c:numRef>
              <c:f>Hoja1!$B$57:$B$61</c:f>
              <c:numCache>
                <c:formatCode>0.0%</c:formatCode>
                <c:ptCount val="5"/>
                <c:pt idx="0">
                  <c:v>0.26300000000000001</c:v>
                </c:pt>
                <c:pt idx="1">
                  <c:v>0.36900000000000038</c:v>
                </c:pt>
                <c:pt idx="2">
                  <c:v>0.43600000000000033</c:v>
                </c:pt>
                <c:pt idx="3">
                  <c:v>0.53</c:v>
                </c:pt>
                <c:pt idx="4">
                  <c:v>0.26500000000000001</c:v>
                </c:pt>
              </c:numCache>
            </c:numRef>
          </c:val>
        </c:ser>
        <c:ser>
          <c:idx val="1"/>
          <c:order val="1"/>
          <c:tx>
            <c:strRef>
              <c:f>Hoja1!$C$56</c:f>
              <c:strCache>
                <c:ptCount val="1"/>
                <c:pt idx="0">
                  <c:v>Privado</c:v>
                </c:pt>
              </c:strCache>
            </c:strRef>
          </c:tx>
          <c:dLbls>
            <c:showVal val="1"/>
          </c:dLbls>
          <c:cat>
            <c:strRef>
              <c:f>Hoja1!$A$57:$A$61</c:f>
              <c:strCache>
                <c:ptCount val="5"/>
                <c:pt idx="0">
                  <c:v>NOA</c:v>
                </c:pt>
                <c:pt idx="1">
                  <c:v>NEA</c:v>
                </c:pt>
                <c:pt idx="2">
                  <c:v>PATAGONIA</c:v>
                </c:pt>
                <c:pt idx="3">
                  <c:v>CUYO</c:v>
                </c:pt>
                <c:pt idx="4">
                  <c:v>CENTRO</c:v>
                </c:pt>
              </c:strCache>
            </c:strRef>
          </c:cat>
          <c:val>
            <c:numRef>
              <c:f>Hoja1!$C$57:$C$61</c:f>
              <c:numCache>
                <c:formatCode>0.0%</c:formatCode>
                <c:ptCount val="5"/>
                <c:pt idx="0">
                  <c:v>0.73700000000000065</c:v>
                </c:pt>
                <c:pt idx="1">
                  <c:v>0.63100000000000078</c:v>
                </c:pt>
                <c:pt idx="2">
                  <c:v>0.56399999999999995</c:v>
                </c:pt>
                <c:pt idx="3">
                  <c:v>0.47000000000000008</c:v>
                </c:pt>
                <c:pt idx="4">
                  <c:v>0.73500000000000065</c:v>
                </c:pt>
              </c:numCache>
            </c:numRef>
          </c:val>
        </c:ser>
        <c:shape val="box"/>
        <c:axId val="16582144"/>
        <c:axId val="16583680"/>
        <c:axId val="0"/>
      </c:bar3DChart>
      <c:catAx>
        <c:axId val="16582144"/>
        <c:scaling>
          <c:orientation val="minMax"/>
        </c:scaling>
        <c:axPos val="b"/>
        <c:tickLblPos val="nextTo"/>
        <c:crossAx val="16583680"/>
        <c:crosses val="autoZero"/>
        <c:auto val="1"/>
        <c:lblAlgn val="ctr"/>
        <c:lblOffset val="100"/>
      </c:catAx>
      <c:valAx>
        <c:axId val="16583680"/>
        <c:scaling>
          <c:orientation val="minMax"/>
        </c:scaling>
        <c:axPos val="l"/>
        <c:majorGridlines/>
        <c:numFmt formatCode="0.0%" sourceLinked="1"/>
        <c:tickLblPos val="nextTo"/>
        <c:crossAx val="16582144"/>
        <c:crosses val="autoZero"/>
        <c:crossBetween val="between"/>
      </c:valAx>
    </c:plotArea>
    <c:legend>
      <c:legendPos val="r"/>
      <c:layout/>
    </c:legend>
    <c:plotVisOnly val="1"/>
  </c:chart>
  <c:externalData r:id="rId2"/>
</c:chartSpace>
</file>

<file path=ppt/charts/chart6.xml><?xml version="1.0" encoding="utf-8"?>
<c:chartSpace xmlns:c="http://schemas.openxmlformats.org/drawingml/2006/chart" xmlns:a="http://schemas.openxmlformats.org/drawingml/2006/main" xmlns:r="http://schemas.openxmlformats.org/officeDocument/2006/relationships">
  <c:date1904 val="1"/>
  <c:lang val="pt-BR"/>
  <c:style val="34"/>
  <c:clrMapOvr bg1="lt1" tx1="dk1" bg2="lt2" tx2="dk2" accent1="accent1" accent2="accent2" accent3="accent3" accent4="accent4" accent5="accent5" accent6="accent6" hlink="hlink" folHlink="folHlink"/>
  <c:chart>
    <c:view3D>
      <c:rAngAx val="1"/>
    </c:view3D>
    <c:plotArea>
      <c:layout/>
      <c:bar3DChart>
        <c:barDir val="col"/>
        <c:grouping val="stacked"/>
        <c:ser>
          <c:idx val="0"/>
          <c:order val="0"/>
          <c:tx>
            <c:strRef>
              <c:f>Hoja1!$B$74</c:f>
              <c:strCache>
                <c:ptCount val="1"/>
                <c:pt idx="0">
                  <c:v>Universidad</c:v>
                </c:pt>
              </c:strCache>
            </c:strRef>
          </c:tx>
          <c:dLbls>
            <c:showVal val="1"/>
          </c:dLbls>
          <c:cat>
            <c:strRef>
              <c:f>Hoja1!$A$75:$A$78</c:f>
              <c:strCache>
                <c:ptCount val="4"/>
                <c:pt idx="0">
                  <c:v>Enfermería</c:v>
                </c:pt>
                <c:pt idx="1">
                  <c:v>Hemoterapia</c:v>
                </c:pt>
                <c:pt idx="2">
                  <c:v>Laboratorio</c:v>
                </c:pt>
                <c:pt idx="3">
                  <c:v>Radiología</c:v>
                </c:pt>
              </c:strCache>
            </c:strRef>
          </c:cat>
          <c:val>
            <c:numRef>
              <c:f>Hoja1!$B$75:$B$78</c:f>
              <c:numCache>
                <c:formatCode>0.0%</c:formatCode>
                <c:ptCount val="4"/>
                <c:pt idx="0">
                  <c:v>0.15900000000000017</c:v>
                </c:pt>
                <c:pt idx="1">
                  <c:v>7.3000000000000009E-2</c:v>
                </c:pt>
                <c:pt idx="2">
                  <c:v>0.3870000000000004</c:v>
                </c:pt>
                <c:pt idx="3">
                  <c:v>7.0999999999999994E-2</c:v>
                </c:pt>
              </c:numCache>
            </c:numRef>
          </c:val>
        </c:ser>
        <c:ser>
          <c:idx val="1"/>
          <c:order val="1"/>
          <c:tx>
            <c:strRef>
              <c:f>Hoja1!$C$74</c:f>
              <c:strCache>
                <c:ptCount val="1"/>
                <c:pt idx="0">
                  <c:v>Superior No Universitario</c:v>
                </c:pt>
              </c:strCache>
            </c:strRef>
          </c:tx>
          <c:dLbls>
            <c:showVal val="1"/>
          </c:dLbls>
          <c:cat>
            <c:strRef>
              <c:f>Hoja1!$A$75:$A$78</c:f>
              <c:strCache>
                <c:ptCount val="4"/>
                <c:pt idx="0">
                  <c:v>Enfermería</c:v>
                </c:pt>
                <c:pt idx="1">
                  <c:v>Hemoterapia</c:v>
                </c:pt>
                <c:pt idx="2">
                  <c:v>Laboratorio</c:v>
                </c:pt>
                <c:pt idx="3">
                  <c:v>Radiología</c:v>
                </c:pt>
              </c:strCache>
            </c:strRef>
          </c:cat>
          <c:val>
            <c:numRef>
              <c:f>Hoja1!$C$75:$C$78</c:f>
              <c:numCache>
                <c:formatCode>0.0%</c:formatCode>
                <c:ptCount val="4"/>
                <c:pt idx="0">
                  <c:v>0.84100000000000064</c:v>
                </c:pt>
                <c:pt idx="1">
                  <c:v>0.92700000000000005</c:v>
                </c:pt>
                <c:pt idx="2">
                  <c:v>0.61300000000000066</c:v>
                </c:pt>
                <c:pt idx="3">
                  <c:v>0.92900000000000005</c:v>
                </c:pt>
              </c:numCache>
            </c:numRef>
          </c:val>
        </c:ser>
        <c:shape val="box"/>
        <c:axId val="16630528"/>
        <c:axId val="16632064"/>
        <c:axId val="0"/>
      </c:bar3DChart>
      <c:catAx>
        <c:axId val="16630528"/>
        <c:scaling>
          <c:orientation val="minMax"/>
        </c:scaling>
        <c:axPos val="b"/>
        <c:tickLblPos val="nextTo"/>
        <c:crossAx val="16632064"/>
        <c:crosses val="autoZero"/>
        <c:auto val="1"/>
        <c:lblAlgn val="ctr"/>
        <c:lblOffset val="100"/>
      </c:catAx>
      <c:valAx>
        <c:axId val="16632064"/>
        <c:scaling>
          <c:orientation val="minMax"/>
        </c:scaling>
        <c:axPos val="l"/>
        <c:majorGridlines/>
        <c:numFmt formatCode="0.0%" sourceLinked="1"/>
        <c:tickLblPos val="nextTo"/>
        <c:crossAx val="16630528"/>
        <c:crosses val="autoZero"/>
        <c:crossBetween val="between"/>
      </c:valAx>
    </c:plotArea>
    <c:legend>
      <c:legendPos val="r"/>
      <c:layout/>
    </c:legend>
    <c:plotVisOnly val="1"/>
  </c:chart>
  <c:externalData r:id="rId2"/>
</c:chartSpace>
</file>

<file path=ppt/charts/chart7.xml><?xml version="1.0" encoding="utf-8"?>
<c:chartSpace xmlns:c="http://schemas.openxmlformats.org/drawingml/2006/chart" xmlns:a="http://schemas.openxmlformats.org/drawingml/2006/main" xmlns:r="http://schemas.openxmlformats.org/officeDocument/2006/relationships">
  <c:date1904 val="1"/>
  <c:lang val="pt-BR"/>
  <c:style val="34"/>
  <c:clrMapOvr bg1="lt1" tx1="dk1" bg2="lt2" tx2="dk2" accent1="accent1" accent2="accent2" accent3="accent3" accent4="accent4" accent5="accent5" accent6="accent6" hlink="hlink" folHlink="folHlink"/>
  <c:chart>
    <c:view3D>
      <c:rAngAx val="1"/>
    </c:view3D>
    <c:plotArea>
      <c:layout/>
      <c:bar3DChart>
        <c:barDir val="col"/>
        <c:grouping val="stacked"/>
        <c:ser>
          <c:idx val="0"/>
          <c:order val="0"/>
          <c:tx>
            <c:strRef>
              <c:f>Hoja1!$B$106</c:f>
              <c:strCache>
                <c:ptCount val="1"/>
                <c:pt idx="0">
                  <c:v>Enfermería</c:v>
                </c:pt>
              </c:strCache>
            </c:strRef>
          </c:tx>
          <c:dLbls>
            <c:showVal val="1"/>
          </c:dLbls>
          <c:cat>
            <c:strRef>
              <c:f>Hoja1!$A$107:$A$111</c:f>
              <c:strCache>
                <c:ptCount val="5"/>
                <c:pt idx="0">
                  <c:v>NOA</c:v>
                </c:pt>
                <c:pt idx="1">
                  <c:v>NEA</c:v>
                </c:pt>
                <c:pt idx="2">
                  <c:v>PATAGONIA</c:v>
                </c:pt>
                <c:pt idx="3">
                  <c:v>CUYO</c:v>
                </c:pt>
                <c:pt idx="4">
                  <c:v>CENTRO</c:v>
                </c:pt>
              </c:strCache>
            </c:strRef>
          </c:cat>
          <c:val>
            <c:numRef>
              <c:f>Hoja1!$B$107:$B$111</c:f>
              <c:numCache>
                <c:formatCode>0.0%</c:formatCode>
                <c:ptCount val="5"/>
                <c:pt idx="0">
                  <c:v>0.45200000000000001</c:v>
                </c:pt>
                <c:pt idx="1">
                  <c:v>0.44800000000000001</c:v>
                </c:pt>
                <c:pt idx="2">
                  <c:v>0.54500000000000004</c:v>
                </c:pt>
                <c:pt idx="3">
                  <c:v>0.67900000000000071</c:v>
                </c:pt>
                <c:pt idx="4">
                  <c:v>0.48900000000000027</c:v>
                </c:pt>
              </c:numCache>
            </c:numRef>
          </c:val>
        </c:ser>
        <c:ser>
          <c:idx val="1"/>
          <c:order val="1"/>
          <c:tx>
            <c:strRef>
              <c:f>Hoja1!$C$106</c:f>
              <c:strCache>
                <c:ptCount val="1"/>
                <c:pt idx="0">
                  <c:v>Hemoterapia</c:v>
                </c:pt>
              </c:strCache>
            </c:strRef>
          </c:tx>
          <c:dLbls>
            <c:showVal val="1"/>
          </c:dLbls>
          <c:cat>
            <c:strRef>
              <c:f>Hoja1!$A$107:$A$111</c:f>
              <c:strCache>
                <c:ptCount val="5"/>
                <c:pt idx="0">
                  <c:v>NOA</c:v>
                </c:pt>
                <c:pt idx="1">
                  <c:v>NEA</c:v>
                </c:pt>
                <c:pt idx="2">
                  <c:v>PATAGONIA</c:v>
                </c:pt>
                <c:pt idx="3">
                  <c:v>CUYO</c:v>
                </c:pt>
                <c:pt idx="4">
                  <c:v>CENTRO</c:v>
                </c:pt>
              </c:strCache>
            </c:strRef>
          </c:cat>
          <c:val>
            <c:numRef>
              <c:f>Hoja1!$C$107:$C$111</c:f>
              <c:numCache>
                <c:formatCode>0.0%</c:formatCode>
                <c:ptCount val="5"/>
                <c:pt idx="0">
                  <c:v>8.1000000000000003E-2</c:v>
                </c:pt>
                <c:pt idx="1">
                  <c:v>0.10299999999999998</c:v>
                </c:pt>
                <c:pt idx="2">
                  <c:v>6.1000000000000013E-2</c:v>
                </c:pt>
                <c:pt idx="3">
                  <c:v>3.7999999999999999E-2</c:v>
                </c:pt>
                <c:pt idx="4">
                  <c:v>9.1000000000000025E-2</c:v>
                </c:pt>
              </c:numCache>
            </c:numRef>
          </c:val>
        </c:ser>
        <c:ser>
          <c:idx val="2"/>
          <c:order val="2"/>
          <c:tx>
            <c:strRef>
              <c:f>Hoja1!$D$106</c:f>
              <c:strCache>
                <c:ptCount val="1"/>
                <c:pt idx="0">
                  <c:v>Laboratorio</c:v>
                </c:pt>
              </c:strCache>
            </c:strRef>
          </c:tx>
          <c:dLbls>
            <c:showVal val="1"/>
          </c:dLbls>
          <c:cat>
            <c:strRef>
              <c:f>Hoja1!$A$107:$A$111</c:f>
              <c:strCache>
                <c:ptCount val="5"/>
                <c:pt idx="0">
                  <c:v>NOA</c:v>
                </c:pt>
                <c:pt idx="1">
                  <c:v>NEA</c:v>
                </c:pt>
                <c:pt idx="2">
                  <c:v>PATAGONIA</c:v>
                </c:pt>
                <c:pt idx="3">
                  <c:v>CUYO</c:v>
                </c:pt>
                <c:pt idx="4">
                  <c:v>CENTRO</c:v>
                </c:pt>
              </c:strCache>
            </c:strRef>
          </c:cat>
          <c:val>
            <c:numRef>
              <c:f>Hoja1!$D$107:$D$111</c:f>
              <c:numCache>
                <c:formatCode>0.0%</c:formatCode>
                <c:ptCount val="5"/>
                <c:pt idx="0">
                  <c:v>0.25800000000000001</c:v>
                </c:pt>
                <c:pt idx="1">
                  <c:v>0.27600000000000002</c:v>
                </c:pt>
                <c:pt idx="2">
                  <c:v>0.2420000000000001</c:v>
                </c:pt>
                <c:pt idx="3">
                  <c:v>0.18900000000000011</c:v>
                </c:pt>
                <c:pt idx="4">
                  <c:v>0.19900000000000001</c:v>
                </c:pt>
              </c:numCache>
            </c:numRef>
          </c:val>
        </c:ser>
        <c:ser>
          <c:idx val="3"/>
          <c:order val="3"/>
          <c:tx>
            <c:strRef>
              <c:f>Hoja1!$E$106</c:f>
              <c:strCache>
                <c:ptCount val="1"/>
                <c:pt idx="0">
                  <c:v>Radiología</c:v>
                </c:pt>
              </c:strCache>
            </c:strRef>
          </c:tx>
          <c:dLbls>
            <c:dLbl>
              <c:idx val="0"/>
              <c:layout/>
              <c:tx>
                <c:rich>
                  <a:bodyPr/>
                  <a:lstStyle/>
                  <a:p>
                    <a:r>
                      <a:rPr lang="en-US" baseline="0">
                        <a:solidFill>
                          <a:schemeClr val="bg1"/>
                        </a:solidFill>
                      </a:rPr>
                      <a:t>20.9</a:t>
                    </a:r>
                    <a:r>
                      <a:rPr lang="en-US"/>
                      <a:t>%</a:t>
                    </a:r>
                  </a:p>
                </c:rich>
              </c:tx>
              <c:showVal val="1"/>
            </c:dLbl>
            <c:txPr>
              <a:bodyPr/>
              <a:lstStyle/>
              <a:p>
                <a:pPr>
                  <a:defRPr baseline="0">
                    <a:solidFill>
                      <a:schemeClr val="bg1"/>
                    </a:solidFill>
                  </a:defRPr>
                </a:pPr>
                <a:endParaRPr lang="pt-BR"/>
              </a:p>
            </c:txPr>
            <c:showVal val="1"/>
          </c:dLbls>
          <c:cat>
            <c:strRef>
              <c:f>Hoja1!$A$107:$A$111</c:f>
              <c:strCache>
                <c:ptCount val="5"/>
                <c:pt idx="0">
                  <c:v>NOA</c:v>
                </c:pt>
                <c:pt idx="1">
                  <c:v>NEA</c:v>
                </c:pt>
                <c:pt idx="2">
                  <c:v>PATAGONIA</c:v>
                </c:pt>
                <c:pt idx="3">
                  <c:v>CUYO</c:v>
                </c:pt>
                <c:pt idx="4">
                  <c:v>CENTRO</c:v>
                </c:pt>
              </c:strCache>
            </c:strRef>
          </c:cat>
          <c:val>
            <c:numRef>
              <c:f>Hoja1!$E$107:$E$111</c:f>
              <c:numCache>
                <c:formatCode>0.0%</c:formatCode>
                <c:ptCount val="5"/>
                <c:pt idx="0">
                  <c:v>0.2090000000000001</c:v>
                </c:pt>
                <c:pt idx="1">
                  <c:v>0.17200000000000001</c:v>
                </c:pt>
                <c:pt idx="2">
                  <c:v>0.15200000000000011</c:v>
                </c:pt>
                <c:pt idx="3">
                  <c:v>9.4000000000000028E-2</c:v>
                </c:pt>
                <c:pt idx="4">
                  <c:v>0.221</c:v>
                </c:pt>
              </c:numCache>
            </c:numRef>
          </c:val>
        </c:ser>
        <c:shape val="box"/>
        <c:axId val="67169664"/>
        <c:axId val="17048704"/>
        <c:axId val="0"/>
      </c:bar3DChart>
      <c:catAx>
        <c:axId val="67169664"/>
        <c:scaling>
          <c:orientation val="minMax"/>
        </c:scaling>
        <c:axPos val="b"/>
        <c:tickLblPos val="nextTo"/>
        <c:crossAx val="17048704"/>
        <c:crosses val="autoZero"/>
        <c:auto val="1"/>
        <c:lblAlgn val="ctr"/>
        <c:lblOffset val="100"/>
      </c:catAx>
      <c:valAx>
        <c:axId val="17048704"/>
        <c:scaling>
          <c:orientation val="minMax"/>
        </c:scaling>
        <c:axPos val="l"/>
        <c:majorGridlines/>
        <c:numFmt formatCode="0.0%" sourceLinked="1"/>
        <c:tickLblPos val="nextTo"/>
        <c:crossAx val="67169664"/>
        <c:crosses val="autoZero"/>
        <c:crossBetween val="between"/>
      </c:valAx>
    </c:plotArea>
    <c:legend>
      <c:legendPos val="r"/>
      <c:layout/>
    </c:legend>
    <c:plotVisOnly val="1"/>
  </c:chart>
  <c:externalData r:id="rId2"/>
</c:chartSpace>
</file>

<file path=ppt/charts/chart8.xml><?xml version="1.0" encoding="utf-8"?>
<c:chartSpace xmlns:c="http://schemas.openxmlformats.org/drawingml/2006/chart" xmlns:a="http://schemas.openxmlformats.org/drawingml/2006/main" xmlns:r="http://schemas.openxmlformats.org/officeDocument/2006/relationships">
  <c:date1904 val="1"/>
  <c:lang val="pt-BR"/>
  <c:style val="34"/>
  <c:clrMapOvr bg1="lt1" tx1="dk1" bg2="lt2" tx2="dk2" accent1="accent1" accent2="accent2" accent3="accent3" accent4="accent4" accent5="accent5" accent6="accent6" hlink="hlink" folHlink="folHlink"/>
  <c:chart>
    <c:view3D>
      <c:rAngAx val="1"/>
    </c:view3D>
    <c:plotArea>
      <c:layout/>
      <c:bar3DChart>
        <c:barDir val="col"/>
        <c:grouping val="stacked"/>
        <c:ser>
          <c:idx val="0"/>
          <c:order val="0"/>
          <c:tx>
            <c:strRef>
              <c:f>Hoja1!$B$109</c:f>
              <c:strCache>
                <c:ptCount val="1"/>
                <c:pt idx="0">
                  <c:v>Total de otras carreras</c:v>
                </c:pt>
              </c:strCache>
            </c:strRef>
          </c:tx>
          <c:dLbls>
            <c:showVal val="1"/>
          </c:dLbls>
          <c:cat>
            <c:strRef>
              <c:f>Hoja1!$A$110:$A$114</c:f>
              <c:strCache>
                <c:ptCount val="5"/>
                <c:pt idx="0">
                  <c:v>NOA</c:v>
                </c:pt>
                <c:pt idx="1">
                  <c:v>NEA</c:v>
                </c:pt>
                <c:pt idx="2">
                  <c:v>PATAGONIA</c:v>
                </c:pt>
                <c:pt idx="3">
                  <c:v>CUYO</c:v>
                </c:pt>
                <c:pt idx="4">
                  <c:v>CENTRO</c:v>
                </c:pt>
              </c:strCache>
            </c:strRef>
          </c:cat>
          <c:val>
            <c:numRef>
              <c:f>Hoja1!$B$110:$B$114</c:f>
              <c:numCache>
                <c:formatCode>0.0%</c:formatCode>
                <c:ptCount val="5"/>
                <c:pt idx="0">
                  <c:v>0.45600000000000002</c:v>
                </c:pt>
                <c:pt idx="1">
                  <c:v>0.55400000000000005</c:v>
                </c:pt>
                <c:pt idx="2">
                  <c:v>0.4</c:v>
                </c:pt>
                <c:pt idx="3">
                  <c:v>0.36100000000000032</c:v>
                </c:pt>
                <c:pt idx="4">
                  <c:v>0.4</c:v>
                </c:pt>
              </c:numCache>
            </c:numRef>
          </c:val>
        </c:ser>
        <c:ser>
          <c:idx val="1"/>
          <c:order val="1"/>
          <c:tx>
            <c:strRef>
              <c:f>Hoja1!$C$109</c:f>
              <c:strCache>
                <c:ptCount val="1"/>
                <c:pt idx="0">
                  <c:v>Total Priorizadas</c:v>
                </c:pt>
              </c:strCache>
            </c:strRef>
          </c:tx>
          <c:dLbls>
            <c:dLbl>
              <c:idx val="0"/>
              <c:layout/>
              <c:showVal val="1"/>
            </c:dLbl>
            <c:dLbl>
              <c:idx val="1"/>
              <c:layout/>
              <c:showVal val="1"/>
            </c:dLbl>
            <c:dLbl>
              <c:idx val="2"/>
              <c:layout/>
              <c:showVal val="1"/>
            </c:dLbl>
            <c:dLbl>
              <c:idx val="3"/>
              <c:layout/>
              <c:showVal val="1"/>
            </c:dLbl>
            <c:dLbl>
              <c:idx val="4"/>
              <c:layout/>
              <c:showVal val="1"/>
            </c:dLbl>
            <c:delete val="1"/>
          </c:dLbls>
          <c:cat>
            <c:strRef>
              <c:f>Hoja1!$A$110:$A$114</c:f>
              <c:strCache>
                <c:ptCount val="5"/>
                <c:pt idx="0">
                  <c:v>NOA</c:v>
                </c:pt>
                <c:pt idx="1">
                  <c:v>NEA</c:v>
                </c:pt>
                <c:pt idx="2">
                  <c:v>PATAGONIA</c:v>
                </c:pt>
                <c:pt idx="3">
                  <c:v>CUYO</c:v>
                </c:pt>
                <c:pt idx="4">
                  <c:v>CENTRO</c:v>
                </c:pt>
              </c:strCache>
            </c:strRef>
          </c:cat>
          <c:val>
            <c:numRef>
              <c:f>Hoja1!$C$110:$C$114</c:f>
              <c:numCache>
                <c:formatCode>0.0%</c:formatCode>
                <c:ptCount val="5"/>
                <c:pt idx="0">
                  <c:v>0.54400000000000004</c:v>
                </c:pt>
                <c:pt idx="1">
                  <c:v>0.44600000000000001</c:v>
                </c:pt>
                <c:pt idx="2">
                  <c:v>0.60000000000000064</c:v>
                </c:pt>
                <c:pt idx="3">
                  <c:v>0.63900000000000079</c:v>
                </c:pt>
                <c:pt idx="4">
                  <c:v>0.60000000000000064</c:v>
                </c:pt>
              </c:numCache>
            </c:numRef>
          </c:val>
        </c:ser>
        <c:shape val="box"/>
        <c:axId val="17094528"/>
        <c:axId val="17096064"/>
        <c:axId val="0"/>
      </c:bar3DChart>
      <c:catAx>
        <c:axId val="17094528"/>
        <c:scaling>
          <c:orientation val="minMax"/>
        </c:scaling>
        <c:axPos val="b"/>
        <c:tickLblPos val="nextTo"/>
        <c:crossAx val="17096064"/>
        <c:crosses val="autoZero"/>
        <c:auto val="1"/>
        <c:lblAlgn val="ctr"/>
        <c:lblOffset val="100"/>
      </c:catAx>
      <c:valAx>
        <c:axId val="17096064"/>
        <c:scaling>
          <c:orientation val="minMax"/>
        </c:scaling>
        <c:axPos val="l"/>
        <c:majorGridlines/>
        <c:numFmt formatCode="0.0%" sourceLinked="1"/>
        <c:tickLblPos val="nextTo"/>
        <c:crossAx val="17094528"/>
        <c:crosses val="autoZero"/>
        <c:crossBetween val="between"/>
      </c:valAx>
    </c:plotArea>
    <c:legend>
      <c:legendPos val="r"/>
      <c:layout/>
    </c:legend>
    <c:plotVisOnly val="1"/>
  </c:chart>
  <c:externalData r:id="rId2"/>
</c:chartSpace>
</file>

<file path=ppt/charts/chart9.xml><?xml version="1.0" encoding="utf-8"?>
<c:chartSpace xmlns:c="http://schemas.openxmlformats.org/drawingml/2006/chart" xmlns:a="http://schemas.openxmlformats.org/drawingml/2006/main" xmlns:r="http://schemas.openxmlformats.org/officeDocument/2006/relationships">
  <c:date1904 val="1"/>
  <c:lang val="pt-BR"/>
  <c:style val="1"/>
  <c:clrMapOvr bg1="lt1" tx1="dk1" bg2="lt2" tx2="dk2" accent1="accent1" accent2="accent2" accent3="accent3" accent4="accent4" accent5="accent5" accent6="accent6" hlink="hlink" folHlink="folHlink"/>
  <c:chart>
    <c:autoTitleDeleted val="1"/>
    <c:plotArea>
      <c:layout/>
      <c:pieChart>
        <c:varyColors val="1"/>
        <c:ser>
          <c:idx val="0"/>
          <c:order val="0"/>
          <c:cat>
            <c:strRef>
              <c:f>'Loc x Asesoría Pedagógica'!$B$29:$C$29</c:f>
              <c:strCache>
                <c:ptCount val="2"/>
                <c:pt idx="0">
                  <c:v>No</c:v>
                </c:pt>
                <c:pt idx="1">
                  <c:v>Sí</c:v>
                </c:pt>
              </c:strCache>
            </c:strRef>
          </c:cat>
          <c:val>
            <c:numRef>
              <c:f>'Loc x Asesoría Pedagógica'!$B$30:$C$30</c:f>
              <c:numCache>
                <c:formatCode>General</c:formatCode>
                <c:ptCount val="2"/>
                <c:pt idx="0">
                  <c:v>43</c:v>
                </c:pt>
                <c:pt idx="1">
                  <c:v>83</c:v>
                </c:pt>
              </c:numCache>
            </c:numRef>
          </c:val>
        </c:ser>
        <c:dLbls>
          <c:showPercent val="1"/>
        </c:dLbls>
        <c:firstSliceAng val="0"/>
      </c:pieChart>
    </c:plotArea>
    <c:legend>
      <c:legendPos val="r"/>
      <c:layout/>
      <c:txPr>
        <a:bodyPr/>
        <a:lstStyle/>
        <a:p>
          <a:pPr>
            <a:defRPr lang="es-ES"/>
          </a:pPr>
          <a:endParaRPr lang="pt-BR"/>
        </a:p>
      </c:txPr>
    </c:legend>
    <c:plotVisOnly val="1"/>
    <c:dispBlanksAs val="zero"/>
  </c:chart>
  <c:spPr>
    <a:solidFill>
      <a:schemeClr val="bg1"/>
    </a:solidFill>
    <a:ln>
      <a:solidFill>
        <a:schemeClr val="tx1"/>
      </a:solidFill>
    </a:ln>
  </c:spPr>
  <c:txPr>
    <a:bodyPr/>
    <a:lstStyle/>
    <a:p>
      <a:pPr>
        <a:defRPr sz="1800"/>
      </a:pPr>
      <a:endParaRPr lang="pt-BR"/>
    </a:p>
  </c:txPr>
  <c:externalData r:id="rId2"/>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b="0"/>
            </a:lvl1pPr>
          </a:lstStyle>
          <a:p>
            <a:endParaRPr lang="pt-BR"/>
          </a:p>
        </p:txBody>
      </p:sp>
      <p:sp>
        <p:nvSpPr>
          <p:cNvPr id="6147"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b="0"/>
            </a:lvl1pPr>
          </a:lstStyle>
          <a:p>
            <a:endParaRPr lang="pt-BR"/>
          </a:p>
        </p:txBody>
      </p:sp>
      <p:sp>
        <p:nvSpPr>
          <p:cNvPr id="6148" name="Rectangle 4"/>
          <p:cNvSpPr>
            <a:spLocks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6149"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p>
        </p:txBody>
      </p:sp>
      <p:sp>
        <p:nvSpPr>
          <p:cNvPr id="6150"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b="0"/>
            </a:lvl1pPr>
          </a:lstStyle>
          <a:p>
            <a:endParaRPr lang="pt-BR"/>
          </a:p>
        </p:txBody>
      </p:sp>
      <p:sp>
        <p:nvSpPr>
          <p:cNvPr id="6151"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b="0"/>
            </a:lvl1pPr>
          </a:lstStyle>
          <a:p>
            <a:fld id="{E3757F38-2CD3-48EC-9E1E-082BFF7FF502}" type="slidenum">
              <a:rPr lang="pt-BR"/>
              <a:pPr/>
              <a:t>‹nº›</a:t>
            </a:fld>
            <a:endParaRPr lang="pt-BR"/>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New Roman" pitchFamily="18" charset="0"/>
        <a:ea typeface="+mn-ea"/>
        <a:cs typeface="+mn-cs"/>
      </a:defRPr>
    </a:lvl1pPr>
    <a:lvl2pPr marL="457200" algn="l" rtl="0" fontAlgn="base">
      <a:spcBef>
        <a:spcPct val="30000"/>
      </a:spcBef>
      <a:spcAft>
        <a:spcPct val="0"/>
      </a:spcAft>
      <a:defRPr sz="1200" kern="1200">
        <a:solidFill>
          <a:schemeClr val="tx1"/>
        </a:solidFill>
        <a:latin typeface="Times New Roman" pitchFamily="18" charset="0"/>
        <a:ea typeface="+mn-ea"/>
        <a:cs typeface="+mn-cs"/>
      </a:defRPr>
    </a:lvl2pPr>
    <a:lvl3pPr marL="914400" algn="l" rtl="0" fontAlgn="base">
      <a:spcBef>
        <a:spcPct val="30000"/>
      </a:spcBef>
      <a:spcAft>
        <a:spcPct val="0"/>
      </a:spcAft>
      <a:defRPr sz="1200" kern="1200">
        <a:solidFill>
          <a:schemeClr val="tx1"/>
        </a:solidFill>
        <a:latin typeface="Times New Roman" pitchFamily="18" charset="0"/>
        <a:ea typeface="+mn-ea"/>
        <a:cs typeface="+mn-cs"/>
      </a:defRPr>
    </a:lvl3pPr>
    <a:lvl4pPr marL="1371600" algn="l" rtl="0" fontAlgn="base">
      <a:spcBef>
        <a:spcPct val="30000"/>
      </a:spcBef>
      <a:spcAft>
        <a:spcPct val="0"/>
      </a:spcAft>
      <a:defRPr sz="1200" kern="1200">
        <a:solidFill>
          <a:schemeClr val="tx1"/>
        </a:solidFill>
        <a:latin typeface="Times New Roman" pitchFamily="18" charset="0"/>
        <a:ea typeface="+mn-ea"/>
        <a:cs typeface="+mn-cs"/>
      </a:defRPr>
    </a:lvl4pPr>
    <a:lvl5pPr marL="1828800" algn="l" rtl="0" fontAlgn="base">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21ED0D91-6323-4531-9192-C8243439AE8B}" type="slidenum">
              <a:rPr lang="pt-BR"/>
              <a:pPr/>
              <a:t>2</a:t>
            </a:fld>
            <a:endParaRPr lang="pt-BR"/>
          </a:p>
        </p:txBody>
      </p:sp>
      <p:sp>
        <p:nvSpPr>
          <p:cNvPr id="7170" name="1 Marcador de imagen de diapositiva"/>
          <p:cNvSpPr>
            <a:spLocks noGrp="1" noRot="1" noChangeAspect="1" noTextEdit="1"/>
          </p:cNvSpPr>
          <p:nvPr>
            <p:ph type="sldImg"/>
          </p:nvPr>
        </p:nvSpPr>
        <p:spPr>
          <a:ln/>
        </p:spPr>
      </p:sp>
      <p:sp>
        <p:nvSpPr>
          <p:cNvPr id="7171" name="2 Marcador de notas"/>
          <p:cNvSpPr>
            <a:spLocks noGrp="1"/>
          </p:cNvSpPr>
          <p:nvPr>
            <p:ph type="body" idx="1"/>
          </p:nvPr>
        </p:nvSpPr>
        <p:spPr>
          <a:xfrm>
            <a:off x="685800" y="4343400"/>
            <a:ext cx="5486400" cy="4114800"/>
          </a:xfrm>
        </p:spPr>
        <p:txBody>
          <a:bodyPr/>
          <a:lstStyle/>
          <a:p>
            <a:pPr>
              <a:spcBef>
                <a:spcPct val="0"/>
              </a:spcBef>
            </a:pPr>
            <a:endParaRPr lang="es-ES"/>
          </a:p>
        </p:txBody>
      </p:sp>
      <p:sp>
        <p:nvSpPr>
          <p:cNvPr id="7172" name="3 Marcador de número de diapositiva"/>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485C8286-3522-4318-9A9E-3632525DA8CC}" type="slidenum">
              <a:rPr lang="es-ES" sz="1200" b="0"/>
              <a:pPr algn="r"/>
              <a:t>2</a:t>
            </a:fld>
            <a:endParaRPr lang="es-ES" sz="1200" b="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58356F83-A4EB-4A6E-94E9-ADF0935D6217}" type="slidenum">
              <a:rPr lang="pt-BR"/>
              <a:pPr/>
              <a:t>11</a:t>
            </a:fld>
            <a:endParaRPr lang="pt-BR"/>
          </a:p>
        </p:txBody>
      </p:sp>
      <p:sp>
        <p:nvSpPr>
          <p:cNvPr id="25602" name="1 Marcador de imagen de diapositiva"/>
          <p:cNvSpPr>
            <a:spLocks noGrp="1" noRot="1" noChangeAspect="1" noTextEdit="1"/>
          </p:cNvSpPr>
          <p:nvPr>
            <p:ph type="sldImg"/>
          </p:nvPr>
        </p:nvSpPr>
        <p:spPr>
          <a:ln/>
        </p:spPr>
      </p:sp>
      <p:sp>
        <p:nvSpPr>
          <p:cNvPr id="25603" name="2 Marcador de notas"/>
          <p:cNvSpPr>
            <a:spLocks noGrp="1"/>
          </p:cNvSpPr>
          <p:nvPr>
            <p:ph type="body" idx="1"/>
          </p:nvPr>
        </p:nvSpPr>
        <p:spPr>
          <a:xfrm>
            <a:off x="685800" y="4343400"/>
            <a:ext cx="5486400" cy="4114800"/>
          </a:xfrm>
        </p:spPr>
        <p:txBody>
          <a:bodyPr/>
          <a:lstStyle/>
          <a:p>
            <a:pPr>
              <a:spcBef>
                <a:spcPct val="0"/>
              </a:spcBef>
            </a:pPr>
            <a:endParaRPr lang="es-ES"/>
          </a:p>
        </p:txBody>
      </p:sp>
      <p:sp>
        <p:nvSpPr>
          <p:cNvPr id="25604" name="3 Marcador de número de diapositiva"/>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4C607D23-25C5-4044-8D2E-91B3C844051E}" type="slidenum">
              <a:rPr lang="es-ES" sz="1200" b="0"/>
              <a:pPr algn="r"/>
              <a:t>11</a:t>
            </a:fld>
            <a:endParaRPr lang="es-ES" sz="1200" b="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7A51B642-28D8-4F1B-ABA1-D98922AA7415}" type="slidenum">
              <a:rPr lang="pt-BR"/>
              <a:pPr/>
              <a:t>12</a:t>
            </a:fld>
            <a:endParaRPr lang="pt-BR"/>
          </a:p>
        </p:txBody>
      </p:sp>
      <p:sp>
        <p:nvSpPr>
          <p:cNvPr id="27650" name="1 Marcador de imagen de diapositiva"/>
          <p:cNvSpPr>
            <a:spLocks noGrp="1" noRot="1" noChangeAspect="1" noTextEdit="1"/>
          </p:cNvSpPr>
          <p:nvPr>
            <p:ph type="sldImg"/>
          </p:nvPr>
        </p:nvSpPr>
        <p:spPr>
          <a:ln/>
        </p:spPr>
      </p:sp>
      <p:sp>
        <p:nvSpPr>
          <p:cNvPr id="27651" name="2 Marcador de notas"/>
          <p:cNvSpPr>
            <a:spLocks noGrp="1"/>
          </p:cNvSpPr>
          <p:nvPr>
            <p:ph type="body" idx="1"/>
          </p:nvPr>
        </p:nvSpPr>
        <p:spPr>
          <a:xfrm>
            <a:off x="685800" y="4343400"/>
            <a:ext cx="5486400" cy="4114800"/>
          </a:xfrm>
        </p:spPr>
        <p:txBody>
          <a:bodyPr/>
          <a:lstStyle/>
          <a:p>
            <a:pPr>
              <a:spcBef>
                <a:spcPct val="0"/>
              </a:spcBef>
            </a:pPr>
            <a:endParaRPr lang="es-ES"/>
          </a:p>
        </p:txBody>
      </p:sp>
      <p:sp>
        <p:nvSpPr>
          <p:cNvPr id="27652" name="3 Marcador de número de diapositiva"/>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EB4D3B75-5855-4073-A7CA-F8CC8498A861}" type="slidenum">
              <a:rPr lang="es-ES" sz="1200" b="0"/>
              <a:pPr algn="r"/>
              <a:t>12</a:t>
            </a:fld>
            <a:endParaRPr lang="es-ES" sz="1200" b="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4FC23DF7-405E-49C0-8793-E6E79D7668D0}" type="slidenum">
              <a:rPr lang="pt-BR"/>
              <a:pPr/>
              <a:t>13</a:t>
            </a:fld>
            <a:endParaRPr lang="pt-BR"/>
          </a:p>
        </p:txBody>
      </p:sp>
      <p:sp>
        <p:nvSpPr>
          <p:cNvPr id="29698" name="1 Marcador de imagen de diapositiva"/>
          <p:cNvSpPr>
            <a:spLocks noGrp="1" noRot="1" noChangeAspect="1" noTextEdit="1"/>
          </p:cNvSpPr>
          <p:nvPr>
            <p:ph type="sldImg"/>
          </p:nvPr>
        </p:nvSpPr>
        <p:spPr>
          <a:ln/>
        </p:spPr>
      </p:sp>
      <p:sp>
        <p:nvSpPr>
          <p:cNvPr id="29699" name="2 Marcador de notas"/>
          <p:cNvSpPr>
            <a:spLocks noGrp="1"/>
          </p:cNvSpPr>
          <p:nvPr>
            <p:ph type="body" idx="1"/>
          </p:nvPr>
        </p:nvSpPr>
        <p:spPr>
          <a:xfrm>
            <a:off x="685800" y="4343400"/>
            <a:ext cx="5486400" cy="4114800"/>
          </a:xfrm>
        </p:spPr>
        <p:txBody>
          <a:bodyPr/>
          <a:lstStyle/>
          <a:p>
            <a:pPr>
              <a:spcBef>
                <a:spcPct val="0"/>
              </a:spcBef>
            </a:pPr>
            <a:endParaRPr lang="es-ES"/>
          </a:p>
        </p:txBody>
      </p:sp>
      <p:sp>
        <p:nvSpPr>
          <p:cNvPr id="29700" name="3 Marcador de número de diapositiva"/>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FAAA1518-B53C-45CA-BFAA-DF4C5F8D4E94}" type="slidenum">
              <a:rPr lang="es-ES" sz="1200" b="0"/>
              <a:pPr algn="r"/>
              <a:t>13</a:t>
            </a:fld>
            <a:endParaRPr lang="es-ES" sz="1200" b="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4DC54EEA-2809-498B-BDC9-C0524FCFEDF6}" type="slidenum">
              <a:rPr lang="pt-BR"/>
              <a:pPr/>
              <a:t>14</a:t>
            </a:fld>
            <a:endParaRPr lang="pt-BR"/>
          </a:p>
        </p:txBody>
      </p:sp>
      <p:sp>
        <p:nvSpPr>
          <p:cNvPr id="31746" name="1 Marcador de imagen de diapositiva"/>
          <p:cNvSpPr>
            <a:spLocks noGrp="1" noRot="1" noChangeAspect="1" noTextEdit="1"/>
          </p:cNvSpPr>
          <p:nvPr>
            <p:ph type="sldImg"/>
          </p:nvPr>
        </p:nvSpPr>
        <p:spPr>
          <a:ln/>
        </p:spPr>
      </p:sp>
      <p:sp>
        <p:nvSpPr>
          <p:cNvPr id="31747" name="2 Marcador de notas"/>
          <p:cNvSpPr>
            <a:spLocks noGrp="1"/>
          </p:cNvSpPr>
          <p:nvPr>
            <p:ph type="body" idx="1"/>
          </p:nvPr>
        </p:nvSpPr>
        <p:spPr>
          <a:xfrm>
            <a:off x="685800" y="4343400"/>
            <a:ext cx="5486400" cy="4114800"/>
          </a:xfrm>
        </p:spPr>
        <p:txBody>
          <a:bodyPr/>
          <a:lstStyle/>
          <a:p>
            <a:pPr>
              <a:spcBef>
                <a:spcPct val="0"/>
              </a:spcBef>
            </a:pPr>
            <a:endParaRPr lang="es-ES"/>
          </a:p>
        </p:txBody>
      </p:sp>
      <p:sp>
        <p:nvSpPr>
          <p:cNvPr id="31748" name="3 Marcador de número de diapositiva"/>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D6CFCD15-44A2-4EF2-BE20-8C3084DBDC2F}" type="slidenum">
              <a:rPr lang="es-ES" sz="1200" b="0"/>
              <a:pPr algn="r"/>
              <a:t>14</a:t>
            </a:fld>
            <a:endParaRPr lang="es-ES" sz="1200" b="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C31193F6-2CA5-46D4-B970-FD85DDDAE04F}" type="slidenum">
              <a:rPr lang="pt-BR"/>
              <a:pPr/>
              <a:t>15</a:t>
            </a:fld>
            <a:endParaRPr lang="pt-BR"/>
          </a:p>
        </p:txBody>
      </p:sp>
      <p:sp>
        <p:nvSpPr>
          <p:cNvPr id="33794" name="1 Marcador de imagen de diapositiva"/>
          <p:cNvSpPr>
            <a:spLocks noGrp="1" noRot="1" noChangeAspect="1" noTextEdit="1"/>
          </p:cNvSpPr>
          <p:nvPr>
            <p:ph type="sldImg"/>
          </p:nvPr>
        </p:nvSpPr>
        <p:spPr>
          <a:ln/>
        </p:spPr>
      </p:sp>
      <p:sp>
        <p:nvSpPr>
          <p:cNvPr id="33795" name="2 Marcador de notas"/>
          <p:cNvSpPr>
            <a:spLocks noGrp="1"/>
          </p:cNvSpPr>
          <p:nvPr>
            <p:ph type="body" idx="1"/>
          </p:nvPr>
        </p:nvSpPr>
        <p:spPr>
          <a:xfrm>
            <a:off x="685800" y="4343400"/>
            <a:ext cx="5486400" cy="4114800"/>
          </a:xfrm>
        </p:spPr>
        <p:txBody>
          <a:bodyPr/>
          <a:lstStyle/>
          <a:p>
            <a:pPr>
              <a:spcBef>
                <a:spcPct val="0"/>
              </a:spcBef>
            </a:pPr>
            <a:endParaRPr lang="es-ES"/>
          </a:p>
        </p:txBody>
      </p:sp>
      <p:sp>
        <p:nvSpPr>
          <p:cNvPr id="33796" name="3 Marcador de número de diapositiva"/>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9DE5182B-B622-4C7E-A5AA-68C68C40448E}" type="slidenum">
              <a:rPr lang="es-ES" sz="1200" b="0"/>
              <a:pPr algn="r"/>
              <a:t>15</a:t>
            </a:fld>
            <a:endParaRPr lang="es-ES" sz="1200" b="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9EB9E6B5-9574-48F4-BE11-FC26DBA1A3D0}" type="slidenum">
              <a:rPr lang="pt-BR"/>
              <a:pPr/>
              <a:t>16</a:t>
            </a:fld>
            <a:endParaRPr lang="pt-BR"/>
          </a:p>
        </p:txBody>
      </p:sp>
      <p:sp>
        <p:nvSpPr>
          <p:cNvPr id="35842" name="1 Marcador de imagen de diapositiva"/>
          <p:cNvSpPr>
            <a:spLocks noGrp="1" noRot="1" noChangeAspect="1" noTextEdit="1"/>
          </p:cNvSpPr>
          <p:nvPr>
            <p:ph type="sldImg"/>
          </p:nvPr>
        </p:nvSpPr>
        <p:spPr>
          <a:ln/>
        </p:spPr>
      </p:sp>
      <p:sp>
        <p:nvSpPr>
          <p:cNvPr id="35843" name="2 Marcador de notas"/>
          <p:cNvSpPr>
            <a:spLocks noGrp="1"/>
          </p:cNvSpPr>
          <p:nvPr>
            <p:ph type="body" idx="1"/>
          </p:nvPr>
        </p:nvSpPr>
        <p:spPr>
          <a:xfrm>
            <a:off x="685800" y="4343400"/>
            <a:ext cx="5486400" cy="4114800"/>
          </a:xfrm>
        </p:spPr>
        <p:txBody>
          <a:bodyPr/>
          <a:lstStyle/>
          <a:p>
            <a:pPr>
              <a:spcBef>
                <a:spcPct val="0"/>
              </a:spcBef>
            </a:pPr>
            <a:endParaRPr lang="es-ES"/>
          </a:p>
        </p:txBody>
      </p:sp>
      <p:sp>
        <p:nvSpPr>
          <p:cNvPr id="35844" name="3 Marcador de número de diapositiva"/>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89FE7EA0-ABE9-4E11-89F4-EE01A9AF0E53}" type="slidenum">
              <a:rPr lang="es-ES" sz="1200" b="0"/>
              <a:pPr algn="r"/>
              <a:t>16</a:t>
            </a:fld>
            <a:endParaRPr lang="es-ES" sz="1200" b="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46EF7119-DC61-4DF3-9B1A-BD4D8E13BE71}" type="slidenum">
              <a:rPr lang="pt-BR"/>
              <a:pPr/>
              <a:t>17</a:t>
            </a:fld>
            <a:endParaRPr lang="pt-BR"/>
          </a:p>
        </p:txBody>
      </p:sp>
      <p:sp>
        <p:nvSpPr>
          <p:cNvPr id="37890" name="1 Marcador de imagen de diapositiva"/>
          <p:cNvSpPr>
            <a:spLocks noGrp="1" noRot="1" noChangeAspect="1" noTextEdit="1"/>
          </p:cNvSpPr>
          <p:nvPr>
            <p:ph type="sldImg"/>
          </p:nvPr>
        </p:nvSpPr>
        <p:spPr>
          <a:ln/>
        </p:spPr>
      </p:sp>
      <p:sp>
        <p:nvSpPr>
          <p:cNvPr id="37891" name="2 Marcador de notas"/>
          <p:cNvSpPr>
            <a:spLocks noGrp="1"/>
          </p:cNvSpPr>
          <p:nvPr>
            <p:ph type="body" idx="1"/>
          </p:nvPr>
        </p:nvSpPr>
        <p:spPr>
          <a:xfrm>
            <a:off x="685800" y="4343400"/>
            <a:ext cx="5486400" cy="4114800"/>
          </a:xfrm>
        </p:spPr>
        <p:txBody>
          <a:bodyPr/>
          <a:lstStyle/>
          <a:p>
            <a:pPr>
              <a:spcBef>
                <a:spcPct val="0"/>
              </a:spcBef>
            </a:pPr>
            <a:endParaRPr lang="es-ES"/>
          </a:p>
        </p:txBody>
      </p:sp>
      <p:sp>
        <p:nvSpPr>
          <p:cNvPr id="37892" name="3 Marcador de número de diapositiva"/>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65E3A9A9-CE08-44A6-B520-98BB0FB1ABAD}" type="slidenum">
              <a:rPr lang="es-ES" sz="1200" b="0"/>
              <a:pPr algn="r"/>
              <a:t>17</a:t>
            </a:fld>
            <a:endParaRPr lang="es-ES" sz="1200" b="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C1ACCB97-1957-4F7B-BBD4-B72B6F72C54B}" type="slidenum">
              <a:rPr lang="pt-BR"/>
              <a:pPr/>
              <a:t>18</a:t>
            </a:fld>
            <a:endParaRPr lang="pt-BR"/>
          </a:p>
        </p:txBody>
      </p:sp>
      <p:sp>
        <p:nvSpPr>
          <p:cNvPr id="39938" name="1 Marcador de imagen de diapositiva"/>
          <p:cNvSpPr>
            <a:spLocks noGrp="1" noRot="1" noChangeAspect="1" noTextEdit="1"/>
          </p:cNvSpPr>
          <p:nvPr>
            <p:ph type="sldImg"/>
          </p:nvPr>
        </p:nvSpPr>
        <p:spPr>
          <a:ln/>
        </p:spPr>
      </p:sp>
      <p:sp>
        <p:nvSpPr>
          <p:cNvPr id="39939" name="2 Marcador de notas"/>
          <p:cNvSpPr>
            <a:spLocks noGrp="1"/>
          </p:cNvSpPr>
          <p:nvPr>
            <p:ph type="body" idx="1"/>
          </p:nvPr>
        </p:nvSpPr>
        <p:spPr>
          <a:xfrm>
            <a:off x="685800" y="4343400"/>
            <a:ext cx="5486400" cy="4114800"/>
          </a:xfrm>
        </p:spPr>
        <p:txBody>
          <a:bodyPr/>
          <a:lstStyle/>
          <a:p>
            <a:pPr>
              <a:spcBef>
                <a:spcPct val="0"/>
              </a:spcBef>
            </a:pPr>
            <a:endParaRPr lang="es-ES"/>
          </a:p>
        </p:txBody>
      </p:sp>
      <p:sp>
        <p:nvSpPr>
          <p:cNvPr id="39940" name="3 Marcador de número de diapositiva"/>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58A417A5-117D-4A66-931D-5C468C717FFA}" type="slidenum">
              <a:rPr lang="es-ES" sz="1200" b="0"/>
              <a:pPr algn="r"/>
              <a:t>18</a:t>
            </a:fld>
            <a:endParaRPr lang="es-ES" sz="1200" b="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DEA49A78-55F9-4A7C-96DF-4DC4E9FADE84}" type="slidenum">
              <a:rPr lang="pt-BR"/>
              <a:pPr/>
              <a:t>19</a:t>
            </a:fld>
            <a:endParaRPr lang="pt-BR"/>
          </a:p>
        </p:txBody>
      </p:sp>
      <p:sp>
        <p:nvSpPr>
          <p:cNvPr id="41986" name="1 Marcador de imagen de diapositiva"/>
          <p:cNvSpPr>
            <a:spLocks noGrp="1" noRot="1" noChangeAspect="1" noTextEdit="1"/>
          </p:cNvSpPr>
          <p:nvPr>
            <p:ph type="sldImg"/>
          </p:nvPr>
        </p:nvSpPr>
        <p:spPr>
          <a:ln/>
        </p:spPr>
      </p:sp>
      <p:sp>
        <p:nvSpPr>
          <p:cNvPr id="41987" name="2 Marcador de notas"/>
          <p:cNvSpPr>
            <a:spLocks noGrp="1"/>
          </p:cNvSpPr>
          <p:nvPr>
            <p:ph type="body" idx="1"/>
          </p:nvPr>
        </p:nvSpPr>
        <p:spPr>
          <a:xfrm>
            <a:off x="685800" y="4343400"/>
            <a:ext cx="5486400" cy="4114800"/>
          </a:xfrm>
        </p:spPr>
        <p:txBody>
          <a:bodyPr/>
          <a:lstStyle/>
          <a:p>
            <a:pPr>
              <a:spcBef>
                <a:spcPct val="0"/>
              </a:spcBef>
            </a:pPr>
            <a:endParaRPr lang="es-ES"/>
          </a:p>
        </p:txBody>
      </p:sp>
      <p:sp>
        <p:nvSpPr>
          <p:cNvPr id="41988" name="3 Marcador de número de diapositiva"/>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BAA63501-12AC-4AC3-9E3D-5A118D0C5767}" type="slidenum">
              <a:rPr lang="es-ES" sz="1200" b="0"/>
              <a:pPr algn="r"/>
              <a:t>19</a:t>
            </a:fld>
            <a:endParaRPr lang="es-ES" sz="1200" b="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77D4D305-B261-4858-A742-493B8B6A0A57}" type="slidenum">
              <a:rPr lang="pt-BR"/>
              <a:pPr/>
              <a:t>20</a:t>
            </a:fld>
            <a:endParaRPr lang="pt-BR"/>
          </a:p>
        </p:txBody>
      </p:sp>
      <p:sp>
        <p:nvSpPr>
          <p:cNvPr id="44034" name="1 Marcador de imagen de diapositiva"/>
          <p:cNvSpPr>
            <a:spLocks noGrp="1" noRot="1" noChangeAspect="1" noTextEdit="1"/>
          </p:cNvSpPr>
          <p:nvPr>
            <p:ph type="sldImg"/>
          </p:nvPr>
        </p:nvSpPr>
        <p:spPr>
          <a:ln/>
        </p:spPr>
      </p:sp>
      <p:sp>
        <p:nvSpPr>
          <p:cNvPr id="44035" name="2 Marcador de notas"/>
          <p:cNvSpPr>
            <a:spLocks noGrp="1"/>
          </p:cNvSpPr>
          <p:nvPr>
            <p:ph type="body" idx="1"/>
          </p:nvPr>
        </p:nvSpPr>
        <p:spPr>
          <a:xfrm>
            <a:off x="685800" y="4343400"/>
            <a:ext cx="5486400" cy="4114800"/>
          </a:xfrm>
        </p:spPr>
        <p:txBody>
          <a:bodyPr/>
          <a:lstStyle/>
          <a:p>
            <a:pPr>
              <a:spcBef>
                <a:spcPct val="0"/>
              </a:spcBef>
            </a:pPr>
            <a:endParaRPr lang="es-ES"/>
          </a:p>
        </p:txBody>
      </p:sp>
      <p:sp>
        <p:nvSpPr>
          <p:cNvPr id="44036" name="3 Marcador de número de diapositiva"/>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BCDA07BB-EE9A-480B-8E7E-74D0D683463C}" type="slidenum">
              <a:rPr lang="es-ES" sz="1200" b="0"/>
              <a:pPr algn="r"/>
              <a:t>20</a:t>
            </a:fld>
            <a:endParaRPr lang="es-ES" sz="1200" b="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49A9A9B1-1729-42DD-B3F7-D7855B11CA64}" type="slidenum">
              <a:rPr lang="pt-BR"/>
              <a:pPr/>
              <a:t>3</a:t>
            </a:fld>
            <a:endParaRPr lang="pt-BR"/>
          </a:p>
        </p:txBody>
      </p:sp>
      <p:sp>
        <p:nvSpPr>
          <p:cNvPr id="9218" name="1 Marcador de imagen de diapositiva"/>
          <p:cNvSpPr>
            <a:spLocks noGrp="1" noRot="1" noChangeAspect="1" noTextEdit="1"/>
          </p:cNvSpPr>
          <p:nvPr>
            <p:ph type="sldImg"/>
          </p:nvPr>
        </p:nvSpPr>
        <p:spPr>
          <a:ln/>
        </p:spPr>
      </p:sp>
      <p:sp>
        <p:nvSpPr>
          <p:cNvPr id="9219" name="2 Marcador de notas"/>
          <p:cNvSpPr>
            <a:spLocks noGrp="1"/>
          </p:cNvSpPr>
          <p:nvPr>
            <p:ph type="body" idx="1"/>
          </p:nvPr>
        </p:nvSpPr>
        <p:spPr>
          <a:xfrm>
            <a:off x="685800" y="4343400"/>
            <a:ext cx="5486400" cy="4114800"/>
          </a:xfrm>
        </p:spPr>
        <p:txBody>
          <a:bodyPr/>
          <a:lstStyle/>
          <a:p>
            <a:pPr>
              <a:spcBef>
                <a:spcPct val="0"/>
              </a:spcBef>
            </a:pPr>
            <a:endParaRPr lang="es-ES"/>
          </a:p>
        </p:txBody>
      </p:sp>
      <p:sp>
        <p:nvSpPr>
          <p:cNvPr id="9220" name="3 Marcador de número de diapositiva"/>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E3D680B0-4A9A-4484-9E19-1059CE7B2084}" type="slidenum">
              <a:rPr lang="es-ES" sz="1200" b="0"/>
              <a:pPr algn="r"/>
              <a:t>3</a:t>
            </a:fld>
            <a:endParaRPr lang="es-ES" sz="1200" b="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7C297A76-8E0A-4EBD-8E16-C5477714A8AF}" type="slidenum">
              <a:rPr lang="pt-BR"/>
              <a:pPr/>
              <a:t>21</a:t>
            </a:fld>
            <a:endParaRPr lang="pt-BR"/>
          </a:p>
        </p:txBody>
      </p:sp>
      <p:sp>
        <p:nvSpPr>
          <p:cNvPr id="46082" name="1 Marcador de imagen de diapositiva"/>
          <p:cNvSpPr>
            <a:spLocks noGrp="1" noRot="1" noChangeAspect="1" noTextEdit="1"/>
          </p:cNvSpPr>
          <p:nvPr>
            <p:ph type="sldImg"/>
          </p:nvPr>
        </p:nvSpPr>
        <p:spPr>
          <a:ln/>
        </p:spPr>
      </p:sp>
      <p:sp>
        <p:nvSpPr>
          <p:cNvPr id="46083" name="2 Marcador de notas"/>
          <p:cNvSpPr>
            <a:spLocks noGrp="1"/>
          </p:cNvSpPr>
          <p:nvPr>
            <p:ph type="body" idx="1"/>
          </p:nvPr>
        </p:nvSpPr>
        <p:spPr>
          <a:xfrm>
            <a:off x="685800" y="4343400"/>
            <a:ext cx="5486400" cy="4114800"/>
          </a:xfrm>
        </p:spPr>
        <p:txBody>
          <a:bodyPr/>
          <a:lstStyle/>
          <a:p>
            <a:pPr>
              <a:spcBef>
                <a:spcPct val="0"/>
              </a:spcBef>
            </a:pPr>
            <a:endParaRPr lang="es-ES"/>
          </a:p>
        </p:txBody>
      </p:sp>
      <p:sp>
        <p:nvSpPr>
          <p:cNvPr id="46084" name="3 Marcador de número de diapositiva"/>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F03E4B78-A143-49F4-BFF4-E5A946DBC6F1}" type="slidenum">
              <a:rPr lang="es-ES" sz="1200" b="0"/>
              <a:pPr algn="r"/>
              <a:t>21</a:t>
            </a:fld>
            <a:endParaRPr lang="es-ES" sz="1200" b="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12B23E9-3758-4FD6-BCF9-004A8C35A584}" type="slidenum">
              <a:rPr lang="pt-BR"/>
              <a:pPr/>
              <a:t>22</a:t>
            </a:fld>
            <a:endParaRPr lang="pt-BR"/>
          </a:p>
        </p:txBody>
      </p:sp>
      <p:sp>
        <p:nvSpPr>
          <p:cNvPr id="48130" name="Rectangle 2"/>
          <p:cNvSpPr>
            <a:spLocks noGrp="1" noRot="1" noChangeAspect="1" noTextEdit="1"/>
          </p:cNvSpPr>
          <p:nvPr>
            <p:ph type="sldImg"/>
          </p:nvPr>
        </p:nvSpPr>
        <p:spPr>
          <a:ln/>
        </p:spPr>
      </p:sp>
      <p:sp>
        <p:nvSpPr>
          <p:cNvPr id="48131" name="Rectangle 3"/>
          <p:cNvSpPr>
            <a:spLocks noGrp="1"/>
          </p:cNvSpPr>
          <p:nvPr>
            <p:ph type="body" idx="1"/>
          </p:nvPr>
        </p:nvSpPr>
        <p:spPr>
          <a:xfrm>
            <a:off x="685800" y="4343400"/>
            <a:ext cx="5486400" cy="4114800"/>
          </a:xfrm>
        </p:spPr>
        <p:txBody>
          <a:bodyPr/>
          <a:lstStyle/>
          <a:p>
            <a:pPr>
              <a:spcBef>
                <a:spcPct val="0"/>
              </a:spcBef>
            </a:pPr>
            <a:endParaRPr lang="es-E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3F282DF-7BCA-4DFD-AD1D-B8AED5FCD662}" type="slidenum">
              <a:rPr lang="pt-BR"/>
              <a:pPr/>
              <a:t>23</a:t>
            </a:fld>
            <a:endParaRPr lang="pt-BR"/>
          </a:p>
        </p:txBody>
      </p:sp>
      <p:sp>
        <p:nvSpPr>
          <p:cNvPr id="50178" name="Rectangle 2"/>
          <p:cNvSpPr>
            <a:spLocks noGrp="1" noRot="1" noChangeAspect="1" noTextEdit="1"/>
          </p:cNvSpPr>
          <p:nvPr>
            <p:ph type="sldImg"/>
          </p:nvPr>
        </p:nvSpPr>
        <p:spPr>
          <a:ln/>
        </p:spPr>
      </p:sp>
      <p:sp>
        <p:nvSpPr>
          <p:cNvPr id="50179" name="Rectangle 3"/>
          <p:cNvSpPr>
            <a:spLocks noGrp="1"/>
          </p:cNvSpPr>
          <p:nvPr>
            <p:ph type="body" idx="1"/>
          </p:nvPr>
        </p:nvSpPr>
        <p:spPr>
          <a:xfrm>
            <a:off x="685800" y="4343400"/>
            <a:ext cx="5486400" cy="4114800"/>
          </a:xfrm>
        </p:spPr>
        <p:txBody>
          <a:bodyPr/>
          <a:lstStyle/>
          <a:p>
            <a:pPr>
              <a:spcBef>
                <a:spcPct val="0"/>
              </a:spcBef>
            </a:pPr>
            <a:endParaRPr lang="es-E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3DFDE7E-A423-4CED-8532-C8FA278CCD6B}" type="slidenum">
              <a:rPr lang="pt-BR"/>
              <a:pPr/>
              <a:t>24</a:t>
            </a:fld>
            <a:endParaRPr lang="pt-BR"/>
          </a:p>
        </p:txBody>
      </p:sp>
      <p:sp>
        <p:nvSpPr>
          <p:cNvPr id="52226" name="Rectangle 2"/>
          <p:cNvSpPr>
            <a:spLocks noGrp="1" noRot="1" noChangeAspect="1" noTextEdit="1"/>
          </p:cNvSpPr>
          <p:nvPr>
            <p:ph type="sldImg"/>
          </p:nvPr>
        </p:nvSpPr>
        <p:spPr>
          <a:ln/>
        </p:spPr>
      </p:sp>
      <p:sp>
        <p:nvSpPr>
          <p:cNvPr id="52227" name="Rectangle 3"/>
          <p:cNvSpPr>
            <a:spLocks noGrp="1"/>
          </p:cNvSpPr>
          <p:nvPr>
            <p:ph type="body" idx="1"/>
          </p:nvPr>
        </p:nvSpPr>
        <p:spPr>
          <a:xfrm>
            <a:off x="685800" y="4343400"/>
            <a:ext cx="5486400" cy="4114800"/>
          </a:xfrm>
        </p:spPr>
        <p:txBody>
          <a:bodyPr/>
          <a:lstStyle/>
          <a:p>
            <a:pPr>
              <a:spcBef>
                <a:spcPct val="0"/>
              </a:spcBef>
            </a:pPr>
            <a:endParaRPr lang="es-E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9137EB7-93EF-4EDC-8EDE-2D17DA92438C}" type="slidenum">
              <a:rPr lang="pt-BR"/>
              <a:pPr/>
              <a:t>25</a:t>
            </a:fld>
            <a:endParaRPr lang="pt-BR"/>
          </a:p>
        </p:txBody>
      </p:sp>
      <p:sp>
        <p:nvSpPr>
          <p:cNvPr id="54274" name="Rectangle 2"/>
          <p:cNvSpPr>
            <a:spLocks noGrp="1" noRot="1" noChangeAspect="1" noTextEdit="1"/>
          </p:cNvSpPr>
          <p:nvPr>
            <p:ph type="sldImg"/>
          </p:nvPr>
        </p:nvSpPr>
        <p:spPr>
          <a:ln/>
        </p:spPr>
      </p:sp>
      <p:sp>
        <p:nvSpPr>
          <p:cNvPr id="54275" name="Rectangle 3"/>
          <p:cNvSpPr>
            <a:spLocks noGrp="1"/>
          </p:cNvSpPr>
          <p:nvPr>
            <p:ph type="body" idx="1"/>
          </p:nvPr>
        </p:nvSpPr>
        <p:spPr>
          <a:xfrm>
            <a:off x="685800" y="4343400"/>
            <a:ext cx="5486400" cy="4114800"/>
          </a:xfrm>
        </p:spPr>
        <p:txBody>
          <a:bodyPr/>
          <a:lstStyle/>
          <a:p>
            <a:pPr>
              <a:spcBef>
                <a:spcPct val="0"/>
              </a:spcBef>
            </a:pPr>
            <a:endParaRPr lang="es-E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4AEF3D66-745F-4E54-8A1E-DE205E9CDA06}" type="slidenum">
              <a:rPr lang="pt-BR"/>
              <a:pPr/>
              <a:t>26</a:t>
            </a:fld>
            <a:endParaRPr lang="pt-BR"/>
          </a:p>
        </p:txBody>
      </p:sp>
      <p:sp>
        <p:nvSpPr>
          <p:cNvPr id="56322" name="1 Marcador de imagen de diapositiva"/>
          <p:cNvSpPr>
            <a:spLocks noGrp="1" noRot="1" noChangeAspect="1" noTextEdit="1"/>
          </p:cNvSpPr>
          <p:nvPr>
            <p:ph type="sldImg"/>
          </p:nvPr>
        </p:nvSpPr>
        <p:spPr>
          <a:ln/>
        </p:spPr>
      </p:sp>
      <p:sp>
        <p:nvSpPr>
          <p:cNvPr id="56323" name="2 Marcador de notas"/>
          <p:cNvSpPr>
            <a:spLocks noGrp="1"/>
          </p:cNvSpPr>
          <p:nvPr>
            <p:ph type="body" idx="1"/>
          </p:nvPr>
        </p:nvSpPr>
        <p:spPr>
          <a:xfrm>
            <a:off x="685800" y="4343400"/>
            <a:ext cx="5486400" cy="4114800"/>
          </a:xfrm>
        </p:spPr>
        <p:txBody>
          <a:bodyPr/>
          <a:lstStyle/>
          <a:p>
            <a:pPr>
              <a:spcBef>
                <a:spcPct val="0"/>
              </a:spcBef>
            </a:pPr>
            <a:endParaRPr lang="es-ES"/>
          </a:p>
        </p:txBody>
      </p:sp>
      <p:sp>
        <p:nvSpPr>
          <p:cNvPr id="56324" name="3 Marcador de número de diapositiva"/>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6BEF7183-C284-4D59-ADCA-C723F0E5B425}" type="slidenum">
              <a:rPr lang="es-ES" sz="1200" b="0"/>
              <a:pPr algn="r"/>
              <a:t>26</a:t>
            </a:fld>
            <a:endParaRPr lang="es-ES" sz="1200" b="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3F6955CB-5B83-4C15-8AF8-3135C9F31275}" type="slidenum">
              <a:rPr lang="pt-BR"/>
              <a:pPr/>
              <a:t>27</a:t>
            </a:fld>
            <a:endParaRPr lang="pt-BR"/>
          </a:p>
        </p:txBody>
      </p:sp>
      <p:sp>
        <p:nvSpPr>
          <p:cNvPr id="58370" name="1 Marcador de imagen de diapositiva"/>
          <p:cNvSpPr>
            <a:spLocks noGrp="1" noRot="1" noChangeAspect="1" noTextEdit="1"/>
          </p:cNvSpPr>
          <p:nvPr>
            <p:ph type="sldImg"/>
          </p:nvPr>
        </p:nvSpPr>
        <p:spPr>
          <a:ln/>
        </p:spPr>
      </p:sp>
      <p:sp>
        <p:nvSpPr>
          <p:cNvPr id="58371" name="2 Marcador de notas"/>
          <p:cNvSpPr>
            <a:spLocks noGrp="1"/>
          </p:cNvSpPr>
          <p:nvPr>
            <p:ph type="body" idx="1"/>
          </p:nvPr>
        </p:nvSpPr>
        <p:spPr>
          <a:xfrm>
            <a:off x="685800" y="4343400"/>
            <a:ext cx="5486400" cy="4114800"/>
          </a:xfrm>
        </p:spPr>
        <p:txBody>
          <a:bodyPr/>
          <a:lstStyle/>
          <a:p>
            <a:pPr>
              <a:spcBef>
                <a:spcPct val="0"/>
              </a:spcBef>
            </a:pPr>
            <a:endParaRPr lang="es-ES"/>
          </a:p>
        </p:txBody>
      </p:sp>
      <p:sp>
        <p:nvSpPr>
          <p:cNvPr id="58372" name="3 Marcador de número de diapositiva"/>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272078C7-F086-48AF-818A-7A01394A8E4A}" type="slidenum">
              <a:rPr lang="es-ES" sz="1200" b="0"/>
              <a:pPr algn="r"/>
              <a:t>27</a:t>
            </a:fld>
            <a:endParaRPr lang="es-ES" sz="1200" b="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6DE839F8-C25C-4570-AFB6-94F88BA85C5C}" type="slidenum">
              <a:rPr lang="pt-BR"/>
              <a:pPr/>
              <a:t>28</a:t>
            </a:fld>
            <a:endParaRPr lang="pt-BR"/>
          </a:p>
        </p:txBody>
      </p:sp>
      <p:sp>
        <p:nvSpPr>
          <p:cNvPr id="60418" name="1 Marcador de imagen de diapositiva"/>
          <p:cNvSpPr>
            <a:spLocks noGrp="1" noRot="1" noChangeAspect="1" noTextEdit="1"/>
          </p:cNvSpPr>
          <p:nvPr>
            <p:ph type="sldImg"/>
          </p:nvPr>
        </p:nvSpPr>
        <p:spPr>
          <a:ln/>
        </p:spPr>
      </p:sp>
      <p:sp>
        <p:nvSpPr>
          <p:cNvPr id="60419" name="2 Marcador de notas"/>
          <p:cNvSpPr>
            <a:spLocks noGrp="1"/>
          </p:cNvSpPr>
          <p:nvPr>
            <p:ph type="body" idx="1"/>
          </p:nvPr>
        </p:nvSpPr>
        <p:spPr>
          <a:xfrm>
            <a:off x="685800" y="4343400"/>
            <a:ext cx="5486400" cy="4114800"/>
          </a:xfrm>
        </p:spPr>
        <p:txBody>
          <a:bodyPr/>
          <a:lstStyle/>
          <a:p>
            <a:pPr>
              <a:spcBef>
                <a:spcPct val="0"/>
              </a:spcBef>
            </a:pPr>
            <a:endParaRPr lang="es-ES"/>
          </a:p>
        </p:txBody>
      </p:sp>
      <p:sp>
        <p:nvSpPr>
          <p:cNvPr id="60420" name="3 Marcador de número de diapositiva"/>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3695EF95-A4DE-40EA-A221-891551FC8B8B}" type="slidenum">
              <a:rPr lang="es-ES" sz="1200" b="0"/>
              <a:pPr algn="r"/>
              <a:t>28</a:t>
            </a:fld>
            <a:endParaRPr lang="es-ES" sz="1200" b="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E8436EEC-DDF3-43E7-845B-56811A76E28D}" type="slidenum">
              <a:rPr lang="pt-BR"/>
              <a:pPr/>
              <a:t>29</a:t>
            </a:fld>
            <a:endParaRPr lang="pt-BR"/>
          </a:p>
        </p:txBody>
      </p:sp>
      <p:sp>
        <p:nvSpPr>
          <p:cNvPr id="62466" name="1 Marcador de imagen de diapositiva"/>
          <p:cNvSpPr>
            <a:spLocks noGrp="1" noRot="1" noChangeAspect="1" noTextEdit="1"/>
          </p:cNvSpPr>
          <p:nvPr>
            <p:ph type="sldImg"/>
          </p:nvPr>
        </p:nvSpPr>
        <p:spPr>
          <a:ln/>
        </p:spPr>
      </p:sp>
      <p:sp>
        <p:nvSpPr>
          <p:cNvPr id="62467" name="2 Marcador de notas"/>
          <p:cNvSpPr>
            <a:spLocks noGrp="1"/>
          </p:cNvSpPr>
          <p:nvPr>
            <p:ph type="body" idx="1"/>
          </p:nvPr>
        </p:nvSpPr>
        <p:spPr>
          <a:xfrm>
            <a:off x="685800" y="4343400"/>
            <a:ext cx="5486400" cy="4114800"/>
          </a:xfrm>
        </p:spPr>
        <p:txBody>
          <a:bodyPr/>
          <a:lstStyle/>
          <a:p>
            <a:pPr>
              <a:spcBef>
                <a:spcPct val="0"/>
              </a:spcBef>
            </a:pPr>
            <a:endParaRPr lang="es-ES"/>
          </a:p>
        </p:txBody>
      </p:sp>
      <p:sp>
        <p:nvSpPr>
          <p:cNvPr id="62468" name="3 Marcador de número de diapositiva"/>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4F19BABE-731D-4ED7-ABA3-E135AC5C7C4A}" type="slidenum">
              <a:rPr lang="es-ES" sz="1200" b="0"/>
              <a:pPr algn="r"/>
              <a:t>29</a:t>
            </a:fld>
            <a:endParaRPr lang="es-ES" sz="1200" b="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128A6527-DCA2-44AE-B9A8-DFF30D67E2C7}" type="slidenum">
              <a:rPr lang="pt-BR"/>
              <a:pPr/>
              <a:t>4</a:t>
            </a:fld>
            <a:endParaRPr lang="pt-BR"/>
          </a:p>
        </p:txBody>
      </p:sp>
      <p:sp>
        <p:nvSpPr>
          <p:cNvPr id="11266" name="1 Marcador de imagen de diapositiva"/>
          <p:cNvSpPr>
            <a:spLocks noGrp="1" noRot="1" noChangeAspect="1" noTextEdit="1"/>
          </p:cNvSpPr>
          <p:nvPr>
            <p:ph type="sldImg"/>
          </p:nvPr>
        </p:nvSpPr>
        <p:spPr>
          <a:ln/>
        </p:spPr>
      </p:sp>
      <p:sp>
        <p:nvSpPr>
          <p:cNvPr id="11267" name="2 Marcador de notas"/>
          <p:cNvSpPr>
            <a:spLocks noGrp="1"/>
          </p:cNvSpPr>
          <p:nvPr>
            <p:ph type="body" idx="1"/>
          </p:nvPr>
        </p:nvSpPr>
        <p:spPr>
          <a:xfrm>
            <a:off x="685800" y="4343400"/>
            <a:ext cx="5486400" cy="4114800"/>
          </a:xfrm>
        </p:spPr>
        <p:txBody>
          <a:bodyPr/>
          <a:lstStyle/>
          <a:p>
            <a:pPr>
              <a:spcBef>
                <a:spcPct val="0"/>
              </a:spcBef>
            </a:pPr>
            <a:endParaRPr lang="es-ES"/>
          </a:p>
        </p:txBody>
      </p:sp>
      <p:sp>
        <p:nvSpPr>
          <p:cNvPr id="11268" name="3 Marcador de número de diapositiva"/>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2E30EB2C-C75D-440D-8324-ADF5CA8538F4}" type="slidenum">
              <a:rPr lang="es-ES" sz="1200" b="0"/>
              <a:pPr algn="r"/>
              <a:t>4</a:t>
            </a:fld>
            <a:endParaRPr lang="es-ES" sz="1200" b="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ACA929FF-8914-4865-A6B8-A7BCC2CE6DA1}" type="slidenum">
              <a:rPr lang="pt-BR"/>
              <a:pPr/>
              <a:t>5</a:t>
            </a:fld>
            <a:endParaRPr lang="pt-BR"/>
          </a:p>
        </p:txBody>
      </p:sp>
      <p:sp>
        <p:nvSpPr>
          <p:cNvPr id="13314" name="1 Marcador de imagen de diapositiva"/>
          <p:cNvSpPr>
            <a:spLocks noGrp="1" noRot="1" noChangeAspect="1" noTextEdit="1"/>
          </p:cNvSpPr>
          <p:nvPr>
            <p:ph type="sldImg"/>
          </p:nvPr>
        </p:nvSpPr>
        <p:spPr>
          <a:ln/>
        </p:spPr>
      </p:sp>
      <p:sp>
        <p:nvSpPr>
          <p:cNvPr id="13315" name="2 Marcador de notas"/>
          <p:cNvSpPr>
            <a:spLocks noGrp="1"/>
          </p:cNvSpPr>
          <p:nvPr>
            <p:ph type="body" idx="1"/>
          </p:nvPr>
        </p:nvSpPr>
        <p:spPr>
          <a:xfrm>
            <a:off x="685800" y="4343400"/>
            <a:ext cx="5486400" cy="4114800"/>
          </a:xfrm>
        </p:spPr>
        <p:txBody>
          <a:bodyPr/>
          <a:lstStyle/>
          <a:p>
            <a:pPr>
              <a:spcBef>
                <a:spcPct val="0"/>
              </a:spcBef>
            </a:pPr>
            <a:endParaRPr lang="es-ES"/>
          </a:p>
        </p:txBody>
      </p:sp>
      <p:sp>
        <p:nvSpPr>
          <p:cNvPr id="13316" name="3 Marcador de número de diapositiva"/>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A363C823-52EA-47C1-9FF6-D7128AA7B239}" type="slidenum">
              <a:rPr lang="es-ES" sz="1200" b="0"/>
              <a:pPr algn="r"/>
              <a:t>5</a:t>
            </a:fld>
            <a:endParaRPr lang="es-ES" sz="1200" b="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AC6D24DA-D847-4DAA-BBAD-2B5FC344928A}" type="slidenum">
              <a:rPr lang="pt-BR"/>
              <a:pPr/>
              <a:t>6</a:t>
            </a:fld>
            <a:endParaRPr lang="pt-BR"/>
          </a:p>
        </p:txBody>
      </p:sp>
      <p:sp>
        <p:nvSpPr>
          <p:cNvPr id="15362" name="1 Marcador de imagen de diapositiva"/>
          <p:cNvSpPr>
            <a:spLocks noGrp="1" noRot="1" noChangeAspect="1" noTextEdit="1"/>
          </p:cNvSpPr>
          <p:nvPr>
            <p:ph type="sldImg"/>
          </p:nvPr>
        </p:nvSpPr>
        <p:spPr>
          <a:ln/>
        </p:spPr>
      </p:sp>
      <p:sp>
        <p:nvSpPr>
          <p:cNvPr id="15363" name="2 Marcador de notas"/>
          <p:cNvSpPr>
            <a:spLocks noGrp="1"/>
          </p:cNvSpPr>
          <p:nvPr>
            <p:ph type="body" idx="1"/>
          </p:nvPr>
        </p:nvSpPr>
        <p:spPr>
          <a:xfrm>
            <a:off x="685800" y="4343400"/>
            <a:ext cx="5486400" cy="4114800"/>
          </a:xfrm>
        </p:spPr>
        <p:txBody>
          <a:bodyPr/>
          <a:lstStyle/>
          <a:p>
            <a:pPr>
              <a:spcBef>
                <a:spcPct val="0"/>
              </a:spcBef>
            </a:pPr>
            <a:endParaRPr lang="es-ES"/>
          </a:p>
        </p:txBody>
      </p:sp>
      <p:sp>
        <p:nvSpPr>
          <p:cNvPr id="15364" name="3 Marcador de número de diapositiva"/>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F55F89D2-2190-4A23-AEC4-5FCD0A8A5E6E}" type="slidenum">
              <a:rPr lang="es-ES" sz="1200" b="0"/>
              <a:pPr algn="r"/>
              <a:t>6</a:t>
            </a:fld>
            <a:endParaRPr lang="es-ES" sz="1200" b="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3FB8F9B5-E858-4CE3-98BD-23D2F9F2D176}" type="slidenum">
              <a:rPr lang="pt-BR"/>
              <a:pPr/>
              <a:t>7</a:t>
            </a:fld>
            <a:endParaRPr lang="pt-BR"/>
          </a:p>
        </p:txBody>
      </p:sp>
      <p:sp>
        <p:nvSpPr>
          <p:cNvPr id="17410" name="1 Marcador de imagen de diapositiva"/>
          <p:cNvSpPr>
            <a:spLocks noGrp="1" noRot="1" noChangeAspect="1" noTextEdit="1"/>
          </p:cNvSpPr>
          <p:nvPr>
            <p:ph type="sldImg"/>
          </p:nvPr>
        </p:nvSpPr>
        <p:spPr>
          <a:ln/>
        </p:spPr>
      </p:sp>
      <p:sp>
        <p:nvSpPr>
          <p:cNvPr id="17411" name="2 Marcador de notas"/>
          <p:cNvSpPr>
            <a:spLocks noGrp="1"/>
          </p:cNvSpPr>
          <p:nvPr>
            <p:ph type="body" idx="1"/>
          </p:nvPr>
        </p:nvSpPr>
        <p:spPr>
          <a:xfrm>
            <a:off x="685800" y="4343400"/>
            <a:ext cx="5486400" cy="4114800"/>
          </a:xfrm>
        </p:spPr>
        <p:txBody>
          <a:bodyPr/>
          <a:lstStyle/>
          <a:p>
            <a:pPr>
              <a:spcBef>
                <a:spcPct val="0"/>
              </a:spcBef>
            </a:pPr>
            <a:endParaRPr lang="es-ES"/>
          </a:p>
        </p:txBody>
      </p:sp>
      <p:sp>
        <p:nvSpPr>
          <p:cNvPr id="17412" name="3 Marcador de número de diapositiva"/>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C7AE37E1-7462-4B62-AB81-526402803180}" type="slidenum">
              <a:rPr lang="es-ES" sz="1200" b="0"/>
              <a:pPr algn="r"/>
              <a:t>7</a:t>
            </a:fld>
            <a:endParaRPr lang="es-ES" sz="1200" b="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69D25A2F-E95C-4FD2-AC44-B685FE4373C7}" type="slidenum">
              <a:rPr lang="pt-BR"/>
              <a:pPr/>
              <a:t>8</a:t>
            </a:fld>
            <a:endParaRPr lang="pt-BR"/>
          </a:p>
        </p:txBody>
      </p:sp>
      <p:sp>
        <p:nvSpPr>
          <p:cNvPr id="19458" name="1 Marcador de imagen de diapositiva"/>
          <p:cNvSpPr>
            <a:spLocks noGrp="1" noRot="1" noChangeAspect="1" noTextEdit="1"/>
          </p:cNvSpPr>
          <p:nvPr>
            <p:ph type="sldImg"/>
          </p:nvPr>
        </p:nvSpPr>
        <p:spPr>
          <a:ln/>
        </p:spPr>
      </p:sp>
      <p:sp>
        <p:nvSpPr>
          <p:cNvPr id="19459" name="2 Marcador de notas"/>
          <p:cNvSpPr>
            <a:spLocks noGrp="1"/>
          </p:cNvSpPr>
          <p:nvPr>
            <p:ph type="body" idx="1"/>
          </p:nvPr>
        </p:nvSpPr>
        <p:spPr>
          <a:xfrm>
            <a:off x="685800" y="4343400"/>
            <a:ext cx="5486400" cy="4114800"/>
          </a:xfrm>
        </p:spPr>
        <p:txBody>
          <a:bodyPr/>
          <a:lstStyle/>
          <a:p>
            <a:pPr>
              <a:spcBef>
                <a:spcPct val="0"/>
              </a:spcBef>
            </a:pPr>
            <a:endParaRPr lang="es-ES"/>
          </a:p>
        </p:txBody>
      </p:sp>
      <p:sp>
        <p:nvSpPr>
          <p:cNvPr id="19460" name="3 Marcador de número de diapositiva"/>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BC5A7403-14BD-4CBD-9F6E-277686EA65C1}" type="slidenum">
              <a:rPr lang="es-ES" sz="1200" b="0"/>
              <a:pPr algn="r"/>
              <a:t>8</a:t>
            </a:fld>
            <a:endParaRPr lang="es-ES" sz="1200" b="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5ABDABD2-B442-4067-B024-EC46FDCD2A26}" type="slidenum">
              <a:rPr lang="pt-BR"/>
              <a:pPr/>
              <a:t>9</a:t>
            </a:fld>
            <a:endParaRPr lang="pt-BR"/>
          </a:p>
        </p:txBody>
      </p:sp>
      <p:sp>
        <p:nvSpPr>
          <p:cNvPr id="21506" name="1 Marcador de imagen de diapositiva"/>
          <p:cNvSpPr>
            <a:spLocks noGrp="1" noRot="1" noChangeAspect="1" noTextEdit="1"/>
          </p:cNvSpPr>
          <p:nvPr>
            <p:ph type="sldImg"/>
          </p:nvPr>
        </p:nvSpPr>
        <p:spPr>
          <a:ln/>
        </p:spPr>
      </p:sp>
      <p:sp>
        <p:nvSpPr>
          <p:cNvPr id="21507" name="2 Marcador de notas"/>
          <p:cNvSpPr>
            <a:spLocks noGrp="1"/>
          </p:cNvSpPr>
          <p:nvPr>
            <p:ph type="body" idx="1"/>
          </p:nvPr>
        </p:nvSpPr>
        <p:spPr>
          <a:xfrm>
            <a:off x="685800" y="4343400"/>
            <a:ext cx="5486400" cy="4114800"/>
          </a:xfrm>
        </p:spPr>
        <p:txBody>
          <a:bodyPr/>
          <a:lstStyle/>
          <a:p>
            <a:pPr>
              <a:spcBef>
                <a:spcPct val="0"/>
              </a:spcBef>
            </a:pPr>
            <a:endParaRPr lang="es-ES"/>
          </a:p>
        </p:txBody>
      </p:sp>
      <p:sp>
        <p:nvSpPr>
          <p:cNvPr id="21508" name="3 Marcador de número de diapositiva"/>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8827CDEB-66F3-42D5-B847-8005B1CFC615}" type="slidenum">
              <a:rPr lang="es-ES" sz="1200" b="0"/>
              <a:pPr algn="r"/>
              <a:t>9</a:t>
            </a:fld>
            <a:endParaRPr lang="es-ES" sz="1200" b="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AA369EA3-D4C3-480C-926B-A920ABABB454}" type="slidenum">
              <a:rPr lang="pt-BR"/>
              <a:pPr/>
              <a:t>10</a:t>
            </a:fld>
            <a:endParaRPr lang="pt-BR"/>
          </a:p>
        </p:txBody>
      </p:sp>
      <p:sp>
        <p:nvSpPr>
          <p:cNvPr id="23554" name="1 Marcador de imagen de diapositiva"/>
          <p:cNvSpPr>
            <a:spLocks noGrp="1" noRot="1" noChangeAspect="1" noTextEdit="1"/>
          </p:cNvSpPr>
          <p:nvPr>
            <p:ph type="sldImg"/>
          </p:nvPr>
        </p:nvSpPr>
        <p:spPr>
          <a:ln/>
        </p:spPr>
      </p:sp>
      <p:sp>
        <p:nvSpPr>
          <p:cNvPr id="23555" name="2 Marcador de notas"/>
          <p:cNvSpPr>
            <a:spLocks noGrp="1"/>
          </p:cNvSpPr>
          <p:nvPr>
            <p:ph type="body" idx="1"/>
          </p:nvPr>
        </p:nvSpPr>
        <p:spPr>
          <a:xfrm>
            <a:off x="685800" y="4343400"/>
            <a:ext cx="5486400" cy="4114800"/>
          </a:xfrm>
        </p:spPr>
        <p:txBody>
          <a:bodyPr/>
          <a:lstStyle/>
          <a:p>
            <a:pPr>
              <a:spcBef>
                <a:spcPct val="0"/>
              </a:spcBef>
            </a:pPr>
            <a:endParaRPr lang="es-ES"/>
          </a:p>
        </p:txBody>
      </p:sp>
      <p:sp>
        <p:nvSpPr>
          <p:cNvPr id="23556" name="3 Marcador de número de diapositiva"/>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790FAC70-18B9-4E73-9586-9892B3AC245A}" type="slidenum">
              <a:rPr lang="es-ES" sz="1200" b="0"/>
              <a:pPr algn="r"/>
              <a:t>10</a:t>
            </a:fld>
            <a:endParaRPr lang="es-ES" sz="1200" b="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5"/>
            <a:ext cx="7772400" cy="1470025"/>
          </a:xfrm>
        </p:spPr>
        <p:txBody>
          <a:bodyPr/>
          <a:lstStyle/>
          <a:p>
            <a:r>
              <a:rPr lang="pt-BR" smtClean="0"/>
              <a:t>Clique para editar o estilo do título mestre</a:t>
            </a:r>
            <a:endParaRPr lang="pt-BR"/>
          </a:p>
        </p:txBody>
      </p:sp>
      <p:sp>
        <p:nvSpPr>
          <p:cNvPr id="3" name="Subtítulo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pt-BR" smtClean="0"/>
              <a:t>Clique para editar o estilo do subtítulo mestre</a:t>
            </a:r>
            <a:endParaRPr lang="pt-BR"/>
          </a:p>
        </p:txBody>
      </p:sp>
      <p:sp>
        <p:nvSpPr>
          <p:cNvPr id="4" name="Espaço Reservado para Data 3"/>
          <p:cNvSpPr>
            <a:spLocks noGrp="1"/>
          </p:cNvSpPr>
          <p:nvPr>
            <p:ph type="dt" sz="half" idx="10"/>
          </p:nvPr>
        </p:nvSpPr>
        <p:spPr/>
        <p:txBody>
          <a:bodyPr/>
          <a:lstStyle>
            <a:lvl1pPr>
              <a:defRPr/>
            </a:lvl1pPr>
          </a:lstStyle>
          <a:p>
            <a:endParaRPr lang="pt-BR"/>
          </a:p>
        </p:txBody>
      </p:sp>
      <p:sp>
        <p:nvSpPr>
          <p:cNvPr id="5" name="Espaço Reservado para Rodapé 4"/>
          <p:cNvSpPr>
            <a:spLocks noGrp="1"/>
          </p:cNvSpPr>
          <p:nvPr>
            <p:ph type="ftr" sz="quarter" idx="11"/>
          </p:nvPr>
        </p:nvSpPr>
        <p:spPr/>
        <p:txBody>
          <a:bodyPr/>
          <a:lstStyle>
            <a:lvl1pPr>
              <a:defRPr/>
            </a:lvl1pPr>
          </a:lstStyle>
          <a:p>
            <a:endParaRPr lang="pt-BR"/>
          </a:p>
        </p:txBody>
      </p:sp>
      <p:sp>
        <p:nvSpPr>
          <p:cNvPr id="6" name="Espaço Reservado para Número de Slide 5"/>
          <p:cNvSpPr>
            <a:spLocks noGrp="1"/>
          </p:cNvSpPr>
          <p:nvPr>
            <p:ph type="sldNum" sz="quarter" idx="12"/>
          </p:nvPr>
        </p:nvSpPr>
        <p:spPr/>
        <p:txBody>
          <a:bodyPr/>
          <a:lstStyle>
            <a:lvl1pPr>
              <a:defRPr/>
            </a:lvl1pPr>
          </a:lstStyle>
          <a:p>
            <a:fld id="{4980C1EF-A1B9-43B5-8E75-548681F4C32D}" type="slidenum">
              <a:rPr lang="pt-BR"/>
              <a:pPr/>
              <a:t>‹nº›</a:t>
            </a:fld>
            <a:endParaRPr lang="pt-B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Texto Vertical 2"/>
          <p:cNvSpPr>
            <a:spLocks noGrp="1"/>
          </p:cNvSpPr>
          <p:nvPr>
            <p:ph type="body" orient="vert" idx="1"/>
          </p:nvPr>
        </p:nvSpPr>
        <p:spPr/>
        <p:txBody>
          <a:bodyPr vert="eaVer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lvl1pPr>
              <a:defRPr/>
            </a:lvl1pPr>
          </a:lstStyle>
          <a:p>
            <a:endParaRPr lang="pt-BR"/>
          </a:p>
        </p:txBody>
      </p:sp>
      <p:sp>
        <p:nvSpPr>
          <p:cNvPr id="5" name="Espaço Reservado para Rodapé 4"/>
          <p:cNvSpPr>
            <a:spLocks noGrp="1"/>
          </p:cNvSpPr>
          <p:nvPr>
            <p:ph type="ftr" sz="quarter" idx="11"/>
          </p:nvPr>
        </p:nvSpPr>
        <p:spPr/>
        <p:txBody>
          <a:bodyPr/>
          <a:lstStyle>
            <a:lvl1pPr>
              <a:defRPr/>
            </a:lvl1pPr>
          </a:lstStyle>
          <a:p>
            <a:endParaRPr lang="pt-BR"/>
          </a:p>
        </p:txBody>
      </p:sp>
      <p:sp>
        <p:nvSpPr>
          <p:cNvPr id="6" name="Espaço Reservado para Número de Slide 5"/>
          <p:cNvSpPr>
            <a:spLocks noGrp="1"/>
          </p:cNvSpPr>
          <p:nvPr>
            <p:ph type="sldNum" sz="quarter" idx="12"/>
          </p:nvPr>
        </p:nvSpPr>
        <p:spPr/>
        <p:txBody>
          <a:bodyPr/>
          <a:lstStyle>
            <a:lvl1pPr>
              <a:defRPr/>
            </a:lvl1pPr>
          </a:lstStyle>
          <a:p>
            <a:fld id="{BA67C153-D04B-4564-8242-A3E4C47DC903}" type="slidenum">
              <a:rPr lang="pt-BR"/>
              <a:pPr/>
              <a:t>‹nº›</a:t>
            </a:fld>
            <a:endParaRPr lang="pt-B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515100" y="609600"/>
            <a:ext cx="1943100" cy="5486400"/>
          </a:xfrm>
        </p:spPr>
        <p:txBody>
          <a:bodyPr vert="eaVert"/>
          <a:lstStyle/>
          <a:p>
            <a:r>
              <a:rPr lang="pt-BR" smtClean="0"/>
              <a:t>Clique para editar o estilo do título mestre</a:t>
            </a:r>
            <a:endParaRPr lang="pt-BR"/>
          </a:p>
        </p:txBody>
      </p:sp>
      <p:sp>
        <p:nvSpPr>
          <p:cNvPr id="3" name="Espaço Reservado para Texto Vertical 2"/>
          <p:cNvSpPr>
            <a:spLocks noGrp="1"/>
          </p:cNvSpPr>
          <p:nvPr>
            <p:ph type="body" orient="vert" idx="1"/>
          </p:nvPr>
        </p:nvSpPr>
        <p:spPr>
          <a:xfrm>
            <a:off x="685800" y="609600"/>
            <a:ext cx="5676900" cy="5486400"/>
          </a:xfrm>
        </p:spPr>
        <p:txBody>
          <a:bodyPr vert="eaVer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lvl1pPr>
              <a:defRPr/>
            </a:lvl1pPr>
          </a:lstStyle>
          <a:p>
            <a:endParaRPr lang="pt-BR"/>
          </a:p>
        </p:txBody>
      </p:sp>
      <p:sp>
        <p:nvSpPr>
          <p:cNvPr id="5" name="Espaço Reservado para Rodapé 4"/>
          <p:cNvSpPr>
            <a:spLocks noGrp="1"/>
          </p:cNvSpPr>
          <p:nvPr>
            <p:ph type="ftr" sz="quarter" idx="11"/>
          </p:nvPr>
        </p:nvSpPr>
        <p:spPr/>
        <p:txBody>
          <a:bodyPr/>
          <a:lstStyle>
            <a:lvl1pPr>
              <a:defRPr/>
            </a:lvl1pPr>
          </a:lstStyle>
          <a:p>
            <a:endParaRPr lang="pt-BR"/>
          </a:p>
        </p:txBody>
      </p:sp>
      <p:sp>
        <p:nvSpPr>
          <p:cNvPr id="6" name="Espaço Reservado para Número de Slide 5"/>
          <p:cNvSpPr>
            <a:spLocks noGrp="1"/>
          </p:cNvSpPr>
          <p:nvPr>
            <p:ph type="sldNum" sz="quarter" idx="12"/>
          </p:nvPr>
        </p:nvSpPr>
        <p:spPr/>
        <p:txBody>
          <a:bodyPr/>
          <a:lstStyle>
            <a:lvl1pPr>
              <a:defRPr/>
            </a:lvl1pPr>
          </a:lstStyle>
          <a:p>
            <a:fld id="{214D3C86-A66A-4D25-9F15-2D0386D57A32}" type="slidenum">
              <a:rPr lang="pt-BR"/>
              <a:pPr/>
              <a:t>‹nº›</a:t>
            </a:fld>
            <a:endParaRPr lang="pt-B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Conteúdo 2"/>
          <p:cNvSpPr>
            <a:spLocks noGrp="1"/>
          </p:cNvSpPr>
          <p:nvPr>
            <p:ph idx="1"/>
          </p:nvPr>
        </p:nvSpPr>
        <p:spPr/>
        <p:txBody>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lvl1pPr>
              <a:defRPr/>
            </a:lvl1pPr>
          </a:lstStyle>
          <a:p>
            <a:endParaRPr lang="pt-BR"/>
          </a:p>
        </p:txBody>
      </p:sp>
      <p:sp>
        <p:nvSpPr>
          <p:cNvPr id="5" name="Espaço Reservado para Rodapé 4"/>
          <p:cNvSpPr>
            <a:spLocks noGrp="1"/>
          </p:cNvSpPr>
          <p:nvPr>
            <p:ph type="ftr" sz="quarter" idx="11"/>
          </p:nvPr>
        </p:nvSpPr>
        <p:spPr/>
        <p:txBody>
          <a:bodyPr/>
          <a:lstStyle>
            <a:lvl1pPr>
              <a:defRPr/>
            </a:lvl1pPr>
          </a:lstStyle>
          <a:p>
            <a:endParaRPr lang="pt-BR"/>
          </a:p>
        </p:txBody>
      </p:sp>
      <p:sp>
        <p:nvSpPr>
          <p:cNvPr id="6" name="Espaço Reservado para Número de Slide 5"/>
          <p:cNvSpPr>
            <a:spLocks noGrp="1"/>
          </p:cNvSpPr>
          <p:nvPr>
            <p:ph type="sldNum" sz="quarter" idx="12"/>
          </p:nvPr>
        </p:nvSpPr>
        <p:spPr/>
        <p:txBody>
          <a:bodyPr/>
          <a:lstStyle>
            <a:lvl1pPr>
              <a:defRPr/>
            </a:lvl1pPr>
          </a:lstStyle>
          <a:p>
            <a:fld id="{138F70C7-8A92-4CF7-87EF-727ABFCAAC22}" type="slidenum">
              <a:rPr lang="pt-BR"/>
              <a:pPr/>
              <a:t>‹nº›</a:t>
            </a:fld>
            <a:endParaRPr lang="pt-B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pt-BR" smtClean="0"/>
              <a:t>Clique para editar o estilo do título mestre</a:t>
            </a:r>
            <a:endParaRPr lang="pt-BR"/>
          </a:p>
        </p:txBody>
      </p:sp>
      <p:sp>
        <p:nvSpPr>
          <p:cNvPr id="3" name="Espaço Reservado para Texto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pt-BR" smtClean="0"/>
              <a:t>Clique para editar os estilos do texto mestre</a:t>
            </a:r>
          </a:p>
        </p:txBody>
      </p:sp>
      <p:sp>
        <p:nvSpPr>
          <p:cNvPr id="4" name="Espaço Reservado para Data 3"/>
          <p:cNvSpPr>
            <a:spLocks noGrp="1"/>
          </p:cNvSpPr>
          <p:nvPr>
            <p:ph type="dt" sz="half" idx="10"/>
          </p:nvPr>
        </p:nvSpPr>
        <p:spPr/>
        <p:txBody>
          <a:bodyPr/>
          <a:lstStyle>
            <a:lvl1pPr>
              <a:defRPr/>
            </a:lvl1pPr>
          </a:lstStyle>
          <a:p>
            <a:endParaRPr lang="pt-BR"/>
          </a:p>
        </p:txBody>
      </p:sp>
      <p:sp>
        <p:nvSpPr>
          <p:cNvPr id="5" name="Espaço Reservado para Rodapé 4"/>
          <p:cNvSpPr>
            <a:spLocks noGrp="1"/>
          </p:cNvSpPr>
          <p:nvPr>
            <p:ph type="ftr" sz="quarter" idx="11"/>
          </p:nvPr>
        </p:nvSpPr>
        <p:spPr/>
        <p:txBody>
          <a:bodyPr/>
          <a:lstStyle>
            <a:lvl1pPr>
              <a:defRPr/>
            </a:lvl1pPr>
          </a:lstStyle>
          <a:p>
            <a:endParaRPr lang="pt-BR"/>
          </a:p>
        </p:txBody>
      </p:sp>
      <p:sp>
        <p:nvSpPr>
          <p:cNvPr id="6" name="Espaço Reservado para Número de Slide 5"/>
          <p:cNvSpPr>
            <a:spLocks noGrp="1"/>
          </p:cNvSpPr>
          <p:nvPr>
            <p:ph type="sldNum" sz="quarter" idx="12"/>
          </p:nvPr>
        </p:nvSpPr>
        <p:spPr/>
        <p:txBody>
          <a:bodyPr/>
          <a:lstStyle>
            <a:lvl1pPr>
              <a:defRPr/>
            </a:lvl1pPr>
          </a:lstStyle>
          <a:p>
            <a:fld id="{ABB3AA6E-26DD-4037-A851-328971819613}" type="slidenum">
              <a:rPr lang="pt-BR"/>
              <a:pPr/>
              <a:t>‹nº›</a:t>
            </a:fld>
            <a:endParaRPr lang="pt-B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Conteúdo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Conteúdo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Data 4"/>
          <p:cNvSpPr>
            <a:spLocks noGrp="1"/>
          </p:cNvSpPr>
          <p:nvPr>
            <p:ph type="dt" sz="half" idx="10"/>
          </p:nvPr>
        </p:nvSpPr>
        <p:spPr/>
        <p:txBody>
          <a:bodyPr/>
          <a:lstStyle>
            <a:lvl1pPr>
              <a:defRPr/>
            </a:lvl1pPr>
          </a:lstStyle>
          <a:p>
            <a:endParaRPr lang="pt-BR"/>
          </a:p>
        </p:txBody>
      </p:sp>
      <p:sp>
        <p:nvSpPr>
          <p:cNvPr id="6" name="Espaço Reservado para Rodapé 5"/>
          <p:cNvSpPr>
            <a:spLocks noGrp="1"/>
          </p:cNvSpPr>
          <p:nvPr>
            <p:ph type="ftr" sz="quarter" idx="11"/>
          </p:nvPr>
        </p:nvSpPr>
        <p:spPr/>
        <p:txBody>
          <a:bodyPr/>
          <a:lstStyle>
            <a:lvl1pPr>
              <a:defRPr/>
            </a:lvl1pPr>
          </a:lstStyle>
          <a:p>
            <a:endParaRPr lang="pt-BR"/>
          </a:p>
        </p:txBody>
      </p:sp>
      <p:sp>
        <p:nvSpPr>
          <p:cNvPr id="7" name="Espaço Reservado para Número de Slide 6"/>
          <p:cNvSpPr>
            <a:spLocks noGrp="1"/>
          </p:cNvSpPr>
          <p:nvPr>
            <p:ph type="sldNum" sz="quarter" idx="12"/>
          </p:nvPr>
        </p:nvSpPr>
        <p:spPr/>
        <p:txBody>
          <a:bodyPr/>
          <a:lstStyle>
            <a:lvl1pPr>
              <a:defRPr/>
            </a:lvl1pPr>
          </a:lstStyle>
          <a:p>
            <a:fld id="{D0281E50-BF64-4AB3-B1E6-B7C985875D1C}" type="slidenum">
              <a:rPr lang="pt-BR"/>
              <a:pPr/>
              <a:t>‹nº›</a:t>
            </a:fld>
            <a:endParaRPr lang="pt-B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1143000"/>
          </a:xfrm>
        </p:spPr>
        <p:txBody>
          <a:bodyPr/>
          <a:lstStyle>
            <a:lvl1pPr>
              <a:defRPr/>
            </a:lvl1pPr>
          </a:lstStyle>
          <a:p>
            <a:r>
              <a:rPr lang="pt-BR" smtClean="0"/>
              <a:t>Clique para editar o estilo do título mestre</a:t>
            </a:r>
            <a:endParaRPr lang="pt-BR"/>
          </a:p>
        </p:txBody>
      </p:sp>
      <p:sp>
        <p:nvSpPr>
          <p:cNvPr id="3" name="Espaço Reservado para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os estilos do texto mestre</a:t>
            </a:r>
          </a:p>
        </p:txBody>
      </p:sp>
      <p:sp>
        <p:nvSpPr>
          <p:cNvPr id="4" name="Espaço Reservado para Conteú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os estilos do texto mestre</a:t>
            </a:r>
          </a:p>
        </p:txBody>
      </p:sp>
      <p:sp>
        <p:nvSpPr>
          <p:cNvPr id="6" name="Espaço Reservado para Conteú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7" name="Espaço Reservado para Data 6"/>
          <p:cNvSpPr>
            <a:spLocks noGrp="1"/>
          </p:cNvSpPr>
          <p:nvPr>
            <p:ph type="dt" sz="half" idx="10"/>
          </p:nvPr>
        </p:nvSpPr>
        <p:spPr/>
        <p:txBody>
          <a:bodyPr/>
          <a:lstStyle>
            <a:lvl1pPr>
              <a:defRPr/>
            </a:lvl1pPr>
          </a:lstStyle>
          <a:p>
            <a:endParaRPr lang="pt-BR"/>
          </a:p>
        </p:txBody>
      </p:sp>
      <p:sp>
        <p:nvSpPr>
          <p:cNvPr id="8" name="Espaço Reservado para Rodapé 7"/>
          <p:cNvSpPr>
            <a:spLocks noGrp="1"/>
          </p:cNvSpPr>
          <p:nvPr>
            <p:ph type="ftr" sz="quarter" idx="11"/>
          </p:nvPr>
        </p:nvSpPr>
        <p:spPr/>
        <p:txBody>
          <a:bodyPr/>
          <a:lstStyle>
            <a:lvl1pPr>
              <a:defRPr/>
            </a:lvl1pPr>
          </a:lstStyle>
          <a:p>
            <a:endParaRPr lang="pt-BR"/>
          </a:p>
        </p:txBody>
      </p:sp>
      <p:sp>
        <p:nvSpPr>
          <p:cNvPr id="9" name="Espaço Reservado para Número de Slide 8"/>
          <p:cNvSpPr>
            <a:spLocks noGrp="1"/>
          </p:cNvSpPr>
          <p:nvPr>
            <p:ph type="sldNum" sz="quarter" idx="12"/>
          </p:nvPr>
        </p:nvSpPr>
        <p:spPr/>
        <p:txBody>
          <a:bodyPr/>
          <a:lstStyle>
            <a:lvl1pPr>
              <a:defRPr/>
            </a:lvl1pPr>
          </a:lstStyle>
          <a:p>
            <a:fld id="{313E1DA0-03F9-4FA6-85ED-AA1D88E30B07}" type="slidenum">
              <a:rPr lang="pt-BR"/>
              <a:pPr/>
              <a:t>‹nº›</a:t>
            </a:fld>
            <a:endParaRPr lang="pt-B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Data 2"/>
          <p:cNvSpPr>
            <a:spLocks noGrp="1"/>
          </p:cNvSpPr>
          <p:nvPr>
            <p:ph type="dt" sz="half" idx="10"/>
          </p:nvPr>
        </p:nvSpPr>
        <p:spPr/>
        <p:txBody>
          <a:bodyPr/>
          <a:lstStyle>
            <a:lvl1pPr>
              <a:defRPr/>
            </a:lvl1pPr>
          </a:lstStyle>
          <a:p>
            <a:endParaRPr lang="pt-BR"/>
          </a:p>
        </p:txBody>
      </p:sp>
      <p:sp>
        <p:nvSpPr>
          <p:cNvPr id="4" name="Espaço Reservado para Rodapé 3"/>
          <p:cNvSpPr>
            <a:spLocks noGrp="1"/>
          </p:cNvSpPr>
          <p:nvPr>
            <p:ph type="ftr" sz="quarter" idx="11"/>
          </p:nvPr>
        </p:nvSpPr>
        <p:spPr/>
        <p:txBody>
          <a:bodyPr/>
          <a:lstStyle>
            <a:lvl1pPr>
              <a:defRPr/>
            </a:lvl1pPr>
          </a:lstStyle>
          <a:p>
            <a:endParaRPr lang="pt-BR"/>
          </a:p>
        </p:txBody>
      </p:sp>
      <p:sp>
        <p:nvSpPr>
          <p:cNvPr id="5" name="Espaço Reservado para Número de Slide 4"/>
          <p:cNvSpPr>
            <a:spLocks noGrp="1"/>
          </p:cNvSpPr>
          <p:nvPr>
            <p:ph type="sldNum" sz="quarter" idx="12"/>
          </p:nvPr>
        </p:nvSpPr>
        <p:spPr/>
        <p:txBody>
          <a:bodyPr/>
          <a:lstStyle>
            <a:lvl1pPr>
              <a:defRPr/>
            </a:lvl1pPr>
          </a:lstStyle>
          <a:p>
            <a:fld id="{28E53ABA-9CBE-406C-A890-F2E71B39352C}" type="slidenum">
              <a:rPr lang="pt-BR"/>
              <a:pPr/>
              <a:t>‹nº›</a:t>
            </a:fld>
            <a:endParaRPr lang="pt-B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lvl1pPr>
              <a:defRPr/>
            </a:lvl1pPr>
          </a:lstStyle>
          <a:p>
            <a:endParaRPr lang="pt-BR"/>
          </a:p>
        </p:txBody>
      </p:sp>
      <p:sp>
        <p:nvSpPr>
          <p:cNvPr id="3" name="Espaço Reservado para Rodapé 2"/>
          <p:cNvSpPr>
            <a:spLocks noGrp="1"/>
          </p:cNvSpPr>
          <p:nvPr>
            <p:ph type="ftr" sz="quarter" idx="11"/>
          </p:nvPr>
        </p:nvSpPr>
        <p:spPr/>
        <p:txBody>
          <a:bodyPr/>
          <a:lstStyle>
            <a:lvl1pPr>
              <a:defRPr/>
            </a:lvl1pPr>
          </a:lstStyle>
          <a:p>
            <a:endParaRPr lang="pt-BR"/>
          </a:p>
        </p:txBody>
      </p:sp>
      <p:sp>
        <p:nvSpPr>
          <p:cNvPr id="4" name="Espaço Reservado para Número de Slide 3"/>
          <p:cNvSpPr>
            <a:spLocks noGrp="1"/>
          </p:cNvSpPr>
          <p:nvPr>
            <p:ph type="sldNum" sz="quarter" idx="12"/>
          </p:nvPr>
        </p:nvSpPr>
        <p:spPr/>
        <p:txBody>
          <a:bodyPr/>
          <a:lstStyle>
            <a:lvl1pPr>
              <a:defRPr/>
            </a:lvl1pPr>
          </a:lstStyle>
          <a:p>
            <a:fld id="{526CB111-6162-4A86-AB60-FCA33D5489AE}" type="slidenum">
              <a:rPr lang="pt-BR"/>
              <a:pPr/>
              <a:t>‹nº›</a:t>
            </a:fld>
            <a:endParaRPr lang="pt-B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pt-BR" smtClean="0"/>
              <a:t>Clique para editar o estilo do título mestre</a:t>
            </a:r>
            <a:endParaRPr lang="pt-BR"/>
          </a:p>
        </p:txBody>
      </p:sp>
      <p:sp>
        <p:nvSpPr>
          <p:cNvPr id="3" name="Espaço Reservado para Conteú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os estilos do texto mestre</a:t>
            </a:r>
          </a:p>
        </p:txBody>
      </p:sp>
      <p:sp>
        <p:nvSpPr>
          <p:cNvPr id="5" name="Espaço Reservado para Data 4"/>
          <p:cNvSpPr>
            <a:spLocks noGrp="1"/>
          </p:cNvSpPr>
          <p:nvPr>
            <p:ph type="dt" sz="half" idx="10"/>
          </p:nvPr>
        </p:nvSpPr>
        <p:spPr/>
        <p:txBody>
          <a:bodyPr/>
          <a:lstStyle>
            <a:lvl1pPr>
              <a:defRPr/>
            </a:lvl1pPr>
          </a:lstStyle>
          <a:p>
            <a:endParaRPr lang="pt-BR"/>
          </a:p>
        </p:txBody>
      </p:sp>
      <p:sp>
        <p:nvSpPr>
          <p:cNvPr id="6" name="Espaço Reservado para Rodapé 5"/>
          <p:cNvSpPr>
            <a:spLocks noGrp="1"/>
          </p:cNvSpPr>
          <p:nvPr>
            <p:ph type="ftr" sz="quarter" idx="11"/>
          </p:nvPr>
        </p:nvSpPr>
        <p:spPr/>
        <p:txBody>
          <a:bodyPr/>
          <a:lstStyle>
            <a:lvl1pPr>
              <a:defRPr/>
            </a:lvl1pPr>
          </a:lstStyle>
          <a:p>
            <a:endParaRPr lang="pt-BR"/>
          </a:p>
        </p:txBody>
      </p:sp>
      <p:sp>
        <p:nvSpPr>
          <p:cNvPr id="7" name="Espaço Reservado para Número de Slide 6"/>
          <p:cNvSpPr>
            <a:spLocks noGrp="1"/>
          </p:cNvSpPr>
          <p:nvPr>
            <p:ph type="sldNum" sz="quarter" idx="12"/>
          </p:nvPr>
        </p:nvSpPr>
        <p:spPr/>
        <p:txBody>
          <a:bodyPr/>
          <a:lstStyle>
            <a:lvl1pPr>
              <a:defRPr/>
            </a:lvl1pPr>
          </a:lstStyle>
          <a:p>
            <a:fld id="{CBE51BA1-9B7B-4938-97C7-62FA9809733B}" type="slidenum">
              <a:rPr lang="pt-BR"/>
              <a:pPr/>
              <a:t>‹nº›</a:t>
            </a:fld>
            <a:endParaRPr lang="pt-B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pt-BR" smtClean="0"/>
              <a:t>Clique para editar o estilo do título mestre</a:t>
            </a:r>
            <a:endParaRPr lang="pt-BR"/>
          </a:p>
        </p:txBody>
      </p:sp>
      <p:sp>
        <p:nvSpPr>
          <p:cNvPr id="3" name="Espaço Reservado para Imagem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os estilos do texto mestre</a:t>
            </a:r>
          </a:p>
        </p:txBody>
      </p:sp>
      <p:sp>
        <p:nvSpPr>
          <p:cNvPr id="5" name="Espaço Reservado para Data 4"/>
          <p:cNvSpPr>
            <a:spLocks noGrp="1"/>
          </p:cNvSpPr>
          <p:nvPr>
            <p:ph type="dt" sz="half" idx="10"/>
          </p:nvPr>
        </p:nvSpPr>
        <p:spPr/>
        <p:txBody>
          <a:bodyPr/>
          <a:lstStyle>
            <a:lvl1pPr>
              <a:defRPr/>
            </a:lvl1pPr>
          </a:lstStyle>
          <a:p>
            <a:endParaRPr lang="pt-BR"/>
          </a:p>
        </p:txBody>
      </p:sp>
      <p:sp>
        <p:nvSpPr>
          <p:cNvPr id="6" name="Espaço Reservado para Rodapé 5"/>
          <p:cNvSpPr>
            <a:spLocks noGrp="1"/>
          </p:cNvSpPr>
          <p:nvPr>
            <p:ph type="ftr" sz="quarter" idx="11"/>
          </p:nvPr>
        </p:nvSpPr>
        <p:spPr/>
        <p:txBody>
          <a:bodyPr/>
          <a:lstStyle>
            <a:lvl1pPr>
              <a:defRPr/>
            </a:lvl1pPr>
          </a:lstStyle>
          <a:p>
            <a:endParaRPr lang="pt-BR"/>
          </a:p>
        </p:txBody>
      </p:sp>
      <p:sp>
        <p:nvSpPr>
          <p:cNvPr id="7" name="Espaço Reservado para Número de Slide 6"/>
          <p:cNvSpPr>
            <a:spLocks noGrp="1"/>
          </p:cNvSpPr>
          <p:nvPr>
            <p:ph type="sldNum" sz="quarter" idx="12"/>
          </p:nvPr>
        </p:nvSpPr>
        <p:spPr/>
        <p:txBody>
          <a:bodyPr/>
          <a:lstStyle>
            <a:lvl1pPr>
              <a:defRPr/>
            </a:lvl1pPr>
          </a:lstStyle>
          <a:p>
            <a:fld id="{40635755-9F95-40EC-9D3E-F0F5B3BFD20A}" type="slidenum">
              <a:rPr lang="pt-BR"/>
              <a:pPr/>
              <a:t>‹nº›</a:t>
            </a:fld>
            <a:endParaRPr lang="pt-B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pt-BR" smtClean="0"/>
              <a:t>Clique para editar o estilo do título mestre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b="0"/>
            </a:lvl1pPr>
          </a:lstStyle>
          <a:p>
            <a:endParaRPr lang="pt-BR"/>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b="0"/>
            </a:lvl1pPr>
          </a:lstStyle>
          <a:p>
            <a:endParaRPr lang="pt-BR"/>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0"/>
            </a:lvl1pPr>
          </a:lstStyle>
          <a:p>
            <a:fld id="{E6428122-F1BF-47D4-9296-651389A6E438}" type="slidenum">
              <a:rPr lang="pt-BR"/>
              <a:pPr/>
              <a:t>‹nº›</a:t>
            </a:fld>
            <a:endParaRPr lang="pt-B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Times New Roman" pitchFamily="18" charset="0"/>
        </a:defRPr>
      </a:lvl2pPr>
      <a:lvl3pPr algn="ctr" rtl="0" fontAlgn="base">
        <a:spcBef>
          <a:spcPct val="0"/>
        </a:spcBef>
        <a:spcAft>
          <a:spcPct val="0"/>
        </a:spcAft>
        <a:defRPr sz="4400">
          <a:solidFill>
            <a:schemeClr val="tx2"/>
          </a:solidFill>
          <a:latin typeface="Times New Roman" pitchFamily="18" charset="0"/>
        </a:defRPr>
      </a:lvl3pPr>
      <a:lvl4pPr algn="ctr" rtl="0" fontAlgn="base">
        <a:spcBef>
          <a:spcPct val="0"/>
        </a:spcBef>
        <a:spcAft>
          <a:spcPct val="0"/>
        </a:spcAft>
        <a:defRPr sz="4400">
          <a:solidFill>
            <a:schemeClr val="tx2"/>
          </a:solidFill>
          <a:latin typeface="Times New Roman" pitchFamily="18" charset="0"/>
        </a:defRPr>
      </a:lvl4pPr>
      <a:lvl5pPr algn="ctr" rtl="0" fontAlgn="base">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4.xml"/><Relationship Id="rId1" Type="http://schemas.openxmlformats.org/officeDocument/2006/relationships/slideLayout" Target="../slideLayouts/slideLayout7.xml"/><Relationship Id="rId4" Type="http://schemas.openxmlformats.org/officeDocument/2006/relationships/chart" Target="../charts/chart2.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5.xml"/><Relationship Id="rId1" Type="http://schemas.openxmlformats.org/officeDocument/2006/relationships/slideLayout" Target="../slideLayouts/slideLayout7.xml"/><Relationship Id="rId4" Type="http://schemas.openxmlformats.org/officeDocument/2006/relationships/chart" Target="../charts/chart3.xml"/></Relationships>
</file>

<file path=ppt/slides/_rels/slide17.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63490" name="3 Rectángulo"/>
          <p:cNvSpPr>
            <a:spLocks noChangeArrowheads="1"/>
          </p:cNvSpPr>
          <p:nvPr/>
        </p:nvSpPr>
        <p:spPr bwMode="auto">
          <a:xfrm>
            <a:off x="1371600" y="2209800"/>
            <a:ext cx="7086600" cy="3378200"/>
          </a:xfrm>
          <a:prstGeom prst="rect">
            <a:avLst/>
          </a:prstGeom>
          <a:noFill/>
          <a:ln w="9525">
            <a:noFill/>
            <a:miter lim="800000"/>
            <a:headEnd/>
            <a:tailEnd/>
          </a:ln>
        </p:spPr>
        <p:txBody>
          <a:bodyPr>
            <a:spAutoFit/>
          </a:bodyPr>
          <a:lstStyle/>
          <a:p>
            <a:pPr algn="just"/>
            <a:r>
              <a:rPr lang="es-AR">
                <a:latin typeface="Arial Unicode MS" pitchFamily="34" charset="-128"/>
              </a:rPr>
              <a:t>Argentina. Un estudio  cuantitativo sobre la formación superior terciaria y universitaria.  </a:t>
            </a:r>
          </a:p>
          <a:p>
            <a:pPr algn="just"/>
            <a:r>
              <a:rPr lang="en-US">
                <a:latin typeface="Arial Unicode MS" pitchFamily="34" charset="-128"/>
              </a:rPr>
              <a:t>Año 2010-2011</a:t>
            </a:r>
          </a:p>
          <a:p>
            <a:endParaRPr lang="en-US" b="0">
              <a:latin typeface="Arial Unicode MS" pitchFamily="34" charset="-128"/>
            </a:endParaRPr>
          </a:p>
          <a:p>
            <a:r>
              <a:rPr lang="es-AR" b="0"/>
              <a:t>Coordinación y Equipo de investigación </a:t>
            </a:r>
            <a:br>
              <a:rPr lang="es-AR" b="0"/>
            </a:br>
            <a:r>
              <a:rPr lang="es-AR" b="0"/>
              <a:t>Graciela Laplacette</a:t>
            </a:r>
            <a:br>
              <a:rPr lang="es-AR" b="0"/>
            </a:br>
            <a:r>
              <a:rPr lang="es-AR" b="0"/>
              <a:t>María del Carmen Cadile</a:t>
            </a:r>
            <a:br>
              <a:rPr lang="es-AR" b="0"/>
            </a:br>
            <a:r>
              <a:rPr lang="es-AR" b="0"/>
              <a:t>Karina Faccia</a:t>
            </a:r>
            <a:endParaRPr lang="es-ES" b="0"/>
          </a:p>
          <a:p>
            <a:endParaRPr lang="es-ES" b="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1 Título"/>
          <p:cNvSpPr>
            <a:spLocks noGrp="1"/>
          </p:cNvSpPr>
          <p:nvPr>
            <p:ph type="title" idx="4294967295"/>
          </p:nvPr>
        </p:nvSpPr>
        <p:spPr>
          <a:xfrm>
            <a:off x="1219200" y="274638"/>
            <a:ext cx="7467600" cy="939800"/>
          </a:xfrm>
        </p:spPr>
        <p:txBody>
          <a:bodyPr/>
          <a:lstStyle/>
          <a:p>
            <a:pPr algn="l"/>
            <a:r>
              <a:rPr lang="es-ES" sz="3600"/>
              <a:t>Organización del Sistema Educativo:</a:t>
            </a:r>
          </a:p>
        </p:txBody>
      </p:sp>
      <p:sp>
        <p:nvSpPr>
          <p:cNvPr id="22531" name="2 Marcador de contenido"/>
          <p:cNvSpPr>
            <a:spLocks noGrp="1"/>
          </p:cNvSpPr>
          <p:nvPr>
            <p:ph idx="4294967295"/>
          </p:nvPr>
        </p:nvSpPr>
        <p:spPr>
          <a:xfrm>
            <a:off x="457200" y="1214438"/>
            <a:ext cx="8229600" cy="4911725"/>
          </a:xfrm>
        </p:spPr>
        <p:txBody>
          <a:bodyPr/>
          <a:lstStyle/>
          <a:p>
            <a:pPr algn="just"/>
            <a:r>
              <a:rPr lang="es-AR" sz="2400"/>
              <a:t>La formación técnica en salud corresponde al nivel de Educación Superior y se lleva a cabo en instituciones terciarias y universitarias de educación técnico profesional de pregrado y grado. Esta fragmentación complejiza el abordaje de un campo atravesado por múltiples determinaciones: históricas, pedagógicas y normativas, entre otras.</a:t>
            </a:r>
          </a:p>
          <a:p>
            <a:pPr algn="just"/>
            <a:endParaRPr lang="es-AR" sz="2400"/>
          </a:p>
          <a:p>
            <a:pPr algn="just"/>
            <a:r>
              <a:rPr lang="es-AR" sz="2600"/>
              <a:t>Mientras que las instituciones universitarias gozan de autonomía en lo administrativo y en lo académico, los institutos terciarios son supervisados por los Ministerios de Educación de cada jurisdicción provincial, en ocasiones en conjunto con el de Salud.</a:t>
            </a:r>
            <a:endParaRPr lang="es-ES" sz="2600"/>
          </a:p>
          <a:p>
            <a:endParaRPr lang="es-E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1 Título"/>
          <p:cNvSpPr>
            <a:spLocks noGrp="1"/>
          </p:cNvSpPr>
          <p:nvPr>
            <p:ph type="title" idx="4294967295"/>
          </p:nvPr>
        </p:nvSpPr>
        <p:spPr>
          <a:xfrm>
            <a:off x="1219200" y="274638"/>
            <a:ext cx="7467600" cy="796925"/>
          </a:xfrm>
        </p:spPr>
        <p:txBody>
          <a:bodyPr/>
          <a:lstStyle/>
          <a:p>
            <a:pPr algn="l"/>
            <a:r>
              <a:rPr lang="es-ES" sz="3600"/>
              <a:t>Regulación del Ejercicio Profesional</a:t>
            </a:r>
          </a:p>
        </p:txBody>
      </p:sp>
      <p:sp>
        <p:nvSpPr>
          <p:cNvPr id="3" name="2 Marcador de contenido"/>
          <p:cNvSpPr>
            <a:spLocks noGrp="1"/>
          </p:cNvSpPr>
          <p:nvPr>
            <p:ph idx="4294967295"/>
          </p:nvPr>
        </p:nvSpPr>
        <p:spPr>
          <a:xfrm>
            <a:off x="214313" y="1214438"/>
            <a:ext cx="8643937" cy="5500687"/>
          </a:xfrm>
        </p:spPr>
        <p:txBody>
          <a:bodyPr>
            <a:normAutofit/>
          </a:bodyPr>
          <a:lstStyle/>
          <a:p>
            <a:pPr algn="just">
              <a:lnSpc>
                <a:spcPct val="80000"/>
              </a:lnSpc>
            </a:pPr>
            <a:r>
              <a:rPr lang="es-AR" sz="2200"/>
              <a:t>La habilitación de ejercicio profesional de los técnicos está ligada a los procesos de educación formal</a:t>
            </a:r>
            <a:endParaRPr lang="es-ES" sz="2200"/>
          </a:p>
          <a:p>
            <a:pPr lvl="1" algn="just">
              <a:lnSpc>
                <a:spcPct val="80000"/>
              </a:lnSpc>
            </a:pPr>
            <a:r>
              <a:rPr lang="es-AR" sz="1900"/>
              <a:t>Los que son matriculados como </a:t>
            </a:r>
            <a:r>
              <a:rPr lang="es-AR" sz="1900" b="1"/>
              <a:t>técnicos</a:t>
            </a:r>
            <a:r>
              <a:rPr lang="es-AR" sz="1900"/>
              <a:t> deben poseer título de educación superior</a:t>
            </a:r>
          </a:p>
          <a:p>
            <a:pPr lvl="1" algn="just">
              <a:lnSpc>
                <a:spcPct val="80000"/>
              </a:lnSpc>
            </a:pPr>
            <a:r>
              <a:rPr lang="es-AR" sz="1900"/>
              <a:t>Los que son matriculados como </a:t>
            </a:r>
            <a:r>
              <a:rPr lang="es-AR" sz="1900" b="1"/>
              <a:t>auxiliares</a:t>
            </a:r>
            <a:r>
              <a:rPr lang="es-AR" sz="1900"/>
              <a:t>, requieren de una formación técnica media o formación profesional de 900 horas. Esta categoría no es reconocida por el sistema de salud como “técnica”,  incluso en las carreras sanitarias se la considera ligada al escalafón de servicios generales.</a:t>
            </a:r>
          </a:p>
          <a:p>
            <a:pPr lvl="1" algn="just">
              <a:lnSpc>
                <a:spcPct val="80000"/>
              </a:lnSpc>
            </a:pPr>
            <a:endParaRPr lang="es-AR" sz="1900"/>
          </a:p>
          <a:p>
            <a:pPr algn="just">
              <a:lnSpc>
                <a:spcPct val="80000"/>
              </a:lnSpc>
            </a:pPr>
            <a:r>
              <a:rPr lang="es-AR" sz="2200"/>
              <a:t>Dada la conformación federal del sistema de salud, la regulación del ejercicio profesional se encuentra en la órbita provincial, siendo los Ministerios de Salud, las autoridades competentes para el otorgamiento de matrículas nacional o provincial. Ello ha determinado que existan múltiples registros de las matrículas de técnicos.</a:t>
            </a:r>
          </a:p>
          <a:p>
            <a:pPr algn="just">
              <a:lnSpc>
                <a:spcPct val="80000"/>
              </a:lnSpc>
            </a:pPr>
            <a:endParaRPr lang="es-AR" sz="2200"/>
          </a:p>
          <a:p>
            <a:pPr algn="just">
              <a:lnSpc>
                <a:spcPct val="80000"/>
              </a:lnSpc>
            </a:pPr>
            <a:r>
              <a:rPr lang="es-AR" sz="2200"/>
              <a:t>El Ministerio de Salud de la Nación avanza en el desarrollo de una Red Federal de Registros de Profesionales de Salud que es alimentada por cada provincia y que se soporta en un sistema de información web (SISA- Sistema Integrado de Información Sanitaria Argentino)</a:t>
            </a:r>
            <a:endParaRPr lang="es-ES" sz="220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1 Título"/>
          <p:cNvSpPr>
            <a:spLocks noGrp="1"/>
          </p:cNvSpPr>
          <p:nvPr>
            <p:ph type="title" idx="4294967295"/>
          </p:nvPr>
        </p:nvSpPr>
        <p:spPr>
          <a:xfrm>
            <a:off x="1219200" y="274638"/>
            <a:ext cx="7467600" cy="654050"/>
          </a:xfrm>
        </p:spPr>
        <p:txBody>
          <a:bodyPr/>
          <a:lstStyle/>
          <a:p>
            <a:pPr algn="l"/>
            <a:r>
              <a:rPr lang="es-ES" sz="3600"/>
              <a:t>Regulación del Ejercicio Profesional</a:t>
            </a:r>
          </a:p>
        </p:txBody>
      </p:sp>
      <p:sp>
        <p:nvSpPr>
          <p:cNvPr id="3" name="2 Marcador de contenido"/>
          <p:cNvSpPr>
            <a:spLocks noGrp="1"/>
          </p:cNvSpPr>
          <p:nvPr>
            <p:ph idx="4294967295"/>
          </p:nvPr>
        </p:nvSpPr>
        <p:spPr>
          <a:xfrm>
            <a:off x="352425" y="1143000"/>
            <a:ext cx="8715375" cy="5429250"/>
          </a:xfrm>
        </p:spPr>
        <p:txBody>
          <a:bodyPr>
            <a:normAutofit/>
          </a:bodyPr>
          <a:lstStyle/>
          <a:p>
            <a:pPr algn="just">
              <a:lnSpc>
                <a:spcPct val="80000"/>
              </a:lnSpc>
            </a:pPr>
            <a:r>
              <a:rPr lang="es-AR" sz="2000"/>
              <a:t>Se registran en el país (habilitadas para el ejercicio) 120 tecnicaturas que podrían agruparse en 22 profesiones de referencia o ramas de actividad. En muchas provincias, la matrícula responde a la denominación de la titulación, existiendo en ocasiones más de una matrícula provincial para un mismo perfil laboral. </a:t>
            </a:r>
          </a:p>
          <a:p>
            <a:pPr algn="just">
              <a:lnSpc>
                <a:spcPct val="80000"/>
              </a:lnSpc>
            </a:pPr>
            <a:endParaRPr lang="es-AR" sz="2000"/>
          </a:p>
          <a:p>
            <a:pPr algn="just">
              <a:lnSpc>
                <a:spcPct val="80000"/>
              </a:lnSpc>
            </a:pPr>
            <a:r>
              <a:rPr lang="es-AR" sz="2000"/>
              <a:t>En el caso de los técnicos, en la mayoría de las jurisdicciones, la matrícula la otorga la autoridad sanitaria.</a:t>
            </a:r>
          </a:p>
          <a:p>
            <a:pPr algn="just">
              <a:lnSpc>
                <a:spcPct val="80000"/>
              </a:lnSpc>
            </a:pPr>
            <a:endParaRPr lang="es-AR" sz="2000"/>
          </a:p>
          <a:p>
            <a:pPr algn="just">
              <a:lnSpc>
                <a:spcPct val="80000"/>
              </a:lnSpc>
            </a:pPr>
            <a:r>
              <a:rPr lang="es-AR" sz="2000"/>
              <a:t>El problema que se enfrenta es la organización del campo de formación y la articulación con el campo laboral: </a:t>
            </a:r>
          </a:p>
          <a:p>
            <a:pPr lvl="1" algn="just">
              <a:lnSpc>
                <a:spcPct val="80000"/>
              </a:lnSpc>
            </a:pPr>
            <a:r>
              <a:rPr lang="es-AR" sz="1800"/>
              <a:t>Mientras que la autorización para la creación de instituciones formadoras y de nuevas carreras del nivel superior no universitario es responsabilidad del Ministerio de Educación provincial (que luego tramita la validez nacional de los títulos);  </a:t>
            </a:r>
          </a:p>
          <a:p>
            <a:pPr lvl="1" algn="just">
              <a:lnSpc>
                <a:spcPct val="80000"/>
              </a:lnSpc>
            </a:pPr>
            <a:r>
              <a:rPr lang="es-AR" sz="1800"/>
              <a:t>La habilitación para el ejercicio profesional (matrícula) es competencia del Ministerio de Salud de cada jurisdicción, que puede o no delegarla en los Colegios de Ley. </a:t>
            </a:r>
          </a:p>
          <a:p>
            <a:pPr lvl="1" algn="just">
              <a:lnSpc>
                <a:spcPct val="80000"/>
              </a:lnSpc>
            </a:pPr>
            <a:r>
              <a:rPr lang="es-AR" sz="1800"/>
              <a:t>Por otra parte, en el nivel superior universitario, las carreras técnicas o de pregrado son creadas en el marco de la autonomía universitaria y pertenecen a la órbita del Ministerio de Educación de la Nación, las cuales no contaban con regulación específica hasta hace dos años. </a:t>
            </a:r>
            <a:endParaRPr lang="es-ES" sz="1800"/>
          </a:p>
          <a:p>
            <a:pPr algn="just">
              <a:lnSpc>
                <a:spcPct val="80000"/>
              </a:lnSpc>
            </a:pPr>
            <a:endParaRPr lang="es-AR" sz="2000"/>
          </a:p>
          <a:p>
            <a:pPr algn="just">
              <a:lnSpc>
                <a:spcPct val="80000"/>
              </a:lnSpc>
            </a:pPr>
            <a:endParaRPr lang="es-ES" sz="2000"/>
          </a:p>
          <a:p>
            <a:pPr algn="just">
              <a:lnSpc>
                <a:spcPct val="80000"/>
              </a:lnSpc>
            </a:pPr>
            <a:endParaRPr lang="es-ES" sz="2000"/>
          </a:p>
          <a:p>
            <a:pPr>
              <a:lnSpc>
                <a:spcPct val="80000"/>
              </a:lnSpc>
            </a:pPr>
            <a:endParaRPr lang="es-ES" sz="200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1 Título"/>
          <p:cNvSpPr>
            <a:spLocks noGrp="1"/>
          </p:cNvSpPr>
          <p:nvPr>
            <p:ph type="title" idx="4294967295"/>
          </p:nvPr>
        </p:nvSpPr>
        <p:spPr>
          <a:xfrm>
            <a:off x="457200" y="274638"/>
            <a:ext cx="8229600" cy="3586162"/>
          </a:xfrm>
        </p:spPr>
        <p:txBody>
          <a:bodyPr/>
          <a:lstStyle/>
          <a:p>
            <a:r>
              <a:rPr lang="es-ES">
                <a:solidFill>
                  <a:schemeClr val="accent2"/>
                </a:solidFill>
              </a:rPr>
              <a:t>Etapa Cuantitativa</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3 Rectángulo"/>
          <p:cNvSpPr>
            <a:spLocks noChangeArrowheads="1"/>
          </p:cNvSpPr>
          <p:nvPr/>
        </p:nvSpPr>
        <p:spPr bwMode="auto">
          <a:xfrm>
            <a:off x="1143000" y="0"/>
            <a:ext cx="7620000" cy="1200150"/>
          </a:xfrm>
          <a:prstGeom prst="rect">
            <a:avLst/>
          </a:prstGeom>
          <a:noFill/>
          <a:ln w="9525">
            <a:noFill/>
            <a:miter lim="800000"/>
            <a:headEnd/>
            <a:tailEnd/>
          </a:ln>
        </p:spPr>
        <p:txBody>
          <a:bodyPr>
            <a:spAutoFit/>
          </a:bodyPr>
          <a:lstStyle/>
          <a:p>
            <a:r>
              <a:rPr lang="es-AR"/>
              <a:t>Cantidad de instituciones según tipo de institución y tipo de gestión</a:t>
            </a:r>
            <a:br>
              <a:rPr lang="es-AR"/>
            </a:br>
            <a:endParaRPr lang="es-ES" b="0"/>
          </a:p>
        </p:txBody>
      </p:sp>
      <p:sp>
        <p:nvSpPr>
          <p:cNvPr id="30723" name="6 CuadroTexto"/>
          <p:cNvSpPr txBox="1">
            <a:spLocks noChangeArrowheads="1"/>
          </p:cNvSpPr>
          <p:nvPr/>
        </p:nvSpPr>
        <p:spPr bwMode="auto">
          <a:xfrm>
            <a:off x="395288" y="4422775"/>
            <a:ext cx="8748712" cy="2246313"/>
          </a:xfrm>
          <a:prstGeom prst="rect">
            <a:avLst/>
          </a:prstGeom>
          <a:noFill/>
          <a:ln w="9525">
            <a:noFill/>
            <a:miter lim="800000"/>
            <a:headEnd/>
            <a:tailEnd/>
          </a:ln>
        </p:spPr>
        <p:txBody>
          <a:bodyPr>
            <a:spAutoFit/>
          </a:bodyPr>
          <a:lstStyle/>
          <a:p>
            <a:pPr algn="just"/>
            <a:r>
              <a:rPr lang="es-ES" sz="2000" b="0"/>
              <a:t>Dentro de las Universidades se incluyen 3 Institutos Universitarios (1 de gestión estatal y 2 de gestión privada). </a:t>
            </a:r>
          </a:p>
          <a:p>
            <a:pPr algn="just"/>
            <a:endParaRPr lang="es-ES" sz="2000" b="0"/>
          </a:p>
          <a:p>
            <a:pPr algn="just"/>
            <a:r>
              <a:rPr lang="es-ES" sz="2000" b="0"/>
              <a:t>En este total quedan excluidas 3 universidades privadas (CEMIC, UCES y Adventista del Plata) que, si bien otorgan el título intermedio de enfermero profesional, sólo informan al Departamento de Información Universitaria del Ministerio de Educación los datos referidos al título final. </a:t>
            </a:r>
          </a:p>
        </p:txBody>
      </p:sp>
      <p:sp>
        <p:nvSpPr>
          <p:cNvPr id="30724" name="Rectangle 53"/>
          <p:cNvSpPr>
            <a:spLocks noChangeArrowheads="1"/>
          </p:cNvSpPr>
          <p:nvPr/>
        </p:nvSpPr>
        <p:spPr bwMode="auto">
          <a:xfrm>
            <a:off x="990600" y="3962400"/>
            <a:ext cx="7467600" cy="304800"/>
          </a:xfrm>
          <a:prstGeom prst="rect">
            <a:avLst/>
          </a:prstGeom>
          <a:solidFill>
            <a:schemeClr val="bg1"/>
          </a:solidFill>
          <a:ln w="9525">
            <a:solidFill>
              <a:schemeClr val="bg1"/>
            </a:solidFill>
            <a:miter lim="800000"/>
            <a:headEnd/>
            <a:tailEnd/>
          </a:ln>
        </p:spPr>
        <p:txBody>
          <a:bodyPr wrap="none" anchor="ctr"/>
          <a:lstStyle/>
          <a:p>
            <a:r>
              <a:rPr lang="es-AR" sz="1400" b="0"/>
              <a:t>Fuente: elaboración propia con base en datos del Ministerio de Educación. DINIESE, SPU 2010</a:t>
            </a:r>
            <a:endParaRPr lang="es-ES" sz="1400" b="0"/>
          </a:p>
        </p:txBody>
      </p:sp>
      <p:graphicFrame>
        <p:nvGraphicFramePr>
          <p:cNvPr id="7" name="11 Gráfico"/>
          <p:cNvGraphicFramePr/>
          <p:nvPr/>
        </p:nvGraphicFramePr>
        <p:xfrm>
          <a:off x="838200" y="838200"/>
          <a:ext cx="7696200" cy="30480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1 Rectángulo"/>
          <p:cNvSpPr>
            <a:spLocks noChangeArrowheads="1"/>
          </p:cNvSpPr>
          <p:nvPr/>
        </p:nvSpPr>
        <p:spPr bwMode="auto">
          <a:xfrm>
            <a:off x="1066800" y="76200"/>
            <a:ext cx="8077200" cy="830263"/>
          </a:xfrm>
          <a:prstGeom prst="rect">
            <a:avLst/>
          </a:prstGeom>
          <a:noFill/>
          <a:ln w="9525">
            <a:noFill/>
            <a:miter lim="800000"/>
            <a:headEnd/>
            <a:tailEnd/>
          </a:ln>
        </p:spPr>
        <p:txBody>
          <a:bodyPr>
            <a:spAutoFit/>
          </a:bodyPr>
          <a:lstStyle/>
          <a:p>
            <a:r>
              <a:rPr lang="es-AR"/>
              <a:t>Cantidad de instituciones formadoras por región y por tipo de gestión</a:t>
            </a:r>
            <a:endParaRPr lang="es-ES"/>
          </a:p>
        </p:txBody>
      </p:sp>
      <p:pic>
        <p:nvPicPr>
          <p:cNvPr id="32771" name="chart"/>
          <p:cNvPicPr>
            <a:picLocks noChangeAspect="1"/>
          </p:cNvPicPr>
          <p:nvPr/>
        </p:nvPicPr>
        <p:blipFill>
          <a:blip r:embed="rId3" cstate="print"/>
          <a:srcRect/>
          <a:stretch>
            <a:fillRect/>
          </a:stretch>
        </p:blipFill>
        <p:spPr bwMode="auto">
          <a:xfrm>
            <a:off x="1066800" y="6403975"/>
            <a:ext cx="7086600" cy="231775"/>
          </a:xfrm>
          <a:prstGeom prst="rect">
            <a:avLst/>
          </a:prstGeom>
          <a:noFill/>
          <a:ln w="9525">
            <a:noFill/>
            <a:miter lim="800000"/>
            <a:headEnd/>
            <a:tailEnd/>
          </a:ln>
        </p:spPr>
      </p:pic>
      <p:graphicFrame>
        <p:nvGraphicFramePr>
          <p:cNvPr id="5" name="1 Gráfico"/>
          <p:cNvGraphicFramePr/>
          <p:nvPr/>
        </p:nvGraphicFramePr>
        <p:xfrm>
          <a:off x="838200" y="1066800"/>
          <a:ext cx="7848599" cy="5029199"/>
        </p:xfrm>
        <a:graphic>
          <a:graphicData uri="http://schemas.openxmlformats.org/drawingml/2006/chart">
            <c:chart xmlns:c="http://schemas.openxmlformats.org/drawingml/2006/chart" xmlns:r="http://schemas.openxmlformats.org/officeDocument/2006/relationships" r:id="rId4"/>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4818" name="chart"/>
          <p:cNvPicPr>
            <a:picLocks noChangeAspect="1"/>
          </p:cNvPicPr>
          <p:nvPr/>
        </p:nvPicPr>
        <p:blipFill>
          <a:blip r:embed="rId3" cstate="print"/>
          <a:srcRect/>
          <a:stretch>
            <a:fillRect/>
          </a:stretch>
        </p:blipFill>
        <p:spPr bwMode="auto">
          <a:xfrm>
            <a:off x="1371600" y="304800"/>
            <a:ext cx="6557963" cy="533400"/>
          </a:xfrm>
          <a:prstGeom prst="rect">
            <a:avLst/>
          </a:prstGeom>
          <a:noFill/>
          <a:ln w="9525">
            <a:noFill/>
            <a:miter lim="800000"/>
            <a:headEnd/>
            <a:tailEnd/>
          </a:ln>
        </p:spPr>
      </p:pic>
      <p:sp>
        <p:nvSpPr>
          <p:cNvPr id="34819" name="4 Rectángulo"/>
          <p:cNvSpPr>
            <a:spLocks noChangeArrowheads="1"/>
          </p:cNvSpPr>
          <p:nvPr/>
        </p:nvSpPr>
        <p:spPr bwMode="auto">
          <a:xfrm>
            <a:off x="1371600" y="4754563"/>
            <a:ext cx="6781800" cy="646112"/>
          </a:xfrm>
          <a:prstGeom prst="rect">
            <a:avLst/>
          </a:prstGeom>
          <a:noFill/>
          <a:ln w="9525">
            <a:noFill/>
            <a:miter lim="800000"/>
            <a:headEnd/>
            <a:tailEnd/>
          </a:ln>
        </p:spPr>
        <p:txBody>
          <a:bodyPr>
            <a:spAutoFit/>
          </a:bodyPr>
          <a:lstStyle/>
          <a:p>
            <a:r>
              <a:rPr lang="es-AR" sz="1800"/>
              <a:t>Fuente: </a:t>
            </a:r>
            <a:r>
              <a:rPr lang="es-AR" sz="1800" b="0"/>
              <a:t>elaboración propia con base en  datos del Ministerio de Educación de la Nación. DINIECE. SPU. Año 2010.</a:t>
            </a:r>
            <a:endParaRPr lang="es-ES" sz="1800" b="0"/>
          </a:p>
        </p:txBody>
      </p:sp>
      <p:graphicFrame>
        <p:nvGraphicFramePr>
          <p:cNvPr id="5" name="2 Gráfico"/>
          <p:cNvGraphicFramePr/>
          <p:nvPr/>
        </p:nvGraphicFramePr>
        <p:xfrm>
          <a:off x="1447800" y="1066800"/>
          <a:ext cx="5410200" cy="3733800"/>
        </p:xfrm>
        <a:graphic>
          <a:graphicData uri="http://schemas.openxmlformats.org/drawingml/2006/chart">
            <c:chart xmlns:c="http://schemas.openxmlformats.org/drawingml/2006/chart" xmlns:r="http://schemas.openxmlformats.org/officeDocument/2006/relationships" r:id="rId4"/>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1 Rectángulo"/>
          <p:cNvSpPr>
            <a:spLocks noChangeArrowheads="1"/>
          </p:cNvSpPr>
          <p:nvPr/>
        </p:nvSpPr>
        <p:spPr bwMode="auto">
          <a:xfrm>
            <a:off x="1219200" y="304800"/>
            <a:ext cx="7391400" cy="830263"/>
          </a:xfrm>
          <a:prstGeom prst="rect">
            <a:avLst/>
          </a:prstGeom>
          <a:noFill/>
          <a:ln w="9525">
            <a:noFill/>
            <a:miter lim="800000"/>
            <a:headEnd/>
            <a:tailEnd/>
          </a:ln>
        </p:spPr>
        <p:txBody>
          <a:bodyPr>
            <a:spAutoFit/>
          </a:bodyPr>
          <a:lstStyle/>
          <a:p>
            <a:r>
              <a:rPr lang="es-AR"/>
              <a:t>Carreras técnicas según tipo de Institución y tipo de gestión</a:t>
            </a:r>
            <a:endParaRPr lang="es-ES" b="0"/>
          </a:p>
        </p:txBody>
      </p:sp>
      <p:sp>
        <p:nvSpPr>
          <p:cNvPr id="36867" name="3 Rectángulo"/>
          <p:cNvSpPr>
            <a:spLocks noChangeArrowheads="1"/>
          </p:cNvSpPr>
          <p:nvPr/>
        </p:nvSpPr>
        <p:spPr bwMode="auto">
          <a:xfrm>
            <a:off x="990600" y="5486400"/>
            <a:ext cx="7543800" cy="646113"/>
          </a:xfrm>
          <a:prstGeom prst="rect">
            <a:avLst/>
          </a:prstGeom>
          <a:noFill/>
          <a:ln w="9525">
            <a:noFill/>
            <a:miter lim="800000"/>
            <a:headEnd/>
            <a:tailEnd/>
          </a:ln>
        </p:spPr>
        <p:txBody>
          <a:bodyPr>
            <a:spAutoFit/>
          </a:bodyPr>
          <a:lstStyle/>
          <a:p>
            <a:r>
              <a:rPr lang="es-AR" sz="1800">
                <a:solidFill>
                  <a:srgbClr val="000000"/>
                </a:solidFill>
                <a:latin typeface="Calibri" pitchFamily="34" charset="0"/>
              </a:rPr>
              <a:t>Fuente: </a:t>
            </a:r>
            <a:r>
              <a:rPr lang="es-AR" sz="1800" b="0">
                <a:solidFill>
                  <a:srgbClr val="000000"/>
                </a:solidFill>
                <a:latin typeface="Calibri" pitchFamily="34" charset="0"/>
              </a:rPr>
              <a:t>elaboración propia con base en datos del Ministerio de educación de la Nación. DINIECE. SPU. 2010</a:t>
            </a:r>
            <a:r>
              <a:rPr lang="es-AR" sz="1800" b="0">
                <a:latin typeface="Calibri" pitchFamily="34" charset="0"/>
              </a:rPr>
              <a:t> </a:t>
            </a:r>
            <a:endParaRPr lang="es-ES" sz="1800" b="0"/>
          </a:p>
        </p:txBody>
      </p:sp>
      <p:graphicFrame>
        <p:nvGraphicFramePr>
          <p:cNvPr id="6" name="3 Gráfico"/>
          <p:cNvGraphicFramePr/>
          <p:nvPr/>
        </p:nvGraphicFramePr>
        <p:xfrm>
          <a:off x="990600" y="1447800"/>
          <a:ext cx="7239000" cy="39624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1 Rectángulo"/>
          <p:cNvSpPr>
            <a:spLocks noChangeArrowheads="1"/>
          </p:cNvSpPr>
          <p:nvPr/>
        </p:nvSpPr>
        <p:spPr bwMode="auto">
          <a:xfrm>
            <a:off x="1371600" y="228600"/>
            <a:ext cx="7772400" cy="461963"/>
          </a:xfrm>
          <a:prstGeom prst="rect">
            <a:avLst/>
          </a:prstGeom>
          <a:noFill/>
          <a:ln w="9525">
            <a:noFill/>
            <a:miter lim="800000"/>
            <a:headEnd/>
            <a:tailEnd/>
          </a:ln>
        </p:spPr>
        <p:txBody>
          <a:bodyPr>
            <a:spAutoFit/>
          </a:bodyPr>
          <a:lstStyle/>
          <a:p>
            <a:pPr eaLnBrk="0" hangingPunct="0"/>
            <a:r>
              <a:rPr lang="es-AR"/>
              <a:t>Carreras según tipo de gestión y  por región</a:t>
            </a:r>
          </a:p>
        </p:txBody>
      </p:sp>
      <p:sp>
        <p:nvSpPr>
          <p:cNvPr id="38915" name="3 Rectángulo"/>
          <p:cNvSpPr>
            <a:spLocks noChangeArrowheads="1"/>
          </p:cNvSpPr>
          <p:nvPr/>
        </p:nvSpPr>
        <p:spPr bwMode="auto">
          <a:xfrm>
            <a:off x="914400" y="5570538"/>
            <a:ext cx="7696200" cy="646112"/>
          </a:xfrm>
          <a:prstGeom prst="rect">
            <a:avLst/>
          </a:prstGeom>
          <a:noFill/>
          <a:ln w="9525">
            <a:noFill/>
            <a:miter lim="800000"/>
            <a:headEnd/>
            <a:tailEnd/>
          </a:ln>
        </p:spPr>
        <p:txBody>
          <a:bodyPr>
            <a:spAutoFit/>
          </a:bodyPr>
          <a:lstStyle/>
          <a:p>
            <a:r>
              <a:rPr lang="es-AR" sz="1800">
                <a:solidFill>
                  <a:srgbClr val="000000"/>
                </a:solidFill>
                <a:latin typeface="Calibri" pitchFamily="34" charset="0"/>
              </a:rPr>
              <a:t>Fuente: </a:t>
            </a:r>
            <a:r>
              <a:rPr lang="es-AR" sz="1800" b="0">
                <a:solidFill>
                  <a:srgbClr val="000000"/>
                </a:solidFill>
                <a:latin typeface="Calibri" pitchFamily="34" charset="0"/>
              </a:rPr>
              <a:t>elaboración propia con base en datos del Ministerio de educación de la Nación. DINIECE. SPU. 2010</a:t>
            </a:r>
            <a:r>
              <a:rPr lang="es-AR" sz="1800" b="0">
                <a:latin typeface="Calibri" pitchFamily="34" charset="0"/>
              </a:rPr>
              <a:t> </a:t>
            </a:r>
            <a:endParaRPr lang="es-ES" sz="1800" b="0"/>
          </a:p>
        </p:txBody>
      </p:sp>
      <p:graphicFrame>
        <p:nvGraphicFramePr>
          <p:cNvPr id="5" name="6 Gráfico"/>
          <p:cNvGraphicFramePr/>
          <p:nvPr/>
        </p:nvGraphicFramePr>
        <p:xfrm>
          <a:off x="990600" y="1066801"/>
          <a:ext cx="7315200" cy="43434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1 Rectángulo"/>
          <p:cNvSpPr>
            <a:spLocks noChangeArrowheads="1"/>
          </p:cNvSpPr>
          <p:nvPr/>
        </p:nvSpPr>
        <p:spPr bwMode="auto">
          <a:xfrm>
            <a:off x="1219200" y="76200"/>
            <a:ext cx="7696200" cy="1262063"/>
          </a:xfrm>
          <a:prstGeom prst="rect">
            <a:avLst/>
          </a:prstGeom>
          <a:noFill/>
          <a:ln w="9525">
            <a:noFill/>
            <a:miter lim="800000"/>
            <a:headEnd/>
            <a:tailEnd/>
          </a:ln>
        </p:spPr>
        <p:txBody>
          <a:bodyPr>
            <a:spAutoFit/>
          </a:bodyPr>
          <a:lstStyle/>
          <a:p>
            <a:r>
              <a:rPr lang="es-ES" sz="2800">
                <a:cs typeface="Times New Roman" pitchFamily="18" charset="0"/>
              </a:rPr>
              <a:t>Principales sub-áreas de formación.</a:t>
            </a:r>
            <a:br>
              <a:rPr lang="es-ES" sz="2800">
                <a:cs typeface="Times New Roman" pitchFamily="18" charset="0"/>
              </a:rPr>
            </a:br>
            <a:r>
              <a:rPr lang="es-AR"/>
              <a:t>Distribución de las carreras priorizadas por tipo de carrera y por tipo de institución</a:t>
            </a:r>
            <a:endParaRPr lang="es-ES" b="0"/>
          </a:p>
        </p:txBody>
      </p:sp>
      <p:sp>
        <p:nvSpPr>
          <p:cNvPr id="40963" name="3 Rectángulo"/>
          <p:cNvSpPr>
            <a:spLocks noChangeArrowheads="1"/>
          </p:cNvSpPr>
          <p:nvPr/>
        </p:nvSpPr>
        <p:spPr bwMode="auto">
          <a:xfrm>
            <a:off x="609600" y="6096000"/>
            <a:ext cx="8534400" cy="646113"/>
          </a:xfrm>
          <a:prstGeom prst="rect">
            <a:avLst/>
          </a:prstGeom>
          <a:noFill/>
          <a:ln w="9525">
            <a:noFill/>
            <a:miter lim="800000"/>
            <a:headEnd/>
            <a:tailEnd/>
          </a:ln>
        </p:spPr>
        <p:txBody>
          <a:bodyPr>
            <a:spAutoFit/>
          </a:bodyPr>
          <a:lstStyle/>
          <a:p>
            <a:r>
              <a:rPr lang="es-AR" sz="1800">
                <a:solidFill>
                  <a:srgbClr val="000000"/>
                </a:solidFill>
                <a:latin typeface="Calibri" pitchFamily="34" charset="0"/>
              </a:rPr>
              <a:t>Fuente: </a:t>
            </a:r>
            <a:r>
              <a:rPr lang="es-AR" sz="1800" b="0">
                <a:solidFill>
                  <a:srgbClr val="000000"/>
                </a:solidFill>
                <a:latin typeface="Calibri" pitchFamily="34" charset="0"/>
              </a:rPr>
              <a:t>elaboración propia con base en datos del Ministerio de educación de la Nación. DINIECE. SPU. 2010</a:t>
            </a:r>
            <a:r>
              <a:rPr lang="es-AR" sz="1800" b="0">
                <a:latin typeface="Calibri" pitchFamily="34" charset="0"/>
              </a:rPr>
              <a:t> </a:t>
            </a:r>
            <a:endParaRPr lang="es-ES" sz="1800" b="0"/>
          </a:p>
        </p:txBody>
      </p:sp>
      <p:graphicFrame>
        <p:nvGraphicFramePr>
          <p:cNvPr id="5" name="7 Gráfico"/>
          <p:cNvGraphicFramePr/>
          <p:nvPr/>
        </p:nvGraphicFramePr>
        <p:xfrm>
          <a:off x="533400" y="1600200"/>
          <a:ext cx="8153400" cy="44196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1 Título"/>
          <p:cNvSpPr>
            <a:spLocks noGrp="1"/>
          </p:cNvSpPr>
          <p:nvPr>
            <p:ph type="title" idx="4294967295"/>
          </p:nvPr>
        </p:nvSpPr>
        <p:spPr>
          <a:xfrm>
            <a:off x="1066800" y="-76200"/>
            <a:ext cx="7772400" cy="1143000"/>
          </a:xfrm>
        </p:spPr>
        <p:txBody>
          <a:bodyPr/>
          <a:lstStyle/>
          <a:p>
            <a:pPr algn="l"/>
            <a:r>
              <a:rPr lang="es-ES"/>
              <a:t>Antecedentes</a:t>
            </a:r>
          </a:p>
        </p:txBody>
      </p:sp>
      <p:sp>
        <p:nvSpPr>
          <p:cNvPr id="3" name="2 Marcador de contenido"/>
          <p:cNvSpPr>
            <a:spLocks noGrp="1"/>
          </p:cNvSpPr>
          <p:nvPr>
            <p:ph idx="4294967295"/>
          </p:nvPr>
        </p:nvSpPr>
        <p:spPr>
          <a:xfrm>
            <a:off x="323850" y="1196975"/>
            <a:ext cx="8362950" cy="4824413"/>
          </a:xfrm>
        </p:spPr>
        <p:txBody>
          <a:bodyPr>
            <a:normAutofit/>
          </a:bodyPr>
          <a:lstStyle/>
          <a:p>
            <a:pPr algn="just">
              <a:lnSpc>
                <a:spcPct val="90000"/>
              </a:lnSpc>
            </a:pPr>
            <a:r>
              <a:rPr lang="es-AR" sz="2700"/>
              <a:t>Se consideró el estudio de A. González (2007)* que analiza la oferta, distribución y características de la formación de Enfermería, destacando la necesidad de contar con un mapa completo de la formación técnica. Otros autores han analizado la problemática, dimensiones y tendencias de la educación superior técnica no universitaria. </a:t>
            </a:r>
          </a:p>
          <a:p>
            <a:pPr algn="just">
              <a:lnSpc>
                <a:spcPct val="90000"/>
              </a:lnSpc>
            </a:pPr>
            <a:endParaRPr lang="es-AR" sz="2700"/>
          </a:p>
          <a:p>
            <a:pPr algn="just">
              <a:lnSpc>
                <a:spcPct val="90000"/>
              </a:lnSpc>
            </a:pPr>
            <a:r>
              <a:rPr lang="es-AR" sz="2700"/>
              <a:t>Todos coinciden en la necesidad de contar con estudios estadísticos que describan la situación y permitan proyectar la cantidad y distribución geográfica de las instituciones formadoras y de los profesionales. </a:t>
            </a:r>
            <a:endParaRPr lang="es-ES" sz="2700"/>
          </a:p>
          <a:p>
            <a:pPr algn="just">
              <a:lnSpc>
                <a:spcPct val="90000"/>
              </a:lnSpc>
            </a:pPr>
            <a:endParaRPr lang="es-ES" sz="2700"/>
          </a:p>
        </p:txBody>
      </p:sp>
      <p:sp>
        <p:nvSpPr>
          <p:cNvPr id="5124" name="Rectangle 1"/>
          <p:cNvSpPr>
            <a:spLocks noChangeArrowheads="1"/>
          </p:cNvSpPr>
          <p:nvPr/>
        </p:nvSpPr>
        <p:spPr bwMode="auto">
          <a:xfrm>
            <a:off x="179388" y="6010275"/>
            <a:ext cx="8820150" cy="831850"/>
          </a:xfrm>
          <a:prstGeom prst="rect">
            <a:avLst/>
          </a:prstGeom>
          <a:noFill/>
          <a:ln w="9525">
            <a:noFill/>
            <a:miter lim="800000"/>
            <a:headEnd/>
            <a:tailEnd/>
          </a:ln>
        </p:spPr>
        <p:txBody>
          <a:bodyPr anchor="ctr">
            <a:spAutoFit/>
          </a:bodyPr>
          <a:lstStyle/>
          <a:p>
            <a:r>
              <a:rPr lang="es-AR" sz="1200" b="0">
                <a:latin typeface="Arial" charset="0"/>
                <a:cs typeface="Times New Roman" pitchFamily="18" charset="0"/>
              </a:rPr>
              <a:t>* González A, Castro C, Moreira S, Cerino S, Correa Rojas M del V, Hasmit Atzemian R, Patrito G, Castillo Núñez F, Rojas M. Estudio Colaborativo Multicéntrico sobre la situación de las escuelas de Enfermería terciarias no universitarias. Buenos Aires: Beca “Ramón Carrillo-Arturo Oñativia”. Comisión Nacional Salud Investiga. Ministerio de Salud de la Nación. Informe final; Abril 2007.  </a:t>
            </a:r>
            <a:endParaRPr lang="es-AR" sz="1200" b="0">
              <a:latin typeface="Arial"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1 Rectángulo"/>
          <p:cNvSpPr>
            <a:spLocks noChangeArrowheads="1"/>
          </p:cNvSpPr>
          <p:nvPr/>
        </p:nvSpPr>
        <p:spPr bwMode="auto">
          <a:xfrm>
            <a:off x="1295400" y="228600"/>
            <a:ext cx="7162800" cy="830263"/>
          </a:xfrm>
          <a:prstGeom prst="rect">
            <a:avLst/>
          </a:prstGeom>
          <a:noFill/>
          <a:ln w="9525">
            <a:noFill/>
            <a:miter lim="800000"/>
            <a:headEnd/>
            <a:tailEnd/>
          </a:ln>
        </p:spPr>
        <p:txBody>
          <a:bodyPr>
            <a:spAutoFit/>
          </a:bodyPr>
          <a:lstStyle/>
          <a:p>
            <a:r>
              <a:rPr lang="es-AR">
                <a:cs typeface="Times New Roman" pitchFamily="18" charset="0"/>
              </a:rPr>
              <a:t>Principales sub-áreas de formación</a:t>
            </a:r>
          </a:p>
          <a:p>
            <a:r>
              <a:rPr lang="es-AR">
                <a:cs typeface="Times New Roman" pitchFamily="18" charset="0"/>
              </a:rPr>
              <a:t>Distribución de las carreras priorizadas por región. </a:t>
            </a:r>
            <a:endParaRPr lang="es-ES" b="0"/>
          </a:p>
        </p:txBody>
      </p:sp>
      <p:sp>
        <p:nvSpPr>
          <p:cNvPr id="43011" name="3 Rectángulo"/>
          <p:cNvSpPr>
            <a:spLocks noChangeArrowheads="1"/>
          </p:cNvSpPr>
          <p:nvPr/>
        </p:nvSpPr>
        <p:spPr bwMode="auto">
          <a:xfrm>
            <a:off x="1143000" y="6096000"/>
            <a:ext cx="7467600" cy="646113"/>
          </a:xfrm>
          <a:prstGeom prst="rect">
            <a:avLst/>
          </a:prstGeom>
          <a:noFill/>
          <a:ln w="9525">
            <a:noFill/>
            <a:miter lim="800000"/>
            <a:headEnd/>
            <a:tailEnd/>
          </a:ln>
        </p:spPr>
        <p:txBody>
          <a:bodyPr>
            <a:spAutoFit/>
          </a:bodyPr>
          <a:lstStyle/>
          <a:p>
            <a:r>
              <a:rPr lang="es-AR" sz="1800">
                <a:solidFill>
                  <a:srgbClr val="000000"/>
                </a:solidFill>
                <a:latin typeface="Calibri" pitchFamily="34" charset="0"/>
              </a:rPr>
              <a:t>Fuente: </a:t>
            </a:r>
            <a:r>
              <a:rPr lang="es-AR" sz="1800" b="0">
                <a:solidFill>
                  <a:srgbClr val="000000"/>
                </a:solidFill>
                <a:latin typeface="Calibri" pitchFamily="34" charset="0"/>
              </a:rPr>
              <a:t>elaboración propia con base en datos del Ministerio de educación de la Nación. DINIECE. SPU. 2010</a:t>
            </a:r>
            <a:r>
              <a:rPr lang="es-AR" sz="1800" b="0">
                <a:latin typeface="Calibri" pitchFamily="34" charset="0"/>
              </a:rPr>
              <a:t> </a:t>
            </a:r>
            <a:endParaRPr lang="es-ES" sz="1800" b="0"/>
          </a:p>
        </p:txBody>
      </p:sp>
      <p:graphicFrame>
        <p:nvGraphicFramePr>
          <p:cNvPr id="6" name="12 Gráfico"/>
          <p:cNvGraphicFramePr/>
          <p:nvPr/>
        </p:nvGraphicFramePr>
        <p:xfrm>
          <a:off x="1143000" y="1524000"/>
          <a:ext cx="7467600" cy="44196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1 Rectángulo"/>
          <p:cNvSpPr>
            <a:spLocks noChangeArrowheads="1"/>
          </p:cNvSpPr>
          <p:nvPr/>
        </p:nvSpPr>
        <p:spPr bwMode="auto">
          <a:xfrm>
            <a:off x="1066800" y="188913"/>
            <a:ext cx="8077200" cy="1262062"/>
          </a:xfrm>
          <a:prstGeom prst="rect">
            <a:avLst/>
          </a:prstGeom>
          <a:noFill/>
          <a:ln w="9525">
            <a:noFill/>
            <a:miter lim="800000"/>
            <a:headEnd/>
            <a:tailEnd/>
          </a:ln>
        </p:spPr>
        <p:txBody>
          <a:bodyPr>
            <a:spAutoFit/>
          </a:bodyPr>
          <a:lstStyle/>
          <a:p>
            <a:r>
              <a:rPr lang="es-ES" sz="2800">
                <a:cs typeface="Times New Roman" pitchFamily="18" charset="0"/>
              </a:rPr>
              <a:t>Principales sub-áreas de formación.</a:t>
            </a:r>
            <a:br>
              <a:rPr lang="es-ES" sz="2800">
                <a:cs typeface="Times New Roman" pitchFamily="18" charset="0"/>
              </a:rPr>
            </a:br>
            <a:r>
              <a:rPr lang="es-ES">
                <a:cs typeface="Times New Roman" pitchFamily="18" charset="0"/>
              </a:rPr>
              <a:t>Distribución de las carreras priorizadas por región con relación al resto de las carreras</a:t>
            </a:r>
            <a:endParaRPr lang="es-ES" b="0"/>
          </a:p>
        </p:txBody>
      </p:sp>
      <p:sp>
        <p:nvSpPr>
          <p:cNvPr id="45059" name="3 Rectángulo"/>
          <p:cNvSpPr>
            <a:spLocks noChangeArrowheads="1"/>
          </p:cNvSpPr>
          <p:nvPr/>
        </p:nvSpPr>
        <p:spPr bwMode="auto">
          <a:xfrm>
            <a:off x="762000" y="5486400"/>
            <a:ext cx="7696200" cy="646113"/>
          </a:xfrm>
          <a:prstGeom prst="rect">
            <a:avLst/>
          </a:prstGeom>
          <a:noFill/>
          <a:ln w="9525">
            <a:noFill/>
            <a:miter lim="800000"/>
            <a:headEnd/>
            <a:tailEnd/>
          </a:ln>
        </p:spPr>
        <p:txBody>
          <a:bodyPr>
            <a:spAutoFit/>
          </a:bodyPr>
          <a:lstStyle/>
          <a:p>
            <a:r>
              <a:rPr lang="es-AR" sz="1800">
                <a:solidFill>
                  <a:srgbClr val="000000"/>
                </a:solidFill>
                <a:latin typeface="Calibri" pitchFamily="34" charset="0"/>
              </a:rPr>
              <a:t>Fuente: </a:t>
            </a:r>
            <a:r>
              <a:rPr lang="es-AR" sz="1800" b="0">
                <a:solidFill>
                  <a:srgbClr val="000000"/>
                </a:solidFill>
                <a:latin typeface="Calibri" pitchFamily="34" charset="0"/>
              </a:rPr>
              <a:t>elaboración propia con base en datos del Ministerio de educación de la Nación. DINIECE. SPU. 2010</a:t>
            </a:r>
            <a:r>
              <a:rPr lang="es-AR" sz="1800" b="0">
                <a:latin typeface="Calibri" pitchFamily="34" charset="0"/>
              </a:rPr>
              <a:t> </a:t>
            </a:r>
            <a:endParaRPr lang="es-ES" sz="1800" b="0"/>
          </a:p>
        </p:txBody>
      </p:sp>
      <p:graphicFrame>
        <p:nvGraphicFramePr>
          <p:cNvPr id="5" name="9 Gráfico"/>
          <p:cNvGraphicFramePr/>
          <p:nvPr/>
        </p:nvGraphicFramePr>
        <p:xfrm>
          <a:off x="533400" y="1600200"/>
          <a:ext cx="8077200" cy="37338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1"/>
          <p:cNvGraphicFramePr>
            <a:graphicFrameLocks/>
          </p:cNvGraphicFramePr>
          <p:nvPr/>
        </p:nvGraphicFramePr>
        <p:xfrm>
          <a:off x="1143000" y="1219200"/>
          <a:ext cx="6781800" cy="4505325"/>
        </p:xfrm>
        <a:graphic>
          <a:graphicData uri="http://schemas.openxmlformats.org/drawingml/2006/chart">
            <c:chart xmlns:c="http://schemas.openxmlformats.org/drawingml/2006/chart" xmlns:r="http://schemas.openxmlformats.org/officeDocument/2006/relationships" r:id="rId3"/>
          </a:graphicData>
        </a:graphic>
      </p:graphicFrame>
      <p:sp>
        <p:nvSpPr>
          <p:cNvPr id="5" name="4 Rectángulo"/>
          <p:cNvSpPr/>
          <p:nvPr/>
        </p:nvSpPr>
        <p:spPr>
          <a:xfrm>
            <a:off x="609600" y="685800"/>
            <a:ext cx="6477000" cy="425450"/>
          </a:xfrm>
          <a:prstGeom prst="rect">
            <a:avLst/>
          </a:prstGeom>
        </p:spPr>
        <p:txBody>
          <a:bodyPr>
            <a:spAutoFit/>
          </a:bodyPr>
          <a:lstStyle/>
          <a:p>
            <a:pPr algn="ctr">
              <a:defRPr sz="2160" b="1" i="0" u="none" strike="noStrike" kern="1200" baseline="0">
                <a:solidFill>
                  <a:prstClr val="black"/>
                </a:solidFill>
                <a:latin typeface="+mn-lt"/>
                <a:ea typeface="+mn-ea"/>
                <a:cs typeface="+mn-cs"/>
              </a:defRPr>
            </a:pPr>
            <a:r>
              <a:rPr lang="es-ES" sz="2160" dirty="0">
                <a:solidFill>
                  <a:prstClr val="black"/>
                </a:solidFill>
                <a:latin typeface="+mn-lt"/>
              </a:rPr>
              <a:t>La Institución cuenta con Asesoría Pedagógica</a:t>
            </a:r>
          </a:p>
        </p:txBody>
      </p:sp>
      <p:sp>
        <p:nvSpPr>
          <p:cNvPr id="47108" name="5 CuadroTexto"/>
          <p:cNvSpPr txBox="1">
            <a:spLocks noChangeArrowheads="1"/>
          </p:cNvSpPr>
          <p:nvPr/>
        </p:nvSpPr>
        <p:spPr bwMode="auto">
          <a:xfrm>
            <a:off x="1187450" y="5876925"/>
            <a:ext cx="5832475" cy="585788"/>
          </a:xfrm>
          <a:prstGeom prst="rect">
            <a:avLst/>
          </a:prstGeom>
          <a:noFill/>
          <a:ln w="9525">
            <a:noFill/>
            <a:miter lim="800000"/>
            <a:headEnd/>
            <a:tailEnd/>
          </a:ln>
        </p:spPr>
        <p:txBody>
          <a:bodyPr>
            <a:spAutoFit/>
          </a:bodyPr>
          <a:lstStyle/>
          <a:p>
            <a:r>
              <a:rPr lang="es-AR" sz="1400"/>
              <a:t>Fuente: </a:t>
            </a:r>
            <a:r>
              <a:rPr lang="es-AR" sz="1400" b="0"/>
              <a:t>relevamiento propio. Año 2011.</a:t>
            </a:r>
            <a:endParaRPr lang="es-ES" sz="1400" b="0"/>
          </a:p>
          <a:p>
            <a:endParaRPr lang="es-ES" b="0"/>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9154" name="Gráfico 26"/>
          <p:cNvPicPr>
            <a:picLocks noChangeArrowheads="1"/>
          </p:cNvPicPr>
          <p:nvPr/>
        </p:nvPicPr>
        <p:blipFill>
          <a:blip r:embed="rId3" cstate="print"/>
          <a:srcRect/>
          <a:stretch>
            <a:fillRect/>
          </a:stretch>
        </p:blipFill>
        <p:spPr bwMode="auto">
          <a:xfrm>
            <a:off x="533400" y="609600"/>
            <a:ext cx="8077200" cy="5638800"/>
          </a:xfrm>
          <a:prstGeom prst="rect">
            <a:avLst/>
          </a:prstGeom>
          <a:noFill/>
          <a:ln w="9525">
            <a:noFill/>
            <a:miter lim="800000"/>
            <a:headEnd/>
            <a:tailEnd/>
          </a:ln>
        </p:spPr>
      </p:pic>
      <p:sp>
        <p:nvSpPr>
          <p:cNvPr id="49155" name="2 Rectángulo"/>
          <p:cNvSpPr>
            <a:spLocks noChangeArrowheads="1"/>
          </p:cNvSpPr>
          <p:nvPr/>
        </p:nvSpPr>
        <p:spPr bwMode="auto">
          <a:xfrm>
            <a:off x="762000" y="0"/>
            <a:ext cx="8382000" cy="461963"/>
          </a:xfrm>
          <a:prstGeom prst="rect">
            <a:avLst/>
          </a:prstGeom>
          <a:noFill/>
          <a:ln w="9525">
            <a:noFill/>
            <a:miter lim="800000"/>
            <a:headEnd/>
            <a:tailEnd/>
          </a:ln>
        </p:spPr>
        <p:txBody>
          <a:bodyPr>
            <a:spAutoFit/>
          </a:bodyPr>
          <a:lstStyle/>
          <a:p>
            <a:r>
              <a:rPr lang="es-AR"/>
              <a:t>Distribución de la carreras que tienen PEI por provincia</a:t>
            </a:r>
            <a:endParaRPr lang="es-ES" b="0"/>
          </a:p>
        </p:txBody>
      </p:sp>
      <p:sp>
        <p:nvSpPr>
          <p:cNvPr id="49156" name="3 CuadroTexto"/>
          <p:cNvSpPr txBox="1">
            <a:spLocks noChangeArrowheads="1"/>
          </p:cNvSpPr>
          <p:nvPr/>
        </p:nvSpPr>
        <p:spPr bwMode="auto">
          <a:xfrm>
            <a:off x="468313" y="6303963"/>
            <a:ext cx="4967287" cy="584200"/>
          </a:xfrm>
          <a:prstGeom prst="rect">
            <a:avLst/>
          </a:prstGeom>
          <a:noFill/>
          <a:ln w="9525">
            <a:noFill/>
            <a:miter lim="800000"/>
            <a:headEnd/>
            <a:tailEnd/>
          </a:ln>
        </p:spPr>
        <p:txBody>
          <a:bodyPr>
            <a:spAutoFit/>
          </a:bodyPr>
          <a:lstStyle/>
          <a:p>
            <a:r>
              <a:rPr lang="es-AR" sz="1400"/>
              <a:t>Fuente: </a:t>
            </a:r>
            <a:r>
              <a:rPr lang="es-AR" sz="1400" b="0"/>
              <a:t>relevamiento propio. Año 2011.</a:t>
            </a:r>
            <a:endParaRPr lang="es-ES" sz="1400" b="0"/>
          </a:p>
          <a:p>
            <a:endParaRPr lang="es-ES" b="0"/>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02" name="Gráfico 28"/>
          <p:cNvPicPr>
            <a:picLocks noChangeArrowheads="1"/>
          </p:cNvPicPr>
          <p:nvPr/>
        </p:nvPicPr>
        <p:blipFill>
          <a:blip r:embed="rId3" cstate="print"/>
          <a:srcRect/>
          <a:stretch>
            <a:fillRect/>
          </a:stretch>
        </p:blipFill>
        <p:spPr bwMode="auto">
          <a:xfrm>
            <a:off x="1143000" y="914400"/>
            <a:ext cx="6781800" cy="4572000"/>
          </a:xfrm>
          <a:prstGeom prst="rect">
            <a:avLst/>
          </a:prstGeom>
          <a:noFill/>
          <a:ln w="9525">
            <a:noFill/>
            <a:miter lim="800000"/>
            <a:headEnd/>
            <a:tailEnd/>
          </a:ln>
        </p:spPr>
      </p:pic>
      <p:sp>
        <p:nvSpPr>
          <p:cNvPr id="51203" name="Rectangle 2"/>
          <p:cNvSpPr>
            <a:spLocks noChangeArrowheads="1"/>
          </p:cNvSpPr>
          <p:nvPr/>
        </p:nvSpPr>
        <p:spPr bwMode="auto">
          <a:xfrm>
            <a:off x="1143000" y="381000"/>
            <a:ext cx="4532313" cy="369888"/>
          </a:xfrm>
          <a:prstGeom prst="rect">
            <a:avLst/>
          </a:prstGeom>
          <a:noFill/>
          <a:ln w="9525">
            <a:noFill/>
            <a:miter lim="800000"/>
            <a:headEnd/>
            <a:tailEnd/>
          </a:ln>
        </p:spPr>
        <p:txBody>
          <a:bodyPr wrap="none" anchor="ctr">
            <a:spAutoFit/>
          </a:bodyPr>
          <a:lstStyle/>
          <a:p>
            <a:pPr eaLnBrk="0" hangingPunct="0">
              <a:tabLst>
                <a:tab pos="4838700" algn="l"/>
              </a:tabLst>
            </a:pPr>
            <a:r>
              <a:rPr lang="es-AR">
                <a:solidFill>
                  <a:srgbClr val="000000"/>
                </a:solidFill>
                <a:cs typeface="Times New Roman" pitchFamily="18" charset="0"/>
              </a:rPr>
              <a:t>Instituciones que tienen PEI por región </a:t>
            </a:r>
            <a:endParaRPr lang="es-AR" b="0"/>
          </a:p>
        </p:txBody>
      </p:sp>
      <p:sp>
        <p:nvSpPr>
          <p:cNvPr id="51204" name="3 CuadroTexto"/>
          <p:cNvSpPr txBox="1">
            <a:spLocks noChangeArrowheads="1"/>
          </p:cNvSpPr>
          <p:nvPr/>
        </p:nvSpPr>
        <p:spPr bwMode="auto">
          <a:xfrm>
            <a:off x="1116013" y="5516563"/>
            <a:ext cx="4392612" cy="585787"/>
          </a:xfrm>
          <a:prstGeom prst="rect">
            <a:avLst/>
          </a:prstGeom>
          <a:noFill/>
          <a:ln w="9525">
            <a:noFill/>
            <a:miter lim="800000"/>
            <a:headEnd/>
            <a:tailEnd/>
          </a:ln>
        </p:spPr>
        <p:txBody>
          <a:bodyPr>
            <a:spAutoFit/>
          </a:bodyPr>
          <a:lstStyle/>
          <a:p>
            <a:r>
              <a:rPr lang="es-AR" sz="1400"/>
              <a:t>Fuente: </a:t>
            </a:r>
            <a:r>
              <a:rPr lang="es-AR" sz="1400" b="0"/>
              <a:t>relevamiento propio. Año 2011.</a:t>
            </a:r>
            <a:endParaRPr lang="es-ES" sz="1400" b="0"/>
          </a:p>
          <a:p>
            <a:endParaRPr lang="es-ES" b="0"/>
          </a:p>
        </p:txBody>
      </p:sp>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3250" name="Gráfico 27"/>
          <p:cNvPicPr>
            <a:picLocks noChangeArrowheads="1"/>
          </p:cNvPicPr>
          <p:nvPr/>
        </p:nvPicPr>
        <p:blipFill>
          <a:blip r:embed="rId3" cstate="print"/>
          <a:srcRect/>
          <a:stretch>
            <a:fillRect/>
          </a:stretch>
        </p:blipFill>
        <p:spPr bwMode="auto">
          <a:xfrm>
            <a:off x="1066800" y="1143000"/>
            <a:ext cx="6858000" cy="4572000"/>
          </a:xfrm>
          <a:prstGeom prst="rect">
            <a:avLst/>
          </a:prstGeom>
          <a:noFill/>
          <a:ln w="9525">
            <a:noFill/>
            <a:miter lim="800000"/>
            <a:headEnd/>
            <a:tailEnd/>
          </a:ln>
        </p:spPr>
      </p:pic>
      <p:sp>
        <p:nvSpPr>
          <p:cNvPr id="53251" name="2 Rectángulo"/>
          <p:cNvSpPr>
            <a:spLocks noChangeArrowheads="1"/>
          </p:cNvSpPr>
          <p:nvPr/>
        </p:nvSpPr>
        <p:spPr bwMode="auto">
          <a:xfrm>
            <a:off x="990600" y="685800"/>
            <a:ext cx="6705600" cy="369888"/>
          </a:xfrm>
          <a:prstGeom prst="rect">
            <a:avLst/>
          </a:prstGeom>
          <a:noFill/>
          <a:ln w="9525">
            <a:noFill/>
            <a:miter lim="800000"/>
            <a:headEnd/>
            <a:tailEnd/>
          </a:ln>
        </p:spPr>
        <p:txBody>
          <a:bodyPr>
            <a:spAutoFit/>
          </a:bodyPr>
          <a:lstStyle/>
          <a:p>
            <a:r>
              <a:rPr lang="es-AR"/>
              <a:t>Instituciones que no tienen PEI por región </a:t>
            </a:r>
            <a:endParaRPr lang="es-ES" b="0"/>
          </a:p>
        </p:txBody>
      </p:sp>
      <p:sp>
        <p:nvSpPr>
          <p:cNvPr id="53252" name="3 CuadroTexto"/>
          <p:cNvSpPr txBox="1">
            <a:spLocks noChangeArrowheads="1"/>
          </p:cNvSpPr>
          <p:nvPr/>
        </p:nvSpPr>
        <p:spPr bwMode="auto">
          <a:xfrm>
            <a:off x="1042988" y="5805488"/>
            <a:ext cx="6049962" cy="307975"/>
          </a:xfrm>
          <a:prstGeom prst="rect">
            <a:avLst/>
          </a:prstGeom>
          <a:noFill/>
          <a:ln w="9525">
            <a:noFill/>
            <a:miter lim="800000"/>
            <a:headEnd/>
            <a:tailEnd/>
          </a:ln>
        </p:spPr>
        <p:txBody>
          <a:bodyPr>
            <a:spAutoFit/>
          </a:bodyPr>
          <a:lstStyle/>
          <a:p>
            <a:r>
              <a:rPr lang="es-AR" sz="1400"/>
              <a:t>Fuente: </a:t>
            </a:r>
            <a:r>
              <a:rPr lang="es-AR" sz="1400" b="0"/>
              <a:t>relevamiento propio. Año 2011.</a:t>
            </a:r>
            <a:endParaRPr lang="es-ES" sz="1400" b="0"/>
          </a:p>
        </p:txBody>
      </p:sp>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1 Rectángulo"/>
          <p:cNvSpPr>
            <a:spLocks noChangeArrowheads="1"/>
          </p:cNvSpPr>
          <p:nvPr/>
        </p:nvSpPr>
        <p:spPr bwMode="auto">
          <a:xfrm>
            <a:off x="1219200" y="223838"/>
            <a:ext cx="7086600" cy="461962"/>
          </a:xfrm>
          <a:prstGeom prst="rect">
            <a:avLst/>
          </a:prstGeom>
          <a:noFill/>
          <a:ln w="9525">
            <a:noFill/>
            <a:miter lim="800000"/>
            <a:headEnd/>
            <a:tailEnd/>
          </a:ln>
        </p:spPr>
        <p:txBody>
          <a:bodyPr>
            <a:spAutoFit/>
          </a:bodyPr>
          <a:lstStyle/>
          <a:p>
            <a:r>
              <a:rPr lang="es-ES"/>
              <a:t>Destinatarios de la Asesoría Pedagógica Institucional</a:t>
            </a:r>
          </a:p>
        </p:txBody>
      </p:sp>
      <p:graphicFrame>
        <p:nvGraphicFramePr>
          <p:cNvPr id="3" name="13 Gráfico"/>
          <p:cNvGraphicFramePr/>
          <p:nvPr/>
        </p:nvGraphicFramePr>
        <p:xfrm>
          <a:off x="685800" y="1066800"/>
          <a:ext cx="7239000" cy="4724400"/>
        </p:xfrm>
        <a:graphic>
          <a:graphicData uri="http://schemas.openxmlformats.org/drawingml/2006/chart">
            <c:chart xmlns:c="http://schemas.openxmlformats.org/drawingml/2006/chart" xmlns:r="http://schemas.openxmlformats.org/officeDocument/2006/relationships" r:id="rId3"/>
          </a:graphicData>
        </a:graphic>
      </p:graphicFrame>
      <p:sp>
        <p:nvSpPr>
          <p:cNvPr id="55300" name="4 CuadroTexto"/>
          <p:cNvSpPr txBox="1">
            <a:spLocks noChangeArrowheads="1"/>
          </p:cNvSpPr>
          <p:nvPr/>
        </p:nvSpPr>
        <p:spPr bwMode="auto">
          <a:xfrm flipH="1">
            <a:off x="1042988" y="5791200"/>
            <a:ext cx="6291262" cy="276225"/>
          </a:xfrm>
          <a:prstGeom prst="rect">
            <a:avLst/>
          </a:prstGeom>
          <a:noFill/>
          <a:ln w="9525">
            <a:noFill/>
            <a:miter lim="800000"/>
            <a:headEnd/>
            <a:tailEnd/>
          </a:ln>
        </p:spPr>
        <p:txBody>
          <a:bodyPr>
            <a:spAutoFit/>
          </a:bodyPr>
          <a:lstStyle/>
          <a:p>
            <a:r>
              <a:rPr lang="es-AR" sz="1200"/>
              <a:t>Fuente: </a:t>
            </a:r>
            <a:r>
              <a:rPr lang="es-AR" sz="1200" b="0"/>
              <a:t>relevamiento propio. Año 2011.</a:t>
            </a:r>
            <a:endParaRPr lang="es-ES" sz="1200" b="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4 Gráfico"/>
          <p:cNvGraphicFramePr/>
          <p:nvPr/>
        </p:nvGraphicFramePr>
        <p:xfrm>
          <a:off x="1143000" y="1752600"/>
          <a:ext cx="6172200" cy="3581400"/>
        </p:xfrm>
        <a:graphic>
          <a:graphicData uri="http://schemas.openxmlformats.org/drawingml/2006/chart">
            <c:chart xmlns:c="http://schemas.openxmlformats.org/drawingml/2006/chart" xmlns:r="http://schemas.openxmlformats.org/officeDocument/2006/relationships" r:id="rId3"/>
          </a:graphicData>
        </a:graphic>
      </p:graphicFrame>
      <p:sp>
        <p:nvSpPr>
          <p:cNvPr id="57347" name="2 Rectángulo"/>
          <p:cNvSpPr>
            <a:spLocks noChangeArrowheads="1"/>
          </p:cNvSpPr>
          <p:nvPr/>
        </p:nvSpPr>
        <p:spPr bwMode="auto">
          <a:xfrm>
            <a:off x="1295400" y="228600"/>
            <a:ext cx="7162800" cy="830263"/>
          </a:xfrm>
          <a:prstGeom prst="rect">
            <a:avLst/>
          </a:prstGeom>
          <a:noFill/>
          <a:ln w="9525">
            <a:noFill/>
            <a:miter lim="800000"/>
            <a:headEnd/>
            <a:tailEnd/>
          </a:ln>
        </p:spPr>
        <p:txBody>
          <a:bodyPr>
            <a:spAutoFit/>
          </a:bodyPr>
          <a:lstStyle/>
          <a:p>
            <a:r>
              <a:rPr lang="es-AR"/>
              <a:t>Distribución de respuestas sobre los participantes en la elaboración del PEI</a:t>
            </a:r>
            <a:endParaRPr lang="es-ES" b="0"/>
          </a:p>
        </p:txBody>
      </p:sp>
      <p:sp>
        <p:nvSpPr>
          <p:cNvPr id="57348" name="3 CuadroTexto"/>
          <p:cNvSpPr txBox="1">
            <a:spLocks noChangeArrowheads="1"/>
          </p:cNvSpPr>
          <p:nvPr/>
        </p:nvSpPr>
        <p:spPr bwMode="auto">
          <a:xfrm flipH="1">
            <a:off x="1042988" y="5486400"/>
            <a:ext cx="6291262" cy="276225"/>
          </a:xfrm>
          <a:prstGeom prst="rect">
            <a:avLst/>
          </a:prstGeom>
          <a:noFill/>
          <a:ln w="9525">
            <a:noFill/>
            <a:miter lim="800000"/>
            <a:headEnd/>
            <a:tailEnd/>
          </a:ln>
        </p:spPr>
        <p:txBody>
          <a:bodyPr>
            <a:spAutoFit/>
          </a:bodyPr>
          <a:lstStyle/>
          <a:p>
            <a:r>
              <a:rPr lang="es-AR" sz="1200"/>
              <a:t>Fuente: </a:t>
            </a:r>
            <a:r>
              <a:rPr lang="es-AR" sz="1200" b="0"/>
              <a:t>relevamiento propio. Año 2011.</a:t>
            </a:r>
            <a:endParaRPr lang="es-ES" sz="1200" b="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1 Rectángulo"/>
          <p:cNvSpPr>
            <a:spLocks noChangeArrowheads="1"/>
          </p:cNvSpPr>
          <p:nvPr/>
        </p:nvSpPr>
        <p:spPr bwMode="auto">
          <a:xfrm>
            <a:off x="1219200" y="228600"/>
            <a:ext cx="7543800" cy="1200150"/>
          </a:xfrm>
          <a:prstGeom prst="rect">
            <a:avLst/>
          </a:prstGeom>
          <a:noFill/>
          <a:ln w="9525">
            <a:noFill/>
            <a:miter lim="800000"/>
            <a:headEnd/>
            <a:tailEnd/>
          </a:ln>
        </p:spPr>
        <p:txBody>
          <a:bodyPr>
            <a:spAutoFit/>
          </a:bodyPr>
          <a:lstStyle/>
          <a:p>
            <a:r>
              <a:rPr lang="es-AR"/>
              <a:t>Distribución de respuestas según ejes que organizan el currículo</a:t>
            </a:r>
            <a:endParaRPr lang="es-ES" b="0"/>
          </a:p>
          <a:p>
            <a:endParaRPr lang="es-ES" b="0"/>
          </a:p>
        </p:txBody>
      </p:sp>
      <p:graphicFrame>
        <p:nvGraphicFramePr>
          <p:cNvPr id="3" name="15 Gráfico"/>
          <p:cNvGraphicFramePr/>
          <p:nvPr/>
        </p:nvGraphicFramePr>
        <p:xfrm>
          <a:off x="990600" y="1371600"/>
          <a:ext cx="7543800" cy="3657600"/>
        </p:xfrm>
        <a:graphic>
          <a:graphicData uri="http://schemas.openxmlformats.org/drawingml/2006/chart">
            <c:chart xmlns:c="http://schemas.openxmlformats.org/drawingml/2006/chart" xmlns:r="http://schemas.openxmlformats.org/officeDocument/2006/relationships" r:id="rId3"/>
          </a:graphicData>
        </a:graphic>
      </p:graphicFrame>
      <p:sp>
        <p:nvSpPr>
          <p:cNvPr id="59396" name="3 CuadroTexto"/>
          <p:cNvSpPr txBox="1">
            <a:spLocks noChangeArrowheads="1"/>
          </p:cNvSpPr>
          <p:nvPr/>
        </p:nvSpPr>
        <p:spPr bwMode="auto">
          <a:xfrm flipH="1">
            <a:off x="1042988" y="5486400"/>
            <a:ext cx="6291262" cy="276225"/>
          </a:xfrm>
          <a:prstGeom prst="rect">
            <a:avLst/>
          </a:prstGeom>
          <a:noFill/>
          <a:ln w="9525">
            <a:noFill/>
            <a:miter lim="800000"/>
            <a:headEnd/>
            <a:tailEnd/>
          </a:ln>
        </p:spPr>
        <p:txBody>
          <a:bodyPr>
            <a:spAutoFit/>
          </a:bodyPr>
          <a:lstStyle/>
          <a:p>
            <a:r>
              <a:rPr lang="es-AR" sz="1200"/>
              <a:t>Fuente: </a:t>
            </a:r>
            <a:r>
              <a:rPr lang="es-AR" sz="1200" b="0"/>
              <a:t>relevamiento propio. Año 2011.</a:t>
            </a:r>
            <a:endParaRPr lang="es-ES" sz="1200" b="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Marcador de contenido"/>
          <p:cNvGraphicFramePr>
            <a:graphicFrameLocks noGrp="1"/>
          </p:cNvGraphicFramePr>
          <p:nvPr>
            <p:ph idx="4294967295"/>
          </p:nvPr>
        </p:nvGraphicFramePr>
        <p:xfrm>
          <a:off x="684213" y="1898650"/>
          <a:ext cx="7921625" cy="3816350"/>
        </p:xfrm>
        <a:graphic>
          <a:graphicData uri="http://schemas.openxmlformats.org/drawingml/2006/table">
            <a:tbl>
              <a:tblPr/>
              <a:tblGrid>
                <a:gridCol w="5219700"/>
                <a:gridCol w="1271587"/>
                <a:gridCol w="1430338"/>
              </a:tblGrid>
              <a:tr h="3746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800" b="1" i="0" u="none" strike="noStrike" cap="none" normalizeH="0" baseline="0" smtClean="0">
                          <a:ln>
                            <a:noFill/>
                          </a:ln>
                          <a:solidFill>
                            <a:srgbClr val="FFFFFF"/>
                          </a:solidFill>
                          <a:effectLst/>
                          <a:latin typeface="Times New Roman" pitchFamily="18" charset="0"/>
                        </a:rPr>
                        <a:t>Orientación de la oferta</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800" b="1" i="0" u="none" strike="noStrike" cap="none" normalizeH="0" baseline="0" smtClean="0">
                          <a:ln>
                            <a:noFill/>
                          </a:ln>
                          <a:solidFill>
                            <a:srgbClr val="FFFFFF"/>
                          </a:solidFill>
                          <a:effectLst/>
                          <a:latin typeface="Times New Roman" pitchFamily="18" charset="0"/>
                        </a:rPr>
                        <a:t>f</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800" b="1" i="0" u="none" strike="noStrike" cap="none" normalizeH="0" baseline="0" smtClean="0">
                          <a:ln>
                            <a:noFill/>
                          </a:ln>
                          <a:solidFill>
                            <a:srgbClr val="FFFFFF"/>
                          </a:solidFill>
                          <a:effectLst/>
                          <a:latin typeface="Times New Roman" pitchFamily="18" charset="0"/>
                        </a:rPr>
                        <a:t>%</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6477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800" b="0" i="0" u="none" strike="noStrike" cap="none" normalizeH="0" baseline="0" smtClean="0">
                          <a:ln>
                            <a:noFill/>
                          </a:ln>
                          <a:solidFill>
                            <a:srgbClr val="000000"/>
                          </a:solidFill>
                          <a:effectLst/>
                          <a:latin typeface="Times New Roman" pitchFamily="18" charset="0"/>
                        </a:rPr>
                        <a:t>Estudios sobre necesidades institucionales, locales y regionales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800" b="0" i="0" u="none" strike="noStrike" cap="none" normalizeH="0" baseline="0" smtClean="0">
                          <a:ln>
                            <a:noFill/>
                          </a:ln>
                          <a:solidFill>
                            <a:srgbClr val="000000"/>
                          </a:solidFill>
                          <a:effectLst/>
                          <a:latin typeface="Times New Roman" pitchFamily="18" charset="0"/>
                        </a:rPr>
                        <a:t>110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800" b="0" i="0" u="none" strike="noStrike" cap="none" normalizeH="0" baseline="0" smtClean="0">
                          <a:ln>
                            <a:noFill/>
                          </a:ln>
                          <a:solidFill>
                            <a:srgbClr val="000000"/>
                          </a:solidFill>
                          <a:effectLst/>
                          <a:latin typeface="Times New Roman" pitchFamily="18" charset="0"/>
                        </a:rPr>
                        <a:t>21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r>
              <a:tr h="6477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800" b="0" i="0" u="none" strike="noStrike" cap="none" normalizeH="0" baseline="0" smtClean="0">
                          <a:ln>
                            <a:noFill/>
                          </a:ln>
                          <a:solidFill>
                            <a:srgbClr val="000000"/>
                          </a:solidFill>
                          <a:effectLst/>
                          <a:latin typeface="Times New Roman" pitchFamily="18" charset="0"/>
                        </a:rPr>
                        <a:t>Ejecución de políticas de salud a nivel local, provincial o municipal</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800" b="0" i="0" u="none" strike="noStrike" cap="none" normalizeH="0" baseline="0" smtClean="0">
                          <a:ln>
                            <a:noFill/>
                          </a:ln>
                          <a:solidFill>
                            <a:srgbClr val="000000"/>
                          </a:solidFill>
                          <a:effectLst/>
                          <a:latin typeface="Times New Roman" pitchFamily="18" charset="0"/>
                        </a:rPr>
                        <a:t>97</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800" b="0" i="0" u="none" strike="noStrike" cap="none" normalizeH="0" baseline="0" smtClean="0">
                          <a:ln>
                            <a:noFill/>
                          </a:ln>
                          <a:solidFill>
                            <a:srgbClr val="000000"/>
                          </a:solidFill>
                          <a:effectLst/>
                          <a:latin typeface="Times New Roman" pitchFamily="18" charset="0"/>
                        </a:rPr>
                        <a:t>19</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3746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800" b="0" i="0" u="none" strike="noStrike" cap="none" normalizeH="0" baseline="0" smtClean="0">
                          <a:ln>
                            <a:noFill/>
                          </a:ln>
                          <a:solidFill>
                            <a:srgbClr val="000000"/>
                          </a:solidFill>
                          <a:effectLst/>
                          <a:latin typeface="Times New Roman" pitchFamily="18" charset="0"/>
                        </a:rPr>
                        <a:t>Atención de demandas del sistema de salud</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800" b="0" i="0" u="none" strike="noStrike" cap="none" normalizeH="0" baseline="0" smtClean="0">
                          <a:ln>
                            <a:noFill/>
                          </a:ln>
                          <a:solidFill>
                            <a:srgbClr val="000000"/>
                          </a:solidFill>
                          <a:effectLst/>
                          <a:latin typeface="Times New Roman" pitchFamily="18" charset="0"/>
                        </a:rPr>
                        <a:t>108</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800" b="0" i="0" u="none" strike="noStrike" cap="none" normalizeH="0" baseline="0" smtClean="0">
                          <a:ln>
                            <a:noFill/>
                          </a:ln>
                          <a:solidFill>
                            <a:srgbClr val="000000"/>
                          </a:solidFill>
                          <a:effectLst/>
                          <a:latin typeface="Times New Roman" pitchFamily="18" charset="0"/>
                        </a:rPr>
                        <a:t>21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r>
              <a:tr h="3746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800" b="0" i="0" u="none" strike="noStrike" cap="none" normalizeH="0" baseline="0" smtClean="0">
                          <a:ln>
                            <a:noFill/>
                          </a:ln>
                          <a:solidFill>
                            <a:srgbClr val="000000"/>
                          </a:solidFill>
                          <a:effectLst/>
                          <a:latin typeface="Times New Roman" pitchFamily="18" charset="0"/>
                        </a:rPr>
                        <a:t>Disponibilidad de RRHH en la institución</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800" b="0" i="0" u="none" strike="noStrike" cap="none" normalizeH="0" baseline="0" smtClean="0">
                          <a:ln>
                            <a:noFill/>
                          </a:ln>
                          <a:solidFill>
                            <a:srgbClr val="000000"/>
                          </a:solidFill>
                          <a:effectLst/>
                          <a:latin typeface="Times New Roman" pitchFamily="18" charset="0"/>
                        </a:rPr>
                        <a:t>79</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800" b="0" i="0" u="none" strike="noStrike" cap="none" normalizeH="0" baseline="0" smtClean="0">
                          <a:ln>
                            <a:noFill/>
                          </a:ln>
                          <a:solidFill>
                            <a:srgbClr val="000000"/>
                          </a:solidFill>
                          <a:effectLst/>
                          <a:latin typeface="Times New Roman" pitchFamily="18" charset="0"/>
                        </a:rPr>
                        <a:t>15</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3746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800" b="0" i="0" u="none" strike="noStrike" cap="none" normalizeH="0" baseline="0" smtClean="0">
                          <a:ln>
                            <a:noFill/>
                          </a:ln>
                          <a:solidFill>
                            <a:srgbClr val="000000"/>
                          </a:solidFill>
                          <a:effectLst/>
                          <a:latin typeface="Times New Roman" pitchFamily="18" charset="0"/>
                        </a:rPr>
                        <a:t>El proyecto o misión institucional</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800" b="0" i="0" u="none" strike="noStrike" cap="none" normalizeH="0" baseline="0" smtClean="0">
                          <a:ln>
                            <a:noFill/>
                          </a:ln>
                          <a:solidFill>
                            <a:srgbClr val="000000"/>
                          </a:solidFill>
                          <a:effectLst/>
                          <a:latin typeface="Times New Roman" pitchFamily="18" charset="0"/>
                        </a:rPr>
                        <a:t>93</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800" b="0" i="0" u="none" strike="noStrike" cap="none" normalizeH="0" baseline="0" smtClean="0">
                          <a:ln>
                            <a:noFill/>
                          </a:ln>
                          <a:solidFill>
                            <a:srgbClr val="000000"/>
                          </a:solidFill>
                          <a:effectLst/>
                          <a:latin typeface="Times New Roman" pitchFamily="18" charset="0"/>
                        </a:rPr>
                        <a:t>18</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r>
              <a:tr h="3746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800" b="0" i="0" u="none" strike="noStrike" cap="none" normalizeH="0" baseline="0" smtClean="0">
                          <a:ln>
                            <a:noFill/>
                          </a:ln>
                          <a:solidFill>
                            <a:srgbClr val="000000"/>
                          </a:solidFill>
                          <a:effectLst/>
                          <a:latin typeface="Times New Roman" pitchFamily="18" charset="0"/>
                        </a:rPr>
                        <a:t>Otros Motivos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800" b="0" i="0" u="none" strike="noStrike" cap="none" normalizeH="0" baseline="0" smtClean="0">
                          <a:ln>
                            <a:noFill/>
                          </a:ln>
                          <a:solidFill>
                            <a:srgbClr val="000000"/>
                          </a:solidFill>
                          <a:effectLst/>
                          <a:latin typeface="Times New Roman" pitchFamily="18" charset="0"/>
                        </a:rPr>
                        <a:t>31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800" b="0" i="0" u="none" strike="noStrike" cap="none" normalizeH="0" baseline="0" smtClean="0">
                          <a:ln>
                            <a:noFill/>
                          </a:ln>
                          <a:solidFill>
                            <a:srgbClr val="000000"/>
                          </a:solidFill>
                          <a:effectLst/>
                          <a:latin typeface="Times New Roman" pitchFamily="18" charset="0"/>
                        </a:rPr>
                        <a:t>7</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6477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800" b="1" i="0" u="none" strike="noStrike" cap="none" normalizeH="0" baseline="0" smtClean="0">
                          <a:ln>
                            <a:noFill/>
                          </a:ln>
                          <a:solidFill>
                            <a:srgbClr val="000000"/>
                          </a:solidFill>
                          <a:effectLst/>
                          <a:latin typeface="Times New Roman" pitchFamily="18" charset="0"/>
                        </a:rPr>
                        <a:t>Total de respuestas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800" b="1" i="0" u="none" strike="noStrike" cap="none" normalizeH="0" baseline="0" smtClean="0">
                          <a:ln>
                            <a:noFill/>
                          </a:ln>
                          <a:solidFill>
                            <a:srgbClr val="000000"/>
                          </a:solidFill>
                          <a:effectLst/>
                          <a:latin typeface="Times New Roman" pitchFamily="18" charset="0"/>
                        </a:rPr>
                        <a:t>524</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800" b="1" i="0" u="none" strike="noStrike" cap="none" normalizeH="0" baseline="0" smtClean="0">
                          <a:ln>
                            <a:noFill/>
                          </a:ln>
                          <a:solidFill>
                            <a:srgbClr val="000000"/>
                          </a:solidFill>
                          <a:effectLst/>
                          <a:latin typeface="Times New Roman" pitchFamily="18" charset="0"/>
                        </a:rPr>
                        <a:t>100</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1" i="0" u="none" strike="noStrike" cap="none" normalizeH="0" baseline="0" smtClean="0">
                        <a:ln>
                          <a:noFill/>
                        </a:ln>
                        <a:solidFill>
                          <a:srgbClr val="000000"/>
                        </a:solidFill>
                        <a:effectLst/>
                        <a:latin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r>
            </a:tbl>
          </a:graphicData>
        </a:graphic>
      </p:graphicFrame>
      <p:sp>
        <p:nvSpPr>
          <p:cNvPr id="61480" name="5 CuadroTexto"/>
          <p:cNvSpPr txBox="1">
            <a:spLocks noChangeArrowheads="1"/>
          </p:cNvSpPr>
          <p:nvPr/>
        </p:nvSpPr>
        <p:spPr bwMode="auto">
          <a:xfrm>
            <a:off x="755650" y="5819775"/>
            <a:ext cx="6264275" cy="276225"/>
          </a:xfrm>
          <a:prstGeom prst="rect">
            <a:avLst/>
          </a:prstGeom>
          <a:noFill/>
          <a:ln w="9525">
            <a:noFill/>
            <a:miter lim="800000"/>
            <a:headEnd/>
            <a:tailEnd/>
          </a:ln>
        </p:spPr>
        <p:txBody>
          <a:bodyPr>
            <a:spAutoFit/>
          </a:bodyPr>
          <a:lstStyle/>
          <a:p>
            <a:r>
              <a:rPr lang="es-AR" sz="1200"/>
              <a:t>Fuente: </a:t>
            </a:r>
            <a:r>
              <a:rPr lang="es-AR" sz="1200" b="0"/>
              <a:t>relevamiento propio. Año 2011.</a:t>
            </a:r>
            <a:endParaRPr lang="es-ES" sz="1200" b="0"/>
          </a:p>
        </p:txBody>
      </p:sp>
      <p:sp>
        <p:nvSpPr>
          <p:cNvPr id="61481" name="6 CuadroTexto"/>
          <p:cNvSpPr txBox="1">
            <a:spLocks noChangeArrowheads="1"/>
          </p:cNvSpPr>
          <p:nvPr/>
        </p:nvSpPr>
        <p:spPr bwMode="auto">
          <a:xfrm>
            <a:off x="990600" y="766763"/>
            <a:ext cx="7326313" cy="1200150"/>
          </a:xfrm>
          <a:prstGeom prst="rect">
            <a:avLst/>
          </a:prstGeom>
          <a:noFill/>
          <a:ln w="9525">
            <a:noFill/>
            <a:miter lim="800000"/>
            <a:headEnd/>
            <a:tailEnd/>
          </a:ln>
        </p:spPr>
        <p:txBody>
          <a:bodyPr>
            <a:spAutoFit/>
          </a:bodyPr>
          <a:lstStyle/>
          <a:p>
            <a:r>
              <a:rPr lang="es-AR"/>
              <a:t>Motivo que orienta la oferta académica de carreras de técnicos de la salud</a:t>
            </a:r>
            <a:endParaRPr lang="es-ES" b="0"/>
          </a:p>
          <a:p>
            <a:endParaRPr lang="es-ES" b="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1 Título"/>
          <p:cNvSpPr>
            <a:spLocks noGrp="1"/>
          </p:cNvSpPr>
          <p:nvPr>
            <p:ph type="title" idx="4294967295"/>
          </p:nvPr>
        </p:nvSpPr>
        <p:spPr>
          <a:xfrm>
            <a:off x="1219200" y="274638"/>
            <a:ext cx="7467600" cy="796925"/>
          </a:xfrm>
        </p:spPr>
        <p:txBody>
          <a:bodyPr/>
          <a:lstStyle/>
          <a:p>
            <a:pPr algn="l"/>
            <a:r>
              <a:rPr lang="es-ES" sz="3600"/>
              <a:t>Justificación</a:t>
            </a:r>
          </a:p>
        </p:txBody>
      </p:sp>
      <p:sp>
        <p:nvSpPr>
          <p:cNvPr id="8195" name="2 Marcador de contenido"/>
          <p:cNvSpPr>
            <a:spLocks noGrp="1"/>
          </p:cNvSpPr>
          <p:nvPr>
            <p:ph idx="4294967295"/>
          </p:nvPr>
        </p:nvSpPr>
        <p:spPr>
          <a:xfrm>
            <a:off x="457200" y="1285875"/>
            <a:ext cx="8229600" cy="5072063"/>
          </a:xfrm>
        </p:spPr>
        <p:txBody>
          <a:bodyPr/>
          <a:lstStyle/>
          <a:p>
            <a:pPr algn="just"/>
            <a:r>
              <a:rPr lang="es-AR" sz="2700"/>
              <a:t>En Argentina, la ausencia de un panorama sobre la formación de los técnicos en salud y la importancia de contar con un conocimiento cierto sobre las carreras, títulos, matrículas y otros aspectos vinculados con esta formación, fundamentó la realización de este estudio.</a:t>
            </a:r>
          </a:p>
          <a:p>
            <a:pPr algn="just"/>
            <a:endParaRPr lang="es-AR" sz="2700"/>
          </a:p>
          <a:p>
            <a:pPr algn="just"/>
            <a:r>
              <a:rPr lang="es-AR" sz="2700"/>
              <a:t>Su objetivo fue “describir</a:t>
            </a:r>
            <a:r>
              <a:rPr lang="es-ES" sz="2700"/>
              <a:t> y analizar la </a:t>
            </a:r>
            <a:r>
              <a:rPr lang="es-AR" sz="2700"/>
              <a:t>situación y las características de la</a:t>
            </a:r>
            <a:r>
              <a:rPr lang="es-ES" sz="2700"/>
              <a:t> educación profesional de los trabajadores técnicos de salud del nivel superior terciario y universitario en la Argentina durante el período 2010</a:t>
            </a:r>
            <a:r>
              <a:rPr lang="es-AR" sz="2700"/>
              <a:t>-2011”. </a:t>
            </a:r>
          </a:p>
          <a:p>
            <a:pPr algn="just"/>
            <a:endParaRPr lang="es-ES" sz="240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1 Título"/>
          <p:cNvSpPr>
            <a:spLocks/>
          </p:cNvSpPr>
          <p:nvPr/>
        </p:nvSpPr>
        <p:spPr bwMode="auto">
          <a:xfrm>
            <a:off x="457200" y="274638"/>
            <a:ext cx="8229600" cy="3586162"/>
          </a:xfrm>
          <a:prstGeom prst="rect">
            <a:avLst/>
          </a:prstGeom>
          <a:noFill/>
          <a:ln w="9525">
            <a:noFill/>
            <a:miter lim="800000"/>
            <a:headEnd/>
            <a:tailEnd/>
          </a:ln>
          <a:effectLst/>
        </p:spPr>
        <p:txBody>
          <a:bodyPr anchor="ctr"/>
          <a:lstStyle/>
          <a:p>
            <a:pPr algn="ctr"/>
            <a:r>
              <a:rPr lang="es-ES" sz="4400" b="0">
                <a:solidFill>
                  <a:schemeClr val="accent2"/>
                </a:solidFill>
              </a:rPr>
              <a:t>Etapa Cualitativa</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a:xfrm>
            <a:off x="838200" y="381000"/>
            <a:ext cx="7772400" cy="1143000"/>
          </a:xfrm>
        </p:spPr>
        <p:txBody>
          <a:bodyPr/>
          <a:lstStyle/>
          <a:p>
            <a:r>
              <a:rPr lang="pt-BR"/>
              <a:t>Perfil del trabajador</a:t>
            </a:r>
          </a:p>
        </p:txBody>
      </p:sp>
      <p:sp>
        <p:nvSpPr>
          <p:cNvPr id="65539" name="Rectangle 3"/>
          <p:cNvSpPr>
            <a:spLocks noGrp="1" noChangeArrowheads="1"/>
          </p:cNvSpPr>
          <p:nvPr>
            <p:ph type="body" idx="1"/>
          </p:nvPr>
        </p:nvSpPr>
        <p:spPr>
          <a:xfrm>
            <a:off x="609600" y="1600200"/>
            <a:ext cx="7772400" cy="4343400"/>
          </a:xfrm>
        </p:spPr>
        <p:txBody>
          <a:bodyPr/>
          <a:lstStyle/>
          <a:p>
            <a:pPr>
              <a:lnSpc>
                <a:spcPct val="90000"/>
              </a:lnSpc>
            </a:pPr>
            <a:r>
              <a:rPr lang="pt-BR" sz="2800"/>
              <a:t>Etapa de cambio curricular</a:t>
            </a:r>
          </a:p>
          <a:p>
            <a:pPr>
              <a:lnSpc>
                <a:spcPct val="90000"/>
              </a:lnSpc>
            </a:pPr>
            <a:r>
              <a:rPr lang="pt-BR" sz="2800"/>
              <a:t>Plan de estudio anterior de corte instrumental </a:t>
            </a:r>
            <a:r>
              <a:rPr lang="pt-BR" sz="2800">
                <a:sym typeface="Wingdings" pitchFamily="2" charset="2"/>
              </a:rPr>
              <a:t></a:t>
            </a:r>
            <a:r>
              <a:rPr lang="pt-BR" sz="2800"/>
              <a:t> el nuevo incorpora versión más integral de la formación</a:t>
            </a:r>
          </a:p>
          <a:p>
            <a:pPr>
              <a:lnSpc>
                <a:spcPct val="90000"/>
              </a:lnSpc>
            </a:pPr>
            <a:r>
              <a:rPr lang="pt-BR" sz="2800"/>
              <a:t>Instituciones ligadas a sindicatos incluyen contenidos vinculados al sistema de salud y los derechos del trabajador. (otras No)</a:t>
            </a:r>
          </a:p>
          <a:p>
            <a:pPr>
              <a:lnSpc>
                <a:spcPct val="90000"/>
              </a:lnSpc>
            </a:pPr>
            <a:r>
              <a:rPr lang="pt-BR" sz="2800"/>
              <a:t>Tecnicaturas Radiología, Laboratorio y Hemoterapia com perfil más instrumental que Enfermería.</a:t>
            </a:r>
          </a:p>
          <a:p>
            <a:pPr>
              <a:lnSpc>
                <a:spcPct val="90000"/>
              </a:lnSpc>
            </a:pPr>
            <a:endParaRPr lang="pt-BR" sz="280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p:txBody>
          <a:bodyPr/>
          <a:lstStyle/>
          <a:p>
            <a:r>
              <a:rPr lang="pt-BR"/>
              <a:t>Organización de la oferta académica</a:t>
            </a:r>
          </a:p>
        </p:txBody>
      </p:sp>
      <p:sp>
        <p:nvSpPr>
          <p:cNvPr id="66563" name="Rectangle 3"/>
          <p:cNvSpPr>
            <a:spLocks noGrp="1" noChangeArrowheads="1"/>
          </p:cNvSpPr>
          <p:nvPr>
            <p:ph type="body" idx="1"/>
          </p:nvPr>
        </p:nvSpPr>
        <p:spPr/>
        <p:txBody>
          <a:bodyPr/>
          <a:lstStyle/>
          <a:p>
            <a:r>
              <a:rPr lang="pt-BR"/>
              <a:t>Em nivel terciario y de gestión privada se realiza por demanda.</a:t>
            </a:r>
          </a:p>
          <a:p>
            <a:pPr lvl="1"/>
            <a:r>
              <a:rPr lang="pt-BR"/>
              <a:t>Mayor demanda para Enfermería</a:t>
            </a:r>
          </a:p>
          <a:p>
            <a:pPr lvl="1"/>
            <a:r>
              <a:rPr lang="pt-BR"/>
              <a:t>Segundo lugar Laboratorio y Radiologia</a:t>
            </a:r>
          </a:p>
          <a:p>
            <a:pPr lvl="1"/>
            <a:r>
              <a:rPr lang="pt-BR"/>
              <a:t>Por ultimo Hemoterapia</a:t>
            </a:r>
          </a:p>
          <a:p>
            <a:r>
              <a:rPr lang="pt-BR"/>
              <a:t>Em algunas se registra aun la antinomia teoria v/s práctica.</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p:txBody>
          <a:bodyPr/>
          <a:lstStyle/>
          <a:p>
            <a:r>
              <a:rPr lang="pt-BR"/>
              <a:t>Capacitación docente</a:t>
            </a:r>
          </a:p>
        </p:txBody>
      </p:sp>
      <p:sp>
        <p:nvSpPr>
          <p:cNvPr id="67587" name="Rectangle 3"/>
          <p:cNvSpPr>
            <a:spLocks noGrp="1" noChangeArrowheads="1"/>
          </p:cNvSpPr>
          <p:nvPr>
            <p:ph type="body" idx="1"/>
          </p:nvPr>
        </p:nvSpPr>
        <p:spPr/>
        <p:txBody>
          <a:bodyPr/>
          <a:lstStyle/>
          <a:p>
            <a:r>
              <a:rPr lang="pt-BR"/>
              <a:t>Mucho han realizado cursos de capacitación pedagógica aunque no hay política de formación permanente em las instituciones em general.</a:t>
            </a:r>
          </a:p>
          <a:p>
            <a:r>
              <a:rPr lang="pt-BR"/>
              <a:t>Docentes más jóvenes tienen mayor acceso a la formación pedagógica (por interés propio).</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p:txBody>
          <a:bodyPr/>
          <a:lstStyle/>
          <a:p>
            <a:r>
              <a:rPr lang="pt-BR"/>
              <a:t>Problemas de aprendizaje</a:t>
            </a:r>
          </a:p>
        </p:txBody>
      </p:sp>
      <p:sp>
        <p:nvSpPr>
          <p:cNvPr id="68611" name="Rectangle 3"/>
          <p:cNvSpPr>
            <a:spLocks noGrp="1" noChangeArrowheads="1"/>
          </p:cNvSpPr>
          <p:nvPr>
            <p:ph type="body" idx="1"/>
          </p:nvPr>
        </p:nvSpPr>
        <p:spPr>
          <a:xfrm>
            <a:off x="609600" y="1752600"/>
            <a:ext cx="7772400" cy="4114800"/>
          </a:xfrm>
        </p:spPr>
        <p:txBody>
          <a:bodyPr/>
          <a:lstStyle/>
          <a:p>
            <a:pPr>
              <a:lnSpc>
                <a:spcPct val="90000"/>
              </a:lnSpc>
            </a:pPr>
            <a:r>
              <a:rPr lang="pt-BR" sz="2800"/>
              <a:t>Escaso interés </a:t>
            </a:r>
          </a:p>
          <a:p>
            <a:pPr lvl="1">
              <a:lnSpc>
                <a:spcPct val="90000"/>
              </a:lnSpc>
            </a:pPr>
            <a:r>
              <a:rPr lang="pt-BR" sz="2400"/>
              <a:t>por la lectura</a:t>
            </a:r>
          </a:p>
          <a:p>
            <a:pPr lvl="1">
              <a:lnSpc>
                <a:spcPct val="90000"/>
              </a:lnSpc>
            </a:pPr>
            <a:r>
              <a:rPr lang="pt-BR" sz="2400"/>
              <a:t>Por la investigación</a:t>
            </a:r>
          </a:p>
          <a:p>
            <a:pPr lvl="1">
              <a:lnSpc>
                <a:spcPct val="90000"/>
              </a:lnSpc>
            </a:pPr>
            <a:r>
              <a:rPr lang="pt-BR" sz="2400"/>
              <a:t>Y por nuevos conocimientos.</a:t>
            </a:r>
          </a:p>
          <a:p>
            <a:pPr>
              <a:lnSpc>
                <a:spcPct val="90000"/>
              </a:lnSpc>
            </a:pPr>
            <a:r>
              <a:rPr lang="pt-BR" sz="2800"/>
              <a:t>Dificultades para expresión oral y escrita.</a:t>
            </a:r>
          </a:p>
          <a:p>
            <a:pPr>
              <a:lnSpc>
                <a:spcPct val="90000"/>
              </a:lnSpc>
              <a:buFontTx/>
              <a:buNone/>
            </a:pPr>
            <a:r>
              <a:rPr lang="pt-BR" sz="2800"/>
              <a:t>Algunas estrategias pedagógicas para paliarlas son:</a:t>
            </a:r>
          </a:p>
          <a:p>
            <a:pPr>
              <a:lnSpc>
                <a:spcPct val="90000"/>
              </a:lnSpc>
            </a:pPr>
            <a:r>
              <a:rPr lang="pt-BR" sz="2800"/>
              <a:t>Diario del alumno;</a:t>
            </a:r>
          </a:p>
          <a:p>
            <a:pPr>
              <a:lnSpc>
                <a:spcPct val="90000"/>
              </a:lnSpc>
            </a:pPr>
            <a:r>
              <a:rPr lang="pt-BR" sz="2800"/>
              <a:t>Explicitación escrita y oral de experiencias tenidas em prácticas profesionalizantes;</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p:txBody>
          <a:bodyPr/>
          <a:lstStyle/>
          <a:p>
            <a:r>
              <a:rPr lang="pt-BR"/>
              <a:t>Proyecto Educativo Institucional -PEI </a:t>
            </a:r>
          </a:p>
        </p:txBody>
      </p:sp>
      <p:sp>
        <p:nvSpPr>
          <p:cNvPr id="69635" name="Rectangle 3"/>
          <p:cNvSpPr>
            <a:spLocks noGrp="1" noChangeArrowheads="1"/>
          </p:cNvSpPr>
          <p:nvPr>
            <p:ph type="body" idx="1"/>
          </p:nvPr>
        </p:nvSpPr>
        <p:spPr/>
        <p:txBody>
          <a:bodyPr/>
          <a:lstStyle/>
          <a:p>
            <a:r>
              <a:rPr lang="pt-BR"/>
              <a:t>Solo instituciones ingresadas al Plan de Fortalecimiento presentan algun desarrollo del PEI;</a:t>
            </a:r>
          </a:p>
          <a:p>
            <a:r>
              <a:rPr lang="pt-BR"/>
              <a:t>Em las instituciones de corte gremial construcción del PEI es colectiva y atravesada por la visión de la Institución</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p:txBody>
          <a:bodyPr/>
          <a:lstStyle/>
          <a:p>
            <a:r>
              <a:rPr lang="pt-BR"/>
              <a:t>Relación com Políticas públicas</a:t>
            </a:r>
          </a:p>
        </p:txBody>
      </p:sp>
      <p:sp>
        <p:nvSpPr>
          <p:cNvPr id="70659" name="Rectangle 3"/>
          <p:cNvSpPr>
            <a:spLocks noGrp="1" noChangeArrowheads="1"/>
          </p:cNvSpPr>
          <p:nvPr>
            <p:ph type="body" idx="1"/>
          </p:nvPr>
        </p:nvSpPr>
        <p:spPr/>
        <p:txBody>
          <a:bodyPr/>
          <a:lstStyle/>
          <a:p>
            <a:r>
              <a:rPr lang="pt-BR"/>
              <a:t>Intituciones no participan del debate sobre políticas públicas;</a:t>
            </a:r>
          </a:p>
          <a:p>
            <a:r>
              <a:rPr lang="pt-BR"/>
              <a:t>Se relacionas com ellas sólo com las normativas que regulan el campo profesional y la consecuente adecuación de los Planes de estudio.</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1 Título"/>
          <p:cNvSpPr>
            <a:spLocks noGrp="1"/>
          </p:cNvSpPr>
          <p:nvPr>
            <p:ph type="title" idx="4294967295"/>
          </p:nvPr>
        </p:nvSpPr>
        <p:spPr>
          <a:xfrm>
            <a:off x="1219200" y="228600"/>
            <a:ext cx="7391400" cy="1143000"/>
          </a:xfrm>
        </p:spPr>
        <p:txBody>
          <a:bodyPr/>
          <a:lstStyle/>
          <a:p>
            <a:pPr algn="l"/>
            <a:r>
              <a:rPr lang="es-ES" sz="3600"/>
              <a:t>Justificación </a:t>
            </a:r>
          </a:p>
        </p:txBody>
      </p:sp>
      <p:sp>
        <p:nvSpPr>
          <p:cNvPr id="10243" name="2 Marcador de contenido"/>
          <p:cNvSpPr>
            <a:spLocks noGrp="1"/>
          </p:cNvSpPr>
          <p:nvPr>
            <p:ph idx="4294967295"/>
          </p:nvPr>
        </p:nvSpPr>
        <p:spPr/>
        <p:txBody>
          <a:bodyPr/>
          <a:lstStyle/>
          <a:p>
            <a:pPr algn="just"/>
            <a:r>
              <a:rPr lang="es-AR" sz="2600"/>
              <a:t>La investigación integra un estudio subregional promovido por Escuela Politécnica de Salud Joaquim Venâncio de la Fundación Oswaldo Cruz con el objetivo de aportar evidencias a la tarea de la Sub Comisión de Desarrollo y Ejercicio Profesional del Sub Grupo de Trabajo 11, que orienta sus esfuerzos para armonizar las asimetrías en la materia entre los Estados Parte del MERCOSUR, orientado a alcanzar la meta de libre circulación en el año 2015.</a:t>
            </a:r>
          </a:p>
          <a:p>
            <a:endParaRPr lang="es-E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1 Título"/>
          <p:cNvSpPr>
            <a:spLocks noGrp="1"/>
          </p:cNvSpPr>
          <p:nvPr>
            <p:ph type="title" idx="4294967295"/>
          </p:nvPr>
        </p:nvSpPr>
        <p:spPr>
          <a:xfrm>
            <a:off x="1143000" y="274638"/>
            <a:ext cx="7543800" cy="706437"/>
          </a:xfrm>
        </p:spPr>
        <p:txBody>
          <a:bodyPr/>
          <a:lstStyle/>
          <a:p>
            <a:pPr algn="l"/>
            <a:r>
              <a:rPr lang="es-ES" sz="3600"/>
              <a:t>Síntesis histórica</a:t>
            </a:r>
          </a:p>
        </p:txBody>
      </p:sp>
      <p:sp>
        <p:nvSpPr>
          <p:cNvPr id="3" name="2 Marcador de contenido"/>
          <p:cNvSpPr>
            <a:spLocks noGrp="1"/>
          </p:cNvSpPr>
          <p:nvPr>
            <p:ph idx="4294967295"/>
          </p:nvPr>
        </p:nvSpPr>
        <p:spPr>
          <a:xfrm>
            <a:off x="457200" y="1196975"/>
            <a:ext cx="8229600" cy="5400675"/>
          </a:xfrm>
        </p:spPr>
        <p:txBody>
          <a:bodyPr>
            <a:normAutofit/>
          </a:bodyPr>
          <a:lstStyle/>
          <a:p>
            <a:pPr algn="just">
              <a:lnSpc>
                <a:spcPct val="80000"/>
              </a:lnSpc>
            </a:pPr>
            <a:r>
              <a:rPr lang="es-AR" sz="2200"/>
              <a:t>La formación de los técnicos en salud en Argentina tuvo sus inicios vinculada a las instituciones sanitarias, a diferencia del resto de la formación técnica que se desarrolló en instituciones del ámbito educativo. La profesión que, por excelencia, se reconoce como pionera de la formación técnica es Enfermería. En sus comienzos, era la enfermera quien realizaba las tareas de instrumentación quirúrgica, auxiliaba en el laboratorio y en la anestesia, así como en otras funciones para las cuales hoy existen formaciones específicas. </a:t>
            </a:r>
          </a:p>
          <a:p>
            <a:pPr algn="just">
              <a:lnSpc>
                <a:spcPct val="80000"/>
              </a:lnSpc>
            </a:pPr>
            <a:endParaRPr lang="es-AR" sz="2200"/>
          </a:p>
          <a:p>
            <a:pPr algn="just">
              <a:lnSpc>
                <a:spcPct val="80000"/>
              </a:lnSpc>
            </a:pPr>
            <a:r>
              <a:rPr lang="es-AR" sz="2200"/>
              <a:t>En la Resolución del Ministerio de Salud 6624/53, el Ministro Carrillo dispone la creación de una escuela de Enfermería en cada hospital dependiente de la cartera de salud, que estaría bajo las directivas de la Dirección General de Enseñanza Técnica e Investigación Científica de ese ministerio. </a:t>
            </a:r>
          </a:p>
          <a:p>
            <a:pPr algn="just">
              <a:lnSpc>
                <a:spcPct val="80000"/>
              </a:lnSpc>
            </a:pPr>
            <a:endParaRPr lang="es-AR" sz="2200"/>
          </a:p>
          <a:p>
            <a:pPr algn="just">
              <a:lnSpc>
                <a:spcPct val="80000"/>
              </a:lnSpc>
            </a:pPr>
            <a:r>
              <a:rPr lang="es-AR" sz="2200"/>
              <a:t>A fines de los años 50, luego de la disolución de la Escuela de Enfermería Eva Perón,  comienza la formalización de las restantes carreras técnicas, pero aún dependiendo del sistema de salud.</a:t>
            </a:r>
            <a:endParaRPr lang="es-ES" sz="220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1 Título"/>
          <p:cNvSpPr>
            <a:spLocks noGrp="1"/>
          </p:cNvSpPr>
          <p:nvPr>
            <p:ph type="title" idx="4294967295"/>
          </p:nvPr>
        </p:nvSpPr>
        <p:spPr>
          <a:xfrm>
            <a:off x="1371600" y="274638"/>
            <a:ext cx="7315200" cy="706437"/>
          </a:xfrm>
        </p:spPr>
        <p:txBody>
          <a:bodyPr/>
          <a:lstStyle/>
          <a:p>
            <a:pPr algn="l"/>
            <a:r>
              <a:rPr lang="es-ES" sz="3600"/>
              <a:t>Síntesis histórica</a:t>
            </a:r>
          </a:p>
        </p:txBody>
      </p:sp>
      <p:sp>
        <p:nvSpPr>
          <p:cNvPr id="3" name="2 Marcador de contenido"/>
          <p:cNvSpPr>
            <a:spLocks noGrp="1"/>
          </p:cNvSpPr>
          <p:nvPr>
            <p:ph idx="4294967295"/>
          </p:nvPr>
        </p:nvSpPr>
        <p:spPr>
          <a:xfrm>
            <a:off x="457200" y="1196975"/>
            <a:ext cx="8229600" cy="5400675"/>
          </a:xfrm>
        </p:spPr>
        <p:txBody>
          <a:bodyPr>
            <a:normAutofit/>
          </a:bodyPr>
          <a:lstStyle/>
          <a:p>
            <a:pPr algn="just">
              <a:lnSpc>
                <a:spcPct val="80000"/>
              </a:lnSpc>
            </a:pPr>
            <a:r>
              <a:rPr lang="es-AR" sz="2500"/>
              <a:t>Con la Ley Federal de Educación (Ley 24.195/93) se consolidan las responsabilidades de Educación en la formación de técnicos en salud, al incluir a sus instituciones formadoras en el Sistema Educativo Nacional. En la década del 90 también se produce una expansión de las instituciones formadoras, impulsada por el sector privado en el marco del modelo económico de mercado.</a:t>
            </a:r>
          </a:p>
          <a:p>
            <a:pPr algn="just">
              <a:lnSpc>
                <a:spcPct val="80000"/>
              </a:lnSpc>
            </a:pPr>
            <a:endParaRPr lang="es-ES" sz="2500"/>
          </a:p>
          <a:p>
            <a:pPr algn="just">
              <a:lnSpc>
                <a:spcPct val="80000"/>
              </a:lnSpc>
            </a:pPr>
            <a:r>
              <a:rPr lang="es-AR" sz="2500"/>
              <a:t>Actualmente, las carreras de técnicos en salud se dictan en instituciones universitarias y terciarias de educación técnico profesional de pregrado y grado, de gestión pública y privada. Las instituciones universitarias gozan de autonomía en lo administrativo y en lo académico, los institutos terciarios son supervisados por los Ministerios de Educación y Salud provinciales. </a:t>
            </a:r>
            <a:endParaRPr lang="es-ES" sz="2500"/>
          </a:p>
          <a:p>
            <a:pPr algn="just">
              <a:lnSpc>
                <a:spcPct val="80000"/>
              </a:lnSpc>
            </a:pPr>
            <a:endParaRPr lang="es-ES" sz="25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1 Título"/>
          <p:cNvSpPr>
            <a:spLocks noGrp="1"/>
          </p:cNvSpPr>
          <p:nvPr>
            <p:ph type="title" idx="4294967295"/>
          </p:nvPr>
        </p:nvSpPr>
        <p:spPr>
          <a:xfrm>
            <a:off x="1219200" y="274638"/>
            <a:ext cx="7467600" cy="868362"/>
          </a:xfrm>
        </p:spPr>
        <p:txBody>
          <a:bodyPr/>
          <a:lstStyle/>
          <a:p>
            <a:pPr algn="l"/>
            <a:r>
              <a:rPr lang="es-ES" sz="3600"/>
              <a:t>Organización del Sistema Educativo:</a:t>
            </a:r>
          </a:p>
        </p:txBody>
      </p:sp>
      <p:sp>
        <p:nvSpPr>
          <p:cNvPr id="3" name="2 Marcador de contenido"/>
          <p:cNvSpPr>
            <a:spLocks noGrp="1"/>
          </p:cNvSpPr>
          <p:nvPr>
            <p:ph idx="4294967295"/>
          </p:nvPr>
        </p:nvSpPr>
        <p:spPr>
          <a:xfrm>
            <a:off x="214313" y="1214438"/>
            <a:ext cx="8715375" cy="5286375"/>
          </a:xfrm>
        </p:spPr>
        <p:txBody>
          <a:bodyPr>
            <a:normAutofit/>
          </a:bodyPr>
          <a:lstStyle/>
          <a:p>
            <a:pPr algn="just">
              <a:lnSpc>
                <a:spcPct val="80000"/>
              </a:lnSpc>
            </a:pPr>
            <a:r>
              <a:rPr lang="es-ES" sz="2200"/>
              <a:t>El Estado nacional junto con las provincias y la Ciudad Autónoma de Buenos Aires, son los responsables de planificar, organizar, supervisar y financiar el sistema educativo nacional; debiendo garantizar el acceso a la educación en todos los niveles y modalidades, creando y administrando establecimientos educativos de gestión estatal. A su vez, el Estado nacional es responsable de crear y financiar a las Universidades Nacionales.</a:t>
            </a:r>
          </a:p>
          <a:p>
            <a:pPr algn="just">
              <a:lnSpc>
                <a:spcPct val="80000"/>
              </a:lnSpc>
            </a:pPr>
            <a:endParaRPr lang="es-ES" sz="2200"/>
          </a:p>
          <a:p>
            <a:pPr algn="just">
              <a:lnSpc>
                <a:spcPct val="80000"/>
              </a:lnSpc>
            </a:pPr>
            <a:r>
              <a:rPr lang="es-ES" sz="2200"/>
              <a:t>El sistema educativo argentino es el conjunto organizado de servicios y acciones educativas reguladas por el Estado, que posibilitan el ejercicio del derecho a la educación. Está integrado por servicios educativos de gestión estatal y privada, gestión cooperativa y gestión social. </a:t>
            </a:r>
          </a:p>
          <a:p>
            <a:pPr algn="just">
              <a:lnSpc>
                <a:spcPct val="80000"/>
              </a:lnSpc>
            </a:pPr>
            <a:endParaRPr lang="es-ES" sz="2200"/>
          </a:p>
          <a:p>
            <a:pPr algn="just">
              <a:lnSpc>
                <a:spcPct val="80000"/>
              </a:lnSpc>
            </a:pPr>
            <a:r>
              <a:rPr lang="es-ES" sz="2200"/>
              <a:t>La estructura del sistema educativo se encuentra en un proceso de </a:t>
            </a:r>
            <a:r>
              <a:rPr lang="es-ES" sz="2200" b="1"/>
              <a:t>unificación</a:t>
            </a:r>
            <a:r>
              <a:rPr lang="es-ES" sz="2200"/>
              <a:t> en todo el país asegurando su ordenamiento y cohesión, la organización y la articulación de los niveles y modalidades de la educación y la validez nacional de los títulos y certificados que se expidan</a:t>
            </a:r>
          </a:p>
          <a:p>
            <a:pPr algn="just">
              <a:lnSpc>
                <a:spcPct val="80000"/>
              </a:lnSpc>
            </a:pPr>
            <a:endParaRPr lang="es-ES" sz="220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1 Título"/>
          <p:cNvSpPr>
            <a:spLocks noGrp="1"/>
          </p:cNvSpPr>
          <p:nvPr>
            <p:ph type="title" idx="4294967295"/>
          </p:nvPr>
        </p:nvSpPr>
        <p:spPr>
          <a:xfrm>
            <a:off x="1219200" y="228600"/>
            <a:ext cx="8077200" cy="939800"/>
          </a:xfrm>
        </p:spPr>
        <p:txBody>
          <a:bodyPr/>
          <a:lstStyle/>
          <a:p>
            <a:pPr algn="l"/>
            <a:r>
              <a:rPr lang="es-ES" sz="3600"/>
              <a:t>Organización del Sistema Educativo:</a:t>
            </a:r>
          </a:p>
        </p:txBody>
      </p:sp>
      <p:sp>
        <p:nvSpPr>
          <p:cNvPr id="3" name="2 Marcador de contenido"/>
          <p:cNvSpPr>
            <a:spLocks noGrp="1"/>
          </p:cNvSpPr>
          <p:nvPr>
            <p:ph idx="4294967295"/>
          </p:nvPr>
        </p:nvSpPr>
        <p:spPr>
          <a:xfrm>
            <a:off x="142875" y="1447800"/>
            <a:ext cx="8786813" cy="5410200"/>
          </a:xfrm>
        </p:spPr>
        <p:txBody>
          <a:bodyPr>
            <a:normAutofit/>
          </a:bodyPr>
          <a:lstStyle/>
          <a:p>
            <a:pPr algn="just">
              <a:lnSpc>
                <a:spcPct val="80000"/>
              </a:lnSpc>
            </a:pPr>
            <a:r>
              <a:rPr lang="es-ES" sz="2200"/>
              <a:t>La educación es obligatoria desde la edad de cinco años y hasta la finalización de la escuela secundaria. </a:t>
            </a:r>
          </a:p>
          <a:p>
            <a:pPr algn="just">
              <a:lnSpc>
                <a:spcPct val="80000"/>
              </a:lnSpc>
            </a:pPr>
            <a:endParaRPr lang="es-ES" sz="2200"/>
          </a:p>
          <a:p>
            <a:pPr algn="just">
              <a:lnSpc>
                <a:spcPct val="80000"/>
              </a:lnSpc>
            </a:pPr>
            <a:r>
              <a:rPr lang="es-ES" sz="2200"/>
              <a:t>La estructura del Sistema Educativo comprende </a:t>
            </a:r>
            <a:r>
              <a:rPr lang="es-ES" sz="2200" b="1"/>
              <a:t>cuatro niveles</a:t>
            </a:r>
            <a:r>
              <a:rPr lang="es-ES" sz="2200"/>
              <a:t> (Educación Inicial, Educación Primaria, Educación Secundaria y Educación Superior) y </a:t>
            </a:r>
            <a:r>
              <a:rPr lang="es-ES" sz="2200" b="1"/>
              <a:t>ocho modalidades </a:t>
            </a:r>
            <a:r>
              <a:rPr lang="es-ES" sz="2200"/>
              <a:t>(Educación Técnico Profesional, Educación Artística, Educación Especial, Educación Permanente de Jóvenes y Adultos, Educación Rural, Educación Intercultural Bilingüe, Educación en Contextos de Privación de Libertad, Educación Domiciliaria y Hospitalaria).</a:t>
            </a:r>
          </a:p>
          <a:p>
            <a:pPr algn="just">
              <a:lnSpc>
                <a:spcPct val="80000"/>
              </a:lnSpc>
            </a:pPr>
            <a:endParaRPr lang="es-ES" sz="2200"/>
          </a:p>
          <a:p>
            <a:pPr algn="just">
              <a:lnSpc>
                <a:spcPct val="80000"/>
              </a:lnSpc>
            </a:pPr>
            <a:r>
              <a:rPr lang="es-AR" sz="2200"/>
              <a:t>El marco normativo que regula la formación está conformado por:</a:t>
            </a:r>
          </a:p>
          <a:p>
            <a:pPr lvl="1" algn="just">
              <a:lnSpc>
                <a:spcPct val="80000"/>
              </a:lnSpc>
            </a:pPr>
            <a:r>
              <a:rPr lang="es-AR" sz="2200"/>
              <a:t>la Ley de Educación Nacional N° 26.206, </a:t>
            </a:r>
          </a:p>
          <a:p>
            <a:pPr lvl="1" algn="just">
              <a:lnSpc>
                <a:spcPct val="80000"/>
              </a:lnSpc>
            </a:pPr>
            <a:r>
              <a:rPr lang="es-AR" sz="2200"/>
              <a:t>la Ley Nacional de Educación Superior N° 24.521  y </a:t>
            </a:r>
          </a:p>
          <a:p>
            <a:pPr lvl="1" algn="just">
              <a:lnSpc>
                <a:spcPct val="80000"/>
              </a:lnSpc>
            </a:pPr>
            <a:r>
              <a:rPr lang="es-AR" sz="2200"/>
              <a:t>la Ley de Educación Técnico Profesional N° 26.058</a:t>
            </a:r>
            <a:r>
              <a:rPr lang="es-ES" sz="2200"/>
              <a:t> </a:t>
            </a:r>
          </a:p>
          <a:p>
            <a:pPr lvl="1" algn="just">
              <a:lnSpc>
                <a:spcPct val="80000"/>
              </a:lnSpc>
              <a:buFont typeface="Arial" charset="0"/>
              <a:buChar char="•"/>
            </a:pPr>
            <a:r>
              <a:rPr lang="es-AR" sz="2200"/>
              <a:t>La reciente Disposición 1/10 DNGU regula el pregrado universitario.</a:t>
            </a:r>
            <a:endParaRPr lang="es-ES" sz="2200"/>
          </a:p>
          <a:p>
            <a:pPr algn="just">
              <a:lnSpc>
                <a:spcPct val="80000"/>
              </a:lnSpc>
            </a:pPr>
            <a:endParaRPr lang="es-ES" sz="2500"/>
          </a:p>
          <a:p>
            <a:pPr algn="just">
              <a:lnSpc>
                <a:spcPct val="80000"/>
              </a:lnSpc>
            </a:pPr>
            <a:endParaRPr lang="es-ES" sz="2500"/>
          </a:p>
          <a:p>
            <a:pPr algn="just">
              <a:lnSpc>
                <a:spcPct val="80000"/>
              </a:lnSpc>
            </a:pPr>
            <a:endParaRPr lang="es-ES" sz="250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1 Título"/>
          <p:cNvSpPr>
            <a:spLocks noGrp="1"/>
          </p:cNvSpPr>
          <p:nvPr>
            <p:ph type="title" idx="4294967295"/>
          </p:nvPr>
        </p:nvSpPr>
        <p:spPr>
          <a:xfrm>
            <a:off x="1143000" y="274638"/>
            <a:ext cx="7543800" cy="939800"/>
          </a:xfrm>
        </p:spPr>
        <p:txBody>
          <a:bodyPr/>
          <a:lstStyle/>
          <a:p>
            <a:pPr algn="l"/>
            <a:r>
              <a:rPr lang="es-ES" sz="3600"/>
              <a:t>Organización del Sistema Educativo:</a:t>
            </a:r>
          </a:p>
        </p:txBody>
      </p:sp>
      <p:sp>
        <p:nvSpPr>
          <p:cNvPr id="3" name="2 Marcador de contenido"/>
          <p:cNvSpPr>
            <a:spLocks noGrp="1"/>
          </p:cNvSpPr>
          <p:nvPr>
            <p:ph idx="4294967295"/>
          </p:nvPr>
        </p:nvSpPr>
        <p:spPr>
          <a:xfrm>
            <a:off x="457200" y="1214438"/>
            <a:ext cx="8229600" cy="5429250"/>
          </a:xfrm>
        </p:spPr>
        <p:txBody>
          <a:bodyPr>
            <a:normAutofit/>
          </a:bodyPr>
          <a:lstStyle/>
          <a:p>
            <a:pPr algn="just">
              <a:lnSpc>
                <a:spcPct val="90000"/>
              </a:lnSpc>
            </a:pPr>
            <a:endParaRPr lang="es-ES" sz="2700"/>
          </a:p>
          <a:p>
            <a:pPr algn="just">
              <a:lnSpc>
                <a:spcPct val="90000"/>
              </a:lnSpc>
            </a:pPr>
            <a:r>
              <a:rPr lang="es-ES" sz="2700"/>
              <a:t>La </a:t>
            </a:r>
            <a:r>
              <a:rPr lang="es-ES" sz="2700" b="1"/>
              <a:t>Educación Técnico Profesional</a:t>
            </a:r>
            <a:r>
              <a:rPr lang="es-ES" sz="2700"/>
              <a:t> es la modalidad de la Educación Secundaria y la Educación Superior responsable de la formación de técnicos medios y técnicos superiores en áreas ocupacionales específicas y de la formación profesional.</a:t>
            </a:r>
          </a:p>
          <a:p>
            <a:pPr algn="just">
              <a:lnSpc>
                <a:spcPct val="90000"/>
              </a:lnSpc>
            </a:pPr>
            <a:endParaRPr lang="es-ES" sz="2700"/>
          </a:p>
          <a:p>
            <a:pPr algn="just">
              <a:lnSpc>
                <a:spcPct val="90000"/>
              </a:lnSpc>
            </a:pPr>
            <a:r>
              <a:rPr lang="es-ES" sz="2700"/>
              <a:t>El nivel de </a:t>
            </a:r>
            <a:r>
              <a:rPr lang="es-ES" sz="2700" b="1"/>
              <a:t>Educación Superior</a:t>
            </a:r>
            <a:r>
              <a:rPr lang="es-ES" sz="2700"/>
              <a:t> comprende a las Universidades e Institutos Universitarios (estatales o privados autorizados)  y a los Institutos de Educación Superior de jurisdicción nacional, provincial o de la Ciudad de Buenos Aires de gestión estatal o privada. </a:t>
            </a:r>
          </a:p>
          <a:p>
            <a:pPr algn="just">
              <a:lnSpc>
                <a:spcPct val="90000"/>
              </a:lnSpc>
              <a:buFontTx/>
              <a:buNone/>
            </a:pPr>
            <a:endParaRPr lang="es-ES" sz="2700"/>
          </a:p>
          <a:p>
            <a:pPr algn="just">
              <a:lnSpc>
                <a:spcPct val="90000"/>
              </a:lnSpc>
            </a:pPr>
            <a:endParaRPr lang="es-ES" sz="2700"/>
          </a:p>
        </p:txBody>
      </p:sp>
    </p:spTree>
  </p:cSld>
  <p:clrMapOvr>
    <a:masterClrMapping/>
  </p:clrMapOvr>
</p:sld>
</file>

<file path=ppt/theme/theme1.xml><?xml version="1.0" encoding="utf-8"?>
<a:theme xmlns:a="http://schemas.openxmlformats.org/drawingml/2006/main" name="Estrutura padrão">
  <a:themeElements>
    <a:clrScheme name="Estrutura padrão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fontScheme name="Estrutura padrão">
      <a:majorFont>
        <a:latin typeface="Times New Roman"/>
        <a:ea typeface=""/>
        <a:cs typeface=""/>
      </a:majorFont>
      <a:minorFont>
        <a:latin typeface="Times New Roman"/>
        <a:ea typeface=""/>
        <a:cs typeface=""/>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pt-BR"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pt-BR"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Estrutura padrão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Estrutura padrão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Estrutura padrão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Estrutura padrão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Estrutura padrão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Estrutura padrão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Estrutura padrão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o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Estrutura padrão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Estrutura padrão">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0.xml><?xml version="1.0" encoding="utf-8"?>
<a:themeOverride xmlns:a="http://schemas.openxmlformats.org/drawingml/2006/main">
  <a:clrScheme name="Estrutura padrão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Estrutura padrão">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1.xml><?xml version="1.0" encoding="utf-8"?>
<a:themeOverride xmlns:a="http://schemas.openxmlformats.org/drawingml/2006/main">
  <a:clrScheme name="Estrutura padrão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Estrutura padrão">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2.xml><?xml version="1.0" encoding="utf-8"?>
<a:themeOverride xmlns:a="http://schemas.openxmlformats.org/drawingml/2006/main">
  <a:clrScheme name="Estrutura padrão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Estrutura padrão">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Estrutura padrão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Estrutura padrão">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Estrutura padrão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Estrutura padrão">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4.xml><?xml version="1.0" encoding="utf-8"?>
<a:themeOverride xmlns:a="http://schemas.openxmlformats.org/drawingml/2006/main">
  <a:clrScheme name="Estrutura padrão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Estrutura padrão">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5.xml><?xml version="1.0" encoding="utf-8"?>
<a:themeOverride xmlns:a="http://schemas.openxmlformats.org/drawingml/2006/main">
  <a:clrScheme name="Estrutura padrão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Estrutura padrão">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6.xml><?xml version="1.0" encoding="utf-8"?>
<a:themeOverride xmlns:a="http://schemas.openxmlformats.org/drawingml/2006/main">
  <a:clrScheme name="Estrutura padrão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Estrutura padrão">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7.xml><?xml version="1.0" encoding="utf-8"?>
<a:themeOverride xmlns:a="http://schemas.openxmlformats.org/drawingml/2006/main">
  <a:clrScheme name="Estrutura padrão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Estrutura padrão">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8.xml><?xml version="1.0" encoding="utf-8"?>
<a:themeOverride xmlns:a="http://schemas.openxmlformats.org/drawingml/2006/main">
  <a:clrScheme name="Estrutura padrão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Estrutura padrão">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9.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otalTime>301</TotalTime>
  <Words>2190</Words>
  <Application>Microsoft Office PowerPoint</Application>
  <PresentationFormat>Apresentação na tela (4:3)</PresentationFormat>
  <Paragraphs>217</Paragraphs>
  <Slides>36</Slides>
  <Notes>28</Notes>
  <HiddenSlides>0</HiddenSlides>
  <MMClips>0</MMClips>
  <ScaleCrop>false</ScaleCrop>
  <HeadingPairs>
    <vt:vector size="6" baseType="variant">
      <vt:variant>
        <vt:lpstr>Fontes usadas</vt:lpstr>
      </vt:variant>
      <vt:variant>
        <vt:i4>5</vt:i4>
      </vt:variant>
      <vt:variant>
        <vt:lpstr>Tema</vt:lpstr>
      </vt:variant>
      <vt:variant>
        <vt:i4>1</vt:i4>
      </vt:variant>
      <vt:variant>
        <vt:lpstr>Títulos de slides</vt:lpstr>
      </vt:variant>
      <vt:variant>
        <vt:i4>36</vt:i4>
      </vt:variant>
    </vt:vector>
  </HeadingPairs>
  <TitlesOfParts>
    <vt:vector size="42" baseType="lpstr">
      <vt:lpstr>Times New Roman</vt:lpstr>
      <vt:lpstr>Arial Unicode MS</vt:lpstr>
      <vt:lpstr>Arial</vt:lpstr>
      <vt:lpstr>Calibri</vt:lpstr>
      <vt:lpstr>Wingdings</vt:lpstr>
      <vt:lpstr>Estrutura padrão</vt:lpstr>
      <vt:lpstr>Slide 1</vt:lpstr>
      <vt:lpstr>Antecedentes</vt:lpstr>
      <vt:lpstr>Justificación</vt:lpstr>
      <vt:lpstr>Justificación </vt:lpstr>
      <vt:lpstr>Síntesis histórica</vt:lpstr>
      <vt:lpstr>Síntesis histórica</vt:lpstr>
      <vt:lpstr>Organización del Sistema Educativo:</vt:lpstr>
      <vt:lpstr>Organización del Sistema Educativo:</vt:lpstr>
      <vt:lpstr>Organización del Sistema Educativo:</vt:lpstr>
      <vt:lpstr>Organización del Sistema Educativo:</vt:lpstr>
      <vt:lpstr>Regulación del Ejercicio Profesional</vt:lpstr>
      <vt:lpstr>Regulación del Ejercicio Profesional</vt:lpstr>
      <vt:lpstr>Etapa Cuantitativa</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Perfil del trabajador</vt:lpstr>
      <vt:lpstr>Organización de la oferta académica</vt:lpstr>
      <vt:lpstr>Capacitación docente</vt:lpstr>
      <vt:lpstr>Problemas de aprendizaje</vt:lpstr>
      <vt:lpstr>Proyecto Educativo Institucional -PEI </vt:lpstr>
      <vt:lpstr>Relación com Políticas públicas</vt:lpstr>
    </vt:vector>
  </TitlesOfParts>
  <Company>Fiocruz</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Epsjv</dc:creator>
  <cp:lastModifiedBy>EPSJV</cp:lastModifiedBy>
  <cp:revision>4</cp:revision>
  <dcterms:created xsi:type="dcterms:W3CDTF">2012-11-13T13:08:38Z</dcterms:created>
  <dcterms:modified xsi:type="dcterms:W3CDTF">2012-12-04T16:25:05Z</dcterms:modified>
</cp:coreProperties>
</file>