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66FF"/>
    <a:srgbClr val="0066CC"/>
    <a:srgbClr val="0099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74" d="100"/>
          <a:sy n="74" d="100"/>
        </p:scale>
        <p:origin x="-6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3.xml"/><Relationship Id="rId5" Type="http://schemas.openxmlformats.org/officeDocument/2006/relationships/slide" Target="slides/slide13.xml"/><Relationship Id="rId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5ED0E4-7059-4B5E-8328-E92C257FD27C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1BF64-0805-4FF6-86CE-D1028F1C4EE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84A6F-F587-477D-9F31-02D2212B54C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5C776-C98D-4C77-A7D1-C9AFAA259A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C46BF-9BFD-47EF-BC76-63C4AEEAB4E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65966-B661-4913-8070-ADB8EA750AA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7E63C-0248-4BF9-86A7-4BCB6E7443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A7FF1-D981-445A-B7DB-AAB14D4DF9B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F8423-42BB-4E2B-A94A-7E25DF55443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154DE-5CE5-47CF-8E9F-F85CEEB65D2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BC2D3-D5A9-46E5-8B1C-882E33E038B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1D8F3-6C9E-475A-B9EB-507E91D175C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3E242B-9888-497D-ACEF-3BB1D1943D68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Gr_fico_do_Microsoft_Office_Excel1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Gr_fico_do_Microsoft_Office_Excel2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Gr_fico_do_Microsoft_Office_Excel3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Gr_fico_do_Microsoft_Office_Excel4.xls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Gr_fico_do_Microsoft_Office_Excel5.xls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505200" y="2925763"/>
            <a:ext cx="194627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48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pitchFamily="34" charset="0"/>
              </a:rPr>
              <a:t>BRASIL</a:t>
            </a:r>
          </a:p>
          <a:p>
            <a:endParaRPr lang="pt-BR">
              <a:solidFill>
                <a:srgbClr val="0066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066800" y="228600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latin typeface="Calibri" pitchFamily="34" charset="0"/>
                <a:cs typeface="Arial" charset="0"/>
              </a:rPr>
              <a:t>Concentração de cursos nas subáreas do Mercosul por dependência administrativa (2007)</a:t>
            </a:r>
            <a:endParaRPr lang="pt-BR" b="1">
              <a:latin typeface="Calibri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62000" y="6019800"/>
            <a:ext cx="166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latin typeface="Calibri" pitchFamily="34" charset="0"/>
              </a:rPr>
              <a:t>Fonte: CNCT/MEC</a:t>
            </a: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-685800" y="1371600"/>
          <a:ext cx="9829800" cy="4889500"/>
        </p:xfrm>
        <a:graphic>
          <a:graphicData uri="http://schemas.openxmlformats.org/presentationml/2006/ole">
            <p:oleObj spid="_x0000_s12295" name="Gráfico" r:id="rId4" imgW="6086848" imgH="4067447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066800" y="228600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latin typeface="Calibri" pitchFamily="34" charset="0"/>
              </a:rPr>
              <a:t>Distribuição dos cursos das subáreas da saúde por estabelecimento, nas grandes regiões (2007)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71525" y="6369050"/>
            <a:ext cx="166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latin typeface="Calibri" pitchFamily="34" charset="0"/>
              </a:rPr>
              <a:t>Fonte: CNCT/MEC</a:t>
            </a:r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533400" y="1524000"/>
          <a:ext cx="8610600" cy="4724400"/>
        </p:xfrm>
        <a:graphic>
          <a:graphicData uri="http://schemas.openxmlformats.org/presentationml/2006/ole">
            <p:oleObj spid="_x0000_s13319" name="Gráfico" r:id="rId4" imgW="10582525" imgH="4210485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14400" y="3048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66CC"/>
                </a:solidFill>
                <a:latin typeface="Calibri" pitchFamily="34" charset="0"/>
              </a:rPr>
              <a:t>Orientação Curricular dos Estabelecimentos de Ensino (2007)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447800" y="6019800"/>
            <a:ext cx="166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latin typeface="Calibri" pitchFamily="34" charset="0"/>
              </a:rPr>
              <a:t>Fonte: CNCT/MEC</a:t>
            </a:r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1295400" y="2057400"/>
          <a:ext cx="6797675" cy="3679825"/>
        </p:xfrm>
        <a:graphic>
          <a:graphicData uri="http://schemas.openxmlformats.org/presentationml/2006/ole">
            <p:oleObj spid="_x0000_s15366" name="Gráfico" r:id="rId4" imgW="6696448" imgH="3657927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762000" y="228600"/>
            <a:ext cx="8077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latin typeface="Calibri" pitchFamily="34" charset="0"/>
                <a:cs typeface="Arial" charset="0"/>
              </a:rPr>
              <a:t>Instituições</a:t>
            </a:r>
            <a:r>
              <a:rPr lang="pt-BR" b="1">
                <a:latin typeface="Calibri" pitchFamily="34" charset="0"/>
              </a:rPr>
              <a:t> que possuem Projeto Político Pedagógico elaborado (2007)</a:t>
            </a:r>
            <a:br>
              <a:rPr lang="pt-BR" b="1">
                <a:latin typeface="Calibri" pitchFamily="34" charset="0"/>
              </a:rPr>
            </a:br>
            <a:endParaRPr lang="pt-BR" b="1">
              <a:latin typeface="Calibri" pitchFamily="34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6019800"/>
            <a:ext cx="166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latin typeface="Calibri" pitchFamily="34" charset="0"/>
              </a:rPr>
              <a:t>Fonte: CNCT/MEC</a:t>
            </a:r>
          </a:p>
        </p:txBody>
      </p:sp>
      <p:graphicFrame>
        <p:nvGraphicFramePr>
          <p:cNvPr id="14343" name="Object 2"/>
          <p:cNvGraphicFramePr>
            <a:graphicFrameLocks noChangeAspect="1"/>
          </p:cNvGraphicFramePr>
          <p:nvPr/>
        </p:nvGraphicFramePr>
        <p:xfrm>
          <a:off x="990600" y="1295400"/>
          <a:ext cx="7107238" cy="4572000"/>
        </p:xfrm>
        <a:graphic>
          <a:graphicData uri="http://schemas.openxmlformats.org/presentationml/2006/ole">
            <p:oleObj spid="_x0000_s14343" name="Gráfico" r:id="rId4" imgW="4619885" imgH="2972127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066800" y="838200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66CC"/>
                </a:solidFill>
                <a:latin typeface="Calibri" pitchFamily="34" charset="0"/>
              </a:rPr>
              <a:t>Estratégias dos Estabelecimentos para Definição de Cursos. </a:t>
            </a:r>
            <a:br>
              <a:rPr lang="pt-BR" b="1">
                <a:solidFill>
                  <a:srgbClr val="0066CC"/>
                </a:solidFill>
                <a:latin typeface="Calibri" pitchFamily="34" charset="0"/>
              </a:rPr>
            </a:br>
            <a:r>
              <a:rPr lang="pt-BR" b="1">
                <a:solidFill>
                  <a:srgbClr val="0066CC"/>
                </a:solidFill>
                <a:latin typeface="Calibri" pitchFamily="34" charset="0"/>
              </a:rPr>
              <a:t>Brasil (2007)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47800" y="6019800"/>
            <a:ext cx="166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latin typeface="Calibri" pitchFamily="34" charset="0"/>
              </a:rPr>
              <a:t>Fonte: CNCT/MEC</a:t>
            </a:r>
          </a:p>
        </p:txBody>
      </p:sp>
      <p:grpSp>
        <p:nvGrpSpPr>
          <p:cNvPr id="16390" name="Group 6"/>
          <p:cNvGrpSpPr>
            <a:grpSpLocks/>
          </p:cNvGrpSpPr>
          <p:nvPr/>
        </p:nvGrpSpPr>
        <p:grpSpPr bwMode="auto">
          <a:xfrm>
            <a:off x="1676400" y="1905000"/>
            <a:ext cx="6400800" cy="3895725"/>
            <a:chOff x="1056" y="1344"/>
            <a:chExt cx="3708" cy="2310"/>
          </a:xfrm>
        </p:grpSpPr>
        <p:graphicFrame>
          <p:nvGraphicFramePr>
            <p:cNvPr id="16391" name="Object 7"/>
            <p:cNvGraphicFramePr>
              <a:graphicFrameLocks noChangeAspect="1"/>
            </p:cNvGraphicFramePr>
            <p:nvPr/>
          </p:nvGraphicFramePr>
          <p:xfrm>
            <a:off x="1056" y="1344"/>
            <a:ext cx="3708" cy="2310"/>
          </p:xfrm>
          <a:graphic>
            <a:graphicData uri="http://schemas.openxmlformats.org/presentationml/2006/ole">
              <p:oleObj spid="_x0000_s16391" name="Gráfico" r:id="rId4" imgW="5791581" imgH="3257931" progId="Excel.Chart.8">
                <p:embed/>
              </p:oleObj>
            </a:graphicData>
          </a:graphic>
        </p:graphicFrame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1144" y="1360"/>
              <a:ext cx="24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200">
                  <a:latin typeface="Arial" charset="0"/>
                </a:rPr>
                <a:t>%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066800" y="2971800"/>
            <a:ext cx="7696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4800" b="1">
                <a:solidFill>
                  <a:srgbClr val="0066CC"/>
                </a:solidFill>
                <a:latin typeface="Calibri" pitchFamily="34" charset="0"/>
              </a:rPr>
              <a:t>ETAPA QUALITATIVA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143000" y="762000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66CC"/>
                </a:solidFill>
                <a:latin typeface="Calibri" pitchFamily="34" charset="0"/>
              </a:rPr>
              <a:t>Escola - Criação da instituição</a:t>
            </a:r>
            <a:endParaRPr lang="pt-BR" b="1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graphicFrame>
        <p:nvGraphicFramePr>
          <p:cNvPr id="18436" name="Object 11"/>
          <p:cNvGraphicFramePr>
            <a:graphicFrameLocks noChangeAspect="1"/>
          </p:cNvGraphicFramePr>
          <p:nvPr/>
        </p:nvGraphicFramePr>
        <p:xfrm>
          <a:off x="114300" y="1905000"/>
          <a:ext cx="9029700" cy="4438650"/>
        </p:xfrm>
        <a:graphic>
          <a:graphicData uri="http://schemas.openxmlformats.org/presentationml/2006/ole">
            <p:oleObj spid="_x0000_s18436" name="Gráfico" r:id="rId4" imgW="9029925" imgH="4439085" progId="Excel.Chart.8">
              <p:embed/>
            </p:oleObj>
          </a:graphicData>
        </a:graphic>
      </p:graphicFrame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52400" y="6324600"/>
            <a:ext cx="1666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latin typeface="Calibri" pitchFamily="34" charset="0"/>
              </a:rPr>
              <a:t>Fonte: CNCT/MEC</a:t>
            </a:r>
          </a:p>
          <a:p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143000" y="762000"/>
            <a:ext cx="7696200" cy="557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66CC"/>
                </a:solidFill>
                <a:latin typeface="Calibri" pitchFamily="34" charset="0"/>
              </a:rPr>
              <a:t>Elaboração e implementação do PEI (PPP)</a:t>
            </a:r>
          </a:p>
          <a:p>
            <a:endParaRPr lang="pt-BR" b="1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Maior parte das instituições possui PPP, entretanto em alguns casos, os próprios entrevistados reconhecem que o PPP constitui um mero requisito formal para o funcionamento da instituição;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 Grau de participação na elaboração no PPP é variável (direção, coordenação técnica, docentes, estudantes e, em poucos casos, participação da comunidade, Secretaria Estadual de Educação, sindicatos, empregadores, entidades de classe, pessoal administrativo  etc);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Reformulação do PPP é uma prática frequente entre as escolas, orientadas principalmente por mudanças na legislação e por “demandas” do mercado de trabalho.</a:t>
            </a:r>
          </a:p>
          <a:p>
            <a:pPr algn="ctr"/>
            <a:endParaRPr lang="pt-BR" b="1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62000" y="762000"/>
            <a:ext cx="8077200" cy="551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66CC"/>
                </a:solidFill>
                <a:latin typeface="Calibri" pitchFamily="34" charset="0"/>
              </a:rPr>
              <a:t>Criação dos cursos da saúde e perfil do trabalhador</a:t>
            </a:r>
          </a:p>
          <a:p>
            <a:pPr>
              <a:buFont typeface="Wingdings" pitchFamily="2" charset="2"/>
              <a:buChar char="ü"/>
            </a:pPr>
            <a:endParaRPr lang="pt-BR" sz="2000" b="1">
              <a:solidFill>
                <a:srgbClr val="0066CC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endParaRPr lang="pt-BR" sz="2000" b="1">
              <a:solidFill>
                <a:srgbClr val="0066CC"/>
              </a:solidFill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O mercado de trabalho é o que orienta, predominantemente, a definição da oferta de cursos das escolas;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 O perfil do trabalhador acompanha essa orientação. A ênfase está no saber fazer e na “empregabilidade” dos formandos; 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Em alguns casos, foram apontadas concepções “humanistas” que permeiam esse perfil (responsabilidade, ética, dedicação ao doente, etc). Outras capacidades enfatizadas foram: iniciativa, comunicação, tomada de decisões, empreendedorismo, responsabilidade social, comprometimento com a profissão, criticidade, trabalho em equipe, versatilidade, adequado saber técnico-científico e visão integral do paciente. </a:t>
            </a:r>
          </a:p>
          <a:p>
            <a:pPr algn="ctr"/>
            <a:endParaRPr lang="pt-BR" b="1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762000"/>
            <a:ext cx="7696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66CC"/>
                </a:solidFill>
                <a:latin typeface="Calibri" pitchFamily="34" charset="0"/>
              </a:rPr>
              <a:t>Política de Formação de Técnicos em Saúde</a:t>
            </a:r>
          </a:p>
          <a:p>
            <a:endParaRPr lang="pt-BR" sz="2800" b="1">
              <a:solidFill>
                <a:srgbClr val="0066CC"/>
              </a:solidFill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Maior parte acompanha a Política de Educação Profissional (MEC), mas não participa de sua construção. Meios de acompanhamento citados: internet, jornais, reuniões, encontros e outros eventos;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 Em relação à Política de Educação Permanente em Saúde, preconizada pelo MS, há um número bem menor de escolas acompanhando. Algumas escolas declaram articulação com instituições diversas: com algumas ETSUS, com os conselhos de saúde, com os sindicatos dos trabalhadores em saúde, conselhos profissionais, etc;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Há uma preocupação formal pela adequação institucional às prescrições governamentais e um desconhecimento real sobre os seus fundamentos e orientações específicas.</a:t>
            </a:r>
          </a:p>
          <a:p>
            <a:pPr algn="ctr"/>
            <a:endParaRPr lang="pt-BR" b="1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>
                <a:solidFill>
                  <a:srgbClr val="0066CC"/>
                </a:solidFill>
                <a:latin typeface="Calibri" pitchFamily="34" charset="0"/>
              </a:rPr>
              <a:t>Síntese do Contexto Histórico Legal da Formação dos Trabalhadores Técnicos da Saúde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1996 - lei 9394/96 (LDB) – estabelece as Diretrizes e Bases da Educação    Nacional.</a:t>
            </a:r>
          </a:p>
          <a:p>
            <a:pPr>
              <a:lnSpc>
                <a:spcPct val="90000"/>
              </a:lnSpc>
              <a:buClr>
                <a:srgbClr val="0066CC"/>
              </a:buClr>
              <a:buFont typeface="Wingdings" pitchFamily="2" charset="2"/>
              <a:buNone/>
            </a:pPr>
            <a:endParaRPr lang="pt-BR" sz="200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1997 - decreto 2208/97 regulamenta a Educação Profissional: níveis básico, técnico e tecnológico.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000">
                <a:latin typeface="Calibri" pitchFamily="34" charset="0"/>
              </a:rPr>
              <a:t>	- Parecer CNE/CBE 17/97 – Estabelece as diretrizes operacionais para a educação profissional em nível nacional.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00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1999 - Parecer CNE/CEB 16/99 – Trata das Diretrizes Curriculares Nacionais para a Educação Profissional de Nível Técnico.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000">
                <a:latin typeface="Calibri" pitchFamily="34" charset="0"/>
              </a:rPr>
              <a:t>	- Resolução CNE/CEB 04/99 – institui as Diretrizes Curriculares Nacionais para a Educação Profissional de Nível Técnico.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000">
              <a:latin typeface="Calibri" pitchFamily="34" charset="0"/>
            </a:endParaRPr>
          </a:p>
          <a:p>
            <a:pPr>
              <a:buFontTx/>
              <a:buNone/>
            </a:pPr>
            <a:endParaRPr lang="pt-BR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143000" y="762000"/>
            <a:ext cx="7696200" cy="54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66CC"/>
                </a:solidFill>
                <a:latin typeface="Calibri" pitchFamily="34" charset="0"/>
              </a:rPr>
              <a:t>Currículo (Definição)</a:t>
            </a:r>
          </a:p>
          <a:p>
            <a:endParaRPr lang="pt-BR">
              <a:latin typeface="Calibri" pitchFamily="34" charset="0"/>
            </a:endParaRPr>
          </a:p>
          <a:p>
            <a:pPr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Associação de currículo com plano de curso, lista de conteúdos, grade de atividades e/ou grade curricular;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 Concepção curricular mais ampla incluindo as relações inter-pessoais, as aprendizagens não prescritas, o ambiente institucional, enfim, “todo o trabalho desenvolvido dentro da escola”;</a:t>
            </a:r>
          </a:p>
          <a:p>
            <a:pPr>
              <a:buClr>
                <a:srgbClr val="0066CC"/>
              </a:buClr>
              <a:buFont typeface="Wingdings" pitchFamily="2" charset="2"/>
              <a:buChar char="ü"/>
            </a:pPr>
            <a:endParaRPr lang="pt-BR" sz="2000" b="1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Definição das propostas curriculares: elaboradas pela própria instituição, geralmente de forma coletiva (incluindo, de forma variável, direção, coordenação técnica e docente, corpo docente); 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 Os referenciais para a definição dessa proposta são, principalmente, os Parâmetros Curriculares Nacionais, as “necessidades” do mercado de trabalho e, em menor medida, o perfil profissional e as características regionais.</a:t>
            </a:r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143000" y="762000"/>
            <a:ext cx="7696200" cy="582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66CC"/>
                </a:solidFill>
                <a:latin typeface="Calibri" pitchFamily="34" charset="0"/>
              </a:rPr>
              <a:t>Currículo (competências)</a:t>
            </a:r>
          </a:p>
          <a:p>
            <a:endParaRPr lang="pt-BR" sz="2800" b="1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A maior parte dos entrevistados relacionam o conceito aos conhecimentos e, sobretudo, </a:t>
            </a:r>
            <a:r>
              <a:rPr lang="pt-BR" sz="2000" b="1">
                <a:latin typeface="Calibri" pitchFamily="34" charset="0"/>
              </a:rPr>
              <a:t>habilidades </a:t>
            </a:r>
            <a:r>
              <a:rPr lang="pt-BR" sz="2000">
                <a:latin typeface="Calibri" pitchFamily="34" charset="0"/>
              </a:rPr>
              <a:t>(principalmente, a de ser competente)</a:t>
            </a:r>
            <a:r>
              <a:rPr lang="pt-BR" sz="2000" b="1">
                <a:latin typeface="Calibri" pitchFamily="34" charset="0"/>
              </a:rPr>
              <a:t> </a:t>
            </a:r>
            <a:r>
              <a:rPr lang="pt-BR" sz="2000">
                <a:latin typeface="Calibri" pitchFamily="34" charset="0"/>
              </a:rPr>
              <a:t>que o discente deve adquirir com vistas a atender às necessidades do mercado de trabalho;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 Em alguns casos, não souberam responder à indagação, mesmo quando declaram utilizar a avaliação por competências como eixo de organização curricular;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Constata-se a existência de dificuldades de compreensão e utilização do conceito. Utilização meramente formal, ou simples substituição dos antigos objetivos pelas atuais competências;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 Outros poucos entrevistados ainda declararam que suas instituições optaram por não aderir a essa conceituação, continuando a trabalhar “por objetivos”;</a:t>
            </a:r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6627" name="Text Box 1027"/>
          <p:cNvSpPr txBox="1">
            <a:spLocks noChangeArrowheads="1"/>
          </p:cNvSpPr>
          <p:nvPr/>
        </p:nvSpPr>
        <p:spPr bwMode="auto">
          <a:xfrm>
            <a:off x="1143000" y="762000"/>
            <a:ext cx="7696200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66CC"/>
                </a:solidFill>
                <a:latin typeface="Calibri" pitchFamily="34" charset="0"/>
              </a:rPr>
              <a:t>Currículo (competências)</a:t>
            </a:r>
          </a:p>
          <a:p>
            <a:endParaRPr lang="pt-BR" sz="2800" b="1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A maior parte das instituições que aderem ao modelo de competências utiliza os Parâmetros Curriculares Nacionais como principal referência para sua definição;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Algumas implicações da adoção do modelo de competências segundo os entrevistados: formação de um profissional diferente (mais responsável, mais crítico, mais participativo, mais adequado ao mercado de trabalho ou com uma visão mais humanista); mudanças operacionais importantes no novo sistema: flexibilização e/ou integração do currículo, gestão do curso (principalmente, no que diz respeito à contratação de docentes);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 Para alguns, não houve impacto concreto na adoção desse modelo - dificuldades para lidar com ele ou mesmo rechaço.</a:t>
            </a:r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6628" name="Text Box 1028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143000" y="762000"/>
            <a:ext cx="7696200" cy="442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66CC"/>
                </a:solidFill>
                <a:latin typeface="Calibri" pitchFamily="34" charset="0"/>
              </a:rPr>
              <a:t>Currículo (conteúdos de ensino, conteúdos relacionados com o SUS)</a:t>
            </a:r>
          </a:p>
          <a:p>
            <a:endParaRPr lang="pt-BR" sz="2800" b="1">
              <a:solidFill>
                <a:srgbClr val="0066CC"/>
              </a:solidFill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A seleção dos conteúdos de ensino é pautada basicamente pelos Referenciais Curriculares Nacionais (MEC) e pelos “requerimentos” do mercado;</a:t>
            </a:r>
          </a:p>
          <a:p>
            <a:pPr>
              <a:buClr>
                <a:srgbClr val="0066CC"/>
              </a:buClr>
              <a:buFont typeface="Wingdings" pitchFamily="2" charset="2"/>
              <a:buChar char="ü"/>
            </a:pPr>
            <a:endParaRPr lang="pt-BR" sz="2000" b="1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Embora pautada pelos Referenciais Curriculares Nacionais, reflexões acerca do SUS e do processo de trabalho em saúde são trabalhadas, na maioria dos casos, de forma inespecífica ao longo do curso;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0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 Grau de aprofundamento e debate dos conteúdos é muito variável, apresentando situações diferenciadas de instituição para instituição.</a:t>
            </a:r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143000"/>
            <a:ext cx="76962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66CC"/>
                </a:solidFill>
                <a:latin typeface="Calibri" pitchFamily="34" charset="0"/>
              </a:rPr>
              <a:t>Organização da pesquisa na instituição</a:t>
            </a:r>
          </a:p>
          <a:p>
            <a:pPr algn="ctr"/>
            <a:endParaRPr lang="pt-BR" sz="2800" b="1">
              <a:solidFill>
                <a:srgbClr val="0066CC"/>
              </a:solidFill>
              <a:latin typeface="Calibri" pitchFamily="34" charset="0"/>
            </a:endParaRPr>
          </a:p>
          <a:p>
            <a:pPr algn="just">
              <a:spcBef>
                <a:spcPct val="10000"/>
              </a:spcBef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200">
                <a:latin typeface="Calibri" pitchFamily="34" charset="0"/>
              </a:rPr>
              <a:t>Tendencialmente, as instituições não desenvolvem projetos de pesquisa - a ideia de “pesquisa” está assimilada à busca de informação (e não à produção de conhecimento).</a:t>
            </a:r>
          </a:p>
          <a:p>
            <a:endParaRPr lang="pt-BR" sz="2000" b="1">
              <a:latin typeface="Calibri" pitchFamily="34" charset="0"/>
            </a:endParaRPr>
          </a:p>
          <a:p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066800" y="1143000"/>
            <a:ext cx="7696200" cy="520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66CC"/>
                </a:solidFill>
                <a:latin typeface="Calibri" pitchFamily="34" charset="0"/>
              </a:rPr>
              <a:t>Qualificação docente</a:t>
            </a:r>
          </a:p>
          <a:p>
            <a:endParaRPr lang="pt-BR" sz="2200" b="1">
              <a:solidFill>
                <a:srgbClr val="0066CC"/>
              </a:solidFill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200">
                <a:latin typeface="Calibri" pitchFamily="34" charset="0"/>
              </a:rPr>
              <a:t>Há uma demanda de formação continuada por parte dos docentes, especialmente para preparação didático-pedagógica e/ou atualização;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2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200">
                <a:latin typeface="Calibri" pitchFamily="34" charset="0"/>
              </a:rPr>
              <a:t> Há oferta de capacitação específica em algumas instituições; em outras há incentivos diretos (através de financiamento ou liberação dos docentes) ou indiretos (que os docentes procurem formação fora da instituição);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2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200">
                <a:latin typeface="Calibri" pitchFamily="34" charset="0"/>
              </a:rPr>
              <a:t> Em algumas instituições, essas atividades são consideradas de responsabilidade e iniciativa do professor.</a:t>
            </a:r>
          </a:p>
          <a:p>
            <a:endParaRPr lang="pt-BR" sz="2000" b="1">
              <a:latin typeface="Calibri" pitchFamily="34" charset="0"/>
            </a:endParaRPr>
          </a:p>
          <a:p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66800" y="1143000"/>
            <a:ext cx="7696200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66CC"/>
                </a:solidFill>
                <a:latin typeface="Calibri" pitchFamily="34" charset="0"/>
              </a:rPr>
              <a:t>Estágios</a:t>
            </a:r>
          </a:p>
          <a:p>
            <a:pPr>
              <a:buFont typeface="Wingdings" pitchFamily="2" charset="2"/>
              <a:buChar char="ü"/>
            </a:pPr>
            <a:endParaRPr lang="pt-BR" b="1">
              <a:solidFill>
                <a:srgbClr val="0066CC"/>
              </a:solidFill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200">
                <a:latin typeface="Calibri" pitchFamily="34" charset="0"/>
              </a:rPr>
              <a:t>Alguns entrevistados relatam dificuldades para arranjarem espaços ou horários adequados e, em alguns poucos casos, não há supervisão específica;</a:t>
            </a: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endParaRPr lang="pt-BR" sz="2200">
              <a:latin typeface="Calibri" pitchFamily="34" charset="0"/>
            </a:endParaRPr>
          </a:p>
          <a:p>
            <a:pPr algn="just"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200">
                <a:latin typeface="Calibri" pitchFamily="34" charset="0"/>
              </a:rPr>
              <a:t> Forma de articulação entre teoria e prática é variável. Podem ser desenvolvidas de forma concomitante ou subseqüente.</a:t>
            </a:r>
          </a:p>
          <a:p>
            <a:pPr>
              <a:buFont typeface="Wingdings" pitchFamily="2" charset="2"/>
              <a:buChar char="ü"/>
            </a:pPr>
            <a:endParaRPr lang="pt-BR" sz="2000" b="1">
              <a:latin typeface="Calibri" pitchFamily="34" charset="0"/>
            </a:endParaRPr>
          </a:p>
          <a:p>
            <a:endParaRPr lang="pt-BR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99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3886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2000 - Referenciais Curriculares Nacionais – Estabelece os Referenciais Curriculares Nacionais para a Educação Profissional de Nível Técnico.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000">
              <a:solidFill>
                <a:schemeClr val="accent2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2004 - Decreto 5154/2004 regulamenta artigos 39-41 da LDB.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000">
                <a:latin typeface="Calibri" pitchFamily="34" charset="0"/>
              </a:rPr>
              <a:t> 	- Parecer CNE/CBE 39/2004 – aplicação do Decreto 51/2004 na Educação Profissional Técnica de Nível Médio e no Ensino Médio.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00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2005  - Resolução 01/2005 – Atualiza as Diretrizes Nacionais para a Educação Profissional à luz do Decreto 5154/2004.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00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0066CC"/>
              </a:buClr>
              <a:buFont typeface="Wingdings" pitchFamily="2" charset="2"/>
              <a:buChar char="ü"/>
            </a:pPr>
            <a:r>
              <a:rPr lang="pt-BR" sz="2000">
                <a:latin typeface="Calibri" pitchFamily="34" charset="0"/>
              </a:rPr>
              <a:t>2008 - Resolução 03/2008 – dispõe sobre a instituição e a implantação do Catálogo Nacional de Cursos Técnicos de Nível Médio. 17 habilitações da Saúde.</a:t>
            </a:r>
            <a:endParaRPr lang="pt-BR" sz="2000">
              <a:solidFill>
                <a:schemeClr val="accent2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sz="200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772400" cy="51816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AR" sz="2400" b="1">
                <a:solidFill>
                  <a:srgbClr val="0066CC"/>
                </a:solidFill>
                <a:latin typeface="Calibri" pitchFamily="34" charset="0"/>
              </a:rPr>
              <a:t>Organização do Sistema Educacional Brasileiro</a:t>
            </a:r>
            <a:endParaRPr lang="pt-BR" sz="2400">
              <a:solidFill>
                <a:srgbClr val="0066CC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pt-BR" sz="2000" b="1">
              <a:solidFill>
                <a:srgbClr val="0066CC"/>
              </a:solidFill>
              <a:latin typeface="Calibri" pitchFamily="34" charset="0"/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 b="1">
                <a:latin typeface="Calibri" pitchFamily="34" charset="0"/>
                <a:cs typeface="Times New Roman" charset="0"/>
              </a:rPr>
              <a:t>Educação Básica: obrigatoriedade</a:t>
            </a:r>
            <a:endParaRPr lang="pt-BR" sz="2000">
              <a:latin typeface="Calibri" pitchFamily="34" charset="0"/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- Educação Infantil (creche e pré-escola) </a:t>
            </a:r>
            <a:endParaRPr lang="pt-BR" sz="2000">
              <a:solidFill>
                <a:srgbClr val="FF3300"/>
              </a:solidFill>
              <a:latin typeface="Calibri" pitchFamily="34" charset="0"/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pt-BR" sz="2000">
                <a:latin typeface="Calibri" pitchFamily="34" charset="0"/>
                <a:cs typeface="Times New Roman" charset="0"/>
              </a:rPr>
              <a:t>Ensino Fundamental (2 ciclos – total de 9 anos) a partir dos 6 anos de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idade.</a:t>
            </a:r>
            <a:endParaRPr lang="pt-BR" sz="2000">
              <a:solidFill>
                <a:srgbClr val="FF3300"/>
              </a:solidFill>
              <a:latin typeface="Calibri" pitchFamily="34" charset="0"/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- Ensino Médio.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pt-BR" sz="2000">
              <a:solidFill>
                <a:srgbClr val="FF0000"/>
              </a:solidFill>
              <a:latin typeface="Calibri" pitchFamily="34" charset="0"/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 b="1">
                <a:latin typeface="Calibri" pitchFamily="34" charset="0"/>
                <a:cs typeface="Times New Roman" charset="0"/>
              </a:rPr>
              <a:t>Educação Profissional:</a:t>
            </a:r>
            <a:endParaRPr lang="pt-BR" sz="2000">
              <a:latin typeface="Calibri" pitchFamily="34" charset="0"/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- Formação Inicial e Continuada ou Qualificação Profissional (ensino fundamental); 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- Educação Profissional Técnica de Nível Médio (ensino médio):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articulada com o ensino médio (integrada ou concomitante)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subseqüente (ensino médio concluído);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- Educação Profissional Tecnológica de Graduação e Pós-Graduação (ensino superior).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pt-BR" sz="2000" b="1">
              <a:latin typeface="Calibri" pitchFamily="34" charset="0"/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 b="1">
                <a:latin typeface="Calibri" pitchFamily="34" charset="0"/>
                <a:cs typeface="Times New Roman" charset="0"/>
              </a:rPr>
              <a:t>Educação Superior:</a:t>
            </a:r>
            <a:endParaRPr lang="pt-BR" sz="2000">
              <a:latin typeface="Calibri" pitchFamily="34" charset="0"/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- Graduação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- Pós-graduação.</a:t>
            </a:r>
            <a:endParaRPr lang="pt-BR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772400" cy="5181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AR" sz="2800" b="1">
                <a:solidFill>
                  <a:srgbClr val="0066CC"/>
                </a:solidFill>
                <a:latin typeface="Calibri" pitchFamily="34" charset="0"/>
              </a:rPr>
              <a:t>Organização do Sistema Educacional</a:t>
            </a:r>
            <a:r>
              <a:rPr lang="es-AR" sz="2400" b="1">
                <a:solidFill>
                  <a:srgbClr val="0066CC"/>
                </a:solidFill>
                <a:latin typeface="Calibri" pitchFamily="34" charset="0"/>
              </a:rPr>
              <a:t> </a:t>
            </a:r>
            <a:r>
              <a:rPr lang="es-AR" sz="2800" b="1">
                <a:solidFill>
                  <a:srgbClr val="0066CC"/>
                </a:solidFill>
                <a:latin typeface="Calibri" pitchFamily="34" charset="0"/>
              </a:rPr>
              <a:t>Brasileiro</a:t>
            </a:r>
            <a:endParaRPr lang="pt-BR" sz="2800">
              <a:solidFill>
                <a:srgbClr val="0066CC"/>
              </a:solidFill>
              <a:latin typeface="Calibri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sz="2400" b="1">
              <a:solidFill>
                <a:srgbClr val="0066CC"/>
              </a:solidFill>
              <a:latin typeface="Calibri" pitchFamily="34" charset="0"/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sz="2000" b="1">
                <a:latin typeface="Calibri" pitchFamily="34" charset="0"/>
                <a:cs typeface="Times New Roman" charset="0"/>
              </a:rPr>
              <a:t>	Educação de Jovens e Adultos:</a:t>
            </a:r>
            <a:endParaRPr lang="pt-BR" sz="2000">
              <a:latin typeface="Calibri" pitchFamily="34" charset="0"/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sz="2000">
              <a:solidFill>
                <a:srgbClr val="000000"/>
              </a:solidFill>
              <a:latin typeface="Calibri" pitchFamily="34" charset="0"/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sz="2000">
                <a:solidFill>
                  <a:srgbClr val="000000"/>
                </a:solidFill>
                <a:latin typeface="Calibri" pitchFamily="34" charset="0"/>
                <a:cs typeface="Times New Roman" charset="0"/>
              </a:rPr>
              <a:t>	Deverá articular-se, preferencialmente, com a educação profissional. 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sz="2000">
              <a:latin typeface="Calibri" pitchFamily="34" charset="0"/>
              <a:cs typeface="Times New Roman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	Os sistemas de ensino manterão cursos e exames supletivos, que compreenderão a base nacional comum do currículo: uma no nível de conclusão do ensino fundamental para os maiores de quinze anos; e outro no nível de conclusão do ensino médio para os maiores de dezoito anos.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sz="2000">
              <a:latin typeface="Calibri" pitchFamily="34" charset="0"/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sz="2000">
                <a:latin typeface="Calibri" pitchFamily="34" charset="0"/>
                <a:cs typeface="Times New Roman" charset="0"/>
              </a:rPr>
              <a:t>	Possibilidade de certificação de habilidades e conhecimentos adquiridos por meios informais.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000">
              <a:latin typeface="Calibri" pitchFamily="34" charset="0"/>
            </a:endParaRPr>
          </a:p>
          <a:p>
            <a:pPr>
              <a:buFontTx/>
              <a:buNone/>
            </a:pPr>
            <a:endParaRPr lang="pt-BR" sz="2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685800"/>
            <a:ext cx="7924800" cy="51816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AR" sz="2400" b="1">
                <a:solidFill>
                  <a:srgbClr val="0066CC"/>
                </a:solidFill>
                <a:latin typeface="Calibri" pitchFamily="34" charset="0"/>
              </a:rPr>
              <a:t>Instituições responsáveis pela regulação da formação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PE" sz="2000" b="1">
                <a:latin typeface="Calibri" pitchFamily="34" charset="0"/>
                <a:cs typeface="Arial" charset="0"/>
              </a:rPr>
              <a:t>Ministério da Educação</a:t>
            </a:r>
            <a:r>
              <a:rPr lang="es-PE" sz="2000">
                <a:latin typeface="Calibri" pitchFamily="34" charset="0"/>
                <a:cs typeface="Arial" charset="0"/>
              </a:rPr>
              <a:t> (MEC) - autoriza o funcionamento da instituição,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E" sz="2000">
                <a:latin typeface="Calibri" pitchFamily="34" charset="0"/>
                <a:cs typeface="Arial" charset="0"/>
              </a:rPr>
              <a:t>aprova os cursos e valida os certificados educacionais em âmbito federal.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PE" sz="2000" b="1">
              <a:latin typeface="Calibri" pitchFamily="34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E" sz="2000" b="1">
                <a:latin typeface="Calibri" pitchFamily="34" charset="0"/>
                <a:cs typeface="Arial" charset="0"/>
              </a:rPr>
              <a:t>Conselhos Estaduais de Educação</a:t>
            </a:r>
            <a:r>
              <a:rPr lang="es-PE" sz="2000">
                <a:latin typeface="Calibri" pitchFamily="34" charset="0"/>
                <a:cs typeface="Arial" charset="0"/>
              </a:rPr>
              <a:t> – autorizam, reconhecem 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E" sz="2000">
                <a:latin typeface="Calibri" pitchFamily="34" charset="0"/>
                <a:cs typeface="Arial" charset="0"/>
              </a:rPr>
              <a:t>supervisionam os cursos integrantes do sistema estadual de educação.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PE" sz="2000" b="1">
              <a:latin typeface="Calibri" pitchFamily="34" charset="0"/>
              <a:cs typeface="Arial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E" sz="2000" b="1">
                <a:latin typeface="Calibri" pitchFamily="34" charset="0"/>
                <a:cs typeface="Arial" charset="0"/>
              </a:rPr>
              <a:t>Ministerio da Saúde</a:t>
            </a:r>
            <a:r>
              <a:rPr lang="es-PE" sz="2000">
                <a:latin typeface="Calibri" pitchFamily="34" charset="0"/>
                <a:cs typeface="Arial" charset="0"/>
              </a:rPr>
              <a:t> (MS) - é responsável pela elaboracão das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E" sz="2000">
                <a:latin typeface="Calibri" pitchFamily="34" charset="0"/>
                <a:cs typeface="Arial" charset="0"/>
              </a:rPr>
              <a:t>Diretrizes Curriculares Nacionais das Habilitacões Técnicas.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PE" sz="2000">
              <a:latin typeface="Calibri" pitchFamily="34" charset="0"/>
              <a:cs typeface="Arial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AR" sz="2400" b="1">
                <a:solidFill>
                  <a:srgbClr val="0066CC"/>
                </a:solidFill>
                <a:latin typeface="Calibri" pitchFamily="34" charset="0"/>
              </a:rPr>
              <a:t>Instituições responsáveis pela regulação do exercício profissional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PE" sz="2000" b="1">
                <a:latin typeface="Calibri" pitchFamily="34" charset="0"/>
              </a:rPr>
              <a:t>Conselhos Profissionais</a:t>
            </a:r>
            <a:r>
              <a:rPr lang="es-PE" sz="2000">
                <a:latin typeface="Calibri" pitchFamily="34" charset="0"/>
              </a:rPr>
              <a:t> - correspondentes às profissões de nível superior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PE" sz="2000">
                <a:latin typeface="Calibri" pitchFamily="34" charset="0"/>
              </a:rPr>
              <a:t>em cada área de atuação, com exceção dos técnicos em radiologia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E" sz="2000">
                <a:latin typeface="Calibri" pitchFamily="34" charset="0"/>
              </a:rPr>
              <a:t>(grande variedade de situacões no que diz respeito aos procedimentos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E" sz="2000">
                <a:latin typeface="Calibri" pitchFamily="34" charset="0"/>
              </a:rPr>
              <a:t>de registro e regulacão, assim como de jurisdição).</a:t>
            </a:r>
            <a:r>
              <a:rPr lang="es-PE" sz="2000" b="1">
                <a:latin typeface="Calibri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00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sz="1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7772400" cy="1905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r>
              <a:rPr lang="pt-BR" sz="4800" b="1">
                <a:solidFill>
                  <a:srgbClr val="0066CC"/>
                </a:solidFill>
                <a:latin typeface="Calibri" pitchFamily="34" charset="0"/>
              </a:rPr>
              <a:t>ETAPA QUANTITATIVA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pic>
        <p:nvPicPr>
          <p:cNvPr id="10243" name="Espaço Reservado para Conteúdo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371600"/>
            <a:ext cx="777240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066800" y="228600"/>
            <a:ext cx="76962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200" b="1">
                <a:latin typeface="Calibri" pitchFamily="34" charset="0"/>
              </a:rPr>
              <a:t>Estabelecimentos, por Dependência Administrativa, segundo Grandes Regiões e Unidades da Federação (2007)</a:t>
            </a:r>
            <a:r>
              <a:rPr lang="pt-BR" sz="2200">
                <a:latin typeface="Calibri" pitchFamily="34" charset="0"/>
              </a:rPr>
              <a:t> </a:t>
            </a:r>
            <a:br>
              <a:rPr lang="pt-BR" sz="2200">
                <a:latin typeface="Calibri" pitchFamily="34" charset="0"/>
              </a:rPr>
            </a:br>
            <a:endParaRPr lang="pt-BR" sz="2200">
              <a:latin typeface="Calibri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066800" y="5638800"/>
            <a:ext cx="166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latin typeface="Calibri" pitchFamily="34" charset="0"/>
              </a:rPr>
              <a:t>Fonte: CNCT/MEC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sz="2400">
              <a:latin typeface="Calibri" pitchFamily="34" charset="0"/>
            </a:endParaRPr>
          </a:p>
          <a:p>
            <a:pPr algn="ctr">
              <a:buFontTx/>
              <a:buNone/>
            </a:pPr>
            <a:endParaRPr lang="pt-BR" sz="4800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066800" y="228600"/>
            <a:ext cx="769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latin typeface="Calibri" pitchFamily="34" charset="0"/>
                <a:cs typeface="Arial" charset="0"/>
              </a:rPr>
              <a:t>Cursos de Habilitação Técnica em Saúde no Brasil, segundo subáreas de formação, nas grandes regiões (2007)</a:t>
            </a:r>
            <a:r>
              <a:rPr lang="pt-BR" b="1">
                <a:latin typeface="Calibri" pitchFamily="34" charset="0"/>
              </a:rPr>
              <a:t/>
            </a:r>
            <a:br>
              <a:rPr lang="pt-BR" b="1">
                <a:latin typeface="Calibri" pitchFamily="34" charset="0"/>
              </a:rPr>
            </a:br>
            <a:endParaRPr lang="pt-BR" b="1">
              <a:latin typeface="Calibri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762000" y="6019800"/>
            <a:ext cx="166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latin typeface="Calibri" pitchFamily="34" charset="0"/>
              </a:rPr>
              <a:t>Fonte: CNCT/MEC</a:t>
            </a:r>
          </a:p>
        </p:txBody>
      </p:sp>
      <p:pic>
        <p:nvPicPr>
          <p:cNvPr id="11270" name="Espaço Reservado para Conteúdo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371600"/>
            <a:ext cx="8280400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1324</Words>
  <Application>Microsoft Office PowerPoint</Application>
  <PresentationFormat>Apresentação na tela (4:3)</PresentationFormat>
  <Paragraphs>148</Paragraphs>
  <Slides>26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26</vt:i4>
      </vt:variant>
    </vt:vector>
  </HeadingPairs>
  <TitlesOfParts>
    <vt:vector size="34" baseType="lpstr">
      <vt:lpstr>Times New Roman</vt:lpstr>
      <vt:lpstr>Calibri</vt:lpstr>
      <vt:lpstr>Tahoma</vt:lpstr>
      <vt:lpstr>Arial</vt:lpstr>
      <vt:lpstr>Wingdings</vt:lpstr>
      <vt:lpstr>Estrutura padrão</vt:lpstr>
      <vt:lpstr>Gráfico do Microsoft Excel</vt:lpstr>
      <vt:lpstr>Gráfico do Microsoft Graph 2000</vt:lpstr>
      <vt:lpstr>Slide 1</vt:lpstr>
      <vt:lpstr>Síntese do Contexto Histórico Legal da Formação dos Trabalhadores Técnicos da Saúde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Fiocruz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Epsjv</dc:creator>
  <cp:lastModifiedBy>EPSJV</cp:lastModifiedBy>
  <cp:revision>44</cp:revision>
  <dcterms:created xsi:type="dcterms:W3CDTF">2012-11-13T13:08:38Z</dcterms:created>
  <dcterms:modified xsi:type="dcterms:W3CDTF">2012-12-04T16:45:42Z</dcterms:modified>
</cp:coreProperties>
</file>