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9"/>
  </p:notesMasterIdLst>
  <p:sldIdLst>
    <p:sldId id="301" r:id="rId2"/>
    <p:sldId id="327" r:id="rId3"/>
    <p:sldId id="322" r:id="rId4"/>
    <p:sldId id="323" r:id="rId5"/>
    <p:sldId id="324" r:id="rId6"/>
    <p:sldId id="341" r:id="rId7"/>
    <p:sldId id="328" r:id="rId8"/>
    <p:sldId id="329" r:id="rId9"/>
    <p:sldId id="330" r:id="rId10"/>
    <p:sldId id="331" r:id="rId11"/>
    <p:sldId id="342" r:id="rId12"/>
    <p:sldId id="343" r:id="rId13"/>
    <p:sldId id="344" r:id="rId14"/>
    <p:sldId id="345" r:id="rId15"/>
    <p:sldId id="340" r:id="rId16"/>
    <p:sldId id="347" r:id="rId17"/>
    <p:sldId id="334" r:id="rId18"/>
    <p:sldId id="258" r:id="rId19"/>
    <p:sldId id="304" r:id="rId20"/>
    <p:sldId id="296" r:id="rId21"/>
    <p:sldId id="297" r:id="rId22"/>
    <p:sldId id="335" r:id="rId23"/>
    <p:sldId id="348" r:id="rId24"/>
    <p:sldId id="263" r:id="rId25"/>
    <p:sldId id="264" r:id="rId26"/>
    <p:sldId id="313" r:id="rId27"/>
    <p:sldId id="283" r:id="rId28"/>
    <p:sldId id="266" r:id="rId29"/>
    <p:sldId id="320" r:id="rId30"/>
    <p:sldId id="321" r:id="rId31"/>
    <p:sldId id="285" r:id="rId32"/>
    <p:sldId id="286" r:id="rId33"/>
    <p:sldId id="268" r:id="rId34"/>
    <p:sldId id="269" r:id="rId35"/>
    <p:sldId id="307" r:id="rId36"/>
    <p:sldId id="308" r:id="rId37"/>
    <p:sldId id="309" r:id="rId38"/>
    <p:sldId id="318" r:id="rId39"/>
    <p:sldId id="317" r:id="rId40"/>
    <p:sldId id="316" r:id="rId41"/>
    <p:sldId id="314" r:id="rId42"/>
    <p:sldId id="315" r:id="rId43"/>
    <p:sldId id="278" r:id="rId44"/>
    <p:sldId id="295" r:id="rId45"/>
    <p:sldId id="298" r:id="rId46"/>
    <p:sldId id="337" r:id="rId47"/>
    <p:sldId id="339" r:id="rId4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3077" autoAdjust="0"/>
  </p:normalViewPr>
  <p:slideViewPr>
    <p:cSldViewPr>
      <p:cViewPr varScale="1">
        <p:scale>
          <a:sx n="61" d="100"/>
          <a:sy n="61" d="100"/>
        </p:scale>
        <p:origin x="-7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9E7C28-D5B2-49E7-96BD-7572B50E70E9}" type="datetimeFigureOut">
              <a:rPr lang="es-UY"/>
              <a:pPr>
                <a:defRPr/>
              </a:pPr>
              <a:t>04/12/2012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UY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UY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AE8959-37E6-4171-B858-0E8EC92BD78E}" type="slidenum">
              <a:rPr lang="es-UY"/>
              <a:pPr>
                <a:defRPr/>
              </a:pPr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s-UY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9A0B5F-CD01-4273-B6DC-71D5E5480A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UY" smtClean="0"/>
              <a:t>el MSP es el unico que habilita, tanto a las privadas como la Udelar</a:t>
            </a:r>
          </a:p>
          <a:p>
            <a:endParaRPr lang="es-UY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A8F972-3B2D-4F9A-8580-B268972DD342}" type="slidenum">
              <a:rPr lang="es-UY" smtClean="0"/>
              <a:pPr>
                <a:defRPr/>
              </a:pPr>
              <a:t>16</a:t>
            </a:fld>
            <a:endParaRPr lang="es-UY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s-UY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s-UY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s-UY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s-UY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s-UY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s-UY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s-UY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s-UY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2"/>
          <p:cNvSpPr>
            <a:spLocks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s-UY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UY" smtClean="0"/>
              <a:t>Recien en el año pasado aparece una Universidad privada con fines de lucro que llamada de la empresa que comienza a formar tecnicos de salud,  hemoterapia, radiolog, fisioterapia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B2A6BE-6662-4F77-BBC3-A3E68C6A1427}" type="slidenum">
              <a:rPr lang="es-UY" smtClean="0"/>
              <a:pPr>
                <a:defRPr/>
              </a:pPr>
              <a:t>12</a:t>
            </a:fld>
            <a:endParaRPr lang="es-UY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UY" smtClean="0"/>
              <a:t>La udelar y la fm porque estas escuelas  dependen de FM, El MEC habilita a las formacione privadas, 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08D70B-3DD1-4C3A-AF72-AD85E334AB36}" type="slidenum">
              <a:rPr lang="es-UY" smtClean="0"/>
              <a:pPr>
                <a:defRPr/>
              </a:pPr>
              <a:t>13</a:t>
            </a:fld>
            <a:endParaRPr lang="es-U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CA7E2-C657-4C05-911F-2DB315C12CDB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884DD-EE1A-4E0D-99B4-A63FDDE2A4F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70366-644C-4AD8-B869-53AFB7B462B2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1F238-8F06-43F9-A5F9-08B167CDCC0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FA439-F7BA-49F0-B853-58D80CF33DC1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BD950-EA06-4AE2-AE5B-6D2949F6F6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B32B8-AB14-4460-92BE-AEF20C16F7AB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D073E-4A86-42A6-8D28-E1B6C1E08A3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17FF5-386F-4A6C-92E6-76FC27195936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D53E5-7B3F-4599-AD01-A41376D783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A8335-8284-4124-A829-E6D83DD1FCEF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081C5-DDCA-45F6-A833-84F31CCC49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80E4D-21D0-4585-A6FC-8C59165EAD1D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E4FA4-1451-4E8A-BEAB-9232B15D46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C3E92-4669-4940-87A2-A657836AB0F6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0D732-1AA4-4902-B914-33796A10F7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EE337-D97D-4312-BE18-524239D945A4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16085-C9BB-49F6-81C8-2BCBB16D80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7E77E-95BD-4136-997E-4F8955D9E0BD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D1498-C4F5-4990-980B-7247488B056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55571-6529-4DD0-88F4-3CD6E9E8FB33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35D41-12FF-44FB-8071-25BF0F5450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007F36E7-458C-45AC-927D-77AD23772E94}" type="datetimeFigureOut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B3CB76CE-721A-419D-B04F-14A14B3FAD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smtClean="0"/>
          </a:p>
        </p:txBody>
      </p:sp>
      <p:sp>
        <p:nvSpPr>
          <p:cNvPr id="2051" name="10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smtClean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63713" y="333375"/>
            <a:ext cx="6945312" cy="2312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pic>
        <p:nvPicPr>
          <p:cNvPr id="205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8" y="0"/>
            <a:ext cx="9077325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2060575"/>
            <a:ext cx="6945313" cy="2312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5" name="12 Rectángulo"/>
          <p:cNvSpPr>
            <a:spLocks noChangeArrowheads="1"/>
          </p:cNvSpPr>
          <p:nvPr/>
        </p:nvSpPr>
        <p:spPr bwMode="auto">
          <a:xfrm>
            <a:off x="2843213" y="4292600"/>
            <a:ext cx="56896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  <a:spcBef>
                <a:spcPts val="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Escuela Universitaria de Tecnología Médica</a:t>
            </a:r>
          </a:p>
          <a:p>
            <a:pPr algn="r">
              <a:lnSpc>
                <a:spcPct val="80000"/>
              </a:lnSpc>
              <a:spcBef>
                <a:spcPts val="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Facultad de Medicina</a:t>
            </a:r>
          </a:p>
          <a:p>
            <a:pPr algn="r">
              <a:lnSpc>
                <a:spcPct val="80000"/>
              </a:lnSpc>
              <a:spcBef>
                <a:spcPts val="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Universidad de la República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549275"/>
            <a:ext cx="8362950" cy="611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39725">
              <a:lnSpc>
                <a:spcPct val="80000"/>
              </a:lnSpc>
              <a:spcBef>
                <a:spcPts val="65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UY" sz="2600">
                <a:solidFill>
                  <a:srgbClr val="000000"/>
                </a:solidFill>
              </a:rPr>
              <a:t>                          </a:t>
            </a:r>
            <a:r>
              <a:rPr lang="es-ES" sz="4000">
                <a:solidFill>
                  <a:srgbClr val="494949"/>
                </a:solidFill>
              </a:rPr>
              <a:t>Realizando</a:t>
            </a:r>
            <a:r>
              <a:rPr lang="es-ES" sz="2600">
                <a:solidFill>
                  <a:srgbClr val="000000"/>
                </a:solidFill>
              </a:rPr>
              <a:t/>
            </a:r>
            <a:br>
              <a:rPr lang="es-ES" sz="2600">
                <a:solidFill>
                  <a:srgbClr val="000000"/>
                </a:solidFill>
              </a:rPr>
            </a:br>
            <a:endParaRPr lang="es-ES" sz="2600">
              <a:solidFill>
                <a:srgbClr val="000000"/>
              </a:solidFill>
            </a:endParaRP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400" b="1">
                <a:solidFill>
                  <a:srgbClr val="000000"/>
                </a:solidFill>
              </a:rPr>
              <a:t>    </a:t>
            </a:r>
            <a:r>
              <a:rPr lang="es-ES" sz="2600" b="1">
                <a:solidFill>
                  <a:srgbClr val="000000"/>
                </a:solidFill>
              </a:rPr>
              <a:t>Revisión documental: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600">
                <a:solidFill>
                  <a:srgbClr val="000000"/>
                </a:solidFill>
              </a:rPr>
              <a:t>    Búsqueda de</a:t>
            </a:r>
            <a:r>
              <a:rPr lang="es-ES" sz="2600" b="1">
                <a:solidFill>
                  <a:srgbClr val="000000"/>
                </a:solidFill>
              </a:rPr>
              <a:t> </a:t>
            </a:r>
            <a:r>
              <a:rPr lang="es-ES" sz="2600">
                <a:solidFill>
                  <a:srgbClr val="000000"/>
                </a:solidFill>
              </a:rPr>
              <a:t>fuentes para el contexto histórico (Resoluciones de Comisión Directiva de EUTM y Consejo de Facultad de Medicina, historia de la Universidad, Plan estratégico de la Universidad de la República, etc)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400" b="1">
                <a:solidFill>
                  <a:srgbClr val="000000"/>
                </a:solidFill>
              </a:rPr>
              <a:t/>
            </a:r>
            <a:br>
              <a:rPr lang="es-ES" sz="2400" b="1">
                <a:solidFill>
                  <a:srgbClr val="000000"/>
                </a:solidFill>
              </a:rPr>
            </a:br>
            <a:r>
              <a:rPr lang="es-ES" sz="2600" b="1">
                <a:solidFill>
                  <a:srgbClr val="000000"/>
                </a:solidFill>
              </a:rPr>
              <a:t>Etapa Cuantitativa: 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600">
                <a:solidFill>
                  <a:srgbClr val="000000"/>
                </a:solidFill>
              </a:rPr>
              <a:t>    Aplicación de cuestionario acordado en el seminario de noviembre 2010 en Montevideo a los directores de Carrera y decanos del área salud tanto a nivel público como privado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600">
                <a:solidFill>
                  <a:srgbClr val="000000"/>
                </a:solidFill>
              </a:rPr>
              <a:t>    Análisis de resultados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600">
                <a:solidFill>
                  <a:srgbClr val="000000"/>
                </a:solidFill>
              </a:rPr>
              <a:t>    Datos del Sistema de Gestión de Bedelías (ingresos- egresos)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smtClean="0"/>
              <a:t>Comparación entre las instituciones a partir de las entrevistas y cuestionarios aplicados</a:t>
            </a:r>
            <a:r>
              <a:rPr lang="es-UY" smtClean="0"/>
              <a:t/>
            </a:r>
            <a:br>
              <a:rPr lang="es-UY" smtClean="0"/>
            </a:br>
            <a:endParaRPr lang="es-UY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endParaRPr lang="es-ES" sz="1600" b="1" smtClean="0"/>
          </a:p>
          <a:p>
            <a:endParaRPr lang="es-ES" sz="1800" smtClean="0"/>
          </a:p>
          <a:p>
            <a:pPr>
              <a:buFontTx/>
              <a:buNone/>
            </a:pPr>
            <a:r>
              <a:rPr lang="es-ES" sz="1800" smtClean="0"/>
              <a:t/>
            </a:r>
            <a:br>
              <a:rPr lang="es-ES" sz="1800" smtClean="0"/>
            </a:br>
            <a:r>
              <a:rPr lang="es-ES" sz="1800" smtClean="0"/>
              <a:t>1875                       1929              1950   1956           1979       1985    1996     2004    2009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0" y="3381375"/>
            <a:ext cx="9144000" cy="42863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11188" y="3165475"/>
            <a:ext cx="114300" cy="455613"/>
          </a:xfrm>
          <a:prstGeom prst="upArrow">
            <a:avLst>
              <a:gd name="adj1" fmla="val 50000"/>
              <a:gd name="adj2" fmla="val 9965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UY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2339975" y="3165475"/>
            <a:ext cx="114300" cy="4572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UY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3635375" y="3165475"/>
            <a:ext cx="114300" cy="4572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UY"/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7596188" y="3165475"/>
            <a:ext cx="114300" cy="455613"/>
          </a:xfrm>
          <a:prstGeom prst="upArrow">
            <a:avLst>
              <a:gd name="adj1" fmla="val 50000"/>
              <a:gd name="adj2" fmla="val 9965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UY"/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6948488" y="3165475"/>
            <a:ext cx="114300" cy="455613"/>
          </a:xfrm>
          <a:prstGeom prst="upArrow">
            <a:avLst>
              <a:gd name="adj1" fmla="val 50000"/>
              <a:gd name="adj2" fmla="val 9965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UY"/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4356100" y="3165475"/>
            <a:ext cx="114300" cy="455613"/>
          </a:xfrm>
          <a:prstGeom prst="upArrow">
            <a:avLst>
              <a:gd name="adj1" fmla="val 50000"/>
              <a:gd name="adj2" fmla="val 9965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UY"/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5435600" y="3141663"/>
            <a:ext cx="114300" cy="455612"/>
          </a:xfrm>
          <a:prstGeom prst="upArrow">
            <a:avLst>
              <a:gd name="adj1" fmla="val 50000"/>
              <a:gd name="adj2" fmla="val 9965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UY"/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6300788" y="3141663"/>
            <a:ext cx="114300" cy="455612"/>
          </a:xfrm>
          <a:prstGeom prst="upArrow">
            <a:avLst>
              <a:gd name="adj1" fmla="val 50000"/>
              <a:gd name="adj2" fmla="val 9965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UY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0" y="3670300"/>
            <a:ext cx="96853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700" b="1"/>
              <a:t>Fac. de                Fac. de              EUTM    Nutricion  EUTM    UCU   INDE   Fac. de</a:t>
            </a:r>
          </a:p>
          <a:p>
            <a:r>
              <a:rPr lang="es-ES" sz="1700" b="1"/>
              <a:t>Medicina          Odontología                      Dietética   Paysandu                  Enfermria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b="1" dirty="0" smtClean="0"/>
              <a:t>Naturaleza  Jurídica</a:t>
            </a: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graphicFrame>
        <p:nvGraphicFramePr>
          <p:cNvPr id="9261" name="Group 45"/>
          <p:cNvGraphicFramePr>
            <a:graphicFrameLocks noGrp="1"/>
          </p:cNvGraphicFramePr>
          <p:nvPr/>
        </p:nvGraphicFramePr>
        <p:xfrm>
          <a:off x="3132138" y="2276475"/>
          <a:ext cx="3311525" cy="3735388"/>
        </p:xfrm>
        <a:graphic>
          <a:graphicData uri="http://schemas.openxmlformats.org/drawingml/2006/table">
            <a:tbl>
              <a:tblPr/>
              <a:tblGrid>
                <a:gridCol w="1655762"/>
                <a:gridCol w="1655763"/>
              </a:tblGrid>
              <a:tr h="158908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Pública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Privada sin fines de lucro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pPr eaLnBrk="1" hangingPunct="1"/>
            <a:r>
              <a:rPr lang="es-UY" b="1" smtClean="0"/>
              <a:t>Habilitación</a:t>
            </a:r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200000"/>
              </a:lnSpc>
            </a:pPr>
            <a:r>
              <a:rPr lang="es-ES" smtClean="0"/>
              <a:t>UdelaR y F Med (3) </a:t>
            </a:r>
            <a:endParaRPr lang="es-UY" smtClean="0"/>
          </a:p>
          <a:p>
            <a:pPr lvl="1" eaLnBrk="1" hangingPunct="1">
              <a:lnSpc>
                <a:spcPct val="200000"/>
              </a:lnSpc>
            </a:pPr>
            <a:r>
              <a:rPr lang="es-ES" smtClean="0"/>
              <a:t>Udelar (4) </a:t>
            </a:r>
            <a:endParaRPr lang="es-UY" smtClean="0"/>
          </a:p>
          <a:p>
            <a:pPr lvl="1" eaLnBrk="1" hangingPunct="1">
              <a:lnSpc>
                <a:spcPct val="200000"/>
              </a:lnSpc>
            </a:pPr>
            <a:r>
              <a:rPr lang="es-ES" smtClean="0"/>
              <a:t>Ministerio de Educación y Cultura (3) * </a:t>
            </a:r>
            <a:endParaRPr lang="es-UY" smtClean="0"/>
          </a:p>
          <a:p>
            <a:pPr lvl="1" eaLnBrk="1" hangingPunct="1">
              <a:lnSpc>
                <a:spcPct val="200000"/>
              </a:lnSpc>
            </a:pPr>
            <a:r>
              <a:rPr lang="es-ES" smtClean="0"/>
              <a:t>Según Dato MEC: Lic. En Psicologia UNIFA (Sin ingresos Anuario estadistico 2009) </a:t>
            </a:r>
            <a:endParaRPr lang="es-UY" smtClean="0"/>
          </a:p>
          <a:p>
            <a:pPr eaLnBrk="1" hangingPunct="1"/>
            <a:endParaRPr lang="es-UY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Título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pPr eaLnBrk="1" hangingPunct="1"/>
            <a:r>
              <a:rPr lang="es-UY" smtClean="0"/>
              <a:t>Cargas horarias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23850" y="1628775"/>
          <a:ext cx="8424863" cy="40322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560598"/>
                <a:gridCol w="1247689"/>
                <a:gridCol w="1557064"/>
                <a:gridCol w="1251224"/>
                <a:gridCol w="1404144"/>
                <a:gridCol w="1404144"/>
              </a:tblGrid>
              <a:tr h="1074718"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Carrera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Duración en años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Total hora s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% Horas practicas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/>
                        <a:t>% Horas teoricas/practicas </a:t>
                      </a:r>
                      <a:endParaRPr lang="es-UY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% Horas </a:t>
                      </a:r>
                      <a:r>
                        <a:rPr lang="es-ES" sz="1800" dirty="0" smtClean="0"/>
                        <a:t>teóricas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 anchor="ctr"/>
                </a:tc>
              </a:tr>
              <a:tr h="826328"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Anatomía Patológica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3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1196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28%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11%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61%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</a:tr>
              <a:tr h="478746"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Hemoterapia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3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2849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/>
                        <a:t>39% </a:t>
                      </a:r>
                      <a:endParaRPr lang="es-UY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/>
                        <a:t>17% </a:t>
                      </a:r>
                      <a:endParaRPr lang="es-UY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44%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</a:tr>
              <a:tr h="826328"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Laboratorio Clínico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4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3880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/>
                        <a:t>50% </a:t>
                      </a:r>
                      <a:endParaRPr lang="es-UY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/>
                        <a:t>6% </a:t>
                      </a:r>
                      <a:endParaRPr lang="es-UY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44%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</a:tr>
              <a:tr h="826328">
                <a:tc>
                  <a:txBody>
                    <a:bodyPr/>
                    <a:lstStyle/>
                    <a:p>
                      <a:r>
                        <a:rPr lang="es-UY" sz="1800" dirty="0" err="1" smtClean="0"/>
                        <a:t>Imagenología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s-UY" sz="1800" dirty="0" smtClean="0"/>
                        <a:t>4</a:t>
                      </a:r>
                      <a:endParaRPr lang="es-UY" sz="1800" dirty="0"/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4070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/>
                        <a:t>39% </a:t>
                      </a:r>
                      <a:endParaRPr lang="es-UY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/>
                        <a:t>31% </a:t>
                      </a:r>
                      <a:endParaRPr lang="es-UY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/>
                        <a:t>30% </a:t>
                      </a:r>
                      <a:endParaRPr lang="es-UY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9523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476250"/>
            <a:ext cx="8435975" cy="1143000"/>
          </a:xfrm>
        </p:spPr>
        <p:txBody>
          <a:bodyPr/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s-ES_tradnl" sz="3200" b="1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Media, máximo y mínimo por cada título en  las horas de formación teórica, práctica y teórico- prácticas.</a:t>
            </a: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51063"/>
          <a:ext cx="8229600" cy="214153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02432"/>
                <a:gridCol w="463660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</a:tblGrid>
              <a:tr h="42797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/>
                        <a:t>Titulo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Practicas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Teo/pract.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Teóricas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 Totales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9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/>
                        <a:t>Max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97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/>
                        <a:t>Titulo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Practicas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Teo/pract.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Teóricas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 Totales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9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/>
                        <a:t>Licenciados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1395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3176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190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/>
                        <a:t>1041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2675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/>
                        <a:t>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1652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2505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1230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4061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4932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/>
                        <a:t>3418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95288" y="4724400"/>
          <a:ext cx="8229600" cy="151288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</a:tblGrid>
              <a:tr h="50290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/>
                        <a:t>Titulo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Practicas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/>
                        <a:t>Hs. Teo/</a:t>
                      </a:r>
                      <a:r>
                        <a:rPr lang="es-ES_tradnl" sz="1100" dirty="0" err="1"/>
                        <a:t>pract</a:t>
                      </a:r>
                      <a:r>
                        <a:rPr lang="es-ES_tradnl" sz="1100" dirty="0"/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Teóricas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Hs.  Totales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29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/>
                        <a:t>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6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Técnicos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932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1271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315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258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480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1113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1469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731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2309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/>
                        <a:t>2849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/>
                        <a:t>1196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>
          <a:xfrm>
            <a:off x="831850" y="260350"/>
            <a:ext cx="7772400" cy="1143000"/>
          </a:xfrm>
        </p:spPr>
        <p:txBody>
          <a:bodyPr/>
          <a:lstStyle/>
          <a:p>
            <a:pPr eaLnBrk="1" hangingPunct="1"/>
            <a:r>
              <a:rPr lang="es-UY" b="1" smtClean="0"/>
              <a:t>Reconocimiento</a:t>
            </a: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250000"/>
              </a:lnSpc>
            </a:pPr>
            <a:r>
              <a:rPr lang="es-ES" b="1" smtClean="0"/>
              <a:t>Privadas: </a:t>
            </a:r>
            <a:r>
              <a:rPr lang="es-ES" smtClean="0"/>
              <a:t>Ministerio de Educación y Cultura y Ministerio de Salud Pública (MSP) </a:t>
            </a:r>
            <a:endParaRPr lang="es-UY" smtClean="0"/>
          </a:p>
          <a:p>
            <a:pPr lvl="1" eaLnBrk="1" hangingPunct="1">
              <a:lnSpc>
                <a:spcPct val="250000"/>
              </a:lnSpc>
            </a:pPr>
            <a:r>
              <a:rPr lang="es-ES" b="1" smtClean="0"/>
              <a:t>Publicas: </a:t>
            </a:r>
            <a:r>
              <a:rPr lang="es-ES" smtClean="0"/>
              <a:t>UdelaR - MSP </a:t>
            </a:r>
            <a:endParaRPr lang="es-UY" smtClean="0"/>
          </a:p>
          <a:p>
            <a:pPr eaLnBrk="1" hangingPunct="1">
              <a:lnSpc>
                <a:spcPct val="250000"/>
              </a:lnSpc>
            </a:pPr>
            <a:endParaRPr lang="es-UY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84213" y="1557338"/>
            <a:ext cx="7772400" cy="4967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 algn="just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UY" sz="2600">
                <a:solidFill>
                  <a:srgbClr val="000000"/>
                </a:solidFill>
              </a:rPr>
              <a:t>Concentración de la formación en Montevideo.</a:t>
            </a:r>
          </a:p>
          <a:p>
            <a:pPr marL="339725" indent="-339725" algn="just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UY" sz="2600">
                <a:solidFill>
                  <a:srgbClr val="000000"/>
                </a:solidFill>
              </a:rPr>
              <a:t>Titulaciones de grado que incluyen Técnicos, Tecnólogos y Licenciados. </a:t>
            </a:r>
          </a:p>
          <a:p>
            <a:pPr marL="339725" indent="-339725" algn="just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UY" sz="2600">
                <a:solidFill>
                  <a:srgbClr val="000000"/>
                </a:solidFill>
              </a:rPr>
              <a:t>Cargas horarias de las formaciones desde 2500 a 4000 hs</a:t>
            </a:r>
          </a:p>
          <a:p>
            <a:pPr marL="339725" indent="-339725" algn="just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UY" sz="2600">
                <a:solidFill>
                  <a:srgbClr val="000000"/>
                </a:solidFill>
              </a:rPr>
              <a:t>Formación mayoritariamente pública y gratuita.</a:t>
            </a:r>
          </a:p>
          <a:p>
            <a:pPr marL="339725" indent="-339725" algn="just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UY" sz="2600">
                <a:solidFill>
                  <a:srgbClr val="000000"/>
                </a:solidFill>
              </a:rPr>
              <a:t>Formación Terciaria Universitaria.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763713" y="404813"/>
            <a:ext cx="5761037" cy="70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2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4000">
                <a:solidFill>
                  <a:srgbClr val="494949"/>
                </a:solidFill>
              </a:rPr>
              <a:t>Resultados Destacables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9725" y="-100013"/>
            <a:ext cx="9056688" cy="180022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UY" dirty="0" smtClean="0"/>
              <a:t/>
            </a:r>
            <a:br>
              <a:rPr lang="es-UY" dirty="0" smtClean="0"/>
            </a:br>
            <a:r>
              <a:rPr lang="es-ES" sz="4000" b="1" dirty="0" smtClean="0"/>
              <a:t>Síntesis del contexto histórico legal de las formaciones de los </a:t>
            </a:r>
            <a:br>
              <a:rPr lang="es-ES" sz="4000" b="1" dirty="0" smtClean="0"/>
            </a:br>
            <a:r>
              <a:rPr lang="es-ES" sz="4000" b="1" dirty="0" smtClean="0"/>
              <a:t>trabajadores técnicos en salud.</a:t>
            </a:r>
            <a:endParaRPr lang="es-UY" sz="4000" dirty="0"/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>
          <a:xfrm>
            <a:off x="539750" y="2132013"/>
            <a:ext cx="8280400" cy="46815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s-ES_tradnl" sz="2800" b="1" smtClean="0"/>
              <a:t>Sistema Educativo público del Uruguay:</a:t>
            </a:r>
            <a:r>
              <a:rPr lang="es-ES_tradnl" sz="2800" smtClean="0"/>
              <a:t> 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s-ES_tradnl" sz="2800" smtClean="0"/>
              <a:t>Ministerio de Educación y Cultura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s-ES_tradnl" sz="2800" smtClean="0"/>
              <a:t>Administración Nacional de Educación Pública </a:t>
            </a:r>
            <a:r>
              <a:rPr lang="es-ES_tradnl" sz="2000" smtClean="0"/>
              <a:t>(ANEP)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s-ES_tradnl" sz="2800" smtClean="0"/>
              <a:t>Universidad de la República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s-ES_tradnl" sz="2800" b="1" smtClean="0"/>
              <a:t>Educación Privada</a:t>
            </a:r>
            <a:r>
              <a:rPr lang="es-ES_tradnl" sz="2800" smtClean="0"/>
              <a:t>: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s-ES_tradnl" sz="2800" smtClean="0"/>
              <a:t>- Ministerio de Educación y cultura</a:t>
            </a:r>
            <a:endParaRPr lang="es-UY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1"/>
          <p:cNvSpPr>
            <a:spLocks noChangeArrowheads="1"/>
          </p:cNvSpPr>
          <p:nvPr/>
        </p:nvSpPr>
        <p:spPr bwMode="auto">
          <a:xfrm>
            <a:off x="6443663" y="1439863"/>
            <a:ext cx="2108200" cy="1609725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Universidad de la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 República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Oriental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del Uruguay</a:t>
            </a:r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3600450" y="1414463"/>
            <a:ext cx="2303463" cy="1609725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Administración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Nacional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de Educación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Pública ANEP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331913" y="179388"/>
            <a:ext cx="7199312" cy="7032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Microsoft YaHei" charset="-122"/>
              </a:defRPr>
            </a:lvl9pPr>
          </a:lstStyle>
          <a:p>
            <a:pPr algn="ctr">
              <a:spcBef>
                <a:spcPts val="2500"/>
              </a:spcBef>
              <a:defRPr/>
            </a:pPr>
            <a:r>
              <a:rPr lang="es-ES" sz="4000" dirty="0" smtClean="0">
                <a:solidFill>
                  <a:srgbClr val="494949"/>
                </a:solidFill>
                <a:latin typeface="Arial" charset="0"/>
              </a:rPr>
              <a:t> 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Sistema de Educación Pública</a:t>
            </a:r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647700" y="1044575"/>
            <a:ext cx="2303463" cy="1609725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Ministerio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de Educación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2000" b="1">
                <a:solidFill>
                  <a:srgbClr val="000000"/>
                </a:solidFill>
              </a:rPr>
              <a:t>Cultura</a:t>
            </a:r>
          </a:p>
        </p:txBody>
      </p:sp>
      <p:cxnSp>
        <p:nvCxnSpPr>
          <p:cNvPr id="20486" name="AutoShape 5"/>
          <p:cNvCxnSpPr>
            <a:cxnSpLocks noChangeShapeType="1"/>
            <a:stCxn id="20483" idx="2"/>
            <a:endCxn id="20487" idx="0"/>
          </p:cNvCxnSpPr>
          <p:nvPr/>
        </p:nvCxnSpPr>
        <p:spPr bwMode="auto">
          <a:xfrm rot="5400000">
            <a:off x="3385344" y="2051844"/>
            <a:ext cx="395287" cy="23399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7" name="AutoShape 6"/>
          <p:cNvSpPr>
            <a:spLocks noChangeArrowheads="1"/>
          </p:cNvSpPr>
          <p:nvPr/>
        </p:nvSpPr>
        <p:spPr bwMode="auto">
          <a:xfrm>
            <a:off x="1044575" y="3419475"/>
            <a:ext cx="2735263" cy="792163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600">
                <a:solidFill>
                  <a:srgbClr val="000000"/>
                </a:solidFill>
              </a:rPr>
              <a:t>Consejo Directivo Central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600">
                <a:solidFill>
                  <a:srgbClr val="000000"/>
                </a:solidFill>
              </a:rPr>
              <a:t>CODICEN</a:t>
            </a:r>
          </a:p>
        </p:txBody>
      </p:sp>
      <p:sp>
        <p:nvSpPr>
          <p:cNvPr id="20488" name="AutoShape 7"/>
          <p:cNvSpPr>
            <a:spLocks noChangeArrowheads="1"/>
          </p:cNvSpPr>
          <p:nvPr/>
        </p:nvSpPr>
        <p:spPr bwMode="auto">
          <a:xfrm>
            <a:off x="5580063" y="3600450"/>
            <a:ext cx="1728787" cy="792163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600">
                <a:solidFill>
                  <a:srgbClr val="000000"/>
                </a:solidFill>
              </a:rPr>
              <a:t>Consejo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600">
                <a:solidFill>
                  <a:srgbClr val="000000"/>
                </a:solidFill>
              </a:rPr>
              <a:t>Directivo Central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600">
                <a:solidFill>
                  <a:srgbClr val="000000"/>
                </a:solidFill>
              </a:rPr>
              <a:t>UdelaR</a:t>
            </a:r>
          </a:p>
        </p:txBody>
      </p:sp>
      <p:cxnSp>
        <p:nvCxnSpPr>
          <p:cNvPr id="20489" name="AutoShape 8"/>
          <p:cNvCxnSpPr>
            <a:cxnSpLocks noChangeShapeType="1"/>
            <a:stCxn id="20482" idx="2"/>
            <a:endCxn id="20488" idx="0"/>
          </p:cNvCxnSpPr>
          <p:nvPr/>
        </p:nvCxnSpPr>
        <p:spPr bwMode="auto">
          <a:xfrm rot="5400000">
            <a:off x="6696076" y="2798762"/>
            <a:ext cx="550862" cy="1052513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sp>
        <p:nvSpPr>
          <p:cNvPr id="20490" name="AutoShape 9"/>
          <p:cNvSpPr>
            <a:spLocks noChangeArrowheads="1"/>
          </p:cNvSpPr>
          <p:nvPr/>
        </p:nvSpPr>
        <p:spPr bwMode="auto">
          <a:xfrm>
            <a:off x="144463" y="4549775"/>
            <a:ext cx="1008062" cy="1282700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Consejo de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Educación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Primaria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CEP</a:t>
            </a:r>
          </a:p>
        </p:txBody>
      </p:sp>
      <p:sp>
        <p:nvSpPr>
          <p:cNvPr id="20491" name="AutoShape 10"/>
          <p:cNvSpPr>
            <a:spLocks noChangeArrowheads="1"/>
          </p:cNvSpPr>
          <p:nvPr/>
        </p:nvSpPr>
        <p:spPr bwMode="auto">
          <a:xfrm>
            <a:off x="1295400" y="4608513"/>
            <a:ext cx="1079500" cy="1223962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Consejo de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Educación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Secundaria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CE</a:t>
            </a:r>
            <a:r>
              <a:rPr lang="es-UY" sz="16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20492" name="AutoShape 11"/>
          <p:cNvSpPr>
            <a:spLocks noChangeArrowheads="1"/>
          </p:cNvSpPr>
          <p:nvPr/>
        </p:nvSpPr>
        <p:spPr bwMode="auto">
          <a:xfrm flipH="1">
            <a:off x="2555875" y="4608513"/>
            <a:ext cx="1187450" cy="1187450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Consejo de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Educación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Técnico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Profesional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CETP</a:t>
            </a:r>
          </a:p>
        </p:txBody>
      </p:sp>
      <p:sp>
        <p:nvSpPr>
          <p:cNvPr id="20493" name="AutoShape 12"/>
          <p:cNvSpPr>
            <a:spLocks noChangeArrowheads="1"/>
          </p:cNvSpPr>
          <p:nvPr/>
        </p:nvSpPr>
        <p:spPr bwMode="auto">
          <a:xfrm>
            <a:off x="3924300" y="4608513"/>
            <a:ext cx="1152525" cy="1223962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Consejo de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Formación en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Educación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CFE</a:t>
            </a:r>
          </a:p>
        </p:txBody>
      </p:sp>
      <p:cxnSp>
        <p:nvCxnSpPr>
          <p:cNvPr id="20494" name="AutoShape 13"/>
          <p:cNvCxnSpPr>
            <a:cxnSpLocks noChangeShapeType="1"/>
            <a:endCxn id="20491" idx="0"/>
          </p:cNvCxnSpPr>
          <p:nvPr/>
        </p:nvCxnSpPr>
        <p:spPr bwMode="auto">
          <a:xfrm rot="5400000">
            <a:off x="1781175" y="4267200"/>
            <a:ext cx="395288" cy="287338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cxnSp>
        <p:nvCxnSpPr>
          <p:cNvPr id="20495" name="AutoShape 14"/>
          <p:cNvCxnSpPr>
            <a:cxnSpLocks noChangeShapeType="1"/>
            <a:stCxn id="20487" idx="3"/>
            <a:endCxn id="20487" idx="3"/>
          </p:cNvCxnSpPr>
          <p:nvPr/>
        </p:nvCxnSpPr>
        <p:spPr bwMode="auto">
          <a:xfrm>
            <a:off x="3779838" y="3816350"/>
            <a:ext cx="1587" cy="1588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cxnSp>
        <p:nvCxnSpPr>
          <p:cNvPr id="20496" name="AutoShape 15"/>
          <p:cNvCxnSpPr>
            <a:cxnSpLocks noChangeShapeType="1"/>
            <a:stCxn id="20487" idx="3"/>
            <a:endCxn id="20487" idx="3"/>
          </p:cNvCxnSpPr>
          <p:nvPr/>
        </p:nvCxnSpPr>
        <p:spPr bwMode="auto">
          <a:xfrm>
            <a:off x="3779838" y="3816350"/>
            <a:ext cx="1587" cy="1588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cxnSp>
        <p:nvCxnSpPr>
          <p:cNvPr id="20497" name="AutoShape 16"/>
          <p:cNvCxnSpPr>
            <a:cxnSpLocks noChangeShapeType="1"/>
            <a:stCxn id="20492" idx="0"/>
          </p:cNvCxnSpPr>
          <p:nvPr/>
        </p:nvCxnSpPr>
        <p:spPr bwMode="auto">
          <a:xfrm rot="16200000" flipV="1">
            <a:off x="2466182" y="3925094"/>
            <a:ext cx="196850" cy="1169987"/>
          </a:xfrm>
          <a:prstGeom prst="bentConnector2">
            <a:avLst/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sp>
        <p:nvSpPr>
          <p:cNvPr id="20498" name="AutoShape 17"/>
          <p:cNvSpPr>
            <a:spLocks noChangeArrowheads="1"/>
          </p:cNvSpPr>
          <p:nvPr/>
        </p:nvSpPr>
        <p:spPr bwMode="auto">
          <a:xfrm>
            <a:off x="7488238" y="3743325"/>
            <a:ext cx="1439862" cy="792163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600">
                <a:solidFill>
                  <a:srgbClr val="000000"/>
                </a:solidFill>
              </a:rPr>
              <a:t>Asamblea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600">
                <a:solidFill>
                  <a:srgbClr val="000000"/>
                </a:solidFill>
              </a:rPr>
              <a:t>General del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600">
                <a:solidFill>
                  <a:srgbClr val="000000"/>
                </a:solidFill>
              </a:rPr>
              <a:t>Claustro</a:t>
            </a:r>
          </a:p>
        </p:txBody>
      </p:sp>
      <p:cxnSp>
        <p:nvCxnSpPr>
          <p:cNvPr id="20499" name="AutoShape 18"/>
          <p:cNvCxnSpPr>
            <a:cxnSpLocks noChangeShapeType="1"/>
            <a:stCxn id="20488" idx="3"/>
            <a:endCxn id="20498" idx="1"/>
          </p:cNvCxnSpPr>
          <p:nvPr/>
        </p:nvCxnSpPr>
        <p:spPr bwMode="auto">
          <a:xfrm>
            <a:off x="7308850" y="3997325"/>
            <a:ext cx="179388" cy="1428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sp>
        <p:nvSpPr>
          <p:cNvPr id="20500" name="AutoShape 19"/>
          <p:cNvSpPr>
            <a:spLocks noChangeArrowheads="1"/>
          </p:cNvSpPr>
          <p:nvPr/>
        </p:nvSpPr>
        <p:spPr bwMode="auto">
          <a:xfrm>
            <a:off x="5111750" y="3311525"/>
            <a:ext cx="863600" cy="215900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600">
                <a:solidFill>
                  <a:srgbClr val="000000"/>
                </a:solidFill>
              </a:rPr>
              <a:t>Rector</a:t>
            </a:r>
          </a:p>
        </p:txBody>
      </p:sp>
      <p:cxnSp>
        <p:nvCxnSpPr>
          <p:cNvPr id="20501" name="AutoShape 20"/>
          <p:cNvCxnSpPr>
            <a:cxnSpLocks noChangeShapeType="1"/>
            <a:stCxn id="20500" idx="3"/>
            <a:endCxn id="20488" idx="0"/>
          </p:cNvCxnSpPr>
          <p:nvPr/>
        </p:nvCxnSpPr>
        <p:spPr bwMode="auto">
          <a:xfrm>
            <a:off x="5975350" y="3419475"/>
            <a:ext cx="469900" cy="180975"/>
          </a:xfrm>
          <a:prstGeom prst="bentConnector2">
            <a:avLst/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sp>
        <p:nvSpPr>
          <p:cNvPr id="20502" name="AutoShape 21"/>
          <p:cNvSpPr>
            <a:spLocks noChangeArrowheads="1"/>
          </p:cNvSpPr>
          <p:nvPr/>
        </p:nvSpPr>
        <p:spPr bwMode="auto">
          <a:xfrm>
            <a:off x="6480175" y="4608513"/>
            <a:ext cx="1062038" cy="863600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Consejos de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Facultad</a:t>
            </a:r>
          </a:p>
        </p:txBody>
      </p:sp>
      <p:sp>
        <p:nvSpPr>
          <p:cNvPr id="20503" name="AutoShape 22"/>
          <p:cNvSpPr>
            <a:spLocks noChangeArrowheads="1"/>
          </p:cNvSpPr>
          <p:nvPr/>
        </p:nvSpPr>
        <p:spPr bwMode="auto">
          <a:xfrm>
            <a:off x="7667625" y="4751388"/>
            <a:ext cx="1295400" cy="647700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Asamblea  de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Claustro</a:t>
            </a:r>
          </a:p>
        </p:txBody>
      </p:sp>
      <p:cxnSp>
        <p:nvCxnSpPr>
          <p:cNvPr id="20504" name="AutoShape 23"/>
          <p:cNvCxnSpPr>
            <a:cxnSpLocks noChangeShapeType="1"/>
            <a:stCxn id="20502" idx="3"/>
            <a:endCxn id="20503" idx="1"/>
          </p:cNvCxnSpPr>
          <p:nvPr/>
        </p:nvCxnSpPr>
        <p:spPr bwMode="auto">
          <a:xfrm>
            <a:off x="7542213" y="5040313"/>
            <a:ext cx="125412" cy="3492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cxnSp>
        <p:nvCxnSpPr>
          <p:cNvPr id="20505" name="AutoShape 24"/>
          <p:cNvCxnSpPr>
            <a:cxnSpLocks noChangeShapeType="1"/>
            <a:stCxn id="20488" idx="2"/>
            <a:endCxn id="20502" idx="0"/>
          </p:cNvCxnSpPr>
          <p:nvPr/>
        </p:nvCxnSpPr>
        <p:spPr bwMode="auto">
          <a:xfrm rot="16200000" flipH="1">
            <a:off x="6619082" y="4217194"/>
            <a:ext cx="215900" cy="566737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sp>
        <p:nvSpPr>
          <p:cNvPr id="20506" name="AutoShape 25"/>
          <p:cNvSpPr>
            <a:spLocks noChangeArrowheads="1"/>
          </p:cNvSpPr>
          <p:nvPr/>
        </p:nvSpPr>
        <p:spPr bwMode="auto">
          <a:xfrm>
            <a:off x="5507038" y="4608513"/>
            <a:ext cx="936625" cy="863600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Consejo de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Facultad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de Medicina</a:t>
            </a:r>
          </a:p>
        </p:txBody>
      </p:sp>
      <p:cxnSp>
        <p:nvCxnSpPr>
          <p:cNvPr id="20507" name="AutoShape 26"/>
          <p:cNvCxnSpPr>
            <a:cxnSpLocks noChangeShapeType="1"/>
            <a:stCxn id="20488" idx="3"/>
            <a:endCxn id="20488" idx="3"/>
          </p:cNvCxnSpPr>
          <p:nvPr/>
        </p:nvCxnSpPr>
        <p:spPr bwMode="auto">
          <a:xfrm>
            <a:off x="7308850" y="3997325"/>
            <a:ext cx="1588" cy="1588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cxnSp>
        <p:nvCxnSpPr>
          <p:cNvPr id="20508" name="AutoShape 27"/>
          <p:cNvCxnSpPr>
            <a:cxnSpLocks noChangeShapeType="1"/>
            <a:stCxn id="20488" idx="2"/>
            <a:endCxn id="20506" idx="0"/>
          </p:cNvCxnSpPr>
          <p:nvPr/>
        </p:nvCxnSpPr>
        <p:spPr bwMode="auto">
          <a:xfrm rot="5400000">
            <a:off x="6102350" y="4265613"/>
            <a:ext cx="215900" cy="4699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808080"/>
            </a:solidFill>
            <a:round/>
            <a:headEnd/>
            <a:tailEnd/>
          </a:ln>
        </p:spPr>
      </p:cxnSp>
      <p:sp>
        <p:nvSpPr>
          <p:cNvPr id="20509" name="AutoShape 28"/>
          <p:cNvSpPr>
            <a:spLocks noChangeArrowheads="1"/>
          </p:cNvSpPr>
          <p:nvPr/>
        </p:nvSpPr>
        <p:spPr bwMode="auto">
          <a:xfrm>
            <a:off x="6011863" y="5580063"/>
            <a:ext cx="792162" cy="287337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EUTM</a:t>
            </a:r>
          </a:p>
        </p:txBody>
      </p:sp>
      <p:sp>
        <p:nvSpPr>
          <p:cNvPr id="20510" name="AutoShape 29"/>
          <p:cNvSpPr>
            <a:spLocks noChangeArrowheads="1"/>
          </p:cNvSpPr>
          <p:nvPr/>
        </p:nvSpPr>
        <p:spPr bwMode="auto">
          <a:xfrm>
            <a:off x="6048375" y="5975350"/>
            <a:ext cx="792163" cy="287338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EUNYD</a:t>
            </a:r>
          </a:p>
        </p:txBody>
      </p:sp>
      <p:sp>
        <p:nvSpPr>
          <p:cNvPr id="20511" name="AutoShape 30"/>
          <p:cNvSpPr>
            <a:spLocks noChangeArrowheads="1"/>
          </p:cNvSpPr>
          <p:nvPr/>
        </p:nvSpPr>
        <p:spPr bwMode="auto">
          <a:xfrm>
            <a:off x="5148263" y="5580063"/>
            <a:ext cx="755650" cy="287337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EUP</a:t>
            </a:r>
          </a:p>
        </p:txBody>
      </p:sp>
      <p:sp>
        <p:nvSpPr>
          <p:cNvPr id="20512" name="AutoShape 31"/>
          <p:cNvSpPr>
            <a:spLocks noChangeArrowheads="1"/>
          </p:cNvSpPr>
          <p:nvPr/>
        </p:nvSpPr>
        <p:spPr bwMode="auto">
          <a:xfrm>
            <a:off x="5141913" y="5943600"/>
            <a:ext cx="755650" cy="287338"/>
          </a:xfrm>
          <a:prstGeom prst="flowChartAlternateProcess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UY" sz="1400">
                <a:solidFill>
                  <a:srgbClr val="000000"/>
                </a:solidFill>
              </a:rPr>
              <a:t>EG</a:t>
            </a:r>
          </a:p>
        </p:txBody>
      </p:sp>
      <p:cxnSp>
        <p:nvCxnSpPr>
          <p:cNvPr id="20513" name="AutoShape 32"/>
          <p:cNvCxnSpPr>
            <a:cxnSpLocks noChangeShapeType="1"/>
            <a:stCxn id="20506" idx="2"/>
            <a:endCxn id="20512" idx="3"/>
          </p:cNvCxnSpPr>
          <p:nvPr/>
        </p:nvCxnSpPr>
        <p:spPr bwMode="auto">
          <a:xfrm flipH="1">
            <a:off x="5897563" y="5472113"/>
            <a:ext cx="77787" cy="615950"/>
          </a:xfrm>
          <a:prstGeom prst="straightConnector1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514" name="AutoShape 33"/>
          <p:cNvCxnSpPr>
            <a:cxnSpLocks noChangeShapeType="1"/>
            <a:stCxn id="20506" idx="2"/>
            <a:endCxn id="20510" idx="1"/>
          </p:cNvCxnSpPr>
          <p:nvPr/>
        </p:nvCxnSpPr>
        <p:spPr bwMode="auto">
          <a:xfrm>
            <a:off x="5975350" y="5472113"/>
            <a:ext cx="73025" cy="647700"/>
          </a:xfrm>
          <a:prstGeom prst="straightConnector1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515" name="AutoShape 34"/>
          <p:cNvCxnSpPr>
            <a:cxnSpLocks noChangeShapeType="1"/>
          </p:cNvCxnSpPr>
          <p:nvPr/>
        </p:nvCxnSpPr>
        <p:spPr bwMode="auto">
          <a:xfrm>
            <a:off x="3779838" y="3816350"/>
            <a:ext cx="720725" cy="793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  <p:cxnSp>
        <p:nvCxnSpPr>
          <p:cNvPr id="20516" name="AutoShape 35"/>
          <p:cNvCxnSpPr>
            <a:cxnSpLocks noChangeShapeType="1"/>
            <a:stCxn id="20490" idx="0"/>
          </p:cNvCxnSpPr>
          <p:nvPr/>
        </p:nvCxnSpPr>
        <p:spPr bwMode="auto">
          <a:xfrm rot="5400000" flipH="1" flipV="1">
            <a:off x="1208882" y="3850481"/>
            <a:ext cx="139700" cy="1258887"/>
          </a:xfrm>
          <a:prstGeom prst="bentConnector2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</p:cxnSp>
      <p:cxnSp>
        <p:nvCxnSpPr>
          <p:cNvPr id="7" name="6 Conector angular"/>
          <p:cNvCxnSpPr>
            <a:endCxn id="20482" idx="0"/>
          </p:cNvCxnSpPr>
          <p:nvPr/>
        </p:nvCxnSpPr>
        <p:spPr>
          <a:xfrm>
            <a:off x="2951163" y="1293813"/>
            <a:ext cx="4546600" cy="14605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angular"/>
          <p:cNvCxnSpPr>
            <a:endCxn id="20483" idx="1"/>
          </p:cNvCxnSpPr>
          <p:nvPr/>
        </p:nvCxnSpPr>
        <p:spPr>
          <a:xfrm>
            <a:off x="2951163" y="1700213"/>
            <a:ext cx="649287" cy="5191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468313" y="1196975"/>
            <a:ext cx="8280400" cy="5184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600">
                <a:solidFill>
                  <a:srgbClr val="000000"/>
                </a:solidFill>
              </a:rPr>
              <a:t>En la actualidad el equipo de investigación está conformado por la, </a:t>
            </a:r>
          </a:p>
          <a:p>
            <a:pPr algn="just">
              <a:lnSpc>
                <a:spcPct val="150000"/>
              </a:lnSpc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600">
                <a:solidFill>
                  <a:srgbClr val="000000"/>
                </a:solidFill>
              </a:rPr>
              <a:t>Prof. Adjta. Lic. Patricia Manzoni, </a:t>
            </a:r>
          </a:p>
          <a:p>
            <a:pPr algn="just">
              <a:lnSpc>
                <a:spcPct val="150000"/>
              </a:lnSpc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600">
                <a:solidFill>
                  <a:srgbClr val="000000"/>
                </a:solidFill>
              </a:rPr>
              <a:t>Prof. Agdo. Lic. Carlos Planel, </a:t>
            </a:r>
          </a:p>
          <a:p>
            <a:pPr algn="just">
              <a:lnSpc>
                <a:spcPct val="150000"/>
              </a:lnSpc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600">
                <a:solidFill>
                  <a:srgbClr val="000000"/>
                </a:solidFill>
              </a:rPr>
              <a:t>Prof. Adjto Lic. Gonzalo Fierrro, </a:t>
            </a:r>
          </a:p>
          <a:p>
            <a:pPr algn="just">
              <a:lnSpc>
                <a:spcPct val="150000"/>
              </a:lnSpc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600">
                <a:solidFill>
                  <a:srgbClr val="000000"/>
                </a:solidFill>
              </a:rPr>
              <a:t>Prof. Juan Mila. </a:t>
            </a:r>
          </a:p>
          <a:p>
            <a:pPr algn="just">
              <a:lnSpc>
                <a:spcPct val="150000"/>
              </a:lnSpc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s-ES" sz="2600">
              <a:solidFill>
                <a:srgbClr val="000000"/>
              </a:solidFill>
            </a:endParaRPr>
          </a:p>
        </p:txBody>
      </p:sp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1363663" y="260350"/>
            <a:ext cx="8464550" cy="1301750"/>
            <a:chOff x="703" y="255"/>
            <a:chExt cx="5332" cy="820"/>
          </a:xfrm>
        </p:grpSpPr>
        <p:pic>
          <p:nvPicPr>
            <p:cNvPr id="307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3" y="255"/>
              <a:ext cx="5332" cy="8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077" name="Text Box 4"/>
            <p:cNvSpPr txBox="1">
              <a:spLocks noChangeArrowheads="1"/>
            </p:cNvSpPr>
            <p:nvPr/>
          </p:nvSpPr>
          <p:spPr bwMode="auto">
            <a:xfrm>
              <a:off x="703" y="255"/>
              <a:ext cx="5332" cy="8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UY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Título"/>
          <p:cNvSpPr>
            <a:spLocks noGrp="1"/>
          </p:cNvSpPr>
          <p:nvPr>
            <p:ph type="title"/>
          </p:nvPr>
        </p:nvSpPr>
        <p:spPr>
          <a:xfrm>
            <a:off x="1047750" y="115888"/>
            <a:ext cx="7772400" cy="1143000"/>
          </a:xfrm>
        </p:spPr>
        <p:txBody>
          <a:bodyPr/>
          <a:lstStyle/>
          <a:p>
            <a:pPr eaLnBrk="1" hangingPunct="1"/>
            <a:r>
              <a:rPr lang="es-UY" smtClean="0"/>
              <a:t>La formación en el área salud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0825" y="1557338"/>
          <a:ext cx="8640763" cy="47688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320480"/>
                <a:gridCol w="4320480"/>
              </a:tblGrid>
              <a:tr h="409537">
                <a:tc>
                  <a:txBody>
                    <a:bodyPr/>
                    <a:lstStyle/>
                    <a:p>
                      <a:r>
                        <a:rPr lang="es-UY" sz="2000" dirty="0" smtClean="0"/>
                        <a:t>Público</a:t>
                      </a:r>
                      <a:endParaRPr lang="es-UY" sz="2000" dirty="0"/>
                    </a:p>
                  </a:txBody>
                  <a:tcPr marL="86360" marR="86360" marT="45711" marB="45711"/>
                </a:tc>
                <a:tc>
                  <a:txBody>
                    <a:bodyPr/>
                    <a:lstStyle/>
                    <a:p>
                      <a:r>
                        <a:rPr lang="es-UY" sz="2000" dirty="0" smtClean="0"/>
                        <a:t>Privado</a:t>
                      </a:r>
                      <a:endParaRPr lang="es-UY" sz="2000" dirty="0"/>
                    </a:p>
                  </a:txBody>
                  <a:tcPr marL="86360" marR="86360" marT="45711" marB="45711"/>
                </a:tc>
              </a:tr>
              <a:tr h="4359313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s-UY" sz="2000" dirty="0" smtClean="0"/>
                        <a:t>Universidad de la República: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s-UY" sz="2000" dirty="0" smtClean="0"/>
                        <a:t>Facultades</a:t>
                      </a:r>
                      <a:r>
                        <a:rPr lang="es-UY" sz="2000" baseline="0" dirty="0" smtClean="0"/>
                        <a:t> de Medicina (incluye Tecnología Médica y Parteras), Enfermería, Odontología, Educación Física, Psicología, Nutrición</a:t>
                      </a:r>
                    </a:p>
                    <a:p>
                      <a:pPr>
                        <a:buFontTx/>
                        <a:buNone/>
                      </a:pPr>
                      <a:endParaRPr lang="es-UY" sz="200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es-UY" sz="2000" dirty="0" smtClean="0"/>
                        <a:t>Ministerio de Defensa Nacional: Auxiliar en Enfermería, Auxiliar en Farmacia</a:t>
                      </a:r>
                    </a:p>
                    <a:p>
                      <a:pPr>
                        <a:buFontTx/>
                        <a:buNone/>
                      </a:pPr>
                      <a:endParaRPr lang="es-UY" sz="2000" dirty="0" smtClean="0"/>
                    </a:p>
                    <a:p>
                      <a:pPr>
                        <a:buFontTx/>
                        <a:buNone/>
                      </a:pPr>
                      <a:endParaRPr lang="es-UY" sz="2000" dirty="0"/>
                    </a:p>
                  </a:txBody>
                  <a:tcPr marL="86360" marR="86360" marT="45711" marB="45711"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s-UY" sz="2000" dirty="0" smtClean="0"/>
                        <a:t>Universidad Católica: Enfermería- Nutrición- Psicomotricidad- Odontología- Psicología</a:t>
                      </a:r>
                    </a:p>
                    <a:p>
                      <a:pPr>
                        <a:buFontTx/>
                        <a:buNone/>
                      </a:pPr>
                      <a:endParaRPr lang="es-UY" sz="200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es-UY" sz="2000" dirty="0" smtClean="0"/>
                        <a:t> Centro Latinoamericano de Economía Humana: Doctor en Medicina</a:t>
                      </a:r>
                    </a:p>
                    <a:p>
                      <a:pPr>
                        <a:buFontTx/>
                        <a:buNone/>
                      </a:pPr>
                      <a:endParaRPr lang="es-UY" sz="200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es-UY" sz="2000" dirty="0" smtClean="0"/>
                        <a:t>Instituto Universitario Centro de Docencia, Investigación e Información en Aprendizaje: Psicomotricidad</a:t>
                      </a:r>
                    </a:p>
                    <a:p>
                      <a:pPr>
                        <a:buFontTx/>
                        <a:buNone/>
                      </a:pPr>
                      <a:endParaRPr lang="es-UY" sz="2000" dirty="0" smtClean="0"/>
                    </a:p>
                    <a:p>
                      <a:r>
                        <a:rPr kumimoji="0" lang="es-ES_tradnl" sz="2000" kern="1200" dirty="0" smtClean="0"/>
                        <a:t>- Universidad de la Empresa</a:t>
                      </a:r>
                      <a:endParaRPr kumimoji="0" lang="es-UY" sz="2000" kern="1200" dirty="0" smtClean="0"/>
                    </a:p>
                    <a:p>
                      <a:r>
                        <a:rPr kumimoji="0" lang="es-ES_tradnl" sz="2000" kern="1200" dirty="0" smtClean="0"/>
                        <a:t>Facultad de Ciencias de la Salud (creación 2012)</a:t>
                      </a:r>
                      <a:endParaRPr lang="es-UY" sz="2000" dirty="0" smtClean="0"/>
                    </a:p>
                  </a:txBody>
                  <a:tcPr marL="86360" marR="86360" marT="45711" marB="4571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Título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es-UY" smtClean="0"/>
              <a:t>Dentro de la UdelaR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750" y="1557338"/>
            <a:ext cx="8064500" cy="50403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s-UY" sz="3000" dirty="0" smtClean="0"/>
              <a:t>3 Macro Áreas</a:t>
            </a:r>
          </a:p>
          <a:p>
            <a:pPr marL="0" indent="0" eaLnBrk="1" hangingPunct="1">
              <a:buFontTx/>
              <a:buNone/>
              <a:defRPr/>
            </a:pPr>
            <a:r>
              <a:rPr lang="es-UY" sz="3000" dirty="0" smtClean="0"/>
              <a:t>Área Salud: </a:t>
            </a:r>
          </a:p>
          <a:p>
            <a:pPr lvl="1" eaLnBrk="1" hangingPunct="1">
              <a:defRPr/>
            </a:pPr>
            <a:r>
              <a:rPr lang="es-UY" sz="3000" dirty="0" smtClean="0"/>
              <a:t>Facultad de Odontología</a:t>
            </a:r>
          </a:p>
          <a:p>
            <a:pPr lvl="1" eaLnBrk="1" hangingPunct="1">
              <a:defRPr/>
            </a:pPr>
            <a:r>
              <a:rPr lang="es-UY" sz="3000" dirty="0" smtClean="0"/>
              <a:t>Facultad de Psicología</a:t>
            </a:r>
          </a:p>
          <a:p>
            <a:pPr lvl="1" eaLnBrk="1" hangingPunct="1">
              <a:defRPr/>
            </a:pPr>
            <a:r>
              <a:rPr lang="es-UY" sz="3000" dirty="0" smtClean="0"/>
              <a:t>Instituto superior de Educación Física</a:t>
            </a:r>
          </a:p>
          <a:p>
            <a:pPr lvl="1" eaLnBrk="1" hangingPunct="1">
              <a:defRPr/>
            </a:pPr>
            <a:r>
              <a:rPr lang="es-UY" sz="3000" dirty="0" smtClean="0"/>
              <a:t>Nutrición</a:t>
            </a:r>
          </a:p>
          <a:p>
            <a:pPr lvl="1" eaLnBrk="1" hangingPunct="1">
              <a:defRPr/>
            </a:pPr>
            <a:r>
              <a:rPr lang="es-UY" sz="3000" dirty="0" smtClean="0"/>
              <a:t>Facultad de Enfermería</a:t>
            </a:r>
          </a:p>
          <a:p>
            <a:pPr lvl="1" eaLnBrk="1" hangingPunct="1">
              <a:defRPr/>
            </a:pPr>
            <a:r>
              <a:rPr lang="es-UY" sz="3000" dirty="0" smtClean="0"/>
              <a:t>Facultad de Medicina</a:t>
            </a:r>
          </a:p>
          <a:p>
            <a:pPr lvl="2" eaLnBrk="1" hangingPunct="1">
              <a:defRPr/>
            </a:pPr>
            <a:r>
              <a:rPr lang="es-UY" dirty="0" smtClean="0"/>
              <a:t>Doctor en Medicina</a:t>
            </a:r>
          </a:p>
          <a:p>
            <a:pPr lvl="2" eaLnBrk="1" hangingPunct="1">
              <a:defRPr/>
            </a:pPr>
            <a:r>
              <a:rPr lang="es-UY" dirty="0" smtClean="0"/>
              <a:t>EUTM</a:t>
            </a:r>
          </a:p>
          <a:p>
            <a:pPr lvl="2" eaLnBrk="1" hangingPunct="1">
              <a:defRPr/>
            </a:pPr>
            <a:r>
              <a:rPr lang="es-UY" dirty="0" smtClean="0"/>
              <a:t>Parteras</a:t>
            </a:r>
          </a:p>
          <a:p>
            <a:pPr lvl="2" eaLnBrk="1" hangingPunct="1">
              <a:defRPr/>
            </a:pPr>
            <a:r>
              <a:rPr lang="es-UY" dirty="0" smtClean="0"/>
              <a:t>Carreas compartidas</a:t>
            </a:r>
            <a:endParaRPr lang="es-U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685800" y="1412875"/>
            <a:ext cx="7772400" cy="352901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s-UY" b="1" smtClean="0"/>
              <a:t>Etapa cualitativa</a:t>
            </a:r>
            <a:br>
              <a:rPr lang="es-UY" b="1" smtClean="0"/>
            </a:br>
            <a:r>
              <a:rPr lang="es-ES" sz="2800" smtClean="0">
                <a:solidFill>
                  <a:srgbClr val="000000"/>
                </a:solidFill>
              </a:rPr>
              <a:t>Realización de entrevistas semi estructuradas a cargos directivos de las carreras priorizadas (utilizando como base el cuestionario acordado en Río, 2012)</a:t>
            </a:r>
            <a:br>
              <a:rPr lang="es-ES" sz="2800" smtClean="0">
                <a:solidFill>
                  <a:srgbClr val="000000"/>
                </a:solidFill>
              </a:rPr>
            </a:br>
            <a:r>
              <a:rPr lang="es-UY" b="1" smtClean="0"/>
              <a:t/>
            </a:r>
            <a:br>
              <a:rPr lang="es-UY" b="1" smtClean="0"/>
            </a:br>
            <a:endParaRPr lang="es-UY" b="1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68313" y="333375"/>
            <a:ext cx="8229600" cy="611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lnSpc>
                <a:spcPct val="150000"/>
              </a:lnSpc>
              <a:spcBef>
                <a:spcPts val="6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800" b="1" dirty="0">
                <a:solidFill>
                  <a:srgbClr val="000000"/>
                </a:solidFill>
              </a:rPr>
              <a:t>Entrevistas</a:t>
            </a:r>
          </a:p>
          <a:p>
            <a:pPr marL="339725" indent="-339725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800" dirty="0">
                <a:solidFill>
                  <a:srgbClr val="000000"/>
                </a:solidFill>
              </a:rPr>
              <a:t>Decano Facultad de Medicina </a:t>
            </a:r>
            <a:r>
              <a:rPr lang="es-UY" sz="2800" dirty="0" err="1">
                <a:solidFill>
                  <a:srgbClr val="000000"/>
                </a:solidFill>
              </a:rPr>
              <a:t>UdelaR</a:t>
            </a:r>
            <a:endParaRPr lang="es-UY" sz="28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800" dirty="0">
                <a:solidFill>
                  <a:srgbClr val="000000"/>
                </a:solidFill>
              </a:rPr>
              <a:t>Decana Facultad de Enfermería U Católica</a:t>
            </a:r>
          </a:p>
          <a:p>
            <a:pPr marL="339725" indent="-339725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800" dirty="0">
                <a:solidFill>
                  <a:srgbClr val="000000"/>
                </a:solidFill>
              </a:rPr>
              <a:t>Directora de la EUTM</a:t>
            </a:r>
          </a:p>
          <a:p>
            <a:pPr marL="339725" indent="-339725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800" dirty="0">
                <a:solidFill>
                  <a:srgbClr val="000000"/>
                </a:solidFill>
              </a:rPr>
              <a:t>Director de </a:t>
            </a:r>
            <a:r>
              <a:rPr lang="es-UY" sz="2800" dirty="0" err="1">
                <a:solidFill>
                  <a:srgbClr val="000000"/>
                </a:solidFill>
              </a:rPr>
              <a:t>Imagenología</a:t>
            </a:r>
            <a:endParaRPr lang="es-UY" sz="28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800" dirty="0">
                <a:solidFill>
                  <a:srgbClr val="000000"/>
                </a:solidFill>
              </a:rPr>
              <a:t>Directora  de Laboratorio Clínico</a:t>
            </a:r>
          </a:p>
          <a:p>
            <a:pPr marL="339725" indent="-339725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800" dirty="0">
                <a:solidFill>
                  <a:srgbClr val="000000"/>
                </a:solidFill>
              </a:rPr>
              <a:t>Directora de Anatomía Patológica</a:t>
            </a:r>
          </a:p>
          <a:p>
            <a:pPr marL="339725" indent="-339725">
              <a:lnSpc>
                <a:spcPct val="15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800" dirty="0">
                <a:solidFill>
                  <a:srgbClr val="000000"/>
                </a:solidFill>
              </a:rPr>
              <a:t>Director de Hemoterapia</a:t>
            </a:r>
          </a:p>
          <a:p>
            <a:pPr marL="342900" indent="-339725">
              <a:lnSpc>
                <a:spcPct val="200000"/>
              </a:lnSpc>
              <a:spcBef>
                <a:spcPts val="65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es-ES" sz="2800" dirty="0">
              <a:solidFill>
                <a:srgbClr val="000000"/>
              </a:solidFill>
            </a:endParaRPr>
          </a:p>
          <a:p>
            <a:pPr marL="342900" indent="-339725" algn="just">
              <a:lnSpc>
                <a:spcPct val="20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>
          <a:xfrm>
            <a:off x="1047750" y="115888"/>
            <a:ext cx="7772400" cy="1143000"/>
          </a:xfrm>
        </p:spPr>
        <p:txBody>
          <a:bodyPr/>
          <a:lstStyle/>
          <a:p>
            <a:pPr eaLnBrk="1" hangingPunct="1"/>
            <a:r>
              <a:rPr lang="es-UY" b="1" smtClean="0"/>
              <a:t>Proyecto político pedagógico</a:t>
            </a:r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>
          <a:xfrm>
            <a:off x="685800" y="1628775"/>
            <a:ext cx="7989888" cy="4895850"/>
          </a:xfrm>
        </p:spPr>
        <p:txBody>
          <a:bodyPr/>
          <a:lstStyle/>
          <a:p>
            <a:pPr algn="just" eaLnBrk="1" hangingPunct="1"/>
            <a:r>
              <a:rPr lang="es-UY" b="1" smtClean="0"/>
              <a:t>Para las públicas en general: </a:t>
            </a:r>
            <a:r>
              <a:rPr lang="es-UY" smtClean="0"/>
              <a:t>PLAN ESTRATÉGICO DE LA UNIVERSIDAD</a:t>
            </a:r>
          </a:p>
          <a:p>
            <a:pPr lvl="1" algn="just" eaLnBrk="1" hangingPunct="1"/>
            <a:r>
              <a:rPr lang="es-UY" smtClean="0"/>
              <a:t>Decanos y Directora tienen proyectos de dirección no pensados como Políticos- Pedagógicos</a:t>
            </a:r>
          </a:p>
          <a:p>
            <a:pPr lvl="1" algn="just" eaLnBrk="1" hangingPunct="1"/>
            <a:r>
              <a:rPr lang="es-UY" smtClean="0"/>
              <a:t>Las direcciones de carrera no lo tienen</a:t>
            </a:r>
          </a:p>
          <a:p>
            <a:pPr lvl="1" algn="just" eaLnBrk="1" hangingPunct="1">
              <a:buFontTx/>
              <a:buNone/>
            </a:pPr>
            <a:endParaRPr lang="es-UY" smtClean="0"/>
          </a:p>
          <a:p>
            <a:pPr algn="just" eaLnBrk="1" hangingPunct="1"/>
            <a:r>
              <a:rPr lang="es-UY" b="1" smtClean="0"/>
              <a:t>Para la Privada:</a:t>
            </a:r>
          </a:p>
          <a:p>
            <a:pPr lvl="1" algn="just" eaLnBrk="1" hangingPunct="1"/>
            <a:r>
              <a:rPr lang="es-UY" smtClean="0"/>
              <a:t>Definido por la Filosofía y la Pedagogía Jesuita</a:t>
            </a:r>
          </a:p>
          <a:p>
            <a:pPr lvl="2" algn="just" eaLnBrk="1" hangingPunct="1">
              <a:buFontTx/>
              <a:buNone/>
            </a:pPr>
            <a:endParaRPr lang="es-UY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b="1" dirty="0" smtClean="0"/>
              <a:t>Creación de los cursos en salud</a:t>
            </a: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26627" name="2 Marcador de contenido"/>
          <p:cNvSpPr>
            <a:spLocks noGrp="1"/>
          </p:cNvSpPr>
          <p:nvPr>
            <p:ph idx="1"/>
          </p:nvPr>
        </p:nvSpPr>
        <p:spPr>
          <a:xfrm>
            <a:off x="831850" y="1412875"/>
            <a:ext cx="77724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s-ES" smtClean="0"/>
              <a:t>Laboratorio Clínico: 1953</a:t>
            </a:r>
            <a:endParaRPr lang="es-UY" smtClean="0"/>
          </a:p>
          <a:p>
            <a:pPr eaLnBrk="1" hangingPunct="1">
              <a:lnSpc>
                <a:spcPct val="150000"/>
              </a:lnSpc>
            </a:pPr>
            <a:r>
              <a:rPr lang="es-ES" smtClean="0"/>
              <a:t>Hemoterapia:  1950</a:t>
            </a:r>
            <a:endParaRPr lang="es-UY" smtClean="0"/>
          </a:p>
          <a:p>
            <a:pPr eaLnBrk="1" hangingPunct="1">
              <a:lnSpc>
                <a:spcPct val="150000"/>
              </a:lnSpc>
            </a:pPr>
            <a:r>
              <a:rPr lang="es-ES" smtClean="0"/>
              <a:t>Imagenología: 1950 (Radiología)</a:t>
            </a:r>
            <a:endParaRPr lang="es-UY" smtClean="0"/>
          </a:p>
          <a:p>
            <a:pPr eaLnBrk="1" hangingPunct="1">
              <a:lnSpc>
                <a:spcPct val="150000"/>
              </a:lnSpc>
            </a:pPr>
            <a:r>
              <a:rPr lang="es-ES" smtClean="0"/>
              <a:t>Enfermería pública:  1952</a:t>
            </a:r>
            <a:endParaRPr lang="es-UY" smtClean="0"/>
          </a:p>
          <a:p>
            <a:pPr eaLnBrk="1" hangingPunct="1">
              <a:lnSpc>
                <a:spcPct val="150000"/>
              </a:lnSpc>
            </a:pPr>
            <a:r>
              <a:rPr lang="es-ES" smtClean="0"/>
              <a:t>Anatomía Patológica: 1960</a:t>
            </a:r>
            <a:endParaRPr lang="es-UY" smtClean="0"/>
          </a:p>
          <a:p>
            <a:pPr eaLnBrk="1" hangingPunct="1">
              <a:lnSpc>
                <a:spcPct val="150000"/>
              </a:lnSpc>
            </a:pPr>
            <a:r>
              <a:rPr lang="es-ES" smtClean="0"/>
              <a:t>Enfermería Universidad Católica: 1997</a:t>
            </a:r>
            <a:endParaRPr lang="es-UY" smtClean="0"/>
          </a:p>
          <a:p>
            <a:pPr eaLnBrk="1" hangingPunct="1"/>
            <a:endParaRPr lang="es-UY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Título"/>
          <p:cNvSpPr>
            <a:spLocks noGrp="1"/>
          </p:cNvSpPr>
          <p:nvPr>
            <p:ph type="ctrTitle"/>
          </p:nvPr>
        </p:nvSpPr>
        <p:spPr>
          <a:xfrm>
            <a:off x="903288" y="188913"/>
            <a:ext cx="7772400" cy="1470025"/>
          </a:xfrm>
        </p:spPr>
        <p:txBody>
          <a:bodyPr/>
          <a:lstStyle/>
          <a:p>
            <a:r>
              <a:rPr lang="es-ES" b="1" smtClean="0"/>
              <a:t> Perfil del trabajador que la institución quiere formar</a:t>
            </a:r>
            <a:endParaRPr lang="es-UY" smtClean="0"/>
          </a:p>
        </p:txBody>
      </p:sp>
      <p:sp>
        <p:nvSpPr>
          <p:cNvPr id="27651" name="4 Subtítulo"/>
          <p:cNvSpPr>
            <a:spLocks noGrp="1"/>
          </p:cNvSpPr>
          <p:nvPr>
            <p:ph type="subTitle" idx="1"/>
          </p:nvPr>
        </p:nvSpPr>
        <p:spPr>
          <a:xfrm>
            <a:off x="611188" y="1844675"/>
            <a:ext cx="7993062" cy="3794125"/>
          </a:xfrm>
        </p:spPr>
        <p:txBody>
          <a:bodyPr/>
          <a:lstStyle/>
          <a:p>
            <a:pPr algn="l"/>
            <a:r>
              <a:rPr lang="es-UY" smtClean="0"/>
              <a:t>A la interna de Facultad de Medicina: </a:t>
            </a:r>
          </a:p>
          <a:p>
            <a:pPr algn="l">
              <a:buFontTx/>
              <a:buChar char="-"/>
            </a:pPr>
            <a:r>
              <a:rPr lang="es-UY" smtClean="0"/>
              <a:t>No existe un perfil común pero con caracterís- ticas comunes: </a:t>
            </a:r>
          </a:p>
          <a:p>
            <a:pPr lvl="1" algn="l">
              <a:buFontTx/>
              <a:buChar char="-"/>
            </a:pPr>
            <a:r>
              <a:rPr lang="es-UY" smtClean="0"/>
              <a:t>Extensión</a:t>
            </a:r>
          </a:p>
          <a:p>
            <a:pPr lvl="1" algn="l">
              <a:buFontTx/>
              <a:buChar char="-"/>
            </a:pPr>
            <a:r>
              <a:rPr lang="es-UY" smtClean="0"/>
              <a:t>Investigación</a:t>
            </a:r>
          </a:p>
          <a:p>
            <a:pPr lvl="1" algn="l">
              <a:buFontTx/>
              <a:buChar char="-"/>
            </a:pPr>
            <a:r>
              <a:rPr lang="es-UY" smtClean="0"/>
              <a:t>Promoción</a:t>
            </a:r>
          </a:p>
          <a:p>
            <a:pPr lvl="1" algn="l">
              <a:buFontTx/>
              <a:buChar char="-"/>
            </a:pPr>
            <a:r>
              <a:rPr lang="es-UY" smtClean="0"/>
              <a:t>Prevención</a:t>
            </a:r>
          </a:p>
          <a:p>
            <a:pPr lvl="1" algn="l">
              <a:buFontTx/>
              <a:buChar char="-"/>
            </a:pPr>
            <a:r>
              <a:rPr lang="es-UY" smtClean="0"/>
              <a:t>Diagnóstico</a:t>
            </a:r>
          </a:p>
          <a:p>
            <a:pPr algn="l">
              <a:buFontTx/>
              <a:buChar char="-"/>
            </a:pPr>
            <a:r>
              <a:rPr lang="es-UY" smtClean="0"/>
              <a:t> Definido por la disciplina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UY" sz="3600" b="1" smtClean="0"/>
              <a:t>Enfermería </a:t>
            </a:r>
          </a:p>
        </p:txBody>
      </p:sp>
      <p:sp>
        <p:nvSpPr>
          <p:cNvPr id="28675" name="3 Marcador de texto"/>
          <p:cNvSpPr>
            <a:spLocks noGrp="1"/>
          </p:cNvSpPr>
          <p:nvPr>
            <p:ph type="body" idx="1"/>
          </p:nvPr>
        </p:nvSpPr>
        <p:spPr>
          <a:xfrm>
            <a:off x="603250" y="1484313"/>
            <a:ext cx="4040188" cy="639762"/>
          </a:xfrm>
        </p:spPr>
        <p:txBody>
          <a:bodyPr/>
          <a:lstStyle/>
          <a:p>
            <a:r>
              <a:rPr lang="es-UY" sz="2800" smtClean="0"/>
              <a:t>Universidad Católica</a:t>
            </a:r>
          </a:p>
        </p:txBody>
      </p:sp>
      <p:sp>
        <p:nvSpPr>
          <p:cNvPr id="28676" name="1 Marcador de contenido"/>
          <p:cNvSpPr>
            <a:spLocks noGrp="1"/>
          </p:cNvSpPr>
          <p:nvPr>
            <p:ph sz="half" idx="2"/>
          </p:nvPr>
        </p:nvSpPr>
        <p:spPr>
          <a:xfrm>
            <a:off x="457200" y="2357438"/>
            <a:ext cx="4040188" cy="3951287"/>
          </a:xfrm>
        </p:spPr>
        <p:txBody>
          <a:bodyPr/>
          <a:lstStyle/>
          <a:p>
            <a:pPr eaLnBrk="1" hangingPunct="1"/>
            <a:r>
              <a:rPr lang="es-UY" smtClean="0"/>
              <a:t>Profesionales competentes</a:t>
            </a:r>
          </a:p>
          <a:p>
            <a:pPr eaLnBrk="1" hangingPunct="1"/>
            <a:r>
              <a:rPr lang="es-UY" smtClean="0"/>
              <a:t>Compasivo- Humanitario</a:t>
            </a:r>
          </a:p>
          <a:p>
            <a:pPr eaLnBrk="1" hangingPunct="1"/>
            <a:r>
              <a:rPr lang="es-UY" smtClean="0"/>
              <a:t>Solidez en los conocimientos, por su capacidad en sus destreza. Praxis sustentada en la reflexión. </a:t>
            </a:r>
          </a:p>
          <a:p>
            <a:pPr eaLnBrk="1" hangingPunct="1"/>
            <a:r>
              <a:rPr lang="es-UY" smtClean="0"/>
              <a:t>Éticamente responsables,</a:t>
            </a:r>
          </a:p>
          <a:p>
            <a:pPr eaLnBrk="1" hangingPunct="1"/>
            <a:r>
              <a:rPr lang="es-UY" smtClean="0"/>
              <a:t>Gestión</a:t>
            </a:r>
          </a:p>
          <a:p>
            <a:pPr eaLnBrk="1" hangingPunct="1"/>
            <a:r>
              <a:rPr lang="es-UY" smtClean="0"/>
              <a:t>Investigación</a:t>
            </a:r>
          </a:p>
          <a:p>
            <a:pPr eaLnBrk="1" hangingPunct="1">
              <a:buFontTx/>
              <a:buNone/>
            </a:pPr>
            <a:endParaRPr lang="es-UY" sz="2000" smtClean="0"/>
          </a:p>
        </p:txBody>
      </p:sp>
      <p:sp>
        <p:nvSpPr>
          <p:cNvPr id="28677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922838" y="1535113"/>
            <a:ext cx="4041775" cy="639762"/>
          </a:xfrm>
        </p:spPr>
        <p:txBody>
          <a:bodyPr/>
          <a:lstStyle/>
          <a:p>
            <a:r>
              <a:rPr lang="es-UY" sz="2800" smtClean="0"/>
              <a:t>UdelaR</a:t>
            </a:r>
          </a:p>
        </p:txBody>
      </p:sp>
      <p:sp>
        <p:nvSpPr>
          <p:cNvPr id="28678" name="5 Marcador de contenido"/>
          <p:cNvSpPr>
            <a:spLocks noGrp="1"/>
          </p:cNvSpPr>
          <p:nvPr>
            <p:ph sz="quarter" idx="4"/>
          </p:nvPr>
        </p:nvSpPr>
        <p:spPr>
          <a:xfrm>
            <a:off x="4932363" y="2430463"/>
            <a:ext cx="4041775" cy="3951287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s-UY" smtClean="0"/>
              <a:t>perfil integralista,</a:t>
            </a:r>
          </a:p>
          <a:p>
            <a:pPr eaLnBrk="1" hangingPunct="1">
              <a:buFontTx/>
              <a:buChar char="-"/>
            </a:pPr>
            <a:r>
              <a:rPr lang="es-UY" smtClean="0"/>
              <a:t>Humanista, </a:t>
            </a:r>
          </a:p>
          <a:p>
            <a:pPr eaLnBrk="1" hangingPunct="1">
              <a:buFontTx/>
              <a:buChar char="-"/>
            </a:pPr>
            <a:r>
              <a:rPr lang="es-UY" smtClean="0"/>
              <a:t>Científico- técnico</a:t>
            </a:r>
          </a:p>
          <a:p>
            <a:pPr>
              <a:buFontTx/>
              <a:buNone/>
            </a:pPr>
            <a:endParaRPr lang="es-UY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2 Marcador de contenido"/>
          <p:cNvSpPr>
            <a:spLocks noGrp="1"/>
          </p:cNvSpPr>
          <p:nvPr>
            <p:ph idx="1"/>
          </p:nvPr>
        </p:nvSpPr>
        <p:spPr>
          <a:xfrm>
            <a:off x="685800" y="981075"/>
            <a:ext cx="7989888" cy="540067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s-ES" b="1" smtClean="0">
                <a:solidFill>
                  <a:schemeClr val="tx2"/>
                </a:solidFill>
              </a:rPr>
              <a:t>   </a:t>
            </a:r>
            <a:r>
              <a:rPr lang="es-ES" sz="3400" b="1" smtClean="0">
                <a:solidFill>
                  <a:schemeClr val="tx2"/>
                </a:solidFill>
              </a:rPr>
              <a:t>Participación en la Política de Formación de Técnicos en Salud- Acompañamiento y participación de la institución en el desarrollo de las políticas relacionadas a la formación de técnicos en salud y de los determinantes para la oferta de los cursos. </a:t>
            </a:r>
            <a:endParaRPr lang="es-UY" sz="3400" smtClean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endParaRPr lang="es-UY" sz="34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Título"/>
          <p:cNvSpPr>
            <a:spLocks noGrp="1"/>
          </p:cNvSpPr>
          <p:nvPr>
            <p:ph type="title"/>
          </p:nvPr>
        </p:nvSpPr>
        <p:spPr>
          <a:xfrm>
            <a:off x="827088" y="-100013"/>
            <a:ext cx="7772400" cy="1143001"/>
          </a:xfrm>
        </p:spPr>
        <p:txBody>
          <a:bodyPr/>
          <a:lstStyle/>
          <a:p>
            <a:r>
              <a:rPr lang="es-UY" sz="4000" b="1" smtClean="0"/>
              <a:t>¿Cómo?</a:t>
            </a:r>
          </a:p>
        </p:txBody>
      </p:sp>
      <p:sp>
        <p:nvSpPr>
          <p:cNvPr id="30723" name="2 Marcador de contenido"/>
          <p:cNvSpPr>
            <a:spLocks noGrp="1"/>
          </p:cNvSpPr>
          <p:nvPr>
            <p:ph idx="1"/>
          </p:nvPr>
        </p:nvSpPr>
        <p:spPr>
          <a:xfrm>
            <a:off x="468313" y="1125538"/>
            <a:ext cx="8496300" cy="5616575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UY" sz="2600" b="1" smtClean="0"/>
              <a:t>Dentro de la Facultad de Medicina EUTM: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UY" sz="2600" smtClean="0"/>
              <a:t>Es diferente, a nivel central tiene una actividad activa y proactiva. Dentro de as Carrera en particular se participa en comisiones específica o responder a respuesta.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UY" sz="2600" b="1" smtClean="0"/>
              <a:t>Facultad de Enfermería UdelaR 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UY" sz="2600" smtClean="0"/>
              <a:t>Tiene una actividad hay una actividad activa y proactiva tanto a nivel nacional como internacional.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UY" sz="2600" b="1" smtClean="0"/>
              <a:t>Facultad de Enfermería UCU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UY" sz="2600" smtClean="0"/>
              <a:t>Tiene una actividad activa participando en equipos nacionales.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es-UY" smtClean="0"/>
              <a:t>Escuela Universitaria de Tecnología Médica</a:t>
            </a: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>
          <a:xfrm>
            <a:off x="685800" y="1906588"/>
            <a:ext cx="8062913" cy="4114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UY" smtClean="0"/>
              <a:t>Pertenece a la Facultad de Medicina de la Universidad de la Republica.</a:t>
            </a:r>
          </a:p>
          <a:p>
            <a:pPr algn="just">
              <a:lnSpc>
                <a:spcPct val="150000"/>
              </a:lnSpc>
            </a:pPr>
            <a:r>
              <a:rPr lang="es-UY" smtClean="0"/>
              <a:t>Fue creada en 1950-</a:t>
            </a:r>
          </a:p>
          <a:p>
            <a:pPr algn="just">
              <a:lnSpc>
                <a:spcPct val="150000"/>
              </a:lnSpc>
            </a:pPr>
            <a:r>
              <a:rPr lang="es-UY" smtClean="0"/>
              <a:t>Tiene 18 formaciones de grado y pregrado-</a:t>
            </a:r>
          </a:p>
          <a:p>
            <a:pPr algn="just">
              <a:lnSpc>
                <a:spcPct val="150000"/>
              </a:lnSpc>
            </a:pPr>
            <a:r>
              <a:rPr lang="es-UY" smtClean="0"/>
              <a:t>Cuenta con dos sedes Montevideo y Paysandú (1979)</a:t>
            </a:r>
          </a:p>
          <a:p>
            <a:endParaRPr lang="es-UY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9350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b="1" dirty="0" smtClean="0"/>
              <a:t>Currículo: definición</a:t>
            </a: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611188" y="1401763"/>
            <a:ext cx="8064500" cy="4114800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s-UY" sz="2600" b="1" dirty="0" smtClean="0"/>
              <a:t>Dentro de la Facultad de Medicina EUTM: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s-UY" sz="2600" dirty="0" smtClean="0"/>
              <a:t>Se limita al Plan de estudio.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s-UY" sz="2600" b="1" dirty="0" smtClean="0"/>
              <a:t>Facultad de Enfermería </a:t>
            </a:r>
            <a:r>
              <a:rPr lang="es-UY" sz="2600" b="1" dirty="0" err="1" smtClean="0"/>
              <a:t>UdelaR</a:t>
            </a:r>
            <a:r>
              <a:rPr lang="es-UY" sz="2600" b="1" dirty="0" smtClean="0"/>
              <a:t> 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s-UY" sz="2800" kern="1200" dirty="0" smtClean="0">
                <a:solidFill>
                  <a:schemeClr val="dk1"/>
                </a:solidFill>
              </a:rPr>
              <a:t>“…es el camino que nos guía hacia un fin, que no es recto que es sinuoso y es el que nos delimita hacia dónde llegar…”</a:t>
            </a:r>
            <a:endParaRPr lang="es-UY" sz="26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s-UY" sz="2600" b="1" dirty="0" smtClean="0"/>
              <a:t>Facultad de Enfermería UCU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s-UY" sz="2600" dirty="0" smtClean="0"/>
              <a:t>“</a:t>
            </a:r>
            <a:r>
              <a:rPr lang="es-UY" sz="2800" kern="1200" dirty="0" smtClean="0">
                <a:solidFill>
                  <a:schemeClr val="dk1"/>
                </a:solidFill>
              </a:rPr>
              <a:t>Es un ordenamiento.  Existe el explícito y el oculto</a:t>
            </a:r>
            <a:r>
              <a:rPr lang="es-UY" sz="2800" dirty="0" smtClean="0"/>
              <a:t>”</a:t>
            </a:r>
            <a:r>
              <a:rPr lang="es-UY" sz="2600" dirty="0" smtClean="0"/>
              <a:t>.</a:t>
            </a:r>
          </a:p>
          <a:p>
            <a:pPr>
              <a:defRPr/>
            </a:pPr>
            <a:endParaRPr lang="es-UY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2 Título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Currículo: elaboración</a:t>
            </a:r>
            <a:endParaRPr lang="es-UY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11188" y="1341438"/>
          <a:ext cx="7918450" cy="4924425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519146"/>
                <a:gridCol w="4399502"/>
              </a:tblGrid>
              <a:tr h="727720">
                <a:tc>
                  <a:txBody>
                    <a:bodyPr/>
                    <a:lstStyle/>
                    <a:p>
                      <a:r>
                        <a:rPr lang="es-UY" sz="3200" dirty="0" smtClean="0"/>
                        <a:t>CARRERAS</a:t>
                      </a:r>
                      <a:endParaRPr lang="es-UY" sz="3200" dirty="0"/>
                    </a:p>
                  </a:txBody>
                  <a:tcPr marL="86360" marR="86360" marT="45679" marB="45679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UY" sz="3200" dirty="0" smtClean="0"/>
                        <a:t>¿Quién</a:t>
                      </a:r>
                      <a:r>
                        <a:rPr lang="es-UY" sz="3200" baseline="0" dirty="0" smtClean="0"/>
                        <a:t> lo hace?</a:t>
                      </a:r>
                      <a:endParaRPr lang="es-UY" sz="3200" dirty="0"/>
                    </a:p>
                  </a:txBody>
                  <a:tcPr marL="86360" marR="86360" marT="45679" marB="4567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154232">
                <a:tc>
                  <a:txBody>
                    <a:bodyPr/>
                    <a:lstStyle/>
                    <a:p>
                      <a:r>
                        <a:rPr lang="es-UY" sz="3200" dirty="0" smtClean="0"/>
                        <a:t>Laboratorio Clínico, Enfermería </a:t>
                      </a:r>
                      <a:r>
                        <a:rPr lang="es-UY" sz="3200" dirty="0" err="1" smtClean="0"/>
                        <a:t>UDelaR</a:t>
                      </a:r>
                      <a:r>
                        <a:rPr lang="es-UY" sz="3200" baseline="0" dirty="0" smtClean="0"/>
                        <a:t>, Anatomía Patológica</a:t>
                      </a:r>
                      <a:endParaRPr lang="es-UY" sz="3200" dirty="0"/>
                    </a:p>
                  </a:txBody>
                  <a:tcPr marL="86360" marR="86360" marT="45679" marB="45679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UY" sz="3200" dirty="0" smtClean="0"/>
                        <a:t>Los</a:t>
                      </a:r>
                      <a:r>
                        <a:rPr lang="es-UY" sz="3200" baseline="0" dirty="0" smtClean="0"/>
                        <a:t> tres órdenes: docentes, egresados y estudiantes</a:t>
                      </a:r>
                      <a:endParaRPr lang="es-UY" sz="3200" dirty="0"/>
                    </a:p>
                  </a:txBody>
                  <a:tcPr marL="86360" marR="86360" marT="45679" marB="4567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3200" dirty="0" err="1" smtClean="0"/>
                        <a:t>Imagenología</a:t>
                      </a:r>
                      <a:r>
                        <a:rPr lang="es-UY" sz="3200" dirty="0" smtClean="0"/>
                        <a:t>, Hemoterapia, Decana </a:t>
                      </a:r>
                      <a:r>
                        <a:rPr lang="es-UY" sz="3200" dirty="0" err="1" smtClean="0"/>
                        <a:t>Fenf</a:t>
                      </a:r>
                      <a:r>
                        <a:rPr lang="es-UY" sz="3200" baseline="0" dirty="0" smtClean="0"/>
                        <a:t> UCU</a:t>
                      </a:r>
                      <a:endParaRPr lang="es-UY" sz="3200" dirty="0" smtClean="0"/>
                    </a:p>
                    <a:p>
                      <a:endParaRPr lang="es-UY" sz="3200" dirty="0"/>
                    </a:p>
                  </a:txBody>
                  <a:tcPr marL="86360" marR="86360" marT="45679" marB="45679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UY" sz="3200" dirty="0" smtClean="0"/>
                        <a:t>El cuerpo</a:t>
                      </a:r>
                      <a:r>
                        <a:rPr lang="es-UY" sz="3200" baseline="0" dirty="0" smtClean="0"/>
                        <a:t> docente</a:t>
                      </a:r>
                      <a:endParaRPr lang="es-UY" sz="3200" dirty="0"/>
                    </a:p>
                  </a:txBody>
                  <a:tcPr marL="86360" marR="86360" marT="45679" marB="4567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2 Título"/>
          <p:cNvSpPr>
            <a:spLocks noGrp="1"/>
          </p:cNvSpPr>
          <p:nvPr>
            <p:ph type="title"/>
          </p:nvPr>
        </p:nvSpPr>
        <p:spPr>
          <a:xfrm>
            <a:off x="760413" y="-26988"/>
            <a:ext cx="7772400" cy="1143001"/>
          </a:xfrm>
        </p:spPr>
        <p:txBody>
          <a:bodyPr/>
          <a:lstStyle/>
          <a:p>
            <a:pPr eaLnBrk="1" hangingPunct="1"/>
            <a:r>
              <a:rPr lang="es-UY" smtClean="0"/>
              <a:t>Currículo: Evaluación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0825" y="1393825"/>
          <a:ext cx="8640763" cy="505936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952328"/>
                <a:gridCol w="5688632"/>
              </a:tblGrid>
              <a:tr h="504056">
                <a:tc>
                  <a:txBody>
                    <a:bodyPr/>
                    <a:lstStyle/>
                    <a:p>
                      <a:r>
                        <a:rPr lang="es-UY" sz="2400" b="0" dirty="0" smtClean="0"/>
                        <a:t>CARRERAS</a:t>
                      </a:r>
                      <a:endParaRPr lang="es-UY" sz="2400" b="0" dirty="0"/>
                    </a:p>
                  </a:txBody>
                  <a:tcPr marL="86360" marR="86360" marT="45713" marB="45713"/>
                </a:tc>
                <a:tc>
                  <a:txBody>
                    <a:bodyPr/>
                    <a:lstStyle/>
                    <a:p>
                      <a:r>
                        <a:rPr lang="es-UY" sz="2400" b="0" dirty="0" smtClean="0"/>
                        <a:t>¿Cuándo</a:t>
                      </a:r>
                      <a:r>
                        <a:rPr lang="es-UY" sz="2400" b="0" baseline="0" dirty="0" smtClean="0"/>
                        <a:t> y cómo?</a:t>
                      </a:r>
                      <a:endParaRPr lang="es-UY" sz="2400" b="0" dirty="0"/>
                    </a:p>
                  </a:txBody>
                  <a:tcPr marL="86360" marR="86360" marT="45713" marB="45713"/>
                </a:tc>
              </a:tr>
              <a:tr h="1262719">
                <a:tc>
                  <a:txBody>
                    <a:bodyPr/>
                    <a:lstStyle/>
                    <a:p>
                      <a:r>
                        <a:rPr lang="es-UY" sz="2400" dirty="0" err="1" smtClean="0"/>
                        <a:t>Imagenología</a:t>
                      </a:r>
                      <a:r>
                        <a:rPr lang="es-UY" sz="2400" dirty="0" smtClean="0"/>
                        <a:t>, Dirección</a:t>
                      </a:r>
                      <a:r>
                        <a:rPr lang="es-UY" sz="2400" baseline="0" dirty="0" smtClean="0"/>
                        <a:t> de la EUTM</a:t>
                      </a:r>
                      <a:endParaRPr lang="es-UY" sz="2400" dirty="0"/>
                    </a:p>
                  </a:txBody>
                  <a:tcPr marL="86360" marR="86360" marT="45713" marB="45713"/>
                </a:tc>
                <a:tc>
                  <a:txBody>
                    <a:bodyPr/>
                    <a:lstStyle/>
                    <a:p>
                      <a:r>
                        <a:rPr lang="es-UY" sz="2400" dirty="0" smtClean="0"/>
                        <a:t>No. Solo</a:t>
                      </a:r>
                      <a:r>
                        <a:rPr lang="es-UY" sz="2400" baseline="0" dirty="0" smtClean="0"/>
                        <a:t> para cambios de plan</a:t>
                      </a:r>
                      <a:endParaRPr lang="es-UY" sz="2400" dirty="0"/>
                    </a:p>
                  </a:txBody>
                  <a:tcPr marL="86360" marR="86360" marT="45713" marB="45713"/>
                </a:tc>
              </a:tr>
              <a:tr h="1262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2400" dirty="0" smtClean="0"/>
                        <a:t>Anatomía Patológica, Laboratorio</a:t>
                      </a:r>
                      <a:r>
                        <a:rPr lang="es-UY" sz="2400" baseline="0" dirty="0" smtClean="0"/>
                        <a:t> Clínico</a:t>
                      </a:r>
                      <a:endParaRPr lang="es-UY" sz="2400" b="0" dirty="0" smtClean="0"/>
                    </a:p>
                    <a:p>
                      <a:endParaRPr lang="es-UY" sz="2400" dirty="0"/>
                    </a:p>
                  </a:txBody>
                  <a:tcPr marL="86360" marR="86360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2400" kern="1200" dirty="0" smtClean="0"/>
                        <a:t>Si, de manera</a:t>
                      </a:r>
                      <a:r>
                        <a:rPr kumimoji="0" lang="es-UY" sz="2400" kern="1200" baseline="0" dirty="0" smtClean="0"/>
                        <a:t> no sistemática</a:t>
                      </a:r>
                      <a:endParaRPr kumimoji="0" lang="es-UY" sz="2400" kern="1200" dirty="0" smtClean="0"/>
                    </a:p>
                    <a:p>
                      <a:endParaRPr lang="es-UY" sz="2400" dirty="0"/>
                    </a:p>
                  </a:txBody>
                  <a:tcPr marL="86360" marR="86360" marT="45713" marB="45713"/>
                </a:tc>
              </a:tr>
              <a:tr h="1262719">
                <a:tc>
                  <a:txBody>
                    <a:bodyPr/>
                    <a:lstStyle/>
                    <a:p>
                      <a:r>
                        <a:rPr lang="es-UY" sz="2400" dirty="0" smtClean="0"/>
                        <a:t>Decana </a:t>
                      </a:r>
                      <a:r>
                        <a:rPr lang="es-UY" sz="2400" dirty="0" err="1" smtClean="0"/>
                        <a:t>Enf</a:t>
                      </a:r>
                      <a:r>
                        <a:rPr lang="es-UY" sz="2400" dirty="0" smtClean="0"/>
                        <a:t> UCU</a:t>
                      </a:r>
                      <a:endParaRPr lang="es-UY" sz="2400" dirty="0"/>
                    </a:p>
                  </a:txBody>
                  <a:tcPr marL="86360" marR="86360" marT="45713" marB="45713"/>
                </a:tc>
                <a:tc>
                  <a:txBody>
                    <a:bodyPr/>
                    <a:lstStyle/>
                    <a:p>
                      <a:r>
                        <a:rPr lang="es-UY" sz="2400" dirty="0" smtClean="0"/>
                        <a:t>Si.</a:t>
                      </a:r>
                      <a:r>
                        <a:rPr lang="es-UY" sz="2400" baseline="0" dirty="0" smtClean="0"/>
                        <a:t> Evaluación por pares internos dentro del UCU cada 4 o 5 años que puede llevar al cambio de plan  y la acreditación. </a:t>
                      </a:r>
                      <a:endParaRPr lang="es-UY" sz="2400" dirty="0"/>
                    </a:p>
                  </a:txBody>
                  <a:tcPr marL="86360" marR="86360" marT="45713" marB="45713"/>
                </a:tc>
              </a:tr>
              <a:tr h="767420">
                <a:tc>
                  <a:txBody>
                    <a:bodyPr/>
                    <a:lstStyle/>
                    <a:p>
                      <a:r>
                        <a:rPr lang="es-UY" sz="2400" dirty="0" smtClean="0"/>
                        <a:t>Enfermería</a:t>
                      </a:r>
                      <a:r>
                        <a:rPr lang="es-UY" sz="2400" baseline="0" dirty="0" smtClean="0"/>
                        <a:t> </a:t>
                      </a:r>
                      <a:r>
                        <a:rPr lang="es-UY" sz="2400" baseline="0" dirty="0" err="1" smtClean="0"/>
                        <a:t>UdelaR</a:t>
                      </a:r>
                      <a:endParaRPr lang="es-UY" sz="2400" dirty="0"/>
                    </a:p>
                  </a:txBody>
                  <a:tcPr marL="86360" marR="86360" marT="45713" marB="45713"/>
                </a:tc>
                <a:tc>
                  <a:txBody>
                    <a:bodyPr/>
                    <a:lstStyle/>
                    <a:p>
                      <a:r>
                        <a:rPr lang="es-UY" sz="2400" dirty="0" smtClean="0"/>
                        <a:t>Si.</a:t>
                      </a:r>
                      <a:r>
                        <a:rPr lang="es-UY" sz="2400" baseline="0" dirty="0" smtClean="0"/>
                        <a:t> </a:t>
                      </a:r>
                      <a:endParaRPr lang="es-UY" sz="2400" dirty="0"/>
                    </a:p>
                  </a:txBody>
                  <a:tcPr marL="86360" marR="86360" marT="45713" marB="45713"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b="1" dirty="0" smtClean="0"/>
              <a:t> Organización del currículo </a:t>
            </a: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700213"/>
            <a:ext cx="7772400" cy="43957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s-UY" dirty="0" smtClean="0"/>
              <a:t>Planes vigentes</a:t>
            </a:r>
          </a:p>
          <a:p>
            <a:pPr lvl="1" eaLnBrk="1" hangingPunct="1">
              <a:defRPr/>
            </a:pPr>
            <a:r>
              <a:rPr lang="es-UY" dirty="0" smtClean="0"/>
              <a:t>Toda la EUTM: 2006</a:t>
            </a:r>
          </a:p>
          <a:p>
            <a:pPr lvl="1" eaLnBrk="1" hangingPunct="1">
              <a:defRPr/>
            </a:pPr>
            <a:r>
              <a:rPr lang="es-UY" dirty="0" smtClean="0"/>
              <a:t>Enfermería UCU: 2005</a:t>
            </a:r>
          </a:p>
          <a:p>
            <a:pPr lvl="1" eaLnBrk="1" hangingPunct="1">
              <a:defRPr/>
            </a:pPr>
            <a:r>
              <a:rPr lang="es-UY" dirty="0" smtClean="0"/>
              <a:t>Enfermería </a:t>
            </a:r>
            <a:r>
              <a:rPr lang="es-UY" dirty="0" err="1" smtClean="0"/>
              <a:t>UdelaR</a:t>
            </a:r>
            <a:r>
              <a:rPr lang="es-UY" dirty="0" smtClean="0"/>
              <a:t>: 1993</a:t>
            </a:r>
          </a:p>
          <a:p>
            <a:pPr lvl="1" eaLnBrk="1" hangingPunct="1">
              <a:buFontTx/>
              <a:buNone/>
              <a:defRPr/>
            </a:pPr>
            <a:endParaRPr lang="es-UY" dirty="0" smtClean="0"/>
          </a:p>
          <a:p>
            <a:pPr eaLnBrk="1" hangingPunct="1">
              <a:defRPr/>
            </a:pPr>
            <a:r>
              <a:rPr lang="es-UY" dirty="0" smtClean="0"/>
              <a:t>Tecnicaturas: 3 años</a:t>
            </a:r>
          </a:p>
          <a:p>
            <a:pPr eaLnBrk="1" hangingPunct="1">
              <a:defRPr/>
            </a:pPr>
            <a:r>
              <a:rPr lang="es-UY" dirty="0" smtClean="0"/>
              <a:t>Licenciaturas: 4 años</a:t>
            </a:r>
          </a:p>
          <a:p>
            <a:pPr eaLnBrk="1" hangingPunct="1">
              <a:defRPr/>
            </a:pPr>
            <a:endParaRPr lang="es-UY" dirty="0" smtClean="0"/>
          </a:p>
          <a:p>
            <a:pPr eaLnBrk="1" hangingPunct="1">
              <a:defRPr/>
            </a:pPr>
            <a:r>
              <a:rPr lang="es-UY" dirty="0" smtClean="0"/>
              <a:t>Todos los planes en proceso de reforma</a:t>
            </a:r>
          </a:p>
          <a:p>
            <a:pPr lvl="1" eaLnBrk="1" hangingPunct="1">
              <a:buFontTx/>
              <a:buNone/>
              <a:defRPr/>
            </a:pPr>
            <a:r>
              <a:rPr lang="es-UY" dirty="0" smtClean="0"/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Título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46038"/>
          </a:xfrm>
        </p:spPr>
        <p:txBody>
          <a:bodyPr/>
          <a:lstStyle/>
          <a:p>
            <a:pPr eaLnBrk="1" hangingPunct="1"/>
            <a:r>
              <a:rPr lang="es-ES" sz="3200" b="1" smtClean="0"/>
              <a:t>Competencias</a:t>
            </a:r>
            <a:endParaRPr lang="es-UY" sz="3200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0825" y="1204913"/>
          <a:ext cx="8640763" cy="51625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530568"/>
                <a:gridCol w="7110392"/>
              </a:tblGrid>
              <a:tr h="742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/>
                        <a:t>Anatomía Patológica</a:t>
                      </a:r>
                      <a:endParaRPr lang="es-UY" sz="18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800" dirty="0" smtClean="0"/>
                        <a:t>Capacidad </a:t>
                      </a:r>
                      <a:r>
                        <a:rPr lang="es-UY" sz="1800" dirty="0"/>
                        <a:t>que tiene el técnico de insertarse en determinadas áreas y hacerlo de una manera responsable </a:t>
                      </a:r>
                      <a:r>
                        <a:rPr lang="es-UY" sz="1800" dirty="0" smtClean="0"/>
                        <a:t> (</a:t>
                      </a:r>
                      <a:r>
                        <a:rPr lang="es-UY" sz="1800" baseline="0" dirty="0" smtClean="0"/>
                        <a:t>alcance de su función, legal, ético)</a:t>
                      </a:r>
                      <a:endParaRPr lang="es-UY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/>
                </a:tc>
              </a:tr>
              <a:tr h="990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/>
                        <a:t>Dirección EUTM</a:t>
                      </a:r>
                      <a:endParaRPr lang="es-UY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800" dirty="0" smtClean="0"/>
                        <a:t>Habilidades </a:t>
                      </a:r>
                      <a:r>
                        <a:rPr lang="es-UY" sz="1800" dirty="0"/>
                        <a:t>para realizar tal </a:t>
                      </a:r>
                      <a:r>
                        <a:rPr lang="es-UY" sz="1800" dirty="0" smtClean="0"/>
                        <a:t>tarea</a:t>
                      </a:r>
                      <a:r>
                        <a:rPr lang="es-UY" sz="1800" baseline="0" dirty="0" smtClean="0"/>
                        <a:t> </a:t>
                      </a:r>
                      <a:r>
                        <a:rPr lang="es-UY" sz="1800" dirty="0" smtClean="0"/>
                        <a:t>en </a:t>
                      </a:r>
                      <a:r>
                        <a:rPr lang="es-UY" sz="1800" dirty="0"/>
                        <a:t>la comunidad respetuosa, inserta, valorando ese ser humano que está del otro lado y con un bagaje de conocimientos que no lo da solo específicamente del currículum.</a:t>
                      </a:r>
                      <a:endParaRPr lang="es-UY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/>
                </a:tc>
              </a:tr>
              <a:tr h="779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err="1"/>
                        <a:t>Imagenología</a:t>
                      </a:r>
                      <a:endParaRPr lang="es-UY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800" dirty="0" smtClean="0"/>
                        <a:t>Es </a:t>
                      </a:r>
                      <a:r>
                        <a:rPr lang="es-UY" sz="1800" dirty="0"/>
                        <a:t>lo que puede hacer, que es lo que sabe hacer. </a:t>
                      </a:r>
                      <a:r>
                        <a:rPr lang="es-UY" sz="1800" dirty="0" smtClean="0"/>
                        <a:t>Capacidades</a:t>
                      </a:r>
                      <a:r>
                        <a:rPr lang="es-UY" sz="1800" baseline="0" dirty="0" smtClean="0"/>
                        <a:t> técnicas y de </a:t>
                      </a:r>
                      <a:r>
                        <a:rPr lang="es-UY" sz="1800" dirty="0" smtClean="0"/>
                        <a:t>relacionamiento con pacientes y equipo de trabajo</a:t>
                      </a:r>
                      <a:endParaRPr lang="es-UY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/>
                </a:tc>
              </a:tr>
              <a:tr h="946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/>
                        <a:t>Hemoterapia</a:t>
                      </a:r>
                      <a:endParaRPr lang="es-UY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800" dirty="0" smtClean="0"/>
                        <a:t>Buena </a:t>
                      </a:r>
                      <a:r>
                        <a:rPr lang="es-UY" sz="1800" dirty="0"/>
                        <a:t>interacción con el </a:t>
                      </a:r>
                      <a:r>
                        <a:rPr lang="es-UY" sz="1800" dirty="0" smtClean="0"/>
                        <a:t>interlocutor.</a:t>
                      </a:r>
                      <a:r>
                        <a:rPr lang="es-UY" sz="1800" baseline="0" dirty="0" smtClean="0"/>
                        <a:t> </a:t>
                      </a:r>
                      <a:r>
                        <a:rPr lang="es-UY" sz="1800" dirty="0" smtClean="0"/>
                        <a:t>Tener </a:t>
                      </a:r>
                      <a:r>
                        <a:rPr lang="es-UY" sz="1800" dirty="0"/>
                        <a:t>destrezas o competencias técnicas en lo que tiene que ver con las técnicas de </a:t>
                      </a:r>
                      <a:r>
                        <a:rPr lang="es-UY" sz="1800" dirty="0" smtClean="0"/>
                        <a:t>abordaje y  </a:t>
                      </a:r>
                      <a:r>
                        <a:rPr lang="es-UY" sz="1800" dirty="0"/>
                        <a:t>para manejarse en diferentes ambientes </a:t>
                      </a:r>
                      <a:r>
                        <a:rPr lang="es-UY" sz="1800" dirty="0" smtClean="0"/>
                        <a:t>hospitalarios</a:t>
                      </a:r>
                      <a:endParaRPr lang="es-UY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81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/>
                        <a:t>Enfermería UCU</a:t>
                      </a:r>
                      <a:endParaRPr lang="es-UY" sz="18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800" dirty="0" smtClean="0"/>
                        <a:t>Que </a:t>
                      </a:r>
                      <a:r>
                        <a:rPr lang="es-UY" sz="1800" dirty="0"/>
                        <a:t>sean profesionales competentes. </a:t>
                      </a:r>
                      <a:r>
                        <a:rPr lang="es-UY" sz="1800" dirty="0" smtClean="0"/>
                        <a:t>Rediseño </a:t>
                      </a:r>
                      <a:r>
                        <a:rPr lang="es-UY" sz="1800" dirty="0"/>
                        <a:t>curricular orientado en </a:t>
                      </a:r>
                      <a:r>
                        <a:rPr lang="es-UY" sz="1800" dirty="0" smtClean="0"/>
                        <a:t>competencias. </a:t>
                      </a:r>
                      <a:endParaRPr lang="es-UY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21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UY" sz="1800" dirty="0" smtClean="0"/>
                        <a:t>Enfermería</a:t>
                      </a:r>
                      <a:r>
                        <a:rPr lang="es-UY" sz="1800" baseline="0" dirty="0" smtClean="0"/>
                        <a:t> </a:t>
                      </a:r>
                      <a:r>
                        <a:rPr lang="es-UY" sz="1800" baseline="0" dirty="0" err="1" smtClean="0"/>
                        <a:t>UdelaR</a:t>
                      </a:r>
                      <a:endParaRPr lang="es-UY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UY" sz="1800" dirty="0" smtClean="0"/>
                        <a:t>El saber hacer con una base teórica. </a:t>
                      </a:r>
                      <a:endParaRPr lang="es-UY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Título"/>
          <p:cNvSpPr>
            <a:spLocks noGrp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s-UY" b="1" smtClean="0"/>
              <a:t>Métodos de evaluación</a:t>
            </a:r>
          </a:p>
        </p:txBody>
      </p:sp>
      <p:sp>
        <p:nvSpPr>
          <p:cNvPr id="36867" name="2 Marcador de contenido"/>
          <p:cNvSpPr>
            <a:spLocks noGrp="1"/>
          </p:cNvSpPr>
          <p:nvPr>
            <p:ph idx="1"/>
          </p:nvPr>
        </p:nvSpPr>
        <p:spPr>
          <a:xfrm>
            <a:off x="250825" y="1557338"/>
            <a:ext cx="8642350" cy="4895850"/>
          </a:xfrm>
        </p:spPr>
        <p:txBody>
          <a:bodyPr/>
          <a:lstStyle/>
          <a:p>
            <a:pPr algn="just"/>
            <a:r>
              <a:rPr lang="es-UY" b="1" smtClean="0"/>
              <a:t>En todos</a:t>
            </a:r>
            <a:r>
              <a:rPr lang="es-UY" smtClean="0"/>
              <a:t>: </a:t>
            </a:r>
          </a:p>
          <a:p>
            <a:pPr lvl="1" algn="just"/>
            <a:r>
              <a:rPr lang="es-UY" smtClean="0"/>
              <a:t>tradicionales:  Parciales, examen final (oral, práctico o escrito) </a:t>
            </a:r>
          </a:p>
          <a:p>
            <a:pPr lvl="1" algn="just"/>
            <a:r>
              <a:rPr lang="es-UY" smtClean="0"/>
              <a:t>Asistencia</a:t>
            </a:r>
          </a:p>
          <a:p>
            <a:pPr algn="just"/>
            <a:r>
              <a:rPr lang="es-UY" b="1" smtClean="0"/>
              <a:t>En algunos casos</a:t>
            </a:r>
            <a:r>
              <a:rPr lang="es-UY" smtClean="0"/>
              <a:t>:</a:t>
            </a:r>
          </a:p>
          <a:p>
            <a:pPr lvl="1" algn="just"/>
            <a:r>
              <a:rPr lang="es-UY" smtClean="0"/>
              <a:t>Práctica simulada</a:t>
            </a:r>
          </a:p>
          <a:p>
            <a:pPr lvl="1" algn="just"/>
            <a:r>
              <a:rPr lang="es-UY" smtClean="0"/>
              <a:t>Plataforma virtual</a:t>
            </a:r>
          </a:p>
          <a:p>
            <a:pPr lvl="1" algn="just"/>
            <a:r>
              <a:rPr lang="es-UY" smtClean="0"/>
              <a:t>Evaluación permanente (sobretodo de la práctica)</a:t>
            </a:r>
          </a:p>
          <a:p>
            <a:pPr lvl="1">
              <a:buFontTx/>
              <a:buNone/>
            </a:pPr>
            <a:endParaRPr lang="es-UY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Título"/>
          <p:cNvSpPr>
            <a:spLocks noGrp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s-UY" b="1" smtClean="0"/>
              <a:t>Métodos de enseñanza</a:t>
            </a:r>
          </a:p>
        </p:txBody>
      </p:sp>
      <p:sp>
        <p:nvSpPr>
          <p:cNvPr id="37891" name="2 Marcador de contenido"/>
          <p:cNvSpPr>
            <a:spLocks noGrp="1"/>
          </p:cNvSpPr>
          <p:nvPr>
            <p:ph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r>
              <a:rPr lang="es-UY" b="1" smtClean="0"/>
              <a:t>Tradicional</a:t>
            </a:r>
            <a:r>
              <a:rPr lang="es-UY" smtClean="0"/>
              <a:t>: clases magistrales, exposición teórica</a:t>
            </a:r>
          </a:p>
          <a:p>
            <a:r>
              <a:rPr lang="es-UY" b="1" smtClean="0"/>
              <a:t>Otras: </a:t>
            </a:r>
            <a:r>
              <a:rPr lang="es-UY" smtClean="0"/>
              <a:t>talleres, seminarios, presentación de trabajos, análisis de casos clínicos, imágenes, observación, trabajo en pequeños grupos</a:t>
            </a:r>
          </a:p>
          <a:p>
            <a:r>
              <a:rPr lang="es-UY" smtClean="0"/>
              <a:t>Enseñanza a través de la</a:t>
            </a:r>
            <a:r>
              <a:rPr lang="es-UY" b="1" smtClean="0"/>
              <a:t> plataforma virtual</a:t>
            </a:r>
          </a:p>
          <a:p>
            <a:r>
              <a:rPr lang="es-UY" smtClean="0"/>
              <a:t> </a:t>
            </a:r>
            <a:r>
              <a:rPr lang="es-UY" b="1" smtClean="0"/>
              <a:t>Práctica</a:t>
            </a:r>
          </a:p>
          <a:p>
            <a:endParaRPr lang="es-UY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r>
              <a:rPr lang="es-UY" b="1" smtClean="0"/>
              <a:t>Selección de Contenidos</a:t>
            </a:r>
          </a:p>
        </p:txBody>
      </p:sp>
      <p:sp>
        <p:nvSpPr>
          <p:cNvPr id="3891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UY" smtClean="0"/>
              <a:t>En la mayoría lo realiza el cuerpo docente</a:t>
            </a:r>
          </a:p>
          <a:p>
            <a:pPr>
              <a:lnSpc>
                <a:spcPct val="150000"/>
              </a:lnSpc>
            </a:pPr>
            <a:r>
              <a:rPr lang="es-UY" smtClean="0"/>
              <a:t>Depende de la actualización en la disciplina</a:t>
            </a:r>
          </a:p>
          <a:p>
            <a:pPr>
              <a:lnSpc>
                <a:spcPct val="150000"/>
              </a:lnSpc>
            </a:pPr>
            <a:r>
              <a:rPr lang="es-UY" smtClean="0"/>
              <a:t>Se estudian programas de la región</a:t>
            </a:r>
          </a:p>
          <a:p>
            <a:pPr>
              <a:lnSpc>
                <a:spcPct val="150000"/>
              </a:lnSpc>
            </a:pPr>
            <a:r>
              <a:rPr lang="es-UY" smtClean="0"/>
              <a:t>Se incorporan emergentes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4450"/>
            <a:ext cx="8229600" cy="12239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UY" dirty="0" smtClean="0"/>
              <a:t/>
            </a:r>
            <a:br>
              <a:rPr lang="es-UY" dirty="0" smtClean="0"/>
            </a:br>
            <a:r>
              <a:rPr lang="es-UY" sz="2700" b="1" dirty="0" smtClean="0"/>
              <a:t> </a:t>
            </a:r>
            <a:r>
              <a:rPr lang="es-UY" sz="4000" b="1" dirty="0" smtClean="0"/>
              <a:t>Reflexión sobre el Sistema de Salud y el proceso de trabajo</a:t>
            </a:r>
            <a:endParaRPr lang="es-UY" sz="4000" dirty="0"/>
          </a:p>
        </p:txBody>
      </p:sp>
      <p:sp>
        <p:nvSpPr>
          <p:cNvPr id="39939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UY" sz="2600" b="1" smtClean="0"/>
              <a:t>Dentro de la Facultad de Medicina y EUTM: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UY" sz="2600" smtClean="0"/>
              <a:t>Se realiza reflexiones sobre el proceso de trabajo, no tanto sobre el sistema de Salud.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UY" sz="2600" b="1" smtClean="0"/>
              <a:t>Facultad de Enfermería UdelaR y Facultad de Enfermería UCU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UY" sz="2600" smtClean="0"/>
              <a:t>Se reflexiona tanto sobre el sistema  como del proceso de trabajo.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Título"/>
          <p:cNvSpPr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s-UY" smtClean="0"/>
              <a:t>Investigación</a:t>
            </a:r>
          </a:p>
        </p:txBody>
      </p:sp>
      <p:sp>
        <p:nvSpPr>
          <p:cNvPr id="40963" name="2 Marcador de contenido"/>
          <p:cNvSpPr>
            <a:spLocks noGrp="1"/>
          </p:cNvSpPr>
          <p:nvPr>
            <p:ph idx="1"/>
          </p:nvPr>
        </p:nvSpPr>
        <p:spPr>
          <a:xfrm>
            <a:off x="684213" y="1628775"/>
            <a:ext cx="7772400" cy="4114800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UY" sz="2600" b="1" smtClean="0"/>
              <a:t>Dentro de la Facultad de Medicina EUTM: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UY" sz="2600" smtClean="0"/>
              <a:t>No realizan ni los docentes ni los estudiantes. Sólo en el plano profesional de algunos docentes.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UY" sz="2600" b="1" smtClean="0"/>
              <a:t>Facultad de Enfermería UdelaR y Facultad de Enfermería UCU</a:t>
            </a:r>
            <a:endParaRPr lang="es-UY" sz="2600" smtClean="0"/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UY" sz="2600" smtClean="0"/>
              <a:t>Los docentes deben investigar. Con líneas definidas de  investigación por los departamentos.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UY" sz="2600" smtClean="0"/>
              <a:t>Es obligatorio para los estudiantes.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323850" y="1844675"/>
            <a:ext cx="8496300" cy="4608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600" dirty="0">
                <a:solidFill>
                  <a:srgbClr val="000000"/>
                </a:solidFill>
              </a:rPr>
              <a:t>Cuantificar las distintas formaciones de grado en salud que se dictan en el Uruguay y su ubicación geográfica.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600" dirty="0">
                <a:solidFill>
                  <a:srgbClr val="000000"/>
                </a:solidFill>
              </a:rPr>
              <a:t>Elaboración de un documento primario para su discusión con todos los actores involucrados.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UY" sz="2600" dirty="0">
                <a:solidFill>
                  <a:srgbClr val="000000"/>
                </a:solidFill>
              </a:rPr>
              <a:t>Analizar la distribución en cargas horarias de las formaciones involucradas en esta investigación.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ES" sz="2600" dirty="0">
                <a:solidFill>
                  <a:srgbClr val="000000"/>
                </a:solidFill>
              </a:rPr>
              <a:t>Analizar los distintos alcances de las denominaciones de los títulos.</a:t>
            </a:r>
          </a:p>
          <a:p>
            <a:pPr marL="339725" indent="-339725">
              <a:spcBef>
                <a:spcPts val="6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endParaRPr lang="es-ES" dirty="0">
              <a:solidFill>
                <a:srgbClr val="000000"/>
              </a:solidFill>
            </a:endParaRPr>
          </a:p>
        </p:txBody>
      </p:sp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1187450" y="333375"/>
            <a:ext cx="8421688" cy="1484313"/>
            <a:chOff x="748" y="210"/>
            <a:chExt cx="5305" cy="935"/>
          </a:xfrm>
        </p:grpSpPr>
        <p:pic>
          <p:nvPicPr>
            <p:cNvPr id="512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48" y="210"/>
              <a:ext cx="5305" cy="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5125" name="Text Box 4"/>
            <p:cNvSpPr txBox="1">
              <a:spLocks noChangeArrowheads="1"/>
            </p:cNvSpPr>
            <p:nvPr/>
          </p:nvSpPr>
          <p:spPr bwMode="auto">
            <a:xfrm>
              <a:off x="748" y="210"/>
              <a:ext cx="5305" cy="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UY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Título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s-UY" smtClean="0"/>
              <a:t>Extensión</a:t>
            </a:r>
          </a:p>
        </p:txBody>
      </p:sp>
      <p:sp>
        <p:nvSpPr>
          <p:cNvPr id="41987" name="2 Marcador de contenido"/>
          <p:cNvSpPr>
            <a:spLocks noGrp="1"/>
          </p:cNvSpPr>
          <p:nvPr>
            <p:ph idx="1"/>
          </p:nvPr>
        </p:nvSpPr>
        <p:spPr>
          <a:xfrm>
            <a:off x="684213" y="1557338"/>
            <a:ext cx="7772400" cy="4114800"/>
          </a:xfrm>
        </p:spPr>
        <p:txBody>
          <a:bodyPr/>
          <a:lstStyle/>
          <a:p>
            <a:pPr algn="just"/>
            <a:r>
              <a:rPr lang="es-UY" b="1" smtClean="0"/>
              <a:t>Las que tradicionalmente la desarrollan:</a:t>
            </a:r>
          </a:p>
          <a:p>
            <a:pPr algn="just">
              <a:buFontTx/>
              <a:buNone/>
            </a:pPr>
            <a:r>
              <a:rPr lang="es-UY" b="1" smtClean="0"/>
              <a:t>  </a:t>
            </a:r>
            <a:r>
              <a:rPr lang="es-UY" smtClean="0"/>
              <a:t> Enfermería (ambas facultades, pero con características diferentes).</a:t>
            </a:r>
          </a:p>
          <a:p>
            <a:pPr algn="just"/>
            <a:r>
              <a:rPr lang="es-UY" b="1" smtClean="0"/>
              <a:t>Las que lo hacen incipientemente:</a:t>
            </a:r>
          </a:p>
          <a:p>
            <a:pPr algn="just">
              <a:buFontTx/>
              <a:buNone/>
            </a:pPr>
            <a:r>
              <a:rPr lang="es-UY" b="1" smtClean="0"/>
              <a:t>  </a:t>
            </a:r>
            <a:r>
              <a:rPr lang="es-UY" smtClean="0"/>
              <a:t> Hemoterapia- Laboratorio- Anatomía Patológica (por proyectos o por iniciativas de docentes o de estudiantes)</a:t>
            </a:r>
          </a:p>
          <a:p>
            <a:pPr algn="just"/>
            <a:r>
              <a:rPr lang="es-UY" b="1" smtClean="0"/>
              <a:t>Las que no lo hacen:</a:t>
            </a:r>
            <a:r>
              <a:rPr lang="es-UY" smtClean="0"/>
              <a:t> </a:t>
            </a:r>
          </a:p>
          <a:p>
            <a:pPr algn="just">
              <a:buFontTx/>
              <a:buNone/>
            </a:pPr>
            <a:r>
              <a:rPr lang="es-UY" smtClean="0"/>
              <a:t>    Imagenología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Título"/>
          <p:cNvSpPr>
            <a:spLocks noGrp="1"/>
          </p:cNvSpPr>
          <p:nvPr>
            <p:ph type="title"/>
          </p:nvPr>
        </p:nvSpPr>
        <p:spPr>
          <a:xfrm>
            <a:off x="831850" y="115888"/>
            <a:ext cx="7772400" cy="1143000"/>
          </a:xfrm>
        </p:spPr>
        <p:txBody>
          <a:bodyPr/>
          <a:lstStyle/>
          <a:p>
            <a:pPr eaLnBrk="1" hangingPunct="1"/>
            <a:r>
              <a:rPr lang="es-UY" smtClean="0"/>
              <a:t>Integralidad de las funciones</a:t>
            </a:r>
          </a:p>
        </p:txBody>
      </p:sp>
      <p:sp>
        <p:nvSpPr>
          <p:cNvPr id="43011" name="2 Marcador de contenido"/>
          <p:cNvSpPr>
            <a:spLocks noGrp="1"/>
          </p:cNvSpPr>
          <p:nvPr>
            <p:ph idx="1"/>
          </p:nvPr>
        </p:nvSpPr>
        <p:spPr>
          <a:xfrm>
            <a:off x="395288" y="1557338"/>
            <a:ext cx="8353425" cy="4895850"/>
          </a:xfrm>
        </p:spPr>
        <p:txBody>
          <a:bodyPr/>
          <a:lstStyle/>
          <a:p>
            <a:pPr eaLnBrk="1" hangingPunct="1"/>
            <a:r>
              <a:rPr lang="es-UY" sz="2400" b="1" smtClean="0"/>
              <a:t>Dentro de la Facultad de Medicina:</a:t>
            </a:r>
          </a:p>
          <a:p>
            <a:pPr algn="just" eaLnBrk="1" hangingPunct="1">
              <a:buFontTx/>
              <a:buNone/>
            </a:pPr>
            <a:r>
              <a:rPr lang="es-UY" sz="2400" smtClean="0"/>
              <a:t>    Se está trabajando en esa dirección, debido a que la nueva Ordenanza lo plantea, como una intención política – pedagógica.</a:t>
            </a:r>
          </a:p>
          <a:p>
            <a:pPr algn="just" eaLnBrk="1" hangingPunct="1"/>
            <a:r>
              <a:rPr lang="es-UY" sz="2400" b="1" smtClean="0"/>
              <a:t>Facultad de Enfermería UdelaR</a:t>
            </a:r>
          </a:p>
          <a:p>
            <a:pPr algn="just" eaLnBrk="1" hangingPunct="1">
              <a:buFontTx/>
              <a:buNone/>
            </a:pPr>
            <a:r>
              <a:rPr lang="es-UY" sz="2400" smtClean="0"/>
              <a:t>    Lo que estamos viendo es la curricularizar de la extensión. Porque se hace extensión históricamente el tema es como reconocerla como darle créditos, para nosotros es como algo natural.</a:t>
            </a:r>
          </a:p>
          <a:p>
            <a:pPr algn="just" eaLnBrk="1" hangingPunct="1"/>
            <a:r>
              <a:rPr lang="es-UY" sz="2400" b="1" smtClean="0"/>
              <a:t>Decana Facultad de Enfermería de la UCU</a:t>
            </a:r>
          </a:p>
          <a:p>
            <a:pPr algn="just" eaLnBrk="1" hangingPunct="1">
              <a:buFontTx/>
              <a:buNone/>
            </a:pPr>
            <a:r>
              <a:rPr lang="es-UY" sz="2400" smtClean="0"/>
              <a:t>    Desde el 97 que empezamos en esto, está todo integrado. Una de las cosas: la formación integral. </a:t>
            </a:r>
          </a:p>
          <a:p>
            <a:pPr eaLnBrk="1" hangingPunct="1">
              <a:buFontTx/>
              <a:buNone/>
            </a:pPr>
            <a:endParaRPr lang="es-UY" sz="2400" b="1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s-UY" smtClean="0"/>
              <a:t>Formación Docente</a:t>
            </a:r>
          </a:p>
        </p:txBody>
      </p:sp>
      <p:sp>
        <p:nvSpPr>
          <p:cNvPr id="44035" name="2 Marcador de contenido"/>
          <p:cNvSpPr>
            <a:spLocks noGrp="1"/>
          </p:cNvSpPr>
          <p:nvPr>
            <p:ph idx="1"/>
          </p:nvPr>
        </p:nvSpPr>
        <p:spPr>
          <a:xfrm>
            <a:off x="395288" y="1341438"/>
            <a:ext cx="8353425" cy="5183187"/>
          </a:xfrm>
        </p:spPr>
        <p:txBody>
          <a:bodyPr/>
          <a:lstStyle/>
          <a:p>
            <a:pPr algn="just" eaLnBrk="1" hangingPunct="1"/>
            <a:r>
              <a:rPr lang="es-UY" sz="2600" b="1" smtClean="0"/>
              <a:t>Dentro de la Facultad de Medicina:</a:t>
            </a:r>
          </a:p>
          <a:p>
            <a:pPr algn="just" eaLnBrk="1" hangingPunct="1">
              <a:buFontTx/>
              <a:buNone/>
            </a:pPr>
            <a:r>
              <a:rPr lang="es-UY" sz="2600" smtClean="0"/>
              <a:t>    Existe una demanda pero en lo que tiene que ver con lo pedagógico hay poca participación, lo contrario respecto a lo disciplinar. Pero con la profesionalización docente de la UdelaR  va a cambiar ya que va a ser un punto de análisis.</a:t>
            </a:r>
          </a:p>
          <a:p>
            <a:pPr algn="just" eaLnBrk="1" hangingPunct="1"/>
            <a:r>
              <a:rPr lang="es-UY" sz="2600" b="1" smtClean="0"/>
              <a:t>Facultad de Enfermería UdelaR:</a:t>
            </a:r>
          </a:p>
          <a:p>
            <a:pPr algn="just" eaLnBrk="1" hangingPunct="1">
              <a:buFontTx/>
              <a:buNone/>
            </a:pPr>
            <a:r>
              <a:rPr lang="es-UY" sz="2600" smtClean="0"/>
              <a:t>    Demandan pero no concurren en gran número, debido a multiempleo y obligaciones de la enseñanza.</a:t>
            </a:r>
            <a:endParaRPr lang="es-UY" sz="2600" b="1" smtClean="0"/>
          </a:p>
          <a:p>
            <a:pPr algn="just" eaLnBrk="1" hangingPunct="1"/>
            <a:r>
              <a:rPr lang="es-UY" sz="2600" b="1" smtClean="0"/>
              <a:t>Facultad de Enfermería UCU</a:t>
            </a:r>
            <a:r>
              <a:rPr lang="es-UY" sz="2600" smtClean="0"/>
              <a:t> La institución ofrece. Se puede formar tanto en la universidad  (cursos gratuitos) como en universidades extranjeras.</a:t>
            </a:r>
          </a:p>
          <a:p>
            <a:pPr eaLnBrk="1" hangingPunct="1">
              <a:buFontTx/>
              <a:buNone/>
            </a:pPr>
            <a:endParaRPr lang="es-UY" sz="2400" smtClean="0"/>
          </a:p>
          <a:p>
            <a:pPr eaLnBrk="1" hangingPunct="1">
              <a:buFontTx/>
              <a:buNone/>
            </a:pPr>
            <a:endParaRPr lang="es-UY" sz="24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UY" b="1" smtClean="0"/>
              <a:t>Prácticas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s-UY" b="1" dirty="0" smtClean="0"/>
              <a:t>Los públicos:</a:t>
            </a:r>
          </a:p>
          <a:p>
            <a:pPr lvl="1" eaLnBrk="1" hangingPunct="1">
              <a:defRPr/>
            </a:pPr>
            <a:r>
              <a:rPr lang="es-UY" dirty="0" smtClean="0"/>
              <a:t>Hospital de Clínicas</a:t>
            </a:r>
          </a:p>
          <a:p>
            <a:pPr lvl="1" eaLnBrk="1" hangingPunct="1">
              <a:defRPr/>
            </a:pPr>
            <a:r>
              <a:rPr lang="es-UY" dirty="0" smtClean="0"/>
              <a:t>Hospitales </a:t>
            </a:r>
            <a:r>
              <a:rPr lang="es-UY" dirty="0" err="1" smtClean="0"/>
              <a:t>Maciel</a:t>
            </a:r>
            <a:r>
              <a:rPr lang="es-UY" dirty="0" smtClean="0"/>
              <a:t>- Pasteur- Militar- </a:t>
            </a:r>
            <a:r>
              <a:rPr lang="es-UY" dirty="0" err="1" smtClean="0"/>
              <a:t>Vilardebó</a:t>
            </a:r>
            <a:r>
              <a:rPr lang="es-UY" dirty="0" smtClean="0"/>
              <a:t>- Pereira </a:t>
            </a:r>
            <a:r>
              <a:rPr lang="es-UY" dirty="0" err="1" smtClean="0"/>
              <a:t>Rossell</a:t>
            </a:r>
            <a:endParaRPr lang="es-UY" dirty="0" smtClean="0"/>
          </a:p>
          <a:p>
            <a:pPr lvl="1" eaLnBrk="1" hangingPunct="1">
              <a:defRPr/>
            </a:pPr>
            <a:r>
              <a:rPr lang="es-UY" dirty="0" smtClean="0"/>
              <a:t>Convenio con mutualistas</a:t>
            </a:r>
          </a:p>
          <a:p>
            <a:pPr lvl="1" eaLnBrk="1" hangingPunct="1">
              <a:defRPr/>
            </a:pPr>
            <a:r>
              <a:rPr lang="es-UY" dirty="0" smtClean="0"/>
              <a:t>Policlínicas </a:t>
            </a:r>
          </a:p>
          <a:p>
            <a:pPr eaLnBrk="1" hangingPunct="1">
              <a:defRPr/>
            </a:pPr>
            <a:r>
              <a:rPr lang="es-UY" b="1" dirty="0" smtClean="0"/>
              <a:t>La privada</a:t>
            </a:r>
          </a:p>
          <a:p>
            <a:pPr lvl="1" eaLnBrk="1" hangingPunct="1">
              <a:defRPr/>
            </a:pPr>
            <a:r>
              <a:rPr lang="es-UY" dirty="0" smtClean="0"/>
              <a:t>Hospitales públicos</a:t>
            </a:r>
          </a:p>
          <a:p>
            <a:pPr lvl="1" eaLnBrk="1" hangingPunct="1">
              <a:defRPr/>
            </a:pPr>
            <a:r>
              <a:rPr lang="es-UY" dirty="0" smtClean="0"/>
              <a:t>Convenio con mutualistas</a:t>
            </a:r>
            <a:endParaRPr lang="es-UY" dirty="0"/>
          </a:p>
          <a:p>
            <a:pPr lvl="1" eaLnBrk="1" hangingPunct="1">
              <a:buFontTx/>
              <a:buNone/>
              <a:defRPr/>
            </a:pPr>
            <a:r>
              <a:rPr lang="es-UY" dirty="0" smtClean="0"/>
              <a:t>Ambas: con acompañamiento y supervisión docente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UY" b="1" smtClean="0"/>
              <a:t>Prácticas sin usuarios reales</a:t>
            </a:r>
          </a:p>
        </p:txBody>
      </p:sp>
      <p:sp>
        <p:nvSpPr>
          <p:cNvPr id="46083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UY" b="1" smtClean="0"/>
              <a:t>Facultad de Medicina - Facultad de Enfermería de la Universidad Católica y de la UdelaR</a:t>
            </a:r>
            <a:r>
              <a:rPr lang="es-UY" smtClean="0"/>
              <a:t> cuentan con laboratorios</a:t>
            </a:r>
          </a:p>
          <a:p>
            <a:pPr eaLnBrk="1" hangingPunct="1"/>
            <a:r>
              <a:rPr lang="es-UY" smtClean="0"/>
              <a:t>En</a:t>
            </a:r>
            <a:r>
              <a:rPr lang="es-UY" b="1" smtClean="0"/>
              <a:t> Facultad de Medicina</a:t>
            </a:r>
            <a:r>
              <a:rPr lang="es-UY" smtClean="0"/>
              <a:t> además se utilizan actores para las evaluaciones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1263650" y="115888"/>
            <a:ext cx="7772400" cy="1143000"/>
          </a:xfrm>
        </p:spPr>
        <p:txBody>
          <a:bodyPr/>
          <a:lstStyle/>
          <a:p>
            <a:pPr eaLnBrk="1" hangingPunct="1"/>
            <a:r>
              <a:rPr lang="es-UY" sz="3200" b="1" smtClean="0"/>
              <a:t>Algunas cuestiones para seguir pensando…</a:t>
            </a:r>
          </a:p>
        </p:txBody>
      </p:sp>
      <p:sp>
        <p:nvSpPr>
          <p:cNvPr id="47107" name="2 Marcador de contenido"/>
          <p:cNvSpPr>
            <a:spLocks noGrp="1"/>
          </p:cNvSpPr>
          <p:nvPr>
            <p:ph idx="1"/>
          </p:nvPr>
        </p:nvSpPr>
        <p:spPr>
          <a:xfrm>
            <a:off x="539750" y="1557338"/>
            <a:ext cx="8424863" cy="5084762"/>
          </a:xfrm>
        </p:spPr>
        <p:txBody>
          <a:bodyPr/>
          <a:lstStyle/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La acreditación facilita la evaluación del currículum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Proceso de nuevos planes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Revisión de standares y planes de la región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Vínculo público- privado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Reflexiones sobre el SNIS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Título"/>
          <p:cNvSpPr>
            <a:spLocks noGrp="1"/>
          </p:cNvSpPr>
          <p:nvPr>
            <p:ph type="title"/>
          </p:nvPr>
        </p:nvSpPr>
        <p:spPr>
          <a:xfrm>
            <a:off x="1263650" y="115888"/>
            <a:ext cx="7772400" cy="1143000"/>
          </a:xfrm>
        </p:spPr>
        <p:txBody>
          <a:bodyPr/>
          <a:lstStyle/>
          <a:p>
            <a:pPr eaLnBrk="1" hangingPunct="1"/>
            <a:r>
              <a:rPr lang="es-UY" sz="3200" b="1" smtClean="0"/>
              <a:t>Algunas cuestiones para seguir pensando…</a:t>
            </a:r>
          </a:p>
        </p:txBody>
      </p:sp>
      <p:sp>
        <p:nvSpPr>
          <p:cNvPr id="48131" name="2 Marcador de contenido"/>
          <p:cNvSpPr>
            <a:spLocks noGrp="1"/>
          </p:cNvSpPr>
          <p:nvPr>
            <p:ph idx="1"/>
          </p:nvPr>
        </p:nvSpPr>
        <p:spPr>
          <a:xfrm>
            <a:off x="539750" y="1700213"/>
            <a:ext cx="8424863" cy="4941887"/>
          </a:xfrm>
        </p:spPr>
        <p:txBody>
          <a:bodyPr/>
          <a:lstStyle/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Vínculos MSP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Oferta en el interior del país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¿Crecimiento de lo privado?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¿Se achica la Brecha entre lo público y lo privado?</a:t>
            </a:r>
          </a:p>
          <a:p>
            <a:pPr marL="0" indent="0" eaLnBrk="1" hangingPunct="1">
              <a:lnSpc>
                <a:spcPct val="200000"/>
              </a:lnSpc>
              <a:spcBef>
                <a:spcPct val="0"/>
              </a:spcBef>
            </a:pPr>
            <a:r>
              <a:rPr lang="es-UY" sz="2800" smtClean="0"/>
              <a:t>Observatorio de formación continua.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Título"/>
          <p:cNvSpPr>
            <a:spLocks noGrp="1"/>
          </p:cNvSpPr>
          <p:nvPr>
            <p:ph type="title"/>
          </p:nvPr>
        </p:nvSpPr>
        <p:spPr>
          <a:xfrm>
            <a:off x="684213" y="2565400"/>
            <a:ext cx="7772400" cy="2016125"/>
          </a:xfrm>
        </p:spPr>
        <p:txBody>
          <a:bodyPr/>
          <a:lstStyle/>
          <a:p>
            <a:r>
              <a:rPr lang="es-UY" sz="4800" b="1" smtClean="0"/>
              <a:t>Muchas Gracias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539750" y="1557338"/>
            <a:ext cx="8353425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200">
                <a:solidFill>
                  <a:srgbClr val="000000"/>
                </a:solidFill>
              </a:rPr>
              <a:t>2008:</a:t>
            </a:r>
          </a:p>
          <a:p>
            <a:pPr marL="666750" lvl="1" indent="-325438" algn="just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200">
                <a:solidFill>
                  <a:srgbClr val="000000"/>
                </a:solidFill>
              </a:rPr>
              <a:t> Participación de EUTM en Seminario Internacional “Formación de Trabajadores Técnicos en Salud en Brasil y el MERCOSUR”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200">
                <a:solidFill>
                  <a:srgbClr val="000000"/>
                </a:solidFill>
              </a:rPr>
              <a:t>2009:</a:t>
            </a:r>
          </a:p>
          <a:p>
            <a:pPr marL="666750" lvl="1" indent="-325438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200">
                <a:solidFill>
                  <a:srgbClr val="000000"/>
                </a:solidFill>
              </a:rPr>
              <a:t>Participación de EUTM Reunión de la Red Internacional de Educación de Técnicos en Salud - RETS y de la Red de Escuelas Técnicas de Salud de la UNASUR</a:t>
            </a:r>
          </a:p>
          <a:p>
            <a:pPr marL="666750" lvl="1" indent="-325438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s-ES" sz="2200">
              <a:solidFill>
                <a:srgbClr val="000000"/>
              </a:solidFill>
            </a:endParaRPr>
          </a:p>
          <a:p>
            <a:pPr marL="666750" lvl="1" indent="-325438">
              <a:lnSpc>
                <a:spcPct val="90000"/>
              </a:lnSpc>
              <a:spcBef>
                <a:spcPts val="6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200">
                <a:solidFill>
                  <a:srgbClr val="000000"/>
                </a:solidFill>
              </a:rPr>
              <a:t>2010</a:t>
            </a:r>
          </a:p>
          <a:p>
            <a:pPr marL="666750" lvl="1" indent="-325438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000">
                <a:solidFill>
                  <a:srgbClr val="000000"/>
                </a:solidFill>
              </a:rPr>
              <a:t>Taller en Montevideo con el Equipo Responsable de la Investigación y conformación del equipo de trabajo de Uruguay, conformación del  Equipo de Investigación.</a:t>
            </a:r>
          </a:p>
          <a:p>
            <a:pPr marL="666750" lvl="1" indent="-325438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s-ES" sz="2200">
              <a:solidFill>
                <a:srgbClr val="000000"/>
              </a:solidFill>
            </a:endParaRPr>
          </a:p>
        </p:txBody>
      </p:sp>
      <p:grpSp>
        <p:nvGrpSpPr>
          <p:cNvPr id="6147" name="Group 2"/>
          <p:cNvGrpSpPr>
            <a:grpSpLocks/>
          </p:cNvGrpSpPr>
          <p:nvPr/>
        </p:nvGrpSpPr>
        <p:grpSpPr bwMode="auto">
          <a:xfrm>
            <a:off x="1403350" y="333375"/>
            <a:ext cx="8494713" cy="1155700"/>
            <a:chOff x="884" y="210"/>
            <a:chExt cx="5351" cy="728"/>
          </a:xfrm>
        </p:grpSpPr>
        <p:pic>
          <p:nvPicPr>
            <p:cNvPr id="614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84" y="210"/>
              <a:ext cx="5351" cy="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6149" name="Text Box 4"/>
            <p:cNvSpPr txBox="1">
              <a:spLocks noChangeArrowheads="1"/>
            </p:cNvSpPr>
            <p:nvPr/>
          </p:nvSpPr>
          <p:spPr bwMode="auto">
            <a:xfrm>
              <a:off x="884" y="210"/>
              <a:ext cx="5351" cy="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UY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es-UY" sz="3200" smtClean="0"/>
              <a:t>En el marco del proyecto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339725" indent="-339725">
              <a:lnSpc>
                <a:spcPct val="90000"/>
              </a:lnSpc>
              <a:spcBef>
                <a:spcPts val="600"/>
              </a:spcBef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ES" sz="2400" dirty="0" smtClean="0">
                <a:solidFill>
                  <a:srgbClr val="000000"/>
                </a:solidFill>
              </a:rPr>
              <a:t>2010:</a:t>
            </a:r>
          </a:p>
          <a:p>
            <a:pPr marL="666750" lvl="1" indent="-325438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ES" sz="2400" dirty="0" smtClean="0">
                <a:solidFill>
                  <a:srgbClr val="000000"/>
                </a:solidFill>
              </a:rPr>
              <a:t>Presentación en Comisión Directiva EUTM</a:t>
            </a:r>
          </a:p>
          <a:p>
            <a:pPr marL="666750" lvl="1" indent="-325438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ES" sz="2400" dirty="0" smtClean="0">
                <a:solidFill>
                  <a:srgbClr val="000000"/>
                </a:solidFill>
              </a:rPr>
              <a:t>Presentación al Consejo Facultad de Medicina</a:t>
            </a:r>
          </a:p>
          <a:p>
            <a:pPr marL="666750" lvl="1" indent="-325438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ES" sz="2400" dirty="0" smtClean="0">
                <a:solidFill>
                  <a:srgbClr val="000000"/>
                </a:solidFill>
              </a:rPr>
              <a:t>Se establece vínculo con el MSP para el intercambio de información.</a:t>
            </a:r>
          </a:p>
          <a:p>
            <a:pPr indent="-339725" algn="just">
              <a:lnSpc>
                <a:spcPct val="80000"/>
              </a:lnSpc>
              <a:spcBef>
                <a:spcPts val="700"/>
              </a:spcBef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s-ES" sz="2400" dirty="0" smtClean="0">
                <a:solidFill>
                  <a:srgbClr val="000000"/>
                </a:solidFill>
              </a:rPr>
              <a:t>2011: </a:t>
            </a:r>
          </a:p>
          <a:p>
            <a:pPr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s-UY" sz="2400" dirty="0" smtClean="0">
                <a:solidFill>
                  <a:srgbClr val="000000"/>
                </a:solidFill>
              </a:rPr>
              <a:t>Participación del equipo en Septiembre 2011de la Reunión del Mercosur Salud y Mercosur Educativo en Montevideo</a:t>
            </a:r>
          </a:p>
          <a:p>
            <a:pPr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s-UY" sz="2400" dirty="0" smtClean="0">
                <a:solidFill>
                  <a:srgbClr val="000000"/>
                </a:solidFill>
              </a:rPr>
              <a:t>Presentación a la EUTM de avances etapa cuantitativa. Septiembre 2011</a:t>
            </a:r>
          </a:p>
          <a:p>
            <a:pPr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s-UY" sz="2400" dirty="0" smtClean="0">
                <a:solidFill>
                  <a:srgbClr val="000000"/>
                </a:solidFill>
              </a:rPr>
              <a:t>Creación de espacio en la web de la EUTM</a:t>
            </a:r>
          </a:p>
          <a:p>
            <a:pPr marL="339725" indent="-339725" algn="just">
              <a:lnSpc>
                <a:spcPct val="80000"/>
              </a:lnSpc>
              <a:spcBef>
                <a:spcPts val="600"/>
              </a:spcBef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ES" sz="2400" dirty="0" smtClean="0">
                <a:solidFill>
                  <a:srgbClr val="000000"/>
                </a:solidFill>
              </a:rPr>
              <a:t>2012: </a:t>
            </a:r>
          </a:p>
          <a:p>
            <a:pPr marL="666750" lvl="1" indent="-325438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ES" sz="2400" dirty="0" smtClean="0">
                <a:solidFill>
                  <a:srgbClr val="000000"/>
                </a:solidFill>
              </a:rPr>
              <a:t>1ras Jornadas Académicas EUTM </a:t>
            </a:r>
          </a:p>
          <a:p>
            <a:pPr marL="666750" lvl="1" indent="-325438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–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/>
            </a:pPr>
            <a:r>
              <a:rPr lang="es-ES" sz="2400" dirty="0" smtClean="0">
                <a:solidFill>
                  <a:srgbClr val="000000"/>
                </a:solidFill>
              </a:rPr>
              <a:t>Registro del equipo de investigación como Grupo Interdisciplinario en la </a:t>
            </a:r>
            <a:r>
              <a:rPr lang="es-ES" sz="2400" dirty="0" err="1" smtClean="0">
                <a:solidFill>
                  <a:srgbClr val="000000"/>
                </a:solidFill>
              </a:rPr>
              <a:t>UdelaR</a:t>
            </a:r>
            <a:endParaRPr lang="es-ES" sz="2400" dirty="0" smtClean="0">
              <a:solidFill>
                <a:srgbClr val="000000"/>
              </a:solidFill>
            </a:endParaRPr>
          </a:p>
          <a:p>
            <a:pPr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es-UY" sz="24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es-U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395288" y="1773238"/>
            <a:ext cx="8424862" cy="449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400">
                <a:solidFill>
                  <a:srgbClr val="000000"/>
                </a:solidFill>
              </a:rPr>
              <a:t>    </a:t>
            </a:r>
            <a:r>
              <a:rPr lang="es-ES" sz="2800">
                <a:solidFill>
                  <a:srgbClr val="000000"/>
                </a:solidFill>
              </a:rPr>
              <a:t>El responsable de la Investigación para Uruguay  es la Escuela Universitaria de Tecnología Médica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s-ES" sz="2800">
              <a:solidFill>
                <a:srgbClr val="000000"/>
              </a:solidFill>
            </a:endParaRP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800">
                <a:solidFill>
                  <a:srgbClr val="000000"/>
                </a:solidFill>
              </a:rPr>
              <a:t>    Se contó además con la colaboración de: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800">
                <a:solidFill>
                  <a:srgbClr val="000000"/>
                </a:solidFill>
              </a:rPr>
              <a:t>Facultad de Enfermería de la Universidad de la República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800">
                <a:solidFill>
                  <a:srgbClr val="000000"/>
                </a:solidFill>
              </a:rPr>
              <a:t>Facultad de Enfermería de la Universidad Católica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800">
                <a:solidFill>
                  <a:srgbClr val="000000"/>
                </a:solidFill>
              </a:rPr>
              <a:t>Facultad de Odontología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800">
                <a:solidFill>
                  <a:srgbClr val="000000"/>
                </a:solidFill>
              </a:rPr>
              <a:t>Facultad de Psicología 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800">
                <a:solidFill>
                  <a:srgbClr val="000000"/>
                </a:solidFill>
              </a:rPr>
              <a:t>Escuela de Parteras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ES" sz="2800">
                <a:solidFill>
                  <a:srgbClr val="000000"/>
                </a:solidFill>
              </a:rPr>
              <a:t>Escuela de Nutrición</a:t>
            </a:r>
          </a:p>
          <a:p>
            <a:pPr marL="342900" indent="-339725" algn="just">
              <a:lnSpc>
                <a:spcPct val="80000"/>
              </a:lnSpc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s-ES" sz="2800">
              <a:solidFill>
                <a:srgbClr val="000000"/>
              </a:solidFill>
            </a:endParaRPr>
          </a:p>
        </p:txBody>
      </p:sp>
      <p:grpSp>
        <p:nvGrpSpPr>
          <p:cNvPr id="8195" name="Group 2"/>
          <p:cNvGrpSpPr>
            <a:grpSpLocks/>
          </p:cNvGrpSpPr>
          <p:nvPr/>
        </p:nvGrpSpPr>
        <p:grpSpPr bwMode="auto">
          <a:xfrm>
            <a:off x="1116013" y="260350"/>
            <a:ext cx="8494712" cy="1155700"/>
            <a:chOff x="703" y="164"/>
            <a:chExt cx="5351" cy="728"/>
          </a:xfrm>
        </p:grpSpPr>
        <p:pic>
          <p:nvPicPr>
            <p:cNvPr id="819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3" y="164"/>
              <a:ext cx="5351" cy="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8197" name="Text Box 4"/>
            <p:cNvSpPr txBox="1">
              <a:spLocks noChangeArrowheads="1"/>
            </p:cNvSpPr>
            <p:nvPr/>
          </p:nvSpPr>
          <p:spPr bwMode="auto">
            <a:xfrm>
              <a:off x="703" y="164"/>
              <a:ext cx="5351" cy="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UY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95288" y="1844675"/>
            <a:ext cx="8204200" cy="3960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 algn="just">
              <a:lnSpc>
                <a:spcPct val="2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s-ES" sz="2800">
                <a:solidFill>
                  <a:srgbClr val="000000"/>
                </a:solidFill>
              </a:rPr>
              <a:t>No existió organismo financiador a nivel local para llevar adelante la investigación. Se realiza en el marco de las tareas docentes de los integrantes del equipo del investigación. </a:t>
            </a:r>
          </a:p>
          <a:p>
            <a:pPr marL="339725" indent="-339725">
              <a:spcBef>
                <a:spcPts val="8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s-ES" sz="3200">
              <a:solidFill>
                <a:srgbClr val="000000"/>
              </a:solidFill>
            </a:endParaRPr>
          </a:p>
        </p:txBody>
      </p:sp>
      <p:grpSp>
        <p:nvGrpSpPr>
          <p:cNvPr id="9219" name="Group 2"/>
          <p:cNvGrpSpPr>
            <a:grpSpLocks/>
          </p:cNvGrpSpPr>
          <p:nvPr/>
        </p:nvGrpSpPr>
        <p:grpSpPr bwMode="auto">
          <a:xfrm>
            <a:off x="2125663" y="188913"/>
            <a:ext cx="8494712" cy="1155700"/>
            <a:chOff x="657" y="119"/>
            <a:chExt cx="5351" cy="728"/>
          </a:xfrm>
        </p:grpSpPr>
        <p:pic>
          <p:nvPicPr>
            <p:cNvPr id="922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7" y="119"/>
              <a:ext cx="5351" cy="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221" name="Text Box 4"/>
            <p:cNvSpPr txBox="1">
              <a:spLocks noChangeArrowheads="1"/>
            </p:cNvSpPr>
            <p:nvPr/>
          </p:nvSpPr>
          <p:spPr bwMode="auto">
            <a:xfrm>
              <a:off x="657" y="119"/>
              <a:ext cx="5351" cy="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UY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68313" y="1196975"/>
            <a:ext cx="8280400" cy="511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39725" algn="just">
              <a:lnSpc>
                <a:spcPct val="250000"/>
              </a:lnSpc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s-UY" sz="3200">
                <a:solidFill>
                  <a:srgbClr val="000000"/>
                </a:solidFill>
              </a:rPr>
              <a:t>   </a:t>
            </a:r>
            <a:r>
              <a:rPr lang="es-UY" sz="2600">
                <a:solidFill>
                  <a:srgbClr val="000000"/>
                </a:solidFill>
              </a:rPr>
              <a:t>Investigación descriptiva, observacional, de corte transversal que buscó analizar las características más relevantes de las instituciones formadoras de recursos humanos en salud en el Uruguay, sus distintas formaciones y su ubicación Geográfica.</a:t>
            </a:r>
          </a:p>
        </p:txBody>
      </p:sp>
      <p:grpSp>
        <p:nvGrpSpPr>
          <p:cNvPr id="10243" name="Group 2"/>
          <p:cNvGrpSpPr>
            <a:grpSpLocks/>
          </p:cNvGrpSpPr>
          <p:nvPr/>
        </p:nvGrpSpPr>
        <p:grpSpPr bwMode="auto">
          <a:xfrm>
            <a:off x="2557463" y="115888"/>
            <a:ext cx="8494712" cy="1155700"/>
            <a:chOff x="839" y="164"/>
            <a:chExt cx="5351" cy="728"/>
          </a:xfrm>
        </p:grpSpPr>
        <p:pic>
          <p:nvPicPr>
            <p:cNvPr id="1024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9" y="164"/>
              <a:ext cx="5351" cy="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245" name="Text Box 4"/>
            <p:cNvSpPr txBox="1">
              <a:spLocks noChangeArrowheads="1"/>
            </p:cNvSpPr>
            <p:nvPr/>
          </p:nvSpPr>
          <p:spPr bwMode="auto">
            <a:xfrm>
              <a:off x="839" y="164"/>
              <a:ext cx="5351" cy="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UY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Formato de presentacion enviado por Claudio</Template>
  <TotalTime>866</TotalTime>
  <Words>2299</Words>
  <Application>Microsoft Office PowerPoint</Application>
  <PresentationFormat>Apresentação na tela (4:3)</PresentationFormat>
  <Paragraphs>462</Paragraphs>
  <Slides>47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2" baseType="lpstr">
      <vt:lpstr>Arial</vt:lpstr>
      <vt:lpstr>Times New Roman</vt:lpstr>
      <vt:lpstr>Calibri</vt:lpstr>
      <vt:lpstr>Microsoft YaHei</vt:lpstr>
      <vt:lpstr>Estrutura padrão</vt:lpstr>
      <vt:lpstr>Slide 1</vt:lpstr>
      <vt:lpstr>Slide 2</vt:lpstr>
      <vt:lpstr>Escuela Universitaria de Tecnología Médica</vt:lpstr>
      <vt:lpstr>Slide 4</vt:lpstr>
      <vt:lpstr>Slide 5</vt:lpstr>
      <vt:lpstr>En el marco del proyecto</vt:lpstr>
      <vt:lpstr>Slide 7</vt:lpstr>
      <vt:lpstr>Slide 8</vt:lpstr>
      <vt:lpstr>Slide 9</vt:lpstr>
      <vt:lpstr>Slide 10</vt:lpstr>
      <vt:lpstr>Comparación entre las instituciones a partir de las entrevistas y cuestionarios aplicados </vt:lpstr>
      <vt:lpstr>Naturaleza  Jurídica </vt:lpstr>
      <vt:lpstr>Habilitación</vt:lpstr>
      <vt:lpstr>Cargas horarias</vt:lpstr>
      <vt:lpstr>Media, máximo y mínimo por cada título en  las horas de formación teórica, práctica y teórico- prácticas.</vt:lpstr>
      <vt:lpstr>Reconocimiento</vt:lpstr>
      <vt:lpstr>Slide 17</vt:lpstr>
      <vt:lpstr> Síntesis del contexto histórico legal de las formaciones de los  trabajadores técnicos en salud.</vt:lpstr>
      <vt:lpstr>Slide 19</vt:lpstr>
      <vt:lpstr>La formación en el área salud</vt:lpstr>
      <vt:lpstr>Dentro de la UdelaR</vt:lpstr>
      <vt:lpstr>Etapa cualitativa Realización de entrevistas semi estructuradas a cargos directivos de las carreras priorizadas (utilizando como base el cuestionario acordado en Río, 2012)  </vt:lpstr>
      <vt:lpstr>Slide 23</vt:lpstr>
      <vt:lpstr>Proyecto político pedagógico</vt:lpstr>
      <vt:lpstr>Creación de los cursos en salud </vt:lpstr>
      <vt:lpstr> Perfil del trabajador que la institución quiere formar</vt:lpstr>
      <vt:lpstr>Enfermería </vt:lpstr>
      <vt:lpstr>Slide 28</vt:lpstr>
      <vt:lpstr>¿Cómo?</vt:lpstr>
      <vt:lpstr>Currículo: definición </vt:lpstr>
      <vt:lpstr>Currículo: elaboración</vt:lpstr>
      <vt:lpstr>Currículo: Evaluación</vt:lpstr>
      <vt:lpstr> Organización del currículo  </vt:lpstr>
      <vt:lpstr>Competencias</vt:lpstr>
      <vt:lpstr>Métodos de evaluación</vt:lpstr>
      <vt:lpstr>Métodos de enseñanza</vt:lpstr>
      <vt:lpstr>Selección de Contenidos</vt:lpstr>
      <vt:lpstr>  Reflexión sobre el Sistema de Salud y el proceso de trabajo</vt:lpstr>
      <vt:lpstr>Investigación</vt:lpstr>
      <vt:lpstr>Extensión</vt:lpstr>
      <vt:lpstr>Integralidad de las funciones</vt:lpstr>
      <vt:lpstr>Formación Docente</vt:lpstr>
      <vt:lpstr>Prácticas</vt:lpstr>
      <vt:lpstr>Prácticas sin usuarios reales</vt:lpstr>
      <vt:lpstr>Algunas cuestiones para seguir pensando…</vt:lpstr>
      <vt:lpstr>Algunas cuestiones para seguir pensando…</vt:lpstr>
      <vt:lpstr>Muchas Gracias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EPSJV</cp:lastModifiedBy>
  <cp:revision>186</cp:revision>
  <dcterms:created xsi:type="dcterms:W3CDTF">2012-10-17T18:20:03Z</dcterms:created>
  <dcterms:modified xsi:type="dcterms:W3CDTF">2012-12-04T16:47:27Z</dcterms:modified>
</cp:coreProperties>
</file>