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8" r:id="rId2"/>
    <p:sldMasterId id="2147483680" r:id="rId3"/>
  </p:sldMasterIdLst>
  <p:sldIdLst>
    <p:sldId id="289"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4" r:id="rId24"/>
    <p:sldId id="279" r:id="rId25"/>
    <p:sldId id="278" r:id="rId26"/>
    <p:sldId id="280" r:id="rId27"/>
    <p:sldId id="290" r:id="rId28"/>
    <p:sldId id="291" r:id="rId29"/>
    <p:sldId id="292" r:id="rId30"/>
    <p:sldId id="281" r:id="rId31"/>
    <p:sldId id="285" r:id="rId32"/>
    <p:sldId id="286" r:id="rId33"/>
    <p:sldId id="287" r:id="rId34"/>
    <p:sldId id="288" r:id="rId35"/>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8" autoAdjust="0"/>
    <p:restoredTop sz="91392" autoAdjust="0"/>
  </p:normalViewPr>
  <p:slideViewPr>
    <p:cSldViewPr>
      <p:cViewPr>
        <p:scale>
          <a:sx n="58" d="100"/>
          <a:sy n="58" d="100"/>
        </p:scale>
        <p:origin x="-726" y="-294"/>
      </p:cViewPr>
      <p:guideLst>
        <p:guide orient="horz" pos="2160"/>
        <p:guide pos="2880"/>
      </p:guideLst>
    </p:cSldViewPr>
  </p:slideViewPr>
  <p:outlineViewPr>
    <p:cViewPr>
      <p:scale>
        <a:sx n="33" d="100"/>
        <a:sy n="33" d="100"/>
      </p:scale>
      <p:origin x="0" y="2226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es-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FFE0C9E1-8C45-4BEE-980E-88A781AC2B15}"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A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4D402544-273C-467C-AA45-7B15AF03E854}"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smtClean="0"/>
              <a:t>Clique para editar o título mestre</a:t>
            </a:r>
            <a:endParaRPr lang="es-AR"/>
          </a:p>
        </p:txBody>
      </p:sp>
      <p:sp>
        <p:nvSpPr>
          <p:cNvPr id="3" name="Espaço Reservado para Texto Vertical 2"/>
          <p:cNvSpPr>
            <a:spLocks noGrp="1"/>
          </p:cNvSpPr>
          <p:nvPr>
            <p:ph type="body" orient="vert" idx="1"/>
          </p:nvPr>
        </p:nvSpPr>
        <p:spPr>
          <a:xfrm>
            <a:off x="685800" y="609600"/>
            <a:ext cx="5676900" cy="54864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F1F9EE5C-C6EF-4618-9614-00A8EE7BCA97}"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Forma livre 1"/>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cs typeface="Arial" pitchFamily="34" charset="0"/>
            </a:endParaRPr>
          </a:p>
        </p:txBody>
      </p:sp>
      <p:sp>
        <p:nvSpPr>
          <p:cNvPr id="3" name="Forma livre 2"/>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cs typeface="Arial" pitchFamily="34" charset="0"/>
            </a:endParaRPr>
          </a:p>
        </p:txBody>
      </p:sp>
      <p:grpSp>
        <p:nvGrpSpPr>
          <p:cNvPr id="4" name="Grupo 1"/>
          <p:cNvGrpSpPr>
            <a:grpSpLocks/>
          </p:cNvGrpSpPr>
          <p:nvPr/>
        </p:nvGrpSpPr>
        <p:grpSpPr bwMode="auto">
          <a:xfrm>
            <a:off x="-19050" y="203200"/>
            <a:ext cx="9180513" cy="647700"/>
            <a:chOff x="-19045" y="216550"/>
            <a:chExt cx="9180548" cy="649224"/>
          </a:xfrm>
        </p:grpSpPr>
        <p:sp>
          <p:nvSpPr>
            <p:cNvPr id="5" name="Forma livre 4"/>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ctr">
                <a:defRPr/>
              </a:pPr>
              <a:endParaRPr lang="en-US">
                <a:solidFill>
                  <a:prstClr val="black"/>
                </a:solidFill>
                <a:latin typeface="Arial Narrow" pitchFamily="34" charset="0"/>
                <a:cs typeface="Arial" pitchFamily="34" charset="0"/>
              </a:endParaRPr>
            </a:p>
          </p:txBody>
        </p:sp>
        <p:sp>
          <p:nvSpPr>
            <p:cNvPr id="6" name="Forma livre 5"/>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ctr">
                <a:defRPr/>
              </a:pPr>
              <a:endParaRPr lang="en-US">
                <a:solidFill>
                  <a:prstClr val="black"/>
                </a:solidFill>
                <a:latin typeface="Arial Narrow" pitchFamily="34" charset="0"/>
                <a:cs typeface="Arial" pitchFamily="34" charset="0"/>
              </a:endParaRPr>
            </a:p>
          </p:txBody>
        </p:sp>
      </p:grpSp>
      <p:sp>
        <p:nvSpPr>
          <p:cNvPr id="7" name="Espaço Reservado para Data 9"/>
          <p:cNvSpPr>
            <a:spLocks noGrp="1"/>
          </p:cNvSpPr>
          <p:nvPr>
            <p:ph type="dt" sz="half" idx="10"/>
          </p:nvPr>
        </p:nvSpPr>
        <p:spPr/>
        <p:txBody>
          <a:bodyPr/>
          <a:lstStyle>
            <a:lvl1pPr>
              <a:defRPr/>
            </a:lvl1pPr>
          </a:lstStyle>
          <a:p>
            <a:pPr>
              <a:defRPr/>
            </a:pPr>
            <a:endParaRPr lang="pt-BR"/>
          </a:p>
        </p:txBody>
      </p:sp>
      <p:sp>
        <p:nvSpPr>
          <p:cNvPr id="8" name="Espaço Reservado para Rodapé 21"/>
          <p:cNvSpPr>
            <a:spLocks noGrp="1"/>
          </p:cNvSpPr>
          <p:nvPr>
            <p:ph type="ftr" sz="quarter" idx="11"/>
          </p:nvPr>
        </p:nvSpPr>
        <p:spPr/>
        <p:txBody>
          <a:bodyPr/>
          <a:lstStyle>
            <a:lvl1pPr>
              <a:defRPr/>
            </a:lvl1pPr>
          </a:lstStyle>
          <a:p>
            <a:pPr>
              <a:defRPr/>
            </a:pPr>
            <a:endParaRPr lang="pt-BR"/>
          </a:p>
        </p:txBody>
      </p:sp>
      <p:sp>
        <p:nvSpPr>
          <p:cNvPr id="9" name="Espaço Reservado para Número de Slide 17"/>
          <p:cNvSpPr>
            <a:spLocks noGrp="1"/>
          </p:cNvSpPr>
          <p:nvPr>
            <p:ph type="sldNum" sz="quarter" idx="12"/>
          </p:nvPr>
        </p:nvSpPr>
        <p:spPr/>
        <p:txBody>
          <a:bodyPr/>
          <a:lstStyle>
            <a:lvl1pPr>
              <a:defRPr/>
            </a:lvl1pPr>
          </a:lstStyle>
          <a:p>
            <a:pPr>
              <a:defRPr/>
            </a:pPr>
            <a:fld id="{C0D650CB-757B-4366-ADDA-76C84B970C6B}" type="slidenum">
              <a:rPr lang="pt-BR"/>
              <a:pPr>
                <a:defRPr/>
              </a:pPr>
              <a:t>‹nº›</a:t>
            </a:fld>
            <a:endParaRPr lang="pt-B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9B7121D1-F262-4C20-A6A0-2B452010397F}"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A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6BF4F7F8-BD02-4C32-8F04-684D20363D5B}"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es-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p>
        </p:txBody>
      </p:sp>
      <p:sp>
        <p:nvSpPr>
          <p:cNvPr id="6" name="Rectangle 6"/>
          <p:cNvSpPr>
            <a:spLocks noGrp="1" noChangeArrowheads="1"/>
          </p:cNvSpPr>
          <p:nvPr>
            <p:ph type="sldNum" sz="quarter" idx="12"/>
          </p:nvPr>
        </p:nvSpPr>
        <p:spPr>
          <a:ln/>
        </p:spPr>
        <p:txBody>
          <a:bodyPr/>
          <a:lstStyle>
            <a:lvl1pPr>
              <a:defRPr/>
            </a:lvl1pPr>
          </a:lstStyle>
          <a:p>
            <a:pPr>
              <a:defRPr/>
            </a:pPr>
            <a:fld id="{A288C29B-6589-45C7-850E-91497B928627}"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AR"/>
          </a:p>
        </p:txBody>
      </p:sp>
      <p:sp>
        <p:nvSpPr>
          <p:cNvPr id="3" name="Espaço Reservado para Conteúd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4" name="Espaço Reservado para Conteúd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48D27F08-FE8F-4229-82D3-A3DF4B5AC200}"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es-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7" name="Rectangle 4"/>
          <p:cNvSpPr>
            <a:spLocks noGrp="1" noChangeArrowheads="1"/>
          </p:cNvSpPr>
          <p:nvPr>
            <p:ph type="dt" sz="half" idx="10"/>
          </p:nvPr>
        </p:nvSpPr>
        <p:spPr>
          <a:ln/>
        </p:spPr>
        <p:txBody>
          <a:bodyPr/>
          <a:lstStyle>
            <a:lvl1pPr>
              <a:defRPr/>
            </a:lvl1pPr>
          </a:lstStyle>
          <a:p>
            <a:pPr>
              <a:defRPr/>
            </a:pPr>
            <a:endParaRPr 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p>
        </p:txBody>
      </p:sp>
      <p:sp>
        <p:nvSpPr>
          <p:cNvPr id="9" name="Rectangle 6"/>
          <p:cNvSpPr>
            <a:spLocks noGrp="1" noChangeArrowheads="1"/>
          </p:cNvSpPr>
          <p:nvPr>
            <p:ph type="sldNum" sz="quarter" idx="12"/>
          </p:nvPr>
        </p:nvSpPr>
        <p:spPr>
          <a:ln/>
        </p:spPr>
        <p:txBody>
          <a:bodyPr/>
          <a:lstStyle>
            <a:lvl1pPr>
              <a:defRPr/>
            </a:lvl1pPr>
          </a:lstStyle>
          <a:p>
            <a:pPr>
              <a:defRPr/>
            </a:pPr>
            <a:fld id="{78EBBAF3-EA40-4072-8384-F38A01E7E4D1}"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s-A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4CF4FFF6-2D68-4C41-B124-1FE9301836AF}"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p>
        </p:txBody>
      </p:sp>
      <p:sp>
        <p:nvSpPr>
          <p:cNvPr id="4" name="Rectangle 6"/>
          <p:cNvSpPr>
            <a:spLocks noGrp="1" noChangeArrowheads="1"/>
          </p:cNvSpPr>
          <p:nvPr>
            <p:ph type="sldNum" sz="quarter" idx="12"/>
          </p:nvPr>
        </p:nvSpPr>
        <p:spPr>
          <a:ln/>
        </p:spPr>
        <p:txBody>
          <a:bodyPr/>
          <a:lstStyle>
            <a:lvl1pPr>
              <a:defRPr/>
            </a:lvl1pPr>
          </a:lstStyle>
          <a:p>
            <a:pPr>
              <a:defRPr/>
            </a:pPr>
            <a:fld id="{A6578FBD-D934-4E5F-B833-A6144BECEC6A}"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es-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s-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FE17EC9A-59A8-4DBC-BB04-ED5C3AE05E47}"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es-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p>
        </p:txBody>
      </p:sp>
      <p:sp>
        <p:nvSpPr>
          <p:cNvPr id="7" name="Rectangle 6"/>
          <p:cNvSpPr>
            <a:spLocks noGrp="1" noChangeArrowheads="1"/>
          </p:cNvSpPr>
          <p:nvPr>
            <p:ph type="sldNum" sz="quarter" idx="12"/>
          </p:nvPr>
        </p:nvSpPr>
        <p:spPr>
          <a:ln/>
        </p:spPr>
        <p:txBody>
          <a:bodyPr/>
          <a:lstStyle>
            <a:lvl1pPr>
              <a:defRPr/>
            </a:lvl1pPr>
          </a:lstStyle>
          <a:p>
            <a:pPr>
              <a:defRPr/>
            </a:pPr>
            <a:fld id="{30DC2EF1-82A7-40CB-9234-EE4E0EF98C90}"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7070A33E-AA46-4C71-9D9D-3B0D7ACAC0AD}"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 id="2147483703" r:id="rId5"/>
    <p:sldLayoutId id="2147483702" r:id="rId6"/>
    <p:sldLayoutId id="2147483701" r:id="rId7"/>
    <p:sldLayoutId id="2147483700" r:id="rId8"/>
    <p:sldLayoutId id="2147483699" r:id="rId9"/>
    <p:sldLayoutId id="2147483698" r:id="rId10"/>
    <p:sldLayoutId id="214748369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050" name="Espaço Reservado para Título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pt-BR" smtClean="0"/>
              <a:t>Clique para editar o estilo do título mestre</a:t>
            </a:r>
            <a:endParaRPr lang="en-US" smtClean="0"/>
          </a:p>
        </p:txBody>
      </p:sp>
      <p:sp>
        <p:nvSpPr>
          <p:cNvPr id="2051" name="Espaço Reservado para Texto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14"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defRPr sz="1200">
                <a:solidFill>
                  <a:srgbClr val="04617B">
                    <a:shade val="90000"/>
                  </a:srgbClr>
                </a:solidFill>
                <a:latin typeface="Times New Roman" pitchFamily="18" charset="0"/>
              </a:defRPr>
            </a:lvl1pPr>
          </a:lstStyle>
          <a:p>
            <a:pPr>
              <a:defRPr/>
            </a:pPr>
            <a:endParaRPr lang="pt-BR"/>
          </a:p>
        </p:txBody>
      </p:sp>
      <p:sp>
        <p:nvSpPr>
          <p:cNvPr id="15"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defRPr sz="1200">
                <a:solidFill>
                  <a:srgbClr val="04617B">
                    <a:shade val="90000"/>
                  </a:srgbClr>
                </a:solidFill>
                <a:latin typeface="Times New Roman" pitchFamily="18" charset="0"/>
              </a:defRPr>
            </a:lvl1pPr>
          </a:lstStyle>
          <a:p>
            <a:pPr>
              <a:defRPr/>
            </a:pPr>
            <a:endParaRPr lang="pt-BR"/>
          </a:p>
        </p:txBody>
      </p:sp>
      <p:sp>
        <p:nvSpPr>
          <p:cNvPr id="16"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a:defRPr sz="1200">
                <a:solidFill>
                  <a:srgbClr val="04617B">
                    <a:shade val="90000"/>
                  </a:srgbClr>
                </a:solidFill>
                <a:latin typeface="Times New Roman" pitchFamily="18" charset="0"/>
              </a:defRPr>
            </a:lvl1pPr>
          </a:lstStyle>
          <a:p>
            <a:pPr>
              <a:defRPr/>
            </a:pPr>
            <a:fld id="{CEB0A582-C51A-4A70-9C34-4D66CB3BB4E3}"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709" r:id="rId1"/>
  </p:sldLayoutIdLst>
  <p:txStyles>
    <p:titleStyle>
      <a:lvl1pPr algn="l" rtl="0" eaLnBrk="0" fontAlgn="base" hangingPunct="0">
        <a:spcBef>
          <a:spcPct val="0"/>
        </a:spcBef>
        <a:spcAft>
          <a:spcPct val="0"/>
        </a:spcAft>
        <a:defRPr sz="5000" kern="1200">
          <a:solidFill>
            <a:schemeClr val="tx2"/>
          </a:solidFill>
          <a:latin typeface="Arial" charset="0"/>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Arial" charset="0"/>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Arial" charset="0"/>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Arial" charset="0"/>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Arial" charset="0"/>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Arial"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solidFill>
                  <a:srgbClr val="000000"/>
                </a:solidFill>
                <a:latin typeface="Times New Roman" pitchFamily="18" charset="0"/>
              </a:defRPr>
            </a:lvl1pPr>
          </a:lstStyle>
          <a:p>
            <a:pPr>
              <a:defRPr/>
            </a:pPr>
            <a:endParaRPr lang="pt-B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Times New Roman" pitchFamily="18" charset="0"/>
              </a:defRPr>
            </a:lvl1pPr>
          </a:lstStyle>
          <a:p>
            <a:pPr>
              <a:defRPr/>
            </a:pPr>
            <a:endParaRPr lang="pt-B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Times New Roman" pitchFamily="18" charset="0"/>
              </a:defRPr>
            </a:lvl1pPr>
          </a:lstStyle>
          <a:p>
            <a:pPr>
              <a:defRPr/>
            </a:pPr>
            <a:fld id="{03730E46-096A-4691-BEE4-A0C7AC27FE00}"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708"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tângulo 4"/>
          <p:cNvSpPr>
            <a:spLocks noChangeArrowheads="1"/>
          </p:cNvSpPr>
          <p:nvPr/>
        </p:nvSpPr>
        <p:spPr bwMode="auto">
          <a:xfrm>
            <a:off x="1835150" y="2420938"/>
            <a:ext cx="6553200" cy="2678112"/>
          </a:xfrm>
          <a:prstGeom prst="rect">
            <a:avLst/>
          </a:prstGeom>
          <a:noFill/>
          <a:ln w="9525">
            <a:noFill/>
            <a:miter lim="800000"/>
            <a:headEnd/>
            <a:tailEnd/>
          </a:ln>
        </p:spPr>
        <p:txBody>
          <a:bodyPr>
            <a:spAutoFit/>
          </a:bodyPr>
          <a:lstStyle/>
          <a:p>
            <a:pPr algn="ctr"/>
            <a:r>
              <a:rPr lang="pt-BR" b="1">
                <a:solidFill>
                  <a:srgbClr val="0066CC"/>
                </a:solidFill>
                <a:latin typeface="Verdana" pitchFamily="34" charset="0"/>
              </a:rPr>
              <a:t>Pesquisa Multicêntrica:</a:t>
            </a:r>
            <a:br>
              <a:rPr lang="pt-BR" b="1">
                <a:solidFill>
                  <a:srgbClr val="0066CC"/>
                </a:solidFill>
                <a:latin typeface="Verdana" pitchFamily="34" charset="0"/>
              </a:rPr>
            </a:br>
            <a:r>
              <a:rPr lang="pt-BR" b="1">
                <a:solidFill>
                  <a:srgbClr val="0066CC"/>
                </a:solidFill>
                <a:latin typeface="Verdana" pitchFamily="34" charset="0"/>
              </a:rPr>
              <a:t>A Formação dos Trabalhadores Técnicos em Saúde no Mercosul: entre os dilemas da livre circulação de trabalhadores e os desafios da cooperação internacional</a:t>
            </a:r>
          </a:p>
          <a:p>
            <a:pPr algn="ctr"/>
            <a:r>
              <a:rPr lang="pt-BR" b="1">
                <a:solidFill>
                  <a:srgbClr val="0066CC"/>
                </a:solidFill>
                <a:latin typeface="Verdana" pitchFamily="34" charset="0"/>
              </a:rPr>
              <a:t>2010-2013</a:t>
            </a:r>
            <a:endParaRPr lang="es-AR">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a:xfrm>
            <a:off x="990600" y="228600"/>
            <a:ext cx="7772400" cy="1143000"/>
          </a:xfrm>
        </p:spPr>
        <p:txBody>
          <a:bodyPr/>
          <a:lstStyle/>
          <a:p>
            <a:pPr eaLnBrk="1" hangingPunct="1"/>
            <a:r>
              <a:rPr lang="es-AR" sz="2800" b="1" smtClean="0">
                <a:solidFill>
                  <a:schemeClr val="accent2"/>
                </a:solidFill>
                <a:latin typeface="Verdana" pitchFamily="34" charset="0"/>
                <a:ea typeface="Verdana" pitchFamily="34" charset="0"/>
                <a:cs typeface="Verdana" pitchFamily="34" charset="0"/>
              </a:rPr>
              <a:t>EQUIPE DO PARAGUAI</a:t>
            </a:r>
            <a:r>
              <a:rPr lang="pt-BR" sz="2800" smtClean="0">
                <a:solidFill>
                  <a:schemeClr val="accent2"/>
                </a:solidFill>
                <a:latin typeface="Verdana" pitchFamily="34" charset="0"/>
                <a:ea typeface="Verdana" pitchFamily="34" charset="0"/>
                <a:cs typeface="Verdana" pitchFamily="34" charset="0"/>
              </a:rPr>
              <a:t/>
            </a:r>
            <a:br>
              <a:rPr lang="pt-BR" sz="2800" smtClean="0">
                <a:solidFill>
                  <a:schemeClr val="accent2"/>
                </a:solidFill>
                <a:latin typeface="Verdana" pitchFamily="34" charset="0"/>
                <a:ea typeface="Verdana" pitchFamily="34" charset="0"/>
                <a:cs typeface="Verdana" pitchFamily="34" charset="0"/>
              </a:rPr>
            </a:br>
            <a:r>
              <a:rPr lang="es-MX" sz="2800" b="1" smtClean="0">
                <a:solidFill>
                  <a:schemeClr val="accent2"/>
                </a:solidFill>
                <a:latin typeface="Verdana" pitchFamily="34" charset="0"/>
                <a:ea typeface="Verdana" pitchFamily="34" charset="0"/>
                <a:cs typeface="Verdana" pitchFamily="34" charset="0"/>
              </a:rPr>
              <a:t>INSTITUTO NACIONAL DE SAUDE</a:t>
            </a:r>
            <a:endParaRPr lang="es-AR" sz="3600" smtClean="0">
              <a:latin typeface="Verdana" pitchFamily="34" charset="0"/>
              <a:ea typeface="Verdana" pitchFamily="34" charset="0"/>
              <a:cs typeface="Verdana" pitchFamily="34" charset="0"/>
            </a:endParaRPr>
          </a:p>
        </p:txBody>
      </p:sp>
      <p:sp>
        <p:nvSpPr>
          <p:cNvPr id="14339" name="Espaço Reservado para Conteúdo 2"/>
          <p:cNvSpPr>
            <a:spLocks noGrp="1"/>
          </p:cNvSpPr>
          <p:nvPr>
            <p:ph idx="1"/>
          </p:nvPr>
        </p:nvSpPr>
        <p:spPr>
          <a:xfrm>
            <a:off x="457200" y="1447800"/>
            <a:ext cx="8458200" cy="4648200"/>
          </a:xfrm>
        </p:spPr>
        <p:txBody>
          <a:bodyPr/>
          <a:lstStyle/>
          <a:p>
            <a:pPr marL="0" indent="0" algn="just" eaLnBrk="1" hangingPunct="1">
              <a:buFontTx/>
              <a:buNone/>
            </a:pPr>
            <a:r>
              <a:rPr lang="es-AR" sz="2200" smtClean="0">
                <a:latin typeface="Verdana" pitchFamily="34" charset="0"/>
                <a:ea typeface="Verdana" pitchFamily="34" charset="0"/>
                <a:cs typeface="Verdana" pitchFamily="34" charset="0"/>
              </a:rPr>
              <a:t>Primeira Etapa:</a:t>
            </a:r>
          </a:p>
          <a:p>
            <a:pPr marL="0" indent="0" algn="just" eaLnBrk="1" hangingPunct="1"/>
            <a:r>
              <a:rPr lang="es-AR" sz="2200" smtClean="0">
                <a:latin typeface="Verdana" pitchFamily="34" charset="0"/>
                <a:ea typeface="Verdana" pitchFamily="34" charset="0"/>
                <a:cs typeface="Verdana" pitchFamily="34" charset="0"/>
              </a:rPr>
              <a:t> Raúl Gulino Canese - Direção Geral - INS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Domingo S. Avalos - Direção de Investigação - INS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Pedro Palacios </a:t>
            </a:r>
            <a:r>
              <a:rPr lang="es-MX" sz="2200" smtClean="0">
                <a:latin typeface="Verdana" pitchFamily="34" charset="0"/>
                <a:ea typeface="Verdana" pitchFamily="34" charset="0"/>
                <a:cs typeface="Verdana" pitchFamily="34" charset="0"/>
              </a:rPr>
              <a:t>– </a:t>
            </a:r>
            <a:r>
              <a:rPr lang="es-AR" sz="2200" smtClean="0">
                <a:latin typeface="Verdana" pitchFamily="34" charset="0"/>
                <a:ea typeface="Verdana" pitchFamily="34" charset="0"/>
                <a:cs typeface="Verdana" pitchFamily="34" charset="0"/>
              </a:rPr>
              <a:t>Direção de Educação em Saúde - INS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Guadalupe Rolon - Observatório de RRHH – DGRRHH.MSPyBS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Marta Gamarra - Direção de Registros Profissionais - MSPyBS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Gloria Mabel Cabrera</a:t>
            </a:r>
            <a:r>
              <a:rPr lang="es-MX" sz="2200" smtClean="0">
                <a:latin typeface="Verdana" pitchFamily="34" charset="0"/>
                <a:ea typeface="Verdana" pitchFamily="34" charset="0"/>
                <a:cs typeface="Verdana" pitchFamily="34" charset="0"/>
              </a:rPr>
              <a:t> - </a:t>
            </a:r>
            <a:r>
              <a:rPr lang="es-AR" sz="2200" smtClean="0">
                <a:latin typeface="Verdana" pitchFamily="34" charset="0"/>
                <a:ea typeface="Verdana" pitchFamily="34" charset="0"/>
                <a:cs typeface="Verdana" pitchFamily="34" charset="0"/>
              </a:rPr>
              <a:t>Direção de Investigação - INS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Soledad Florentín - Direção de Educação em Saúde - INS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Ramón Cane - Direção de Educação em Saúde - INS </a:t>
            </a:r>
            <a:endParaRPr lang="pt-BR" sz="2200" smtClean="0">
              <a:latin typeface="Verdana" pitchFamily="34" charset="0"/>
              <a:ea typeface="Verdana" pitchFamily="34" charset="0"/>
              <a:cs typeface="Verdana" pitchFamily="34" charset="0"/>
            </a:endParaRPr>
          </a:p>
          <a:p>
            <a:pPr marL="0" indent="0" algn="just" eaLnBrk="1" hangingPunct="1"/>
            <a:r>
              <a:rPr lang="es-AR" sz="2200" smtClean="0">
                <a:latin typeface="Verdana" pitchFamily="34" charset="0"/>
                <a:ea typeface="Verdana" pitchFamily="34" charset="0"/>
                <a:cs typeface="Verdana" pitchFamily="34" charset="0"/>
              </a:rPr>
              <a:t> Gilda Edith Villanueva Torreani</a:t>
            </a:r>
            <a:r>
              <a:rPr lang="es-MX" sz="2200" smtClean="0">
                <a:latin typeface="Verdana" pitchFamily="34" charset="0"/>
                <a:ea typeface="Verdana" pitchFamily="34" charset="0"/>
                <a:cs typeface="Verdana" pitchFamily="34" charset="0"/>
              </a:rPr>
              <a:t> - </a:t>
            </a:r>
            <a:r>
              <a:rPr lang="es-AR" sz="2200" smtClean="0">
                <a:latin typeface="Verdana" pitchFamily="34" charset="0"/>
                <a:ea typeface="Verdana" pitchFamily="34" charset="0"/>
                <a:cs typeface="Verdana" pitchFamily="34" charset="0"/>
              </a:rPr>
              <a:t>Direção Geral de RRHH </a:t>
            </a:r>
            <a:endParaRPr lang="pt-BR" sz="220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914400" y="228600"/>
            <a:ext cx="7772400" cy="1143000"/>
          </a:xfrm>
        </p:spPr>
        <p:txBody>
          <a:bodyPr/>
          <a:lstStyle/>
          <a:p>
            <a:pPr eaLnBrk="1" hangingPunct="1"/>
            <a:r>
              <a:rPr lang="es-AR" sz="2800" b="1" smtClean="0">
                <a:solidFill>
                  <a:schemeClr val="accent2"/>
                </a:solidFill>
                <a:latin typeface="Verdana" pitchFamily="34" charset="0"/>
                <a:ea typeface="Verdana" pitchFamily="34" charset="0"/>
                <a:cs typeface="Verdana" pitchFamily="34" charset="0"/>
              </a:rPr>
              <a:t>EQUIPE DO PARAGUAI</a:t>
            </a:r>
            <a:r>
              <a:rPr lang="pt-BR" sz="2800" smtClean="0">
                <a:solidFill>
                  <a:schemeClr val="accent2"/>
                </a:solidFill>
                <a:latin typeface="Verdana" pitchFamily="34" charset="0"/>
                <a:ea typeface="Verdana" pitchFamily="34" charset="0"/>
                <a:cs typeface="Verdana" pitchFamily="34" charset="0"/>
              </a:rPr>
              <a:t/>
            </a:r>
            <a:br>
              <a:rPr lang="pt-BR" sz="2800" smtClean="0">
                <a:solidFill>
                  <a:schemeClr val="accent2"/>
                </a:solidFill>
                <a:latin typeface="Verdana" pitchFamily="34" charset="0"/>
                <a:ea typeface="Verdana" pitchFamily="34" charset="0"/>
                <a:cs typeface="Verdana" pitchFamily="34" charset="0"/>
              </a:rPr>
            </a:br>
            <a:r>
              <a:rPr lang="es-MX" sz="2800" b="1" smtClean="0">
                <a:solidFill>
                  <a:schemeClr val="accent2"/>
                </a:solidFill>
                <a:latin typeface="Verdana" pitchFamily="34" charset="0"/>
                <a:ea typeface="Verdana" pitchFamily="34" charset="0"/>
                <a:cs typeface="Verdana" pitchFamily="34" charset="0"/>
              </a:rPr>
              <a:t>INSTITUTO NACIONAL DE SAUDE</a:t>
            </a:r>
            <a:endParaRPr lang="es-AR" sz="3600" smtClean="0">
              <a:latin typeface="Verdana" pitchFamily="34" charset="0"/>
              <a:ea typeface="Verdana" pitchFamily="34" charset="0"/>
              <a:cs typeface="Verdana" pitchFamily="34" charset="0"/>
            </a:endParaRPr>
          </a:p>
        </p:txBody>
      </p:sp>
      <p:sp>
        <p:nvSpPr>
          <p:cNvPr id="15363" name="Espaço Reservado para Conteúdo 2"/>
          <p:cNvSpPr>
            <a:spLocks noGrp="1"/>
          </p:cNvSpPr>
          <p:nvPr>
            <p:ph idx="1"/>
          </p:nvPr>
        </p:nvSpPr>
        <p:spPr>
          <a:xfrm>
            <a:off x="685800" y="1524000"/>
            <a:ext cx="8001000" cy="4467225"/>
          </a:xfrm>
        </p:spPr>
        <p:txBody>
          <a:bodyPr/>
          <a:lstStyle/>
          <a:p>
            <a:pPr marL="0" indent="0" algn="just" eaLnBrk="1" hangingPunct="1">
              <a:buFontTx/>
              <a:buNone/>
            </a:pPr>
            <a:r>
              <a:rPr lang="es-AR" sz="2000" smtClean="0">
                <a:latin typeface="Verdana" pitchFamily="34" charset="0"/>
                <a:ea typeface="Verdana" pitchFamily="34" charset="0"/>
                <a:cs typeface="Verdana" pitchFamily="34" charset="0"/>
              </a:rPr>
              <a:t>Segunda Etapa:</a:t>
            </a:r>
          </a:p>
          <a:p>
            <a:pPr marL="0" indent="0" algn="just" eaLnBrk="1" hangingPunct="1"/>
            <a:r>
              <a:rPr lang="es-AR" sz="2000" smtClean="0">
                <a:latin typeface="Verdana" pitchFamily="34" charset="0"/>
                <a:ea typeface="Verdana" pitchFamily="34" charset="0"/>
                <a:cs typeface="Verdana" pitchFamily="34" charset="0"/>
              </a:rPr>
              <a:t> Angilberto Paredes Meza - </a:t>
            </a:r>
            <a:r>
              <a:rPr lang="es-AR" sz="2200" smtClean="0">
                <a:latin typeface="Verdana" pitchFamily="34" charset="0"/>
                <a:ea typeface="Verdana" pitchFamily="34" charset="0"/>
                <a:cs typeface="Verdana" pitchFamily="34" charset="0"/>
              </a:rPr>
              <a:t>Direção Geral </a:t>
            </a:r>
            <a:r>
              <a:rPr lang="es-AR" sz="2000" smtClean="0">
                <a:latin typeface="Verdana" pitchFamily="34" charset="0"/>
                <a:ea typeface="Verdana" pitchFamily="34" charset="0"/>
                <a:cs typeface="Verdana" pitchFamily="34" charset="0"/>
              </a:rPr>
              <a:t>– INS </a:t>
            </a: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Pedro Palacios - </a:t>
            </a:r>
            <a:r>
              <a:rPr lang="es-AR" sz="2200" smtClean="0">
                <a:latin typeface="Verdana" pitchFamily="34" charset="0"/>
                <a:ea typeface="Verdana" pitchFamily="34" charset="0"/>
                <a:cs typeface="Verdana" pitchFamily="34" charset="0"/>
              </a:rPr>
              <a:t>Direção de Educação em Saúde </a:t>
            </a:r>
            <a:r>
              <a:rPr lang="es-AR" sz="2000" smtClean="0">
                <a:latin typeface="Verdana" pitchFamily="34" charset="0"/>
                <a:ea typeface="Verdana" pitchFamily="34" charset="0"/>
                <a:cs typeface="Verdana" pitchFamily="34" charset="0"/>
              </a:rPr>
              <a:t>- INS </a:t>
            </a: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Soledad Florentín Arrúa</a:t>
            </a:r>
            <a:r>
              <a:rPr lang="es-MX" sz="2000" smtClean="0">
                <a:latin typeface="Verdana" pitchFamily="34" charset="0"/>
                <a:ea typeface="Verdana" pitchFamily="34" charset="0"/>
                <a:cs typeface="Verdana" pitchFamily="34" charset="0"/>
              </a:rPr>
              <a:t> - </a:t>
            </a:r>
            <a:r>
              <a:rPr lang="es-AR" sz="2000" smtClean="0">
                <a:latin typeface="Verdana" pitchFamily="34" charset="0"/>
                <a:ea typeface="Verdana" pitchFamily="34" charset="0"/>
                <a:cs typeface="Verdana" pitchFamily="34" charset="0"/>
              </a:rPr>
              <a:t>Secretaria Geral - INS </a:t>
            </a: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Gloria Mabel Alarcón Bordón</a:t>
            </a:r>
            <a:r>
              <a:rPr lang="es-MX" sz="2000" smtClean="0">
                <a:latin typeface="Verdana" pitchFamily="34" charset="0"/>
                <a:ea typeface="Verdana" pitchFamily="34" charset="0"/>
                <a:cs typeface="Verdana" pitchFamily="34" charset="0"/>
              </a:rPr>
              <a:t> - </a:t>
            </a:r>
            <a:r>
              <a:rPr lang="es-AR" sz="2200" smtClean="0">
                <a:latin typeface="Verdana" pitchFamily="34" charset="0"/>
                <a:ea typeface="Verdana" pitchFamily="34" charset="0"/>
                <a:cs typeface="Verdana" pitchFamily="34" charset="0"/>
              </a:rPr>
              <a:t>Direção de Educação em Saúde </a:t>
            </a:r>
            <a:r>
              <a:rPr lang="es-AR" sz="2000" smtClean="0">
                <a:latin typeface="Verdana" pitchFamily="34" charset="0"/>
                <a:ea typeface="Verdana" pitchFamily="34" charset="0"/>
                <a:cs typeface="Verdana" pitchFamily="34" charset="0"/>
              </a:rPr>
              <a:t>- INS - DCRAA </a:t>
            </a: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Natalia Araceli Maidana Núñez - </a:t>
            </a:r>
            <a:r>
              <a:rPr lang="es-AR" sz="2200" smtClean="0">
                <a:latin typeface="Verdana" pitchFamily="34" charset="0"/>
                <a:ea typeface="Verdana" pitchFamily="34" charset="0"/>
                <a:cs typeface="Verdana" pitchFamily="34" charset="0"/>
              </a:rPr>
              <a:t>Direção de Educação em Saúde </a:t>
            </a:r>
            <a:r>
              <a:rPr lang="es-AR" sz="2000" smtClean="0">
                <a:latin typeface="Verdana" pitchFamily="34" charset="0"/>
                <a:ea typeface="Verdana" pitchFamily="34" charset="0"/>
                <a:cs typeface="Verdana" pitchFamily="34" charset="0"/>
              </a:rPr>
              <a:t>- INS </a:t>
            </a: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Patricia Ramona Orihuela Florentín</a:t>
            </a:r>
            <a:r>
              <a:rPr lang="es-MX" sz="2000" smtClean="0">
                <a:latin typeface="Verdana" pitchFamily="34" charset="0"/>
                <a:ea typeface="Verdana" pitchFamily="34" charset="0"/>
                <a:cs typeface="Verdana" pitchFamily="34" charset="0"/>
              </a:rPr>
              <a:t> - </a:t>
            </a:r>
            <a:r>
              <a:rPr lang="es-AR" sz="2200" smtClean="0">
                <a:latin typeface="Verdana" pitchFamily="34" charset="0"/>
                <a:ea typeface="Verdana" pitchFamily="34" charset="0"/>
                <a:cs typeface="Verdana" pitchFamily="34" charset="0"/>
              </a:rPr>
              <a:t>Direção de Educação em Saúde </a:t>
            </a:r>
            <a:r>
              <a:rPr lang="es-AR" sz="2000" smtClean="0">
                <a:latin typeface="Verdana" pitchFamily="34" charset="0"/>
                <a:ea typeface="Verdana" pitchFamily="34" charset="0"/>
                <a:cs typeface="Verdana" pitchFamily="34" charset="0"/>
              </a:rPr>
              <a:t>- INS – Educação Permanente </a:t>
            </a:r>
            <a:endParaRPr lang="pt-BR" sz="2000" smtClean="0">
              <a:latin typeface="Verdana" pitchFamily="34" charset="0"/>
              <a:ea typeface="Verdana" pitchFamily="34" charset="0"/>
              <a:cs typeface="Verdana" pitchFamily="34" charset="0"/>
            </a:endParaRPr>
          </a:p>
          <a:p>
            <a:pPr marL="0" indent="0" algn="just" eaLnBrk="1" hangingPunct="1"/>
            <a:r>
              <a:rPr lang="es-ES" sz="2000" smtClean="0">
                <a:latin typeface="Verdana" pitchFamily="34" charset="0"/>
                <a:ea typeface="Verdana" pitchFamily="34" charset="0"/>
                <a:cs typeface="Verdana" pitchFamily="34" charset="0"/>
              </a:rPr>
              <a:t> Marta Gamarra de Godoy - </a:t>
            </a:r>
            <a:r>
              <a:rPr lang="es-AR" sz="2200" smtClean="0">
                <a:latin typeface="Verdana" pitchFamily="34" charset="0"/>
                <a:ea typeface="Verdana" pitchFamily="34" charset="0"/>
                <a:cs typeface="Verdana" pitchFamily="34" charset="0"/>
              </a:rPr>
              <a:t>Direção</a:t>
            </a:r>
            <a:r>
              <a:rPr lang="es-AR" sz="2000" smtClean="0">
                <a:latin typeface="Verdana" pitchFamily="34" charset="0"/>
                <a:ea typeface="Verdana" pitchFamily="34" charset="0"/>
                <a:cs typeface="Verdana" pitchFamily="34" charset="0"/>
              </a:rPr>
              <a:t> de Registros Profissionais - MSP y BS </a:t>
            </a:r>
            <a:endParaRPr lang="pt-BR" sz="2000" smtClean="0">
              <a:latin typeface="Verdana" pitchFamily="34" charset="0"/>
              <a:ea typeface="Verdana" pitchFamily="34" charset="0"/>
              <a:cs typeface="Verdana" pitchFamily="34" charset="0"/>
            </a:endParaRPr>
          </a:p>
          <a:p>
            <a:pPr marL="0" indent="0" algn="just" eaLnBrk="1" hangingPunct="1"/>
            <a:r>
              <a:rPr lang="es-ES" sz="2000" smtClean="0">
                <a:latin typeface="Verdana" pitchFamily="34" charset="0"/>
                <a:ea typeface="Verdana" pitchFamily="34" charset="0"/>
                <a:cs typeface="Verdana" pitchFamily="34" charset="0"/>
              </a:rPr>
              <a:t> Liz María Martínez Alvarenga</a:t>
            </a:r>
            <a:r>
              <a:rPr lang="es-MX" sz="2000" smtClean="0">
                <a:latin typeface="Verdana" pitchFamily="34" charset="0"/>
                <a:ea typeface="Verdana" pitchFamily="34" charset="0"/>
                <a:cs typeface="Verdana" pitchFamily="34" charset="0"/>
              </a:rPr>
              <a:t> - </a:t>
            </a:r>
            <a:r>
              <a:rPr lang="es-AR" sz="2200" smtClean="0">
                <a:latin typeface="Verdana" pitchFamily="34" charset="0"/>
                <a:ea typeface="Verdana" pitchFamily="34" charset="0"/>
                <a:cs typeface="Verdana" pitchFamily="34" charset="0"/>
              </a:rPr>
              <a:t>Direção</a:t>
            </a:r>
            <a:r>
              <a:rPr lang="es-AR" sz="2000" smtClean="0">
                <a:latin typeface="Verdana" pitchFamily="34" charset="0"/>
                <a:ea typeface="Verdana" pitchFamily="34" charset="0"/>
                <a:cs typeface="Verdana" pitchFamily="34" charset="0"/>
              </a:rPr>
              <a:t> de Registros Profissionais - MSP y BS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p:txBody>
          <a:bodyPr/>
          <a:lstStyle/>
          <a:p>
            <a:pPr eaLnBrk="1" hangingPunct="1"/>
            <a:r>
              <a:rPr lang="es-AR" sz="2800" b="1" smtClean="0">
                <a:solidFill>
                  <a:schemeClr val="accent2"/>
                </a:solidFill>
                <a:latin typeface="Verdana" pitchFamily="34" charset="0"/>
                <a:ea typeface="Verdana" pitchFamily="34" charset="0"/>
                <a:cs typeface="Verdana" pitchFamily="34" charset="0"/>
              </a:rPr>
              <a:t>EQUIPE DO URUGUAI</a:t>
            </a:r>
            <a:r>
              <a:rPr lang="pt-BR" sz="2800" smtClean="0">
                <a:solidFill>
                  <a:schemeClr val="accent2"/>
                </a:solidFill>
                <a:latin typeface="Verdana" pitchFamily="34" charset="0"/>
                <a:ea typeface="Verdana" pitchFamily="34" charset="0"/>
                <a:cs typeface="Verdana" pitchFamily="34" charset="0"/>
              </a:rPr>
              <a:t/>
            </a:r>
            <a:br>
              <a:rPr lang="pt-BR" sz="2800" smtClean="0">
                <a:solidFill>
                  <a:schemeClr val="accent2"/>
                </a:solidFill>
                <a:latin typeface="Verdana" pitchFamily="34" charset="0"/>
                <a:ea typeface="Verdana" pitchFamily="34" charset="0"/>
                <a:cs typeface="Verdana" pitchFamily="34" charset="0"/>
              </a:rPr>
            </a:br>
            <a:r>
              <a:rPr lang="es-AR" sz="2800" b="1" smtClean="0">
                <a:solidFill>
                  <a:schemeClr val="accent2"/>
                </a:solidFill>
                <a:latin typeface="Verdana" pitchFamily="34" charset="0"/>
                <a:ea typeface="Verdana" pitchFamily="34" charset="0"/>
                <a:cs typeface="Verdana" pitchFamily="34" charset="0"/>
              </a:rPr>
              <a:t>ESCUELA DE TECNOLOGÍAS MÉDICAS</a:t>
            </a:r>
            <a:br>
              <a:rPr lang="es-AR" sz="2800" b="1" smtClean="0">
                <a:solidFill>
                  <a:schemeClr val="accent2"/>
                </a:solidFill>
                <a:latin typeface="Verdana" pitchFamily="34" charset="0"/>
                <a:ea typeface="Verdana" pitchFamily="34" charset="0"/>
                <a:cs typeface="Verdana" pitchFamily="34" charset="0"/>
              </a:rPr>
            </a:br>
            <a:r>
              <a:rPr lang="es-AR" sz="2800" b="1" smtClean="0">
                <a:solidFill>
                  <a:schemeClr val="accent2"/>
                </a:solidFill>
                <a:latin typeface="Verdana" pitchFamily="34" charset="0"/>
                <a:ea typeface="Verdana" pitchFamily="34" charset="0"/>
                <a:cs typeface="Verdana" pitchFamily="34" charset="0"/>
              </a:rPr>
              <a:t>UDELAR</a:t>
            </a:r>
            <a:endParaRPr lang="es-AR" smtClean="0"/>
          </a:p>
        </p:txBody>
      </p:sp>
      <p:sp>
        <p:nvSpPr>
          <p:cNvPr id="3" name="Espaço Reservado para Conteúdo 2"/>
          <p:cNvSpPr>
            <a:spLocks noGrp="1"/>
          </p:cNvSpPr>
          <p:nvPr>
            <p:ph idx="1"/>
          </p:nvPr>
        </p:nvSpPr>
        <p:spPr/>
        <p:txBody>
          <a:bodyPr/>
          <a:lstStyle/>
          <a:p>
            <a:pPr eaLnBrk="1" hangingPunct="1">
              <a:defRPr/>
            </a:pPr>
            <a:r>
              <a:rPr lang="pt-BR" dirty="0">
                <a:latin typeface="Verdana" pitchFamily="34" charset="0"/>
                <a:ea typeface="Verdana" pitchFamily="34" charset="0"/>
                <a:cs typeface="Verdana" pitchFamily="34" charset="0"/>
              </a:rPr>
              <a:t>Prof. Lic. Juan Mila  </a:t>
            </a:r>
          </a:p>
          <a:p>
            <a:pPr eaLnBrk="1" hangingPunct="1">
              <a:defRPr/>
            </a:pPr>
            <a:r>
              <a:rPr lang="pt-BR" dirty="0">
                <a:latin typeface="Verdana" pitchFamily="34" charset="0"/>
                <a:ea typeface="Verdana" pitchFamily="34" charset="0"/>
                <a:cs typeface="Verdana" pitchFamily="34" charset="0"/>
              </a:rPr>
              <a:t>Prof. </a:t>
            </a:r>
            <a:r>
              <a:rPr lang="pt-BR" dirty="0" err="1">
                <a:latin typeface="Verdana" pitchFamily="34" charset="0"/>
                <a:ea typeface="Verdana" pitchFamily="34" charset="0"/>
                <a:cs typeface="Verdana" pitchFamily="34" charset="0"/>
              </a:rPr>
              <a:t>Agdo</a:t>
            </a:r>
            <a:r>
              <a:rPr lang="pt-BR" dirty="0">
                <a:latin typeface="Verdana" pitchFamily="34" charset="0"/>
                <a:ea typeface="Verdana" pitchFamily="34" charset="0"/>
                <a:cs typeface="Verdana" pitchFamily="34" charset="0"/>
              </a:rPr>
              <a:t>. Lic. Carlos </a:t>
            </a:r>
            <a:r>
              <a:rPr lang="pt-BR" dirty="0" err="1">
                <a:latin typeface="Verdana" pitchFamily="34" charset="0"/>
                <a:ea typeface="Verdana" pitchFamily="34" charset="0"/>
                <a:cs typeface="Verdana" pitchFamily="34" charset="0"/>
              </a:rPr>
              <a:t>Planel</a:t>
            </a:r>
            <a:r>
              <a:rPr lang="pt-BR" dirty="0">
                <a:latin typeface="Verdana" pitchFamily="34" charset="0"/>
                <a:ea typeface="Verdana" pitchFamily="34" charset="0"/>
                <a:cs typeface="Verdana" pitchFamily="34" charset="0"/>
              </a:rPr>
              <a:t> </a:t>
            </a:r>
          </a:p>
          <a:p>
            <a:pPr eaLnBrk="1" hangingPunct="1">
              <a:defRPr/>
            </a:pPr>
            <a:r>
              <a:rPr lang="pt-BR" dirty="0">
                <a:latin typeface="Verdana" pitchFamily="34" charset="0"/>
                <a:ea typeface="Verdana" pitchFamily="34" charset="0"/>
                <a:cs typeface="Verdana" pitchFamily="34" charset="0"/>
              </a:rPr>
              <a:t>Prof. </a:t>
            </a:r>
            <a:r>
              <a:rPr lang="pt-BR" dirty="0" err="1">
                <a:latin typeface="Verdana" pitchFamily="34" charset="0"/>
                <a:ea typeface="Verdana" pitchFamily="34" charset="0"/>
                <a:cs typeface="Verdana" pitchFamily="34" charset="0"/>
              </a:rPr>
              <a:t>Adjto</a:t>
            </a:r>
            <a:r>
              <a:rPr lang="pt-BR" dirty="0">
                <a:latin typeface="Verdana" pitchFamily="34" charset="0"/>
                <a:ea typeface="Verdana" pitchFamily="34" charset="0"/>
                <a:cs typeface="Verdana" pitchFamily="34" charset="0"/>
              </a:rPr>
              <a:t>. Lic. Gonzalo </a:t>
            </a:r>
            <a:r>
              <a:rPr lang="pt-BR" dirty="0" err="1">
                <a:latin typeface="Verdana" pitchFamily="34" charset="0"/>
                <a:ea typeface="Verdana" pitchFamily="34" charset="0"/>
                <a:cs typeface="Verdana" pitchFamily="34" charset="0"/>
              </a:rPr>
              <a:t>Fierro</a:t>
            </a:r>
            <a:r>
              <a:rPr lang="pt-BR" dirty="0">
                <a:latin typeface="Verdana" pitchFamily="34" charset="0"/>
                <a:ea typeface="Verdana" pitchFamily="34" charset="0"/>
                <a:cs typeface="Verdana" pitchFamily="34" charset="0"/>
              </a:rPr>
              <a:t> </a:t>
            </a:r>
          </a:p>
          <a:p>
            <a:pPr eaLnBrk="1" hangingPunct="1">
              <a:defRPr/>
            </a:pPr>
            <a:r>
              <a:rPr lang="pt-BR" dirty="0">
                <a:latin typeface="Verdana" pitchFamily="34" charset="0"/>
                <a:ea typeface="Verdana" pitchFamily="34" charset="0"/>
                <a:cs typeface="Verdana" pitchFamily="34" charset="0"/>
              </a:rPr>
              <a:t>Prof. </a:t>
            </a:r>
            <a:r>
              <a:rPr lang="pt-BR" dirty="0" err="1">
                <a:latin typeface="Verdana" pitchFamily="34" charset="0"/>
                <a:ea typeface="Verdana" pitchFamily="34" charset="0"/>
                <a:cs typeface="Verdana" pitchFamily="34" charset="0"/>
              </a:rPr>
              <a:t>Adjta</a:t>
            </a:r>
            <a:r>
              <a:rPr lang="pt-BR" dirty="0">
                <a:latin typeface="Verdana" pitchFamily="34" charset="0"/>
                <a:ea typeface="Verdana" pitchFamily="34" charset="0"/>
                <a:cs typeface="Verdana" pitchFamily="34" charset="0"/>
              </a:rPr>
              <a:t> Lic. </a:t>
            </a:r>
            <a:r>
              <a:rPr lang="pt-BR" dirty="0" err="1">
                <a:latin typeface="Verdana" pitchFamily="34" charset="0"/>
                <a:ea typeface="Verdana" pitchFamily="34" charset="0"/>
                <a:cs typeface="Verdana" pitchFamily="34" charset="0"/>
              </a:rPr>
              <a:t>Patricia</a:t>
            </a:r>
            <a:r>
              <a:rPr lang="pt-BR" dirty="0">
                <a:latin typeface="Verdana" pitchFamily="34" charset="0"/>
                <a:ea typeface="Verdana" pitchFamily="34" charset="0"/>
                <a:cs typeface="Verdana" pitchFamily="34" charset="0"/>
              </a:rPr>
              <a:t> Manzoni</a:t>
            </a:r>
          </a:p>
          <a:p>
            <a:pPr marL="0" indent="0" eaLnBrk="1" hangingPunct="1">
              <a:buFontTx/>
              <a:buNone/>
              <a:defRPr/>
            </a:pPr>
            <a:endParaRPr lang="es-A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1295400" y="381000"/>
            <a:ext cx="7162800" cy="1066800"/>
          </a:xfrm>
        </p:spPr>
        <p:txBody>
          <a:bodyPr/>
          <a:lstStyle/>
          <a:p>
            <a:pPr eaLnBrk="1" hangingPunct="1"/>
            <a:r>
              <a:rPr lang="es-AR" sz="3200" b="1" smtClean="0">
                <a:solidFill>
                  <a:schemeClr val="accent2"/>
                </a:solidFill>
                <a:latin typeface="Verdana" pitchFamily="34" charset="0"/>
                <a:ea typeface="Verdana" pitchFamily="34" charset="0"/>
                <a:cs typeface="Verdana" pitchFamily="34" charset="0"/>
              </a:rPr>
              <a:t>INSTITUIÇÕES COORDENADORAS</a:t>
            </a:r>
          </a:p>
        </p:txBody>
      </p:sp>
      <p:sp>
        <p:nvSpPr>
          <p:cNvPr id="3" name="Espaço Reservado para Conteúdo 2"/>
          <p:cNvSpPr>
            <a:spLocks noGrp="1"/>
          </p:cNvSpPr>
          <p:nvPr>
            <p:ph idx="1"/>
          </p:nvPr>
        </p:nvSpPr>
        <p:spPr/>
        <p:txBody>
          <a:bodyPr/>
          <a:lstStyle/>
          <a:p>
            <a:pPr marL="0" indent="0" algn="just" eaLnBrk="1" hangingPunct="1">
              <a:buFontTx/>
              <a:buNone/>
              <a:defRPr/>
            </a:pPr>
            <a:r>
              <a:rPr lang="es-ES" sz="2000" dirty="0" smtClean="0">
                <a:effectLst>
                  <a:outerShdw blurRad="38100" dist="38100" dir="2700000" algn="tl">
                    <a:srgbClr val="C0C0C0"/>
                  </a:outerShdw>
                </a:effectLst>
                <a:latin typeface="Verdana" pitchFamily="34" charset="0"/>
                <a:ea typeface="Verdana" pitchFamily="34" charset="0"/>
                <a:cs typeface="Verdana" pitchFamily="34" charset="0"/>
              </a:rPr>
              <a:t>Argentina: </a:t>
            </a:r>
            <a:r>
              <a:rPr lang="es-ES" sz="2000" dirty="0" smtClean="0">
                <a:latin typeface="Verdana" pitchFamily="34" charset="0"/>
                <a:ea typeface="Verdana" pitchFamily="34" charset="0"/>
                <a:cs typeface="Verdana" pitchFamily="34" charset="0"/>
              </a:rPr>
              <a:t>Instituto de Investigaciones en Salud Pública, Universidad de Buenos Aires - Dirección de Capital Humano y Salud Ocupacional, Ministerio de Salud de la Nación.</a:t>
            </a:r>
          </a:p>
          <a:p>
            <a:pPr marL="0" indent="0" algn="just" eaLnBrk="1" hangingPunct="1">
              <a:buFontTx/>
              <a:buNone/>
              <a:defRPr/>
            </a:pPr>
            <a:endParaRPr lang="es-ES" sz="2000" dirty="0" smtClean="0">
              <a:effectLst>
                <a:outerShdw blurRad="38100" dist="38100" dir="2700000" algn="tl">
                  <a:srgbClr val="C0C0C0"/>
                </a:outerShdw>
              </a:effectLst>
              <a:latin typeface="Verdana" pitchFamily="34" charset="0"/>
              <a:ea typeface="Verdana" pitchFamily="34" charset="0"/>
              <a:cs typeface="Verdana" pitchFamily="34" charset="0"/>
            </a:endParaRPr>
          </a:p>
          <a:p>
            <a:pPr marL="0" indent="0" algn="just" eaLnBrk="1" hangingPunct="1">
              <a:buFontTx/>
              <a:buNone/>
              <a:defRPr/>
            </a:pPr>
            <a:r>
              <a:rPr lang="es-ES" sz="2000" dirty="0" smtClean="0">
                <a:effectLst>
                  <a:outerShdw blurRad="38100" dist="38100" dir="2700000" algn="tl">
                    <a:srgbClr val="C0C0C0"/>
                  </a:outerShdw>
                </a:effectLst>
                <a:latin typeface="Verdana" pitchFamily="34" charset="0"/>
                <a:ea typeface="Verdana" pitchFamily="34" charset="0"/>
                <a:cs typeface="Verdana" pitchFamily="34" charset="0"/>
              </a:rPr>
              <a:t>Brasil: </a:t>
            </a:r>
            <a:r>
              <a:rPr lang="es-ES" sz="2000" dirty="0" err="1" smtClean="0">
                <a:latin typeface="Verdana" pitchFamily="34" charset="0"/>
                <a:ea typeface="Verdana" pitchFamily="34" charset="0"/>
                <a:cs typeface="Verdana" pitchFamily="34" charset="0"/>
              </a:rPr>
              <a:t>Escola</a:t>
            </a:r>
            <a:r>
              <a:rPr lang="es-ES" sz="2000" dirty="0" smtClean="0">
                <a:latin typeface="Verdana" pitchFamily="34" charset="0"/>
                <a:ea typeface="Verdana" pitchFamily="34" charset="0"/>
                <a:cs typeface="Verdana" pitchFamily="34" charset="0"/>
              </a:rPr>
              <a:t> Politécnica de </a:t>
            </a:r>
            <a:r>
              <a:rPr lang="es-ES" sz="2000" dirty="0" err="1" smtClean="0">
                <a:latin typeface="Verdana" pitchFamily="34" charset="0"/>
                <a:ea typeface="Verdana" pitchFamily="34" charset="0"/>
                <a:cs typeface="Verdana" pitchFamily="34" charset="0"/>
              </a:rPr>
              <a:t>Saúde</a:t>
            </a:r>
            <a:r>
              <a:rPr lang="es-ES" sz="2000" dirty="0" smtClean="0">
                <a:latin typeface="Verdana" pitchFamily="34" charset="0"/>
                <a:ea typeface="Verdana" pitchFamily="34" charset="0"/>
                <a:cs typeface="Verdana" pitchFamily="34" charset="0"/>
              </a:rPr>
              <a:t> Joaquim </a:t>
            </a:r>
            <a:r>
              <a:rPr lang="es-ES" sz="2000" dirty="0" err="1" smtClean="0">
                <a:latin typeface="Verdana" pitchFamily="34" charset="0"/>
                <a:ea typeface="Verdana" pitchFamily="34" charset="0"/>
                <a:cs typeface="Verdana" pitchFamily="34" charset="0"/>
              </a:rPr>
              <a:t>Venâncio</a:t>
            </a:r>
            <a:r>
              <a:rPr lang="es-ES" sz="2000" dirty="0" smtClean="0">
                <a:latin typeface="Verdana" pitchFamily="34" charset="0"/>
                <a:ea typeface="Verdana" pitchFamily="34" charset="0"/>
                <a:cs typeface="Verdana" pitchFamily="34" charset="0"/>
              </a:rPr>
              <a:t> - EPSJV/</a:t>
            </a:r>
            <a:r>
              <a:rPr lang="es-ES" sz="2000" dirty="0" err="1" smtClean="0">
                <a:latin typeface="Verdana" pitchFamily="34" charset="0"/>
                <a:ea typeface="Verdana" pitchFamily="34" charset="0"/>
                <a:cs typeface="Verdana" pitchFamily="34" charset="0"/>
              </a:rPr>
              <a:t>Fiocruz</a:t>
            </a:r>
            <a:r>
              <a:rPr lang="es-ES" sz="2000" dirty="0" smtClean="0">
                <a:latin typeface="Verdana" pitchFamily="34" charset="0"/>
                <a:ea typeface="Verdana" pitchFamily="34" charset="0"/>
                <a:cs typeface="Verdana" pitchFamily="34" charset="0"/>
              </a:rPr>
              <a:t> (</a:t>
            </a:r>
            <a:r>
              <a:rPr lang="es-ES" sz="2000" dirty="0" err="1" smtClean="0">
                <a:latin typeface="Verdana" pitchFamily="34" charset="0"/>
                <a:ea typeface="Verdana" pitchFamily="34" charset="0"/>
                <a:cs typeface="Verdana" pitchFamily="34" charset="0"/>
              </a:rPr>
              <a:t>coordenação</a:t>
            </a:r>
            <a:r>
              <a:rPr lang="es-ES" sz="2000" dirty="0" smtClean="0">
                <a:latin typeface="Verdana" pitchFamily="34" charset="0"/>
                <a:ea typeface="Verdana" pitchFamily="34" charset="0"/>
                <a:cs typeface="Verdana" pitchFamily="34" charset="0"/>
              </a:rPr>
              <a:t> </a:t>
            </a:r>
            <a:r>
              <a:rPr lang="es-ES" sz="2000" dirty="0" err="1" smtClean="0">
                <a:latin typeface="Verdana" pitchFamily="34" charset="0"/>
                <a:ea typeface="Verdana" pitchFamily="34" charset="0"/>
                <a:cs typeface="Verdana" pitchFamily="34" charset="0"/>
              </a:rPr>
              <a:t>geral</a:t>
            </a:r>
            <a:r>
              <a:rPr lang="es-ES" sz="2000" dirty="0" smtClean="0">
                <a:latin typeface="Verdana" pitchFamily="34" charset="0"/>
                <a:ea typeface="Verdana" pitchFamily="34" charset="0"/>
                <a:cs typeface="Verdana" pitchFamily="34" charset="0"/>
              </a:rPr>
              <a:t>).</a:t>
            </a:r>
          </a:p>
          <a:p>
            <a:pPr marL="0" indent="0" algn="just" eaLnBrk="1" hangingPunct="1">
              <a:buFontTx/>
              <a:buNone/>
              <a:defRPr/>
            </a:pPr>
            <a:endParaRPr lang="es-ES" sz="2000" dirty="0" smtClean="0">
              <a:effectLst>
                <a:outerShdw blurRad="38100" dist="38100" dir="2700000" algn="tl">
                  <a:srgbClr val="C0C0C0"/>
                </a:outerShdw>
              </a:effectLst>
              <a:latin typeface="Verdana" pitchFamily="34" charset="0"/>
              <a:ea typeface="Verdana" pitchFamily="34" charset="0"/>
              <a:cs typeface="Verdana" pitchFamily="34" charset="0"/>
            </a:endParaRPr>
          </a:p>
          <a:p>
            <a:pPr marL="0" indent="0" algn="just" eaLnBrk="1" hangingPunct="1">
              <a:buFontTx/>
              <a:buNone/>
              <a:defRPr/>
            </a:pPr>
            <a:r>
              <a:rPr lang="es-ES" sz="2000" dirty="0" smtClean="0">
                <a:effectLst>
                  <a:outerShdw blurRad="38100" dist="38100" dir="2700000" algn="tl">
                    <a:srgbClr val="C0C0C0"/>
                  </a:outerShdw>
                </a:effectLst>
                <a:latin typeface="Verdana" pitchFamily="34" charset="0"/>
                <a:ea typeface="Verdana" pitchFamily="34" charset="0"/>
                <a:cs typeface="Verdana" pitchFamily="34" charset="0"/>
              </a:rPr>
              <a:t>Paraguay: </a:t>
            </a:r>
            <a:r>
              <a:rPr lang="es-ES" sz="2000" dirty="0" smtClean="0">
                <a:latin typeface="Verdana" pitchFamily="34" charset="0"/>
                <a:ea typeface="Verdana" pitchFamily="34" charset="0"/>
                <a:cs typeface="Verdana" pitchFamily="34" charset="0"/>
              </a:rPr>
              <a:t>Instituto Nacional de Salud – INS/MSP.</a:t>
            </a:r>
          </a:p>
          <a:p>
            <a:pPr marL="0" indent="0" algn="just" eaLnBrk="1" hangingPunct="1">
              <a:buFontTx/>
              <a:buNone/>
              <a:defRPr/>
            </a:pPr>
            <a:endParaRPr lang="es-ES" sz="2000" dirty="0" smtClean="0">
              <a:effectLst>
                <a:outerShdw blurRad="38100" dist="38100" dir="2700000" algn="tl">
                  <a:srgbClr val="C0C0C0"/>
                </a:outerShdw>
              </a:effectLst>
              <a:latin typeface="Verdana" pitchFamily="34" charset="0"/>
              <a:ea typeface="Verdana" pitchFamily="34" charset="0"/>
              <a:cs typeface="Verdana" pitchFamily="34" charset="0"/>
            </a:endParaRPr>
          </a:p>
          <a:p>
            <a:pPr marL="0" indent="0" algn="just" eaLnBrk="1" hangingPunct="1">
              <a:buFontTx/>
              <a:buNone/>
              <a:defRPr/>
            </a:pPr>
            <a:r>
              <a:rPr lang="es-ES" sz="2000" dirty="0" smtClean="0">
                <a:effectLst>
                  <a:outerShdw blurRad="38100" dist="38100" dir="2700000" algn="tl">
                    <a:srgbClr val="C0C0C0"/>
                  </a:outerShdw>
                </a:effectLst>
                <a:latin typeface="Verdana" pitchFamily="34" charset="0"/>
                <a:ea typeface="Verdana" pitchFamily="34" charset="0"/>
                <a:cs typeface="Verdana" pitchFamily="34" charset="0"/>
              </a:rPr>
              <a:t>Uruguay: </a:t>
            </a:r>
            <a:r>
              <a:rPr lang="es-ES" sz="2000" dirty="0" smtClean="0">
                <a:latin typeface="Verdana" pitchFamily="34" charset="0"/>
                <a:ea typeface="Verdana" pitchFamily="34" charset="0"/>
                <a:cs typeface="Verdana" pitchFamily="34" charset="0"/>
              </a:rPr>
              <a:t>Escuela Universitaria de Tecnología Médica, Universidad de la República – EUTM/UDELAR.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p:txBody>
          <a:bodyPr/>
          <a:lstStyle/>
          <a:p>
            <a:pPr eaLnBrk="1" hangingPunct="1"/>
            <a:r>
              <a:rPr lang="es-AR" b="1" smtClean="0">
                <a:solidFill>
                  <a:schemeClr val="accent2"/>
                </a:solidFill>
                <a:latin typeface="Verdana" pitchFamily="34" charset="0"/>
                <a:ea typeface="Verdana" pitchFamily="34" charset="0"/>
                <a:cs typeface="Verdana" pitchFamily="34" charset="0"/>
              </a:rPr>
              <a:t>FINANCIADORES</a:t>
            </a:r>
          </a:p>
        </p:txBody>
      </p:sp>
      <p:sp>
        <p:nvSpPr>
          <p:cNvPr id="18435" name="Espaço Reservado para Conteúdo 2"/>
          <p:cNvSpPr>
            <a:spLocks noGrp="1"/>
          </p:cNvSpPr>
          <p:nvPr>
            <p:ph idx="1"/>
          </p:nvPr>
        </p:nvSpPr>
        <p:spPr>
          <a:xfrm>
            <a:off x="685800" y="1981200"/>
            <a:ext cx="8077200" cy="4114800"/>
          </a:xfrm>
        </p:spPr>
        <p:txBody>
          <a:bodyPr/>
          <a:lstStyle/>
          <a:p>
            <a:pPr algn="just" eaLnBrk="1" hangingPunct="1"/>
            <a:r>
              <a:rPr lang="pt-BR" sz="2400" smtClean="0">
                <a:latin typeface="Verdana" pitchFamily="34" charset="0"/>
                <a:ea typeface="Verdana" pitchFamily="34" charset="0"/>
                <a:cs typeface="Verdana" pitchFamily="34" charset="0"/>
              </a:rPr>
              <a:t>Plano Diretor do Observatório dos Técnicos em Saúde (OPAS-MS), sediado no LATEPS/EPSJV.</a:t>
            </a:r>
          </a:p>
          <a:p>
            <a:pPr algn="just" eaLnBrk="1" hangingPunct="1">
              <a:buFontTx/>
              <a:buNone/>
            </a:pPr>
            <a:endParaRPr lang="pt-BR" sz="2400" smtClean="0">
              <a:latin typeface="Verdana" pitchFamily="34" charset="0"/>
              <a:ea typeface="Verdana" pitchFamily="34" charset="0"/>
              <a:cs typeface="Verdana" pitchFamily="34" charset="0"/>
            </a:endParaRPr>
          </a:p>
          <a:p>
            <a:pPr algn="just" eaLnBrk="1" hangingPunct="1"/>
            <a:r>
              <a:rPr lang="pt-BR" sz="2400" smtClean="0">
                <a:latin typeface="Verdana" pitchFamily="34" charset="0"/>
                <a:ea typeface="Verdana" pitchFamily="34" charset="0"/>
                <a:cs typeface="Verdana" pitchFamily="34" charset="0"/>
              </a:rPr>
              <a:t>TC-41 – 41º Termo Técnico de Cooperação e Assistência Técnica ao ajuste completar celebrado entre a União Federal, através do Ministério da Saúde do Brasil e a Organização Pan-americana da Saúde/Organização Mundial da Saúde. Coordenação de Cooperação Internacional- CCI/EPSJV</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a:xfrm>
            <a:off x="1143000" y="609600"/>
            <a:ext cx="7315200" cy="914400"/>
          </a:xfrm>
        </p:spPr>
        <p:txBody>
          <a:bodyPr/>
          <a:lstStyle/>
          <a:p>
            <a:pPr eaLnBrk="1" hangingPunct="1"/>
            <a:r>
              <a:rPr lang="pt-BR" sz="3200" b="1" smtClean="0">
                <a:solidFill>
                  <a:schemeClr val="accent2"/>
                </a:solidFill>
                <a:latin typeface="Verdana" pitchFamily="34" charset="0"/>
                <a:ea typeface="Verdana" pitchFamily="34" charset="0"/>
                <a:cs typeface="Verdana" pitchFamily="34" charset="0"/>
              </a:rPr>
              <a:t>Metodologia: </a:t>
            </a:r>
            <a:br>
              <a:rPr lang="pt-BR" sz="3200" b="1" smtClean="0">
                <a:solidFill>
                  <a:schemeClr val="accent2"/>
                </a:solidFill>
                <a:latin typeface="Verdana" pitchFamily="34" charset="0"/>
                <a:ea typeface="Verdana" pitchFamily="34" charset="0"/>
                <a:cs typeface="Verdana" pitchFamily="34" charset="0"/>
              </a:rPr>
            </a:br>
            <a:r>
              <a:rPr lang="pt-BR" sz="3200" b="1" smtClean="0">
                <a:solidFill>
                  <a:schemeClr val="accent2"/>
                </a:solidFill>
                <a:latin typeface="Verdana" pitchFamily="34" charset="0"/>
                <a:ea typeface="Verdana" pitchFamily="34" charset="0"/>
                <a:cs typeface="Verdana" pitchFamily="34" charset="0"/>
              </a:rPr>
              <a:t>Comentários gerais</a:t>
            </a:r>
          </a:p>
        </p:txBody>
      </p:sp>
      <p:sp>
        <p:nvSpPr>
          <p:cNvPr id="19459" name="Espaço Reservado para Conteúdo 2"/>
          <p:cNvSpPr>
            <a:spLocks noGrp="1"/>
          </p:cNvSpPr>
          <p:nvPr>
            <p:ph idx="1"/>
          </p:nvPr>
        </p:nvSpPr>
        <p:spPr/>
        <p:txBody>
          <a:bodyPr/>
          <a:lstStyle/>
          <a:p>
            <a:pPr algn="just" eaLnBrk="1" hangingPunct="1"/>
            <a:r>
              <a:rPr lang="pt-BR" sz="2800" smtClean="0">
                <a:latin typeface="Verdana" pitchFamily="34" charset="0"/>
                <a:ea typeface="Verdana" pitchFamily="34" charset="0"/>
                <a:cs typeface="Verdana" pitchFamily="34" charset="0"/>
              </a:rPr>
              <a:t>Pesquisa Multicêntrica – caráter interinstitucional e perspectiva comparada.</a:t>
            </a:r>
          </a:p>
          <a:p>
            <a:pPr algn="just" eaLnBrk="1" hangingPunct="1">
              <a:buFontTx/>
              <a:buNone/>
            </a:pPr>
            <a:endParaRPr lang="pt-BR" sz="2800" smtClean="0">
              <a:latin typeface="Verdana" pitchFamily="34" charset="0"/>
              <a:ea typeface="Verdana" pitchFamily="34" charset="0"/>
              <a:cs typeface="Verdana" pitchFamily="34" charset="0"/>
            </a:endParaRPr>
          </a:p>
          <a:p>
            <a:pPr algn="just" eaLnBrk="1" hangingPunct="1"/>
            <a:r>
              <a:rPr lang="pt-BR" sz="2800" smtClean="0">
                <a:latin typeface="Verdana" pitchFamily="34" charset="0"/>
                <a:ea typeface="Verdana" pitchFamily="34" charset="0"/>
                <a:cs typeface="Verdana" pitchFamily="34" charset="0"/>
              </a:rPr>
              <a:t>Três Etapas:</a:t>
            </a:r>
          </a:p>
          <a:p>
            <a:pPr algn="just" eaLnBrk="1" hangingPunct="1">
              <a:buFontTx/>
              <a:buNone/>
            </a:pPr>
            <a:r>
              <a:rPr lang="pt-BR" sz="2800" smtClean="0">
                <a:latin typeface="Verdana" pitchFamily="34" charset="0"/>
                <a:ea typeface="Verdana" pitchFamily="34" charset="0"/>
                <a:cs typeface="Verdana" pitchFamily="34" charset="0"/>
              </a:rPr>
              <a:t>Etapa preparatória</a:t>
            </a:r>
          </a:p>
          <a:p>
            <a:pPr algn="just" eaLnBrk="1" hangingPunct="1">
              <a:buFontTx/>
              <a:buNone/>
            </a:pPr>
            <a:r>
              <a:rPr lang="pt-BR" sz="2800" smtClean="0">
                <a:latin typeface="Verdana" pitchFamily="34" charset="0"/>
                <a:ea typeface="Verdana" pitchFamily="34" charset="0"/>
                <a:cs typeface="Verdana" pitchFamily="34" charset="0"/>
              </a:rPr>
              <a:t>Etapa quantitativa</a:t>
            </a:r>
          </a:p>
          <a:p>
            <a:pPr algn="just" eaLnBrk="1" hangingPunct="1">
              <a:buFontTx/>
              <a:buNone/>
            </a:pPr>
            <a:r>
              <a:rPr lang="pt-BR" sz="2800" smtClean="0">
                <a:latin typeface="Verdana" pitchFamily="34" charset="0"/>
                <a:ea typeface="Verdana" pitchFamily="34" charset="0"/>
                <a:cs typeface="Verdana" pitchFamily="34" charset="0"/>
              </a:rPr>
              <a:t>Etapa qualitativa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a:spLocks noGrp="1"/>
          </p:cNvSpPr>
          <p:nvPr>
            <p:ph type="title"/>
          </p:nvPr>
        </p:nvSpPr>
        <p:spPr>
          <a:xfrm>
            <a:off x="1143000" y="381000"/>
            <a:ext cx="7315200" cy="1371600"/>
          </a:xfrm>
        </p:spPr>
        <p:txBody>
          <a:bodyPr/>
          <a:lstStyle/>
          <a:p>
            <a:pPr eaLnBrk="1" hangingPunct="1"/>
            <a:r>
              <a:rPr lang="pt-BR" sz="3200" b="1" smtClean="0">
                <a:solidFill>
                  <a:schemeClr val="accent2"/>
                </a:solidFill>
                <a:latin typeface="Verdana" pitchFamily="34" charset="0"/>
                <a:ea typeface="Verdana" pitchFamily="34" charset="0"/>
                <a:cs typeface="Verdana" pitchFamily="34" charset="0"/>
              </a:rPr>
              <a:t>Metodologia: </a:t>
            </a:r>
            <a:br>
              <a:rPr lang="pt-BR" sz="3200" b="1" smtClean="0">
                <a:solidFill>
                  <a:schemeClr val="accent2"/>
                </a:solidFill>
                <a:latin typeface="Verdana" pitchFamily="34" charset="0"/>
                <a:ea typeface="Verdana" pitchFamily="34" charset="0"/>
                <a:cs typeface="Verdana" pitchFamily="34" charset="0"/>
              </a:rPr>
            </a:br>
            <a:r>
              <a:rPr lang="pt-BR" sz="3200" b="1" smtClean="0">
                <a:solidFill>
                  <a:schemeClr val="accent2"/>
                </a:solidFill>
                <a:latin typeface="Verdana" pitchFamily="34" charset="0"/>
                <a:ea typeface="Verdana" pitchFamily="34" charset="0"/>
                <a:cs typeface="Verdana" pitchFamily="34" charset="0"/>
              </a:rPr>
              <a:t>Etapa preparatória</a:t>
            </a:r>
          </a:p>
        </p:txBody>
      </p:sp>
      <p:sp>
        <p:nvSpPr>
          <p:cNvPr id="20483" name="Espaço Reservado para Conteúdo 2"/>
          <p:cNvSpPr>
            <a:spLocks noGrp="1"/>
          </p:cNvSpPr>
          <p:nvPr>
            <p:ph idx="1"/>
          </p:nvPr>
        </p:nvSpPr>
        <p:spPr/>
        <p:txBody>
          <a:bodyPr/>
          <a:lstStyle/>
          <a:p>
            <a:pPr marL="0" indent="0" algn="just" eaLnBrk="1" hangingPunct="1">
              <a:buFontTx/>
              <a:buNone/>
            </a:pPr>
            <a:r>
              <a:rPr lang="pt-BR" sz="2400" smtClean="0">
                <a:latin typeface="Verdana" pitchFamily="34" charset="0"/>
                <a:ea typeface="Verdana" pitchFamily="34" charset="0"/>
                <a:cs typeface="Verdana" pitchFamily="34" charset="0"/>
              </a:rPr>
              <a:t>Constituição das equipes nacionais: apresentação da metodologia e construção coletiva do projeto, pactuação de responsabilidades e prazos.</a:t>
            </a:r>
          </a:p>
          <a:p>
            <a:pPr marL="0" indent="0" algn="just" eaLnBrk="1" hangingPunct="1">
              <a:buFontTx/>
              <a:buNone/>
            </a:pPr>
            <a:endParaRPr lang="pt-BR" sz="2400" smtClean="0">
              <a:latin typeface="Verdana" pitchFamily="34" charset="0"/>
              <a:ea typeface="Verdana" pitchFamily="34" charset="0"/>
              <a:cs typeface="Verdana" pitchFamily="34" charset="0"/>
            </a:endParaRPr>
          </a:p>
          <a:p>
            <a:pPr marL="0" indent="0" algn="just" eaLnBrk="1" hangingPunct="1">
              <a:buFontTx/>
              <a:buNone/>
            </a:pPr>
            <a:r>
              <a:rPr lang="pt-BR" sz="2400" smtClean="0">
                <a:latin typeface="Verdana" pitchFamily="34" charset="0"/>
                <a:ea typeface="Verdana" pitchFamily="34" charset="0"/>
                <a:cs typeface="Verdana" pitchFamily="34" charset="0"/>
              </a:rPr>
              <a:t>Oficinas nacionais:</a:t>
            </a:r>
          </a:p>
          <a:p>
            <a:pPr marL="0" indent="0" algn="just" eaLnBrk="1" hangingPunct="1">
              <a:buFont typeface="Wingdings" pitchFamily="2" charset="2"/>
              <a:buNone/>
            </a:pPr>
            <a:r>
              <a:rPr lang="pt-BR" sz="2400" smtClean="0">
                <a:latin typeface="Verdana" pitchFamily="34" charset="0"/>
                <a:ea typeface="Verdana" pitchFamily="34" charset="0"/>
                <a:cs typeface="Verdana" pitchFamily="34" charset="0"/>
                <a:sym typeface="Wingdings" pitchFamily="2" charset="2"/>
              </a:rPr>
              <a:t> </a:t>
            </a:r>
            <a:r>
              <a:rPr lang="pt-BR" sz="2400" smtClean="0">
                <a:latin typeface="Verdana" pitchFamily="34" charset="0"/>
                <a:ea typeface="Verdana" pitchFamily="34" charset="0"/>
                <a:cs typeface="Verdana" pitchFamily="34" charset="0"/>
              </a:rPr>
              <a:t>Buenos Aires – maio 2010</a:t>
            </a:r>
          </a:p>
          <a:p>
            <a:pPr marL="0" indent="0" algn="just" eaLnBrk="1" hangingPunct="1">
              <a:buFont typeface="Wingdings" pitchFamily="2" charset="2"/>
              <a:buNone/>
            </a:pPr>
            <a:r>
              <a:rPr lang="pt-BR" sz="2400" smtClean="0">
                <a:latin typeface="Verdana" pitchFamily="34" charset="0"/>
                <a:ea typeface="Verdana" pitchFamily="34" charset="0"/>
                <a:cs typeface="Verdana" pitchFamily="34" charset="0"/>
                <a:sym typeface="Wingdings" pitchFamily="2" charset="2"/>
              </a:rPr>
              <a:t> </a:t>
            </a:r>
            <a:r>
              <a:rPr lang="pt-BR" sz="2400" smtClean="0">
                <a:latin typeface="Verdana" pitchFamily="34" charset="0"/>
                <a:ea typeface="Verdana" pitchFamily="34" charset="0"/>
                <a:cs typeface="Verdana" pitchFamily="34" charset="0"/>
              </a:rPr>
              <a:t>Assunção – setembro 2010</a:t>
            </a:r>
          </a:p>
          <a:p>
            <a:pPr marL="0" indent="0" algn="just" eaLnBrk="1" hangingPunct="1">
              <a:buFont typeface="Wingdings" pitchFamily="2" charset="2"/>
              <a:buNone/>
            </a:pPr>
            <a:r>
              <a:rPr lang="pt-BR" sz="2400" smtClean="0">
                <a:latin typeface="Verdana" pitchFamily="34" charset="0"/>
                <a:ea typeface="Verdana" pitchFamily="34" charset="0"/>
                <a:cs typeface="Verdana" pitchFamily="34" charset="0"/>
                <a:sym typeface="Wingdings" pitchFamily="2" charset="2"/>
              </a:rPr>
              <a:t> </a:t>
            </a:r>
            <a:r>
              <a:rPr lang="pt-BR" sz="2400" smtClean="0">
                <a:latin typeface="Verdana" pitchFamily="34" charset="0"/>
                <a:ea typeface="Verdana" pitchFamily="34" charset="0"/>
                <a:cs typeface="Verdana" pitchFamily="34" charset="0"/>
              </a:rPr>
              <a:t>Montevidéu – novembro 2010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a:xfrm>
            <a:off x="685800" y="304800"/>
            <a:ext cx="7772400" cy="1143000"/>
          </a:xfrm>
        </p:spPr>
        <p:txBody>
          <a:bodyPr/>
          <a:lstStyle/>
          <a:p>
            <a:pPr eaLnBrk="1" hangingPunct="1"/>
            <a:r>
              <a:rPr lang="pt-BR" sz="3200" b="1" smtClean="0">
                <a:solidFill>
                  <a:schemeClr val="accent2"/>
                </a:solidFill>
                <a:latin typeface="Verdana" pitchFamily="34" charset="0"/>
                <a:ea typeface="Verdana" pitchFamily="34" charset="0"/>
                <a:cs typeface="Verdana" pitchFamily="34" charset="0"/>
              </a:rPr>
              <a:t>Metodologia: </a:t>
            </a:r>
            <a:br>
              <a:rPr lang="pt-BR" sz="3200" b="1" smtClean="0">
                <a:solidFill>
                  <a:schemeClr val="accent2"/>
                </a:solidFill>
                <a:latin typeface="Verdana" pitchFamily="34" charset="0"/>
                <a:ea typeface="Verdana" pitchFamily="34" charset="0"/>
                <a:cs typeface="Verdana" pitchFamily="34" charset="0"/>
              </a:rPr>
            </a:br>
            <a:r>
              <a:rPr lang="pt-BR" sz="3200" b="1" smtClean="0">
                <a:solidFill>
                  <a:schemeClr val="accent2"/>
                </a:solidFill>
                <a:latin typeface="Verdana" pitchFamily="34" charset="0"/>
                <a:ea typeface="Verdana" pitchFamily="34" charset="0"/>
                <a:cs typeface="Verdana" pitchFamily="34" charset="0"/>
              </a:rPr>
              <a:t>Etapa quantitativa</a:t>
            </a:r>
          </a:p>
        </p:txBody>
      </p:sp>
      <p:sp>
        <p:nvSpPr>
          <p:cNvPr id="21507" name="Espaço Reservado para Conteúdo 2"/>
          <p:cNvSpPr>
            <a:spLocks noGrp="1"/>
          </p:cNvSpPr>
          <p:nvPr>
            <p:ph idx="1"/>
          </p:nvPr>
        </p:nvSpPr>
        <p:spPr/>
        <p:txBody>
          <a:bodyPr/>
          <a:lstStyle/>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mtClean="0">
                <a:latin typeface="Verdana" pitchFamily="34" charset="0"/>
                <a:ea typeface="Verdana" pitchFamily="34" charset="0"/>
                <a:cs typeface="Verdana" pitchFamily="34" charset="0"/>
                <a:sym typeface="Wingdings" pitchFamily="2" charset="2"/>
              </a:rPr>
              <a:t> </a:t>
            </a:r>
            <a:r>
              <a:rPr lang="pt-BR" smtClean="0">
                <a:latin typeface="Verdana" pitchFamily="34" charset="0"/>
                <a:ea typeface="Verdana" pitchFamily="34" charset="0"/>
                <a:cs typeface="Verdana" pitchFamily="34" charset="0"/>
              </a:rPr>
              <a:t>Identificação e análise das bases de dados existentes em cada país.</a:t>
            </a:r>
          </a:p>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mtClean="0">
                <a:latin typeface="Verdana" pitchFamily="34" charset="0"/>
                <a:ea typeface="Verdana" pitchFamily="34" charset="0"/>
                <a:cs typeface="Verdana" pitchFamily="34" charset="0"/>
              </a:rPr>
              <a:t> Definição de categorias de análise comparáveis.</a:t>
            </a:r>
          </a:p>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mtClean="0">
                <a:latin typeface="Verdana" pitchFamily="34" charset="0"/>
                <a:ea typeface="Verdana" pitchFamily="34" charset="0"/>
                <a:cs typeface="Verdana" pitchFamily="34" charset="0"/>
              </a:rPr>
              <a:t> Elaboração de instrumentos de coleta de dados.</a:t>
            </a:r>
          </a:p>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mtClean="0">
                <a:latin typeface="Verdana" pitchFamily="34" charset="0"/>
                <a:ea typeface="Verdana" pitchFamily="34" charset="0"/>
                <a:cs typeface="Verdana" pitchFamily="34" charset="0"/>
              </a:rPr>
              <a:t> Definição de cruzamentos entre variáveis.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a:xfrm>
            <a:off x="1219200" y="228600"/>
            <a:ext cx="7239000" cy="1295400"/>
          </a:xfrm>
        </p:spPr>
        <p:txBody>
          <a:bodyPr/>
          <a:lstStyle/>
          <a:p>
            <a:pPr eaLnBrk="1" hangingPunct="1"/>
            <a:r>
              <a:rPr lang="pt-BR" sz="3200" b="1" smtClean="0">
                <a:solidFill>
                  <a:schemeClr val="accent2"/>
                </a:solidFill>
                <a:latin typeface="Verdana" pitchFamily="34" charset="0"/>
                <a:ea typeface="Verdana" pitchFamily="34" charset="0"/>
                <a:cs typeface="Verdana" pitchFamily="34" charset="0"/>
              </a:rPr>
              <a:t>Metodologia: </a:t>
            </a:r>
            <a:br>
              <a:rPr lang="pt-BR" sz="3200" b="1" smtClean="0">
                <a:solidFill>
                  <a:schemeClr val="accent2"/>
                </a:solidFill>
                <a:latin typeface="Verdana" pitchFamily="34" charset="0"/>
                <a:ea typeface="Verdana" pitchFamily="34" charset="0"/>
                <a:cs typeface="Verdana" pitchFamily="34" charset="0"/>
              </a:rPr>
            </a:br>
            <a:r>
              <a:rPr lang="pt-BR" sz="3200" b="1" smtClean="0">
                <a:solidFill>
                  <a:schemeClr val="accent2"/>
                </a:solidFill>
                <a:latin typeface="Verdana" pitchFamily="34" charset="0"/>
                <a:ea typeface="Verdana" pitchFamily="34" charset="0"/>
                <a:cs typeface="Verdana" pitchFamily="34" charset="0"/>
              </a:rPr>
              <a:t>Etapa quantitativa</a:t>
            </a:r>
          </a:p>
        </p:txBody>
      </p:sp>
      <p:sp>
        <p:nvSpPr>
          <p:cNvPr id="22531" name="Espaço Reservado para Conteúdo 2"/>
          <p:cNvSpPr>
            <a:spLocks noGrp="1"/>
          </p:cNvSpPr>
          <p:nvPr>
            <p:ph idx="1"/>
          </p:nvPr>
        </p:nvSpPr>
        <p:spPr/>
        <p:txBody>
          <a:bodyPr/>
          <a:lstStyle/>
          <a:p>
            <a:pPr marL="0" indent="0" algn="just" eaLnBrk="1" hangingPunct="1">
              <a:buFontTx/>
              <a:buNone/>
            </a:pPr>
            <a:r>
              <a:rPr lang="pt-BR" sz="2800" smtClean="0">
                <a:latin typeface="Verdana" pitchFamily="34" charset="0"/>
                <a:ea typeface="Verdana" pitchFamily="34" charset="0"/>
                <a:cs typeface="Verdana" pitchFamily="34" charset="0"/>
              </a:rPr>
              <a:t>Realização da Primeira Oficina da Pesquisa Multicêntrica – Rio de Janeiro, agosto de 2011</a:t>
            </a:r>
          </a:p>
          <a:p>
            <a:pPr marL="0" indent="0" algn="just" eaLnBrk="1" hangingPunct="1">
              <a:buFontTx/>
              <a:buNone/>
            </a:pPr>
            <a:endParaRPr lang="pt-BR" sz="2800" smtClean="0">
              <a:latin typeface="Verdana" pitchFamily="34" charset="0"/>
              <a:ea typeface="Verdana" pitchFamily="34" charset="0"/>
              <a:cs typeface="Verdana" pitchFamily="34" charset="0"/>
            </a:endParaRPr>
          </a:p>
          <a:p>
            <a:pPr marL="0" indent="0" algn="just" eaLnBrk="1" hangingPunct="1">
              <a:buFontTx/>
              <a:buNone/>
            </a:pPr>
            <a:r>
              <a:rPr lang="pt-BR" sz="2800" smtClean="0">
                <a:latin typeface="Verdana" pitchFamily="34" charset="0"/>
                <a:ea typeface="Verdana" pitchFamily="34" charset="0"/>
                <a:cs typeface="Verdana" pitchFamily="34" charset="0"/>
              </a:rPr>
              <a:t>Objetivos: </a:t>
            </a:r>
          </a:p>
          <a:p>
            <a:pPr marL="0" indent="0" algn="just" eaLnBrk="1" hangingPunct="1">
              <a:buFont typeface="Wingdings" pitchFamily="2" charset="2"/>
              <a:buNone/>
            </a:pPr>
            <a:r>
              <a:rPr lang="pt-BR" sz="2400" smtClean="0">
                <a:latin typeface="Verdana" pitchFamily="34" charset="0"/>
                <a:ea typeface="Verdana" pitchFamily="34" charset="0"/>
                <a:cs typeface="Verdana" pitchFamily="34" charset="0"/>
                <a:sym typeface="Wingdings" pitchFamily="2" charset="2"/>
              </a:rPr>
              <a:t> </a:t>
            </a:r>
            <a:r>
              <a:rPr lang="pt-BR" sz="2800" smtClean="0">
                <a:latin typeface="Verdana" pitchFamily="34" charset="0"/>
                <a:ea typeface="Verdana" pitchFamily="34" charset="0"/>
                <a:cs typeface="Verdana" pitchFamily="34" charset="0"/>
              </a:rPr>
              <a:t>Constituição da Equipe Multicêntrica;</a:t>
            </a:r>
          </a:p>
          <a:p>
            <a:pPr marL="0" indent="0" algn="just" eaLnBrk="1" hangingPunct="1">
              <a:buFont typeface="Wingdings" pitchFamily="2" charset="2"/>
              <a:buNone/>
            </a:pPr>
            <a:r>
              <a:rPr lang="pt-BR" sz="2400" smtClean="0">
                <a:latin typeface="Verdana" pitchFamily="34" charset="0"/>
                <a:ea typeface="Verdana" pitchFamily="34" charset="0"/>
                <a:cs typeface="Verdana" pitchFamily="34" charset="0"/>
                <a:sym typeface="Wingdings" pitchFamily="2" charset="2"/>
              </a:rPr>
              <a:t> </a:t>
            </a:r>
            <a:r>
              <a:rPr lang="pt-BR" sz="2800" smtClean="0">
                <a:latin typeface="Verdana" pitchFamily="34" charset="0"/>
                <a:ea typeface="Verdana" pitchFamily="34" charset="0"/>
                <a:cs typeface="Verdana" pitchFamily="34" charset="0"/>
              </a:rPr>
              <a:t>Ajustes da Etapa quantitativa.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685800" y="381000"/>
            <a:ext cx="7772400" cy="1143000"/>
          </a:xfrm>
        </p:spPr>
        <p:txBody>
          <a:bodyPr/>
          <a:lstStyle/>
          <a:p>
            <a:pPr eaLnBrk="1" hangingPunct="1"/>
            <a:r>
              <a:rPr lang="pt-BR" sz="3200" b="1" smtClean="0">
                <a:solidFill>
                  <a:schemeClr val="accent2"/>
                </a:solidFill>
                <a:latin typeface="Verdana" pitchFamily="34" charset="0"/>
                <a:ea typeface="Verdana" pitchFamily="34" charset="0"/>
                <a:cs typeface="Verdana" pitchFamily="34" charset="0"/>
              </a:rPr>
              <a:t>Metodologia: </a:t>
            </a:r>
            <a:br>
              <a:rPr lang="pt-BR" sz="3200" b="1" smtClean="0">
                <a:solidFill>
                  <a:schemeClr val="accent2"/>
                </a:solidFill>
                <a:latin typeface="Verdana" pitchFamily="34" charset="0"/>
                <a:ea typeface="Verdana" pitchFamily="34" charset="0"/>
                <a:cs typeface="Verdana" pitchFamily="34" charset="0"/>
              </a:rPr>
            </a:br>
            <a:r>
              <a:rPr lang="pt-BR" sz="3200" b="1" smtClean="0">
                <a:solidFill>
                  <a:schemeClr val="accent2"/>
                </a:solidFill>
                <a:latin typeface="Verdana" pitchFamily="34" charset="0"/>
                <a:ea typeface="Verdana" pitchFamily="34" charset="0"/>
                <a:cs typeface="Verdana" pitchFamily="34" charset="0"/>
              </a:rPr>
              <a:t>Etapa qualitativa</a:t>
            </a:r>
          </a:p>
        </p:txBody>
      </p:sp>
      <p:sp>
        <p:nvSpPr>
          <p:cNvPr id="23555" name="Espaço Reservado para Conteúdo 2"/>
          <p:cNvSpPr>
            <a:spLocks noGrp="1"/>
          </p:cNvSpPr>
          <p:nvPr>
            <p:ph idx="1"/>
          </p:nvPr>
        </p:nvSpPr>
        <p:spPr>
          <a:xfrm>
            <a:off x="395288" y="1981200"/>
            <a:ext cx="8497887" cy="4114800"/>
          </a:xfrm>
        </p:spPr>
        <p:txBody>
          <a:bodyPr/>
          <a:lstStyle/>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z="2800" smtClean="0">
                <a:latin typeface="Verdana" pitchFamily="34" charset="0"/>
                <a:ea typeface="Verdana" pitchFamily="34" charset="0"/>
                <a:cs typeface="Verdana" pitchFamily="34" charset="0"/>
              </a:rPr>
              <a:t> Definição de categorias relevantes para todos os países.</a:t>
            </a:r>
          </a:p>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z="2800" smtClean="0">
                <a:latin typeface="Verdana" pitchFamily="34" charset="0"/>
                <a:ea typeface="Verdana" pitchFamily="34" charset="0"/>
                <a:cs typeface="Verdana" pitchFamily="34" charset="0"/>
              </a:rPr>
              <a:t> Elaboração de roteiro de entrevista.</a:t>
            </a:r>
          </a:p>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z="2800" smtClean="0">
                <a:latin typeface="Verdana" pitchFamily="34" charset="0"/>
                <a:ea typeface="Verdana" pitchFamily="34" charset="0"/>
                <a:cs typeface="Verdana" pitchFamily="34" charset="0"/>
              </a:rPr>
              <a:t> Definição de critérios comuns e específicos para determinação de amostra, com foco nas 4 áreas prioritárias do Mercosul (enfermagem, análises clínicas, radiologia e hemoterapia).</a:t>
            </a:r>
          </a:p>
          <a:p>
            <a:pPr marL="0" indent="0"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z="2800" smtClean="0">
                <a:latin typeface="Verdana" pitchFamily="34" charset="0"/>
                <a:ea typeface="Verdana" pitchFamily="34" charset="0"/>
                <a:cs typeface="Verdana" pitchFamily="34" charset="0"/>
              </a:rPr>
              <a:t> Elaboração de matriz de análise comum.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p:txBody>
          <a:bodyPr/>
          <a:lstStyle/>
          <a:p>
            <a:pPr eaLnBrk="1" hangingPunct="1"/>
            <a:r>
              <a:rPr lang="es-AR" sz="3600" b="1" smtClean="0">
                <a:solidFill>
                  <a:schemeClr val="accent2"/>
                </a:solidFill>
                <a:latin typeface="Verdana" pitchFamily="34" charset="0"/>
                <a:ea typeface="Verdana" pitchFamily="34" charset="0"/>
                <a:cs typeface="Verdana" pitchFamily="34" charset="0"/>
              </a:rPr>
              <a:t>Objetivo Geral</a:t>
            </a:r>
          </a:p>
        </p:txBody>
      </p:sp>
      <p:sp>
        <p:nvSpPr>
          <p:cNvPr id="6147" name="Espaço Reservado para Conteúdo 2"/>
          <p:cNvSpPr>
            <a:spLocks noGrp="1"/>
          </p:cNvSpPr>
          <p:nvPr>
            <p:ph idx="1"/>
          </p:nvPr>
        </p:nvSpPr>
        <p:spPr/>
        <p:txBody>
          <a:bodyPr/>
          <a:lstStyle/>
          <a:p>
            <a:pPr marL="0" indent="0" algn="just" eaLnBrk="1" hangingPunct="1">
              <a:buFontTx/>
              <a:buNone/>
            </a:pPr>
            <a:r>
              <a:rPr lang="pt-BR" sz="2400" smtClean="0">
                <a:latin typeface="Verdana" pitchFamily="34" charset="0"/>
                <a:ea typeface="Verdana" pitchFamily="34" charset="0"/>
                <a:cs typeface="Verdana" pitchFamily="34" charset="0"/>
              </a:rPr>
              <a:t>Identificar e analisar a oferta quantitativa e qualitativa de formação de trabalhadores técnicos em saúde na Argentina, Paraguai e Uruguai, de forma convergente com os dados e as análises já produzidas para o Brasil, a fim de subsidiar políticas de organização e fortalecimento de sistemas de saúde, de educação e de cooperação internacional entre os países do referido bloco sub-regional, garantindo a comparabilidade dos estudos nacionais, respeitando as especificidades de cada país.</a:t>
            </a:r>
            <a:endParaRPr lang="es-AR"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p:txBody>
          <a:bodyPr/>
          <a:lstStyle/>
          <a:p>
            <a:pPr eaLnBrk="1" hangingPunct="1"/>
            <a:r>
              <a:rPr lang="pt-BR" sz="3600" b="1" smtClean="0">
                <a:solidFill>
                  <a:schemeClr val="accent2"/>
                </a:solidFill>
                <a:latin typeface="Verdana" pitchFamily="34" charset="0"/>
                <a:ea typeface="Verdana" pitchFamily="34" charset="0"/>
                <a:cs typeface="Verdana" pitchFamily="34" charset="0"/>
              </a:rPr>
              <a:t>Metodologia: </a:t>
            </a:r>
            <a:br>
              <a:rPr lang="pt-BR" sz="3600" b="1" smtClean="0">
                <a:solidFill>
                  <a:schemeClr val="accent2"/>
                </a:solidFill>
                <a:latin typeface="Verdana" pitchFamily="34" charset="0"/>
                <a:ea typeface="Verdana" pitchFamily="34" charset="0"/>
                <a:cs typeface="Verdana" pitchFamily="34" charset="0"/>
              </a:rPr>
            </a:br>
            <a:r>
              <a:rPr lang="pt-BR" sz="3600" b="1" smtClean="0">
                <a:solidFill>
                  <a:schemeClr val="accent2"/>
                </a:solidFill>
                <a:latin typeface="Verdana" pitchFamily="34" charset="0"/>
                <a:ea typeface="Verdana" pitchFamily="34" charset="0"/>
                <a:cs typeface="Verdana" pitchFamily="34" charset="0"/>
              </a:rPr>
              <a:t>Etapa qualitativa</a:t>
            </a:r>
          </a:p>
        </p:txBody>
      </p:sp>
      <p:sp>
        <p:nvSpPr>
          <p:cNvPr id="24579" name="Espaço Reservado para Conteúdo 2"/>
          <p:cNvSpPr>
            <a:spLocks noGrp="1"/>
          </p:cNvSpPr>
          <p:nvPr>
            <p:ph idx="1"/>
          </p:nvPr>
        </p:nvSpPr>
        <p:spPr/>
        <p:txBody>
          <a:bodyPr/>
          <a:lstStyle/>
          <a:p>
            <a:pPr algn="just" eaLnBrk="1" hangingPunct="1"/>
            <a:r>
              <a:rPr lang="pt-BR" sz="2400" smtClean="0">
                <a:latin typeface="Verdana" pitchFamily="34" charset="0"/>
                <a:ea typeface="Verdana" pitchFamily="34" charset="0"/>
                <a:cs typeface="Verdana" pitchFamily="34" charset="0"/>
              </a:rPr>
              <a:t>Segunda Oficina da Pesquisa Multicêntrica – Rio de Janeiro, maio de 2012.</a:t>
            </a:r>
          </a:p>
          <a:p>
            <a:pPr algn="just" eaLnBrk="1" hangingPunct="1"/>
            <a:r>
              <a:rPr lang="pt-BR" sz="2400" smtClean="0">
                <a:latin typeface="Verdana" pitchFamily="34" charset="0"/>
                <a:ea typeface="Verdana" pitchFamily="34" charset="0"/>
                <a:cs typeface="Verdana" pitchFamily="34" charset="0"/>
              </a:rPr>
              <a:t>Terceira Oficina da Pesquisa Multicêntrica – Rio de Janeiro, setembro de 2012.</a:t>
            </a:r>
          </a:p>
          <a:p>
            <a:pPr algn="just" eaLnBrk="1" hangingPunct="1">
              <a:buFontTx/>
              <a:buNone/>
            </a:pPr>
            <a:endParaRPr lang="pt-BR" sz="2800" smtClean="0">
              <a:latin typeface="Verdana" pitchFamily="34" charset="0"/>
              <a:ea typeface="Verdana" pitchFamily="34" charset="0"/>
              <a:cs typeface="Verdana" pitchFamily="34" charset="0"/>
            </a:endParaRPr>
          </a:p>
          <a:p>
            <a:pPr algn="just" eaLnBrk="1" hangingPunct="1">
              <a:buFontTx/>
              <a:buNone/>
            </a:pPr>
            <a:r>
              <a:rPr lang="pt-BR" sz="2800" smtClean="0">
                <a:latin typeface="Verdana" pitchFamily="34" charset="0"/>
                <a:ea typeface="Verdana" pitchFamily="34" charset="0"/>
                <a:cs typeface="Verdana" pitchFamily="34" charset="0"/>
              </a:rPr>
              <a:t>Objetivos: </a:t>
            </a:r>
          </a:p>
          <a:p>
            <a:pPr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z="2800" smtClean="0">
                <a:latin typeface="Verdana" pitchFamily="34" charset="0"/>
                <a:ea typeface="Verdana" pitchFamily="34" charset="0"/>
                <a:cs typeface="Verdana" pitchFamily="34" charset="0"/>
              </a:rPr>
              <a:t> Construção coletiva;</a:t>
            </a:r>
          </a:p>
          <a:p>
            <a:pPr algn="just" eaLnBrk="1" hangingPunct="1">
              <a:buFontTx/>
              <a:buNone/>
            </a:pPr>
            <a:r>
              <a:rPr lang="pt-BR" sz="2800" smtClean="0">
                <a:latin typeface="Verdana" pitchFamily="34" charset="0"/>
                <a:ea typeface="Verdana" pitchFamily="34" charset="0"/>
                <a:cs typeface="Verdana" pitchFamily="34" charset="0"/>
                <a:sym typeface="Wingdings" pitchFamily="2" charset="2"/>
              </a:rPr>
              <a:t></a:t>
            </a:r>
            <a:r>
              <a:rPr lang="pt-BR" sz="2800" smtClean="0">
                <a:latin typeface="Verdana" pitchFamily="34" charset="0"/>
                <a:ea typeface="Verdana" pitchFamily="34" charset="0"/>
                <a:cs typeface="Verdana" pitchFamily="34" charset="0"/>
              </a:rPr>
              <a:t> Seguimento de todas as etapas do processo.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132" name="Group 52"/>
          <p:cNvGraphicFramePr>
            <a:graphicFrameLocks noGrp="1"/>
          </p:cNvGraphicFramePr>
          <p:nvPr/>
        </p:nvGraphicFramePr>
        <p:xfrm>
          <a:off x="0" y="0"/>
          <a:ext cx="9144000" cy="6980238"/>
        </p:xfrm>
        <a:graphic>
          <a:graphicData uri="http://schemas.openxmlformats.org/drawingml/2006/table">
            <a:tbl>
              <a:tblPr/>
              <a:tblGrid>
                <a:gridCol w="1911350"/>
                <a:gridCol w="1679575"/>
                <a:gridCol w="1773238"/>
                <a:gridCol w="1728787"/>
                <a:gridCol w="2051050"/>
              </a:tblGrid>
              <a:tr h="2921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1" i="1" u="none" strike="noStrike" cap="none" normalizeH="0" baseline="0" smtClean="0">
                          <a:ln>
                            <a:noFill/>
                          </a:ln>
                          <a:solidFill>
                            <a:srgbClr val="800000"/>
                          </a:solidFill>
                          <a:effectLst/>
                          <a:latin typeface="Cambria" pitchFamily="18" charset="0"/>
                          <a:cs typeface="Times New Roman" pitchFamily="18" charset="0"/>
                        </a:rPr>
                        <a:t> </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w="38100" cap="flat" cmpd="sng" algn="ctr">
                      <a:solidFill>
                        <a:srgbClr val="9BBB59"/>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800" b="1" i="0" u="none" strike="noStrike" cap="none" normalizeH="0" baseline="0" smtClean="0">
                          <a:ln>
                            <a:noFill/>
                          </a:ln>
                          <a:solidFill>
                            <a:schemeClr val="accent1"/>
                          </a:solidFill>
                          <a:effectLst>
                            <a:outerShdw blurRad="38100" dist="38100" dir="2700000" algn="tl">
                              <a:srgbClr val="C0C0C0"/>
                            </a:outerShdw>
                          </a:effectLst>
                          <a:latin typeface="Cambria" pitchFamily="18" charset="0"/>
                          <a:cs typeface="Times New Roman" pitchFamily="18" charset="0"/>
                        </a:rPr>
                        <a:t>Argentina</a:t>
                      </a:r>
                      <a:endParaRPr kumimoji="0" lang="en-US" sz="2000" b="0" i="0" u="none" strike="noStrike" cap="none" normalizeH="0" baseline="0" smtClean="0">
                        <a:ln>
                          <a:noFill/>
                        </a:ln>
                        <a:solidFill>
                          <a:schemeClr val="accent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w="38100" cap="flat" cmpd="sng" algn="ctr">
                      <a:solidFill>
                        <a:srgbClr val="9BBB59"/>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800" b="1" i="0" u="none" strike="noStrike" cap="none" normalizeH="0" baseline="0" smtClean="0">
                          <a:ln>
                            <a:noFill/>
                          </a:ln>
                          <a:solidFill>
                            <a:schemeClr val="accent1"/>
                          </a:solidFill>
                          <a:effectLst>
                            <a:outerShdw blurRad="38100" dist="38100" dir="2700000" algn="tl">
                              <a:srgbClr val="C0C0C0"/>
                            </a:outerShdw>
                          </a:effectLst>
                          <a:latin typeface="Cambria" pitchFamily="18" charset="0"/>
                          <a:cs typeface="Times New Roman" pitchFamily="18" charset="0"/>
                        </a:rPr>
                        <a:t>Brasil</a:t>
                      </a:r>
                      <a:endParaRPr kumimoji="0" lang="en-US" sz="2000" b="0" i="0" u="none" strike="noStrike" cap="none" normalizeH="0" baseline="0" smtClean="0">
                        <a:ln>
                          <a:noFill/>
                        </a:ln>
                        <a:solidFill>
                          <a:schemeClr val="accent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w="38100" cap="flat" cmpd="sng" algn="ctr">
                      <a:solidFill>
                        <a:srgbClr val="9BBB59"/>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800" b="1" i="0" u="none" strike="noStrike" cap="none" normalizeH="0" baseline="0" smtClean="0">
                          <a:ln>
                            <a:noFill/>
                          </a:ln>
                          <a:solidFill>
                            <a:schemeClr val="accent1"/>
                          </a:solidFill>
                          <a:effectLst>
                            <a:outerShdw blurRad="38100" dist="38100" dir="2700000" algn="tl">
                              <a:srgbClr val="C0C0C0"/>
                            </a:outerShdw>
                          </a:effectLst>
                          <a:latin typeface="Cambria" pitchFamily="18" charset="0"/>
                          <a:cs typeface="Times New Roman" pitchFamily="18" charset="0"/>
                        </a:rPr>
                        <a:t>Paraguay</a:t>
                      </a:r>
                      <a:endParaRPr kumimoji="0" lang="en-US" sz="2000" b="0" i="0" u="none" strike="noStrike" cap="none" normalizeH="0" baseline="0" smtClean="0">
                        <a:ln>
                          <a:noFill/>
                        </a:ln>
                        <a:solidFill>
                          <a:schemeClr val="accent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w="38100" cap="flat" cmpd="sng" algn="ctr">
                      <a:solidFill>
                        <a:srgbClr val="9BBB59"/>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800" b="1" i="0" u="none" strike="noStrike" cap="none" normalizeH="0" baseline="0" smtClean="0">
                          <a:ln>
                            <a:noFill/>
                          </a:ln>
                          <a:solidFill>
                            <a:schemeClr val="accent1"/>
                          </a:solidFill>
                          <a:effectLst>
                            <a:outerShdw blurRad="38100" dist="38100" dir="2700000" algn="tl">
                              <a:srgbClr val="C0C0C0"/>
                            </a:outerShdw>
                          </a:effectLst>
                          <a:latin typeface="Cambria" pitchFamily="18" charset="0"/>
                          <a:cs typeface="Times New Roman" pitchFamily="18" charset="0"/>
                        </a:rPr>
                        <a:t>Uruguay</a:t>
                      </a:r>
                      <a:endParaRPr kumimoji="0" lang="en-US" sz="2000" b="0" i="0" u="none" strike="noStrike" cap="none" normalizeH="0" baseline="0" smtClean="0">
                        <a:ln>
                          <a:noFill/>
                        </a:ln>
                        <a:solidFill>
                          <a:schemeClr val="accent1"/>
                        </a:solidFill>
                        <a:effectLst>
                          <a:outerShdw blurRad="38100" dist="38100" dir="2700000" algn="tl">
                            <a:srgbClr val="C0C0C0"/>
                          </a:outerShdw>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w="38100" cap="flat" cmpd="sng" algn="ctr">
                      <a:solidFill>
                        <a:srgbClr val="9BBB59"/>
                      </a:solidFill>
                      <a:prstDash val="solid"/>
                      <a:round/>
                      <a:headEnd type="none" w="med" len="med"/>
                      <a:tailEnd type="none" w="med" len="med"/>
                    </a:lnB>
                    <a:lnTlToBr>
                      <a:noFill/>
                    </a:lnTlToBr>
                    <a:lnBlToTr>
                      <a:noFill/>
                    </a:lnBlToTr>
                    <a:solidFill>
                      <a:srgbClr val="FFFFFF"/>
                    </a:solidFill>
                  </a:tcPr>
                </a:tc>
              </a:tr>
              <a:tr h="6016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Universo de instituciones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w="12700" cap="flat" cmpd="sng" algn="ctr">
                      <a:solidFill>
                        <a:srgbClr val="9BBB59"/>
                      </a:solidFill>
                      <a:prstDash val="solid"/>
                      <a:round/>
                      <a:headEnd type="none" w="med" len="med"/>
                      <a:tailEnd type="none" w="med" len="med"/>
                    </a:lnR>
                    <a:lnT w="38100" cap="flat" cmpd="sng" algn="ctr">
                      <a:solidFill>
                        <a:srgbClr val="9BBB59"/>
                      </a:solidFill>
                      <a:prstDash val="solid"/>
                      <a:round/>
                      <a:headEnd type="none" w="med" len="med"/>
                      <a:tailEnd type="none" w="med" len="med"/>
                    </a:lnT>
                    <a:lnB w="12700" cap="flat" cmpd="sng" algn="ctr">
                      <a:solidFill>
                        <a:srgbClr val="C2D69B"/>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370</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w="12700" cap="flat" cmpd="sng" algn="ctr">
                      <a:solidFill>
                        <a:srgbClr val="9BBB59"/>
                      </a:solidFill>
                      <a:prstDash val="solid"/>
                      <a:round/>
                      <a:headEnd type="none" w="med" len="med"/>
                      <a:tailEnd type="none" w="med" len="med"/>
                    </a:lnL>
                    <a:lnR>
                      <a:noFill/>
                    </a:lnR>
                    <a:lnT w="38100" cap="flat" cmpd="sng" algn="ctr">
                      <a:solidFill>
                        <a:srgbClr val="9BBB59"/>
                      </a:solidFill>
                      <a:prstDash val="solid"/>
                      <a:round/>
                      <a:headEnd type="none" w="med" len="med"/>
                      <a:tailEnd type="none" w="med" len="med"/>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1636</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w="38100" cap="flat" cmpd="sng" algn="ctr">
                      <a:solidFill>
                        <a:srgbClr val="9BBB59"/>
                      </a:solidFill>
                      <a:prstDash val="solid"/>
                      <a:round/>
                      <a:headEnd type="none" w="med" len="med"/>
                      <a:tailEnd type="none" w="med" len="med"/>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70</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w="38100" cap="flat" cmpd="sng" algn="ctr">
                      <a:solidFill>
                        <a:srgbClr val="9BBB59"/>
                      </a:solidFill>
                      <a:prstDash val="solid"/>
                      <a:round/>
                      <a:headEnd type="none" w="med" len="med"/>
                      <a:tailEnd type="none" w="med" len="med"/>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mbria" pitchFamily="18" charset="0"/>
                          <a:cs typeface="Times New Roman" pitchFamily="18" charset="0"/>
                        </a:rPr>
                        <a:t>UDELAR [Fac. Med./ Fac. Enf./EUTM]; UCA Enf.</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w="38100" cap="flat" cmpd="sng" algn="ctr">
                      <a:solidFill>
                        <a:srgbClr val="9BBB59"/>
                      </a:solidFill>
                      <a:prstDash val="solid"/>
                      <a:round/>
                      <a:headEnd type="none" w="med" len="med"/>
                      <a:tailEnd type="none" w="med" len="med"/>
                    </a:lnT>
                    <a:lnB>
                      <a:noFill/>
                    </a:lnB>
                    <a:lnTlToBr>
                      <a:noFill/>
                    </a:lnTlToBr>
                    <a:lnBlToTr>
                      <a:noFill/>
                    </a:lnBlToTr>
                    <a:solidFill>
                      <a:srgbClr val="E6EED5"/>
                    </a:solidFill>
                  </a:tcPr>
                </a:tc>
              </a:tr>
              <a:tr h="6016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Número de entrevistas previstas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w="12700" cap="flat" cmpd="sng" algn="ctr">
                      <a:solidFill>
                        <a:srgbClr val="9BBB59"/>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50</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w="12700" cap="flat" cmpd="sng" algn="ctr">
                      <a:solidFill>
                        <a:srgbClr val="9BBB59"/>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50 (36 realizadas)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25</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Total 9 = UDELAR (7); Universidades. Priv. (2)</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a:noFill/>
                    </a:lnT>
                    <a:lnB>
                      <a:noFill/>
                    </a:lnB>
                    <a:lnTlToBr>
                      <a:noFill/>
                    </a:lnTlToBr>
                    <a:lnBlToTr>
                      <a:noFill/>
                    </a:lnBlToTr>
                    <a:noFill/>
                  </a:tcPr>
                </a:tc>
              </a:tr>
              <a:tr h="18716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Quién será entrevistado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a:noFill/>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Director;</a:t>
                      </a: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Coordinador pedagógico; Docentes y alumnos en grupo focal (si es posible)</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Director;</a:t>
                      </a: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Coordinador pedagógico.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Propietario/Director Coordinador pedagógico.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Coord. De Carrera UDELAR (4); Decanos UDELAR (2);   Directora EUTM (1); Universidades. Priv. (2) = Grupos focales [egresados, estudiantes y docentes]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a:noFill/>
                    </a:lnT>
                    <a:lnB>
                      <a:noFill/>
                    </a:lnB>
                    <a:lnTlToBr>
                      <a:noFill/>
                    </a:lnTlToBr>
                    <a:lnBlToTr>
                      <a:noFill/>
                    </a:lnBlToTr>
                    <a:solidFill>
                      <a:srgbClr val="E6EED5"/>
                    </a:solidFill>
                  </a:tcPr>
                </a:tc>
              </a:tr>
              <a:tr h="1668463">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Criterios de selección de la muestra</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w="12700" cap="flat" cmpd="sng" algn="ctr">
                      <a:solidFill>
                        <a:srgbClr val="9BBB59"/>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Región/localización [PEI/No PEI] sub-área (4 Mercosur); Depend. </a:t>
                      </a:r>
                      <a:r>
                        <a:rPr kumimoji="0" lang="en-US" sz="1400" b="0" i="0" u="none" strike="noStrike" cap="none" normalizeH="0" baseline="0" smtClean="0">
                          <a:ln>
                            <a:noFill/>
                          </a:ln>
                          <a:solidFill>
                            <a:srgbClr val="000000"/>
                          </a:solidFill>
                          <a:effectLst/>
                          <a:latin typeface="Cambria" pitchFamily="18" charset="0"/>
                          <a:cs typeface="Times New Roman" pitchFamily="18" charset="0"/>
                        </a:rPr>
                        <a:t>Admin.: [publ./Priv.: Subv. Priv]. </a:t>
                      </a:r>
                      <a:r>
                        <a:rPr kumimoji="0" lang="es-ES" sz="1400" b="0" i="0" u="none" strike="noStrike" cap="none" normalizeH="0" baseline="0" smtClean="0">
                          <a:ln>
                            <a:noFill/>
                          </a:ln>
                          <a:solidFill>
                            <a:srgbClr val="000000"/>
                          </a:solidFill>
                          <a:effectLst/>
                          <a:latin typeface="Cambria" pitchFamily="18" charset="0"/>
                          <a:cs typeface="Times New Roman" pitchFamily="18" charset="0"/>
                        </a:rPr>
                        <a:t>Tipo de inst.: primerio/terciario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w="12700" cap="flat" cmpd="sng" algn="ctr">
                      <a:solidFill>
                        <a:srgbClr val="9BBB59"/>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Región, localización subáreas, dependencia administrativa</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Departamental con centralización en el área metropolitana. Tipo de institución. Subáreas priorizadas. Dependencia administrativa</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Subáreas priorizadas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a:noFill/>
                    </a:lnT>
                    <a:lnB>
                      <a:noFill/>
                    </a:lnB>
                    <a:lnTlToBr>
                      <a:noFill/>
                    </a:lnTlToBr>
                    <a:lnBlToTr>
                      <a:noFill/>
                    </a:lnBlToTr>
                    <a:noFill/>
                  </a:tcPr>
                </a:tc>
              </a:tr>
              <a:tr h="4587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Número de entrevistadores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w="12700" cap="flat" cmpd="sng" algn="ctr">
                      <a:solidFill>
                        <a:srgbClr val="9BBB59"/>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4 fijos + </a:t>
                      </a: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4 colaboradores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w="1270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12</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4 ó 5</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1</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a:noFill/>
                    </a:lnT>
                    <a:lnB>
                      <a:noFill/>
                    </a:lnB>
                    <a:lnTlToBr>
                      <a:noFill/>
                    </a:lnTlToBr>
                    <a:lnBlToTr>
                      <a:noFill/>
                    </a:lnBlToTr>
                    <a:solidFill>
                      <a:srgbClr val="E6EED5"/>
                    </a:solidFill>
                  </a:tcPr>
                </a:tc>
              </a:tr>
              <a:tr h="6873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Criterios de reemplazo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w="12700" cap="flat" cmpd="sng" algn="ctr">
                      <a:solidFill>
                        <a:srgbClr val="9BBB59"/>
                      </a:solidFill>
                      <a:prstDash val="solid"/>
                      <a:round/>
                      <a:headEnd type="none" w="med" len="med"/>
                      <a:tailEnd type="none" w="med" len="med"/>
                    </a:lnR>
                    <a:lnT w="12700" cap="flat" cmpd="sng" algn="ctr">
                      <a:solidFill>
                        <a:srgbClr val="C2D69B"/>
                      </a:solidFill>
                      <a:prstDash val="solid"/>
                      <a:round/>
                      <a:headEnd type="none" w="med" len="med"/>
                      <a:tailEnd type="none" w="med" len="med"/>
                    </a:lnT>
                    <a:lnB w="12700" cap="flat" cmpd="sng" algn="ctr">
                      <a:solidFill>
                        <a:srgbClr val="C2D69B"/>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Gestión [Public/Priv.] cubrir 4 sub-áreas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w="12700" cap="flat" cmpd="sng" algn="ctr">
                      <a:solidFill>
                        <a:srgbClr val="9BBB59"/>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dependencia administrativa, porte, currículo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 -</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 -</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a:noFill/>
                    </a:lnT>
                    <a:lnB>
                      <a:noFill/>
                    </a:lnB>
                    <a:lnTlToBr>
                      <a:noFill/>
                    </a:lnTlToBr>
                    <a:lnBlToTr>
                      <a:noFill/>
                    </a:lnBlToTr>
                    <a:noFill/>
                  </a:tcPr>
                </a:tc>
              </a:tr>
              <a:tr h="4000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1" i="0" u="none" strike="noStrike" cap="none" normalizeH="0" baseline="0" smtClean="0">
                          <a:ln>
                            <a:noFill/>
                          </a:ln>
                          <a:solidFill>
                            <a:srgbClr val="000000"/>
                          </a:solidFill>
                          <a:effectLst/>
                          <a:latin typeface="Cambria" pitchFamily="18" charset="0"/>
                          <a:cs typeface="Times New Roman" pitchFamily="18" charset="0"/>
                        </a:rPr>
                        <a:t>Plazos/adelanto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anchor="ctr" horzOverflow="overflow">
                    <a:lnL>
                      <a:noFill/>
                    </a:lnL>
                    <a:lnR w="12700" cap="flat" cmpd="sng" algn="ctr">
                      <a:solidFill>
                        <a:srgbClr val="9BBB59"/>
                      </a:solidFill>
                      <a:prstDash val="solid"/>
                      <a:round/>
                      <a:headEnd type="none" w="med" len="med"/>
                      <a:tailEnd type="none" w="med" len="med"/>
                    </a:lnR>
                    <a:lnT w="12700" cap="flat" cmpd="sng" algn="ctr">
                      <a:solidFill>
                        <a:srgbClr val="C2D69B"/>
                      </a:solidFill>
                      <a:prstDash val="solid"/>
                      <a:round/>
                      <a:headEnd type="none" w="med" len="med"/>
                      <a:tailEnd type="none" w="med" len="med"/>
                    </a:lnT>
                    <a:lnB>
                      <a:noFill/>
                    </a:lnB>
                    <a:lnTlToBr>
                      <a:noFill/>
                    </a:lnTlToBr>
                    <a:lnBlToTr>
                      <a:noFill/>
                    </a:lnBlToTr>
                    <a:solidFill>
                      <a:srgbClr val="FFFFF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Final de Octubre</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w="12700" cap="flat" cmpd="sng" algn="ctr">
                      <a:solidFill>
                        <a:srgbClr val="9BBB59"/>
                      </a:solidFill>
                      <a:prstDash val="solid"/>
                      <a:round/>
                      <a:headEnd type="none" w="med" len="med"/>
                      <a:tailEnd type="none" w="med" len="med"/>
                    </a:lnL>
                    <a:lnR>
                      <a:noFill/>
                    </a:lnR>
                    <a:lnT>
                      <a:noFill/>
                    </a:lnT>
                    <a:lnB>
                      <a:noFill/>
                    </a:lnB>
                    <a:lnTlToBr>
                      <a:noFill/>
                    </a:lnTlToBr>
                    <a:lnBlToTr>
                      <a:noFill/>
                    </a:lnBlToTr>
                    <a:solidFill>
                      <a:srgbClr val="E6EED5"/>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Septiembre</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a:noFill/>
                    </a:lnR>
                    <a:lnT>
                      <a:noFill/>
                    </a:lnT>
                    <a:lnB>
                      <a:noFill/>
                    </a:lnB>
                    <a:lnTlToBr>
                      <a:noFill/>
                    </a:lnTlToBr>
                    <a:lnBlToTr>
                      <a:noFill/>
                    </a:lnBlToTr>
                    <a:solidFill>
                      <a:srgbClr val="E6EED5"/>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400" b="0" i="0" u="none" strike="noStrike" cap="none" normalizeH="0" baseline="0" smtClean="0">
                          <a:ln>
                            <a:noFill/>
                          </a:ln>
                          <a:solidFill>
                            <a:srgbClr val="000000"/>
                          </a:solidFill>
                          <a:effectLst/>
                          <a:latin typeface="Cambria" pitchFamily="18" charset="0"/>
                          <a:cs typeface="Times New Roman" pitchFamily="18" charset="0"/>
                        </a:rPr>
                        <a:t>Septiembre</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9696" marR="49696" marT="0" marB="0" horzOverflow="overflow">
                    <a:lnL>
                      <a:noFill/>
                    </a:lnL>
                    <a:lnR w="12700" cap="flat" cmpd="sng" algn="ctr">
                      <a:solidFill>
                        <a:srgbClr val="9BBB59"/>
                      </a:solidFill>
                      <a:prstDash val="solid"/>
                      <a:round/>
                      <a:headEnd type="none" w="med" len="med"/>
                      <a:tailEnd type="none" w="med" len="med"/>
                    </a:lnR>
                    <a:lnT>
                      <a:noFill/>
                    </a:lnT>
                    <a:lnB>
                      <a:noFill/>
                    </a:lnB>
                    <a:lnTlToBr>
                      <a:noFill/>
                    </a:lnTlToBr>
                    <a:lnBlToTr>
                      <a:noFill/>
                    </a:lnBlToTr>
                    <a:solidFill>
                      <a:srgbClr val="E6EED5"/>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p:cNvSpPr>
            <a:spLocks noGrp="1"/>
          </p:cNvSpPr>
          <p:nvPr>
            <p:ph type="title"/>
          </p:nvPr>
        </p:nvSpPr>
        <p:spPr>
          <a:xfrm>
            <a:off x="1066800" y="228600"/>
            <a:ext cx="7620000" cy="781050"/>
          </a:xfrm>
        </p:spPr>
        <p:txBody>
          <a:bodyPr/>
          <a:lstStyle/>
          <a:p>
            <a:pPr eaLnBrk="1" hangingPunct="1"/>
            <a:r>
              <a:rPr lang="pt-BR" sz="3600" b="1" smtClean="0">
                <a:solidFill>
                  <a:schemeClr val="accent2"/>
                </a:solidFill>
                <a:latin typeface="Verdana" pitchFamily="34" charset="0"/>
                <a:ea typeface="Verdana" pitchFamily="34" charset="0"/>
                <a:cs typeface="Verdana" pitchFamily="34" charset="0"/>
              </a:rPr>
              <a:t>Metodologia: </a:t>
            </a:r>
            <a:br>
              <a:rPr lang="pt-BR" sz="3600" b="1" smtClean="0">
                <a:solidFill>
                  <a:schemeClr val="accent2"/>
                </a:solidFill>
                <a:latin typeface="Verdana" pitchFamily="34" charset="0"/>
                <a:ea typeface="Verdana" pitchFamily="34" charset="0"/>
                <a:cs typeface="Verdana" pitchFamily="34" charset="0"/>
              </a:rPr>
            </a:br>
            <a:r>
              <a:rPr lang="pt-BR" sz="3600" b="1" smtClean="0">
                <a:solidFill>
                  <a:schemeClr val="accent2"/>
                </a:solidFill>
                <a:latin typeface="Verdana" pitchFamily="34" charset="0"/>
                <a:ea typeface="Verdana" pitchFamily="34" charset="0"/>
                <a:cs typeface="Verdana" pitchFamily="34" charset="0"/>
              </a:rPr>
              <a:t>Particularidades nacionais</a:t>
            </a:r>
            <a:endParaRPr lang="en-US" sz="3600" b="1" smtClean="0"/>
          </a:p>
        </p:txBody>
      </p:sp>
      <p:graphicFrame>
        <p:nvGraphicFramePr>
          <p:cNvPr id="47133" name="Group 29"/>
          <p:cNvGraphicFramePr>
            <a:graphicFrameLocks noGrp="1"/>
          </p:cNvGraphicFramePr>
          <p:nvPr/>
        </p:nvGraphicFramePr>
        <p:xfrm>
          <a:off x="539750" y="1828800"/>
          <a:ext cx="8064500" cy="4357688"/>
        </p:xfrm>
        <a:graphic>
          <a:graphicData uri="http://schemas.openxmlformats.org/drawingml/2006/table">
            <a:tbl>
              <a:tblPr/>
              <a:tblGrid>
                <a:gridCol w="1439863"/>
                <a:gridCol w="3582987"/>
                <a:gridCol w="3041650"/>
              </a:tblGrid>
              <a:tr h="6302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Nivel y certificaciones de enseñanza técnica en Salud</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EDF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Órganos de regulación de la formación</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EDFD"/>
                    </a:solidFill>
                  </a:tcPr>
                </a:tc>
              </a:tr>
              <a:tr h="9366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Argentina</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EDF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[Superior] </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Técnico superior universitario </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Técnico superior no universitario</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Ministerios de Educación y Salud Nacionales y Jurisdiccionales.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2865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Brasil</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EDF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[Medio]  Técnico</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Consejos Estaduales de Educación y Ministerio de Educación.</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286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Paraguay</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EDF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[Superior – Institutos Técnicos Superiores  y Universidades]</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Técnico </a:t>
                      </a:r>
                      <a:r>
                        <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Superior; Técnico; Auxiliar.</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Instituto Nacional de Salud </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(Convenio MEC y MSP-BS de 2004)</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334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Uruguay</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5EDFD"/>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[Superior]</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Técnico</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Tecnólogo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Licenciado</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E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UDELAR (Universidad de la República)</a:t>
                      </a:r>
                      <a:endParaRPr kumimoji="0" lang="en-US" sz="1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a:spLocks noGrp="1"/>
          </p:cNvSpPr>
          <p:nvPr>
            <p:ph type="title"/>
          </p:nvPr>
        </p:nvSpPr>
        <p:spPr>
          <a:xfrm>
            <a:off x="1371600" y="0"/>
            <a:ext cx="7086600" cy="1371600"/>
          </a:xfrm>
        </p:spPr>
        <p:txBody>
          <a:bodyPr/>
          <a:lstStyle/>
          <a:p>
            <a:pPr eaLnBrk="1" hangingPunct="1"/>
            <a:r>
              <a:rPr lang="pt-BR" sz="3600" b="1" smtClean="0">
                <a:solidFill>
                  <a:schemeClr val="accent2"/>
                </a:solidFill>
                <a:latin typeface="Verdana" pitchFamily="34" charset="0"/>
                <a:ea typeface="Verdana" pitchFamily="34" charset="0"/>
                <a:cs typeface="Verdana" pitchFamily="34" charset="0"/>
              </a:rPr>
              <a:t>Metodologia: Particularidades nacionais</a:t>
            </a:r>
          </a:p>
        </p:txBody>
      </p:sp>
      <p:sp>
        <p:nvSpPr>
          <p:cNvPr id="27651" name="Espaço Reservado para Conteúdo 2"/>
          <p:cNvSpPr>
            <a:spLocks noGrp="1"/>
          </p:cNvSpPr>
          <p:nvPr>
            <p:ph idx="1"/>
          </p:nvPr>
        </p:nvSpPr>
        <p:spPr>
          <a:xfrm>
            <a:off x="685800" y="1341438"/>
            <a:ext cx="7772400" cy="4754562"/>
          </a:xfrm>
        </p:spPr>
        <p:txBody>
          <a:bodyPr/>
          <a:lstStyle/>
          <a:p>
            <a:pPr marL="0" indent="0" algn="ctr" eaLnBrk="1" hangingPunct="1">
              <a:buFontTx/>
              <a:buNone/>
            </a:pPr>
            <a:r>
              <a:rPr lang="pt-BR" sz="2400" b="1" smtClean="0">
                <a:latin typeface="Verdana" pitchFamily="34" charset="0"/>
                <a:ea typeface="Verdana" pitchFamily="34" charset="0"/>
                <a:cs typeface="Verdana" pitchFamily="34" charset="0"/>
              </a:rPr>
              <a:t>Argentina – Etapa quantitativa</a:t>
            </a:r>
          </a:p>
          <a:p>
            <a:pPr marL="0" indent="0" algn="just" eaLnBrk="1" hangingPunct="1">
              <a:buFontTx/>
              <a:buNone/>
            </a:pPr>
            <a:r>
              <a:rPr lang="es-ES" sz="2000" b="1" smtClean="0">
                <a:latin typeface="Verdana" pitchFamily="34" charset="0"/>
                <a:ea typeface="Verdana" pitchFamily="34" charset="0"/>
                <a:cs typeface="Verdana" pitchFamily="34" charset="0"/>
              </a:rPr>
              <a:t>Universo</a:t>
            </a:r>
            <a:r>
              <a:rPr lang="es-ES" sz="2000" smtClean="0">
                <a:latin typeface="Verdana" pitchFamily="34" charset="0"/>
                <a:ea typeface="Verdana" pitchFamily="34" charset="0"/>
                <a:cs typeface="Verdana" pitchFamily="34" charset="0"/>
              </a:rPr>
              <a:t>: “instituições de nível terciário e universitário, de gestão pública ou privada, dependentes do Ministério de Educação ou do Ministério da Saúde do âmbito nacional ou provincial nas quais se desenvolvem cursos de formação para técnicos da saúde.”</a:t>
            </a:r>
          </a:p>
          <a:p>
            <a:pPr marL="0" indent="0" algn="just" eaLnBrk="1" hangingPunct="1">
              <a:buFontTx/>
              <a:buNone/>
            </a:pPr>
            <a:r>
              <a:rPr lang="es-ES" sz="2000" b="1" smtClean="0">
                <a:latin typeface="Verdana" pitchFamily="34" charset="0"/>
                <a:ea typeface="Verdana" pitchFamily="34" charset="0"/>
                <a:cs typeface="Verdana" pitchFamily="34" charset="0"/>
              </a:rPr>
              <a:t>Construção de base de dados unificada</a:t>
            </a:r>
            <a:r>
              <a:rPr lang="es-ES" sz="2000" smtClean="0">
                <a:latin typeface="Verdana" pitchFamily="34" charset="0"/>
                <a:ea typeface="Verdana" pitchFamily="34" charset="0"/>
                <a:cs typeface="Verdana" pitchFamily="34" charset="0"/>
              </a:rPr>
              <a:t> (2010), a partir de:</a:t>
            </a:r>
          </a:p>
          <a:p>
            <a:pPr marL="0" indent="0" algn="just" eaLnBrk="1" hangingPunct="1"/>
            <a:r>
              <a:rPr lang="es-ES" sz="2000" smtClean="0">
                <a:latin typeface="Verdana" pitchFamily="34" charset="0"/>
                <a:ea typeface="Verdana" pitchFamily="34" charset="0"/>
                <a:cs typeface="Verdana" pitchFamily="34" charset="0"/>
              </a:rPr>
              <a:t> </a:t>
            </a:r>
            <a:r>
              <a:rPr lang="es-ES" sz="1600" smtClean="0">
                <a:latin typeface="Verdana" pitchFamily="34" charset="0"/>
                <a:ea typeface="Verdana" pitchFamily="34" charset="0"/>
                <a:cs typeface="Verdana" pitchFamily="34" charset="0"/>
              </a:rPr>
              <a:t>Base de dados elaborada pela Dirección Nacional de Información y Evaluación de la Calidad Educativa (DINIECE). Mapa Educativo Nacional.</a:t>
            </a:r>
          </a:p>
          <a:p>
            <a:pPr marL="0" indent="0" algn="just" eaLnBrk="1" hangingPunct="1"/>
            <a:r>
              <a:rPr lang="es-ES" sz="1600" smtClean="0">
                <a:latin typeface="Verdana" pitchFamily="34" charset="0"/>
                <a:ea typeface="Verdana" pitchFamily="34" charset="0"/>
                <a:cs typeface="Verdana" pitchFamily="34" charset="0"/>
              </a:rPr>
              <a:t> Base de dados do Departamento de Información Universitaria. Secretaría de Políticas Universitarias. </a:t>
            </a:r>
          </a:p>
          <a:p>
            <a:pPr marL="0" indent="0" algn="just" eaLnBrk="1" hangingPunct="1"/>
            <a:r>
              <a:rPr lang="es-ES" sz="1600" smtClean="0">
                <a:latin typeface="Verdana" pitchFamily="34" charset="0"/>
                <a:ea typeface="Verdana" pitchFamily="34" charset="0"/>
                <a:cs typeface="Verdana" pitchFamily="34" charset="0"/>
              </a:rPr>
              <a:t> Lista de instituições dependentes dos ministérios de saúde das províncias.</a:t>
            </a:r>
          </a:p>
          <a:p>
            <a:pPr marL="0" indent="0" algn="just" eaLnBrk="1" hangingPunct="1"/>
            <a:r>
              <a:rPr lang="es-ES" sz="1600" smtClean="0">
                <a:latin typeface="Verdana" pitchFamily="34" charset="0"/>
                <a:ea typeface="Verdana" pitchFamily="34" charset="0"/>
                <a:cs typeface="Verdana" pitchFamily="34" charset="0"/>
              </a:rPr>
              <a:t> Base de dados do Sistema Integrado de Información Sanitaria Argentino del Ministerio de Salud de la Nación (SISA). </a:t>
            </a:r>
            <a:endParaRPr lang="pt-BR" sz="160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p:cNvSpPr>
            <a:spLocks noGrp="1"/>
          </p:cNvSpPr>
          <p:nvPr>
            <p:ph type="title"/>
          </p:nvPr>
        </p:nvSpPr>
        <p:spPr>
          <a:xfrm>
            <a:off x="1219200" y="0"/>
            <a:ext cx="7239000" cy="1295400"/>
          </a:xfrm>
        </p:spPr>
        <p:txBody>
          <a:bodyPr/>
          <a:lstStyle/>
          <a:p>
            <a:pPr eaLnBrk="1" hangingPunct="1"/>
            <a:r>
              <a:rPr lang="pt-BR" sz="3600" b="1" smtClean="0">
                <a:solidFill>
                  <a:schemeClr val="accent2"/>
                </a:solidFill>
                <a:latin typeface="Verdana" pitchFamily="34" charset="0"/>
                <a:ea typeface="Verdana" pitchFamily="34" charset="0"/>
                <a:cs typeface="Verdana" pitchFamily="34" charset="0"/>
              </a:rPr>
              <a:t>Metodologia: Particularidades nacionais</a:t>
            </a:r>
          </a:p>
        </p:txBody>
      </p:sp>
      <p:sp>
        <p:nvSpPr>
          <p:cNvPr id="28675" name="Espaço Reservado para Conteúdo 2"/>
          <p:cNvSpPr>
            <a:spLocks noGrp="1"/>
          </p:cNvSpPr>
          <p:nvPr>
            <p:ph idx="1"/>
          </p:nvPr>
        </p:nvSpPr>
        <p:spPr>
          <a:xfrm>
            <a:off x="684213" y="1268413"/>
            <a:ext cx="7772400" cy="4756150"/>
          </a:xfrm>
        </p:spPr>
        <p:txBody>
          <a:bodyPr/>
          <a:lstStyle/>
          <a:p>
            <a:pPr marL="0" indent="0" algn="ctr" eaLnBrk="1" hangingPunct="1">
              <a:buFontTx/>
              <a:buNone/>
            </a:pPr>
            <a:r>
              <a:rPr lang="pt-BR" sz="2400" b="1" smtClean="0">
                <a:latin typeface="Verdana" pitchFamily="34" charset="0"/>
                <a:ea typeface="Verdana" pitchFamily="34" charset="0"/>
                <a:cs typeface="Verdana" pitchFamily="34" charset="0"/>
              </a:rPr>
              <a:t>Argentina – Etapa qualitativa</a:t>
            </a:r>
          </a:p>
          <a:p>
            <a:pPr marL="0" indent="0" algn="just" eaLnBrk="1" hangingPunct="1">
              <a:buFontTx/>
              <a:buNone/>
            </a:pPr>
            <a:r>
              <a:rPr lang="es-AR" sz="2000" smtClean="0">
                <a:latin typeface="Verdana" pitchFamily="34" charset="0"/>
                <a:ea typeface="Verdana" pitchFamily="34" charset="0"/>
                <a:cs typeface="Verdana" pitchFamily="34" charset="0"/>
              </a:rPr>
              <a:t>Fontes de dados: </a:t>
            </a:r>
          </a:p>
          <a:p>
            <a:pPr marL="0" indent="0" algn="just" eaLnBrk="1" hangingPunct="1">
              <a:buFontTx/>
              <a:buNone/>
            </a:pP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Primárias: entrevistas semi estruturadas com diretores e docentes das instituições formadoras de técnicos em saúde, complementando com algumas entrevistas com alunos.</a:t>
            </a:r>
          </a:p>
          <a:p>
            <a:pPr marL="0" indent="0" algn="just" eaLnBrk="1" hangingPunct="1">
              <a:buFontTx/>
              <a:buNone/>
            </a:pPr>
            <a:endParaRPr lang="pt-BR" sz="2000" smtClean="0">
              <a:latin typeface="Verdana" pitchFamily="34" charset="0"/>
              <a:ea typeface="Verdana" pitchFamily="34" charset="0"/>
              <a:cs typeface="Verdana" pitchFamily="34" charset="0"/>
            </a:endParaRPr>
          </a:p>
          <a:p>
            <a:pPr marL="0" indent="0" algn="just" eaLnBrk="1" hangingPunct="1"/>
            <a:r>
              <a:rPr lang="es-AR" sz="2000" smtClean="0">
                <a:latin typeface="Verdana" pitchFamily="34" charset="0"/>
                <a:ea typeface="Verdana" pitchFamily="34" charset="0"/>
                <a:cs typeface="Verdana" pitchFamily="34" charset="0"/>
              </a:rPr>
              <a:t> Secundárias: são compilados e analisados documentos institucionais referidos ao PEI (nos casos em que exista) e planos de estudo dos cursos. </a:t>
            </a:r>
            <a:endParaRPr lang="pt-BR" sz="2000" smtClean="0">
              <a:latin typeface="Verdana" pitchFamily="34" charset="0"/>
              <a:ea typeface="Verdana" pitchFamily="34" charset="0"/>
              <a:cs typeface="Verdana" pitchFamily="34" charset="0"/>
            </a:endParaRPr>
          </a:p>
          <a:p>
            <a:pPr marL="0" indent="0" algn="just" eaLnBrk="1" hangingPunct="1">
              <a:buFontTx/>
              <a:buNone/>
            </a:pPr>
            <a:r>
              <a:rPr lang="es-AR" sz="2000" smtClean="0">
                <a:latin typeface="Verdana" pitchFamily="34" charset="0"/>
                <a:ea typeface="Verdana" pitchFamily="34" charset="0"/>
                <a:cs typeface="Verdana" pitchFamily="34" charset="0"/>
              </a:rPr>
              <a:t>Focaliza-se nos 4 cursos priorizados. Até a data foram realizadas 18 entrevistas a diretores e docentes dos cursos de enfermagem, laboratório, radiologia e hemoterapia de diversas regiões do país. </a:t>
            </a:r>
            <a:endParaRPr lang="pt-BR" sz="200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pt-BR" sz="3600" b="1" smtClean="0">
                <a:solidFill>
                  <a:schemeClr val="accent2"/>
                </a:solidFill>
                <a:latin typeface="Verdana" pitchFamily="34" charset="0"/>
                <a:ea typeface="Verdana" pitchFamily="34" charset="0"/>
                <a:cs typeface="Verdana" pitchFamily="34" charset="0"/>
              </a:rPr>
              <a:t>Metodologia: Particularidades nacionais</a:t>
            </a:r>
            <a:endParaRPr lang="pt-BR" sz="3600" smtClean="0">
              <a:solidFill>
                <a:srgbClr val="339933"/>
              </a:solidFill>
              <a:latin typeface="Verdana" pitchFamily="34" charset="0"/>
            </a:endParaRPr>
          </a:p>
        </p:txBody>
      </p:sp>
      <p:sp>
        <p:nvSpPr>
          <p:cNvPr id="29699" name="Rectangle 3"/>
          <p:cNvSpPr>
            <a:spLocks noGrp="1" noChangeArrowheads="1"/>
          </p:cNvSpPr>
          <p:nvPr>
            <p:ph type="body" idx="1"/>
          </p:nvPr>
        </p:nvSpPr>
        <p:spPr/>
        <p:txBody>
          <a:bodyPr/>
          <a:lstStyle/>
          <a:p>
            <a:pPr algn="ctr">
              <a:lnSpc>
                <a:spcPct val="90000"/>
              </a:lnSpc>
              <a:buFontTx/>
              <a:buNone/>
            </a:pPr>
            <a:r>
              <a:rPr lang="pt-BR" b="1" smtClean="0">
                <a:latin typeface="Verdana" pitchFamily="34" charset="0"/>
              </a:rPr>
              <a:t>BRASIL – 2007-2009</a:t>
            </a:r>
          </a:p>
          <a:p>
            <a:pPr>
              <a:lnSpc>
                <a:spcPct val="90000"/>
              </a:lnSpc>
            </a:pPr>
            <a:r>
              <a:rPr lang="pt-BR" smtClean="0">
                <a:latin typeface="Verdana" pitchFamily="34" charset="0"/>
              </a:rPr>
              <a:t>Projeto realizado em duas fases:</a:t>
            </a:r>
          </a:p>
          <a:p>
            <a:pPr>
              <a:lnSpc>
                <a:spcPct val="90000"/>
              </a:lnSpc>
              <a:buFontTx/>
              <a:buNone/>
            </a:pPr>
            <a:r>
              <a:rPr lang="pt-BR" sz="2400" smtClean="0">
                <a:latin typeface="Verdana" pitchFamily="34" charset="0"/>
              </a:rPr>
              <a:t>Primeira fase: nacional</a:t>
            </a:r>
          </a:p>
          <a:p>
            <a:pPr>
              <a:lnSpc>
                <a:spcPct val="90000"/>
              </a:lnSpc>
              <a:buFontTx/>
              <a:buNone/>
            </a:pPr>
            <a:r>
              <a:rPr lang="pt-BR" sz="2400" smtClean="0">
                <a:latin typeface="Verdana" pitchFamily="34" charset="0"/>
              </a:rPr>
              <a:t>Segunda fase: internacional</a:t>
            </a:r>
          </a:p>
          <a:p>
            <a:pPr>
              <a:lnSpc>
                <a:spcPct val="90000"/>
              </a:lnSpc>
            </a:pPr>
            <a:r>
              <a:rPr lang="pt-BR" smtClean="0">
                <a:latin typeface="Verdana" pitchFamily="34" charset="0"/>
              </a:rPr>
              <a:t>Levando em conta duas dimensões, na fase nacional:</a:t>
            </a:r>
          </a:p>
          <a:p>
            <a:pPr>
              <a:lnSpc>
                <a:spcPct val="90000"/>
              </a:lnSpc>
              <a:buFont typeface="Wingdings" pitchFamily="2" charset="2"/>
              <a:buChar char="ü"/>
            </a:pPr>
            <a:r>
              <a:rPr lang="pt-BR" sz="2400" smtClean="0">
                <a:latin typeface="Verdana" pitchFamily="34" charset="0"/>
              </a:rPr>
              <a:t>Dimensão quantitativa (consulta de bases de dados existentes)</a:t>
            </a:r>
          </a:p>
          <a:p>
            <a:pPr>
              <a:lnSpc>
                <a:spcPct val="90000"/>
              </a:lnSpc>
              <a:buFont typeface="Wingdings" pitchFamily="2" charset="2"/>
              <a:buChar char="ü"/>
            </a:pPr>
            <a:r>
              <a:rPr lang="pt-BR" sz="2400" smtClean="0">
                <a:latin typeface="Verdana" pitchFamily="34" charset="0"/>
              </a:rPr>
              <a:t>Dimensão qualitativa (aplicação de questionários e coleta de documentação)</a:t>
            </a:r>
          </a:p>
          <a:p>
            <a:pPr>
              <a:lnSpc>
                <a:spcPct val="90000"/>
              </a:lnSpc>
              <a:buFontTx/>
              <a:buNone/>
            </a:pPr>
            <a:endParaRPr lang="pt-BR" sz="2800" smtClean="0">
              <a:latin typeface="Verdan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defRPr/>
            </a:pPr>
            <a:r>
              <a:rPr lang="pt-BR" sz="3600" b="1" dirty="0">
                <a:solidFill>
                  <a:schemeClr val="accent2">
                    <a:lumMod val="75000"/>
                  </a:schemeClr>
                </a:solidFill>
                <a:latin typeface="Verdana" pitchFamily="34" charset="0"/>
              </a:rPr>
              <a:t>Metodologia – </a:t>
            </a:r>
            <a:r>
              <a:rPr lang="pt-BR" sz="3600" b="1" dirty="0" smtClean="0">
                <a:solidFill>
                  <a:schemeClr val="accent2">
                    <a:lumMod val="75000"/>
                  </a:schemeClr>
                </a:solidFill>
                <a:latin typeface="Verdana" pitchFamily="34" charset="0"/>
              </a:rPr>
              <a:t>BRASIL</a:t>
            </a:r>
            <a:endParaRPr lang="pt-BR" sz="3600" b="1" dirty="0">
              <a:solidFill>
                <a:schemeClr val="accent2">
                  <a:lumMod val="75000"/>
                </a:schemeClr>
              </a:solidFill>
              <a:latin typeface="Verdana" pitchFamily="34" charset="0"/>
            </a:endParaRPr>
          </a:p>
        </p:txBody>
      </p:sp>
      <p:sp>
        <p:nvSpPr>
          <p:cNvPr id="30723" name="Rectangle 3"/>
          <p:cNvSpPr>
            <a:spLocks noGrp="1" noChangeArrowheads="1"/>
          </p:cNvSpPr>
          <p:nvPr>
            <p:ph type="body" idx="1"/>
          </p:nvPr>
        </p:nvSpPr>
        <p:spPr/>
        <p:txBody>
          <a:bodyPr/>
          <a:lstStyle/>
          <a:p>
            <a:pPr marL="609600" indent="-609600">
              <a:lnSpc>
                <a:spcPct val="90000"/>
              </a:lnSpc>
              <a:buFontTx/>
              <a:buNone/>
            </a:pPr>
            <a:r>
              <a:rPr lang="pt-BR" sz="2400" b="1" smtClean="0">
                <a:latin typeface="Verdana" pitchFamily="34" charset="0"/>
              </a:rPr>
              <a:t>1a. fase</a:t>
            </a:r>
            <a:r>
              <a:rPr lang="pt-BR" sz="2400" smtClean="0">
                <a:latin typeface="Verdana" pitchFamily="34" charset="0"/>
              </a:rPr>
              <a:t> – Fase Nacional - (realidade brasileira) </a:t>
            </a:r>
            <a:r>
              <a:rPr lang="pt-BR" sz="2400" smtClean="0">
                <a:latin typeface="Verdana" pitchFamily="34" charset="0"/>
                <a:sym typeface="Wingdings" pitchFamily="2" charset="2"/>
              </a:rPr>
              <a:t></a:t>
            </a:r>
            <a:r>
              <a:rPr lang="pt-BR" sz="2400" smtClean="0">
                <a:latin typeface="Verdana" pitchFamily="34" charset="0"/>
              </a:rPr>
              <a:t> março 2007 / outubro de 2008</a:t>
            </a:r>
          </a:p>
          <a:p>
            <a:pPr marL="609600" indent="-609600">
              <a:lnSpc>
                <a:spcPct val="90000"/>
              </a:lnSpc>
              <a:buFontTx/>
              <a:buNone/>
            </a:pPr>
            <a:r>
              <a:rPr lang="pt-BR" sz="2400" smtClean="0">
                <a:latin typeface="Verdana" pitchFamily="34" charset="0"/>
              </a:rPr>
              <a:t>O encaminhamento dessa fase se deu através de duas dimensões principais:</a:t>
            </a:r>
          </a:p>
          <a:p>
            <a:pPr marL="609600" indent="-609600">
              <a:lnSpc>
                <a:spcPct val="90000"/>
              </a:lnSpc>
            </a:pPr>
            <a:r>
              <a:rPr lang="pt-BR" sz="2400" smtClean="0">
                <a:latin typeface="Verdana" pitchFamily="34" charset="0"/>
              </a:rPr>
              <a:t>dimensão </a:t>
            </a:r>
            <a:r>
              <a:rPr lang="pt-BR" sz="2400" u="sng" smtClean="0">
                <a:latin typeface="Verdana" pitchFamily="34" charset="0"/>
              </a:rPr>
              <a:t>quantitativa</a:t>
            </a:r>
            <a:r>
              <a:rPr lang="pt-BR" sz="2400" smtClean="0">
                <a:latin typeface="Verdana" pitchFamily="34" charset="0"/>
              </a:rPr>
              <a:t> – consulta de bases de dados;</a:t>
            </a:r>
          </a:p>
          <a:p>
            <a:pPr marL="609600" indent="-609600">
              <a:lnSpc>
                <a:spcPct val="90000"/>
              </a:lnSpc>
            </a:pPr>
            <a:r>
              <a:rPr lang="pt-BR" sz="2400" smtClean="0">
                <a:latin typeface="Verdana" pitchFamily="34" charset="0"/>
              </a:rPr>
              <a:t>dimensão </a:t>
            </a:r>
            <a:r>
              <a:rPr lang="pt-BR" sz="2400" u="sng" smtClean="0">
                <a:latin typeface="Verdana" pitchFamily="34" charset="0"/>
              </a:rPr>
              <a:t>qualitativa</a:t>
            </a:r>
            <a:r>
              <a:rPr lang="pt-BR" sz="2400" smtClean="0">
                <a:latin typeface="Verdana" pitchFamily="34" charset="0"/>
              </a:rPr>
              <a:t> – aplicação de questionários e respectivas análises; elaboração de roteiro para entrevistas e respectivas análises; coleta das documentações suplementares.</a:t>
            </a:r>
            <a:r>
              <a:rPr lang="pt-BR" sz="2400" smtClean="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defRPr/>
            </a:pPr>
            <a:r>
              <a:rPr lang="pt-BR" sz="3200" b="1" dirty="0" smtClean="0">
                <a:solidFill>
                  <a:schemeClr val="accent2">
                    <a:lumMod val="75000"/>
                  </a:schemeClr>
                </a:solidFill>
                <a:latin typeface="Verdana" pitchFamily="34" charset="0"/>
              </a:rPr>
              <a:t>Metodologia – BRASIL</a:t>
            </a:r>
            <a:endParaRPr lang="pt-BR" sz="4000" b="1" u="sng" dirty="0"/>
          </a:p>
        </p:txBody>
      </p:sp>
      <p:sp>
        <p:nvSpPr>
          <p:cNvPr id="31747" name="Rectangle 3"/>
          <p:cNvSpPr>
            <a:spLocks noGrp="1" noChangeArrowheads="1"/>
          </p:cNvSpPr>
          <p:nvPr>
            <p:ph type="body" idx="1"/>
          </p:nvPr>
        </p:nvSpPr>
        <p:spPr/>
        <p:txBody>
          <a:bodyPr/>
          <a:lstStyle/>
          <a:p>
            <a:pPr>
              <a:lnSpc>
                <a:spcPct val="80000"/>
              </a:lnSpc>
              <a:buFontTx/>
              <a:buNone/>
            </a:pPr>
            <a:r>
              <a:rPr lang="pt-BR" sz="2000" smtClean="0">
                <a:latin typeface="Verdana" pitchFamily="34" charset="0"/>
              </a:rPr>
              <a:t>1. Ponto de partida </a:t>
            </a:r>
            <a:r>
              <a:rPr lang="pt-BR" sz="2000" smtClean="0">
                <a:latin typeface="Verdana" pitchFamily="34" charset="0"/>
                <a:sym typeface="Wingdings" pitchFamily="2" charset="2"/>
              </a:rPr>
              <a:t></a:t>
            </a:r>
            <a:r>
              <a:rPr lang="pt-BR" sz="2000" smtClean="0">
                <a:latin typeface="Verdana" pitchFamily="34" charset="0"/>
              </a:rPr>
              <a:t> Cadastro Nacional de Cursos Técnicos (CNCT/MEC) </a:t>
            </a:r>
          </a:p>
          <a:p>
            <a:pPr>
              <a:lnSpc>
                <a:spcPct val="80000"/>
              </a:lnSpc>
              <a:buFontTx/>
              <a:buNone/>
            </a:pPr>
            <a:r>
              <a:rPr lang="pt-BR" sz="2000" smtClean="0">
                <a:latin typeface="Verdana" pitchFamily="34" charset="0"/>
              </a:rPr>
              <a:t>2. Identificação e levantamento das escolas com cursos técnicos na área da saúde no Brasil</a:t>
            </a:r>
          </a:p>
          <a:p>
            <a:pPr>
              <a:lnSpc>
                <a:spcPct val="80000"/>
              </a:lnSpc>
              <a:buFontTx/>
              <a:buNone/>
            </a:pPr>
            <a:r>
              <a:rPr lang="pt-BR" sz="2000" smtClean="0">
                <a:latin typeface="Verdana" pitchFamily="34" charset="0"/>
              </a:rPr>
              <a:t>3. Elaboração de uma Base de Dados informatizada </a:t>
            </a:r>
          </a:p>
          <a:p>
            <a:pPr>
              <a:lnSpc>
                <a:spcPct val="80000"/>
              </a:lnSpc>
              <a:buFontTx/>
              <a:buNone/>
            </a:pPr>
            <a:r>
              <a:rPr lang="pt-BR" sz="2000" smtClean="0">
                <a:latin typeface="Verdana" pitchFamily="34" charset="0"/>
              </a:rPr>
              <a:t>4. Processamento e análise dos dados obtidos - identificação das </a:t>
            </a:r>
            <a:r>
              <a:rPr lang="pt-BR" sz="2000" b="1" smtClean="0">
                <a:latin typeface="Verdana" pitchFamily="34" charset="0"/>
              </a:rPr>
              <a:t>1636 instituições</a:t>
            </a:r>
            <a:r>
              <a:rPr lang="pt-BR" sz="2000" smtClean="0">
                <a:latin typeface="Verdana" pitchFamily="34" charset="0"/>
              </a:rPr>
              <a:t>.</a:t>
            </a:r>
          </a:p>
          <a:p>
            <a:pPr>
              <a:lnSpc>
                <a:spcPct val="80000"/>
              </a:lnSpc>
              <a:buFontTx/>
              <a:buNone/>
            </a:pPr>
            <a:r>
              <a:rPr lang="pt-BR" sz="2000" smtClean="0">
                <a:latin typeface="Verdana" pitchFamily="34" charset="0"/>
              </a:rPr>
              <a:t>5. Elaboração e aplicação de um questionário para o universo das instituições identificadas - obtenção de informações adicionais.</a:t>
            </a:r>
          </a:p>
          <a:p>
            <a:pPr>
              <a:lnSpc>
                <a:spcPct val="80000"/>
              </a:lnSpc>
              <a:buFontTx/>
              <a:buNone/>
            </a:pPr>
            <a:r>
              <a:rPr lang="pt-BR" sz="2000" smtClean="0">
                <a:latin typeface="Verdana" pitchFamily="34" charset="0"/>
              </a:rPr>
              <a:t>6. Retorno de </a:t>
            </a:r>
            <a:r>
              <a:rPr lang="pt-BR" sz="2000" b="1" smtClean="0">
                <a:latin typeface="Verdana" pitchFamily="34" charset="0"/>
              </a:rPr>
              <a:t>452 instituições</a:t>
            </a:r>
            <a:r>
              <a:rPr lang="pt-BR" sz="2000" smtClean="0">
                <a:latin typeface="Verdana" pitchFamily="34" charset="0"/>
              </a:rPr>
              <a:t> – o universo da fase qualitativa do Projeto.</a:t>
            </a:r>
          </a:p>
          <a:p>
            <a:pPr>
              <a:lnSpc>
                <a:spcPct val="80000"/>
              </a:lnSpc>
              <a:buFontTx/>
              <a:buNone/>
            </a:pPr>
            <a:r>
              <a:rPr lang="pt-BR" sz="2000" smtClean="0">
                <a:latin typeface="Verdana" pitchFamily="34" charset="0"/>
              </a:rPr>
              <a:t>7. Elaboração de roteiro de entrevista à diretivos das instituições. Definição de amostra. Aplicação e análise de </a:t>
            </a:r>
            <a:r>
              <a:rPr lang="pt-BR" sz="2000" b="1" smtClean="0">
                <a:latin typeface="Verdana" pitchFamily="34" charset="0"/>
              </a:rPr>
              <a:t>36</a:t>
            </a:r>
            <a:r>
              <a:rPr lang="pt-BR" sz="2000" smtClean="0">
                <a:latin typeface="Verdana" pitchFamily="34" charset="0"/>
              </a:rPr>
              <a:t> entrevistas.</a:t>
            </a:r>
            <a:r>
              <a:rPr lang="pt-BR" sz="2000" smtClean="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p:cNvSpPr>
            <a:spLocks noGrp="1"/>
          </p:cNvSpPr>
          <p:nvPr>
            <p:ph type="title"/>
          </p:nvPr>
        </p:nvSpPr>
        <p:spPr>
          <a:xfrm>
            <a:off x="1524000" y="228600"/>
            <a:ext cx="6934200" cy="990600"/>
          </a:xfrm>
        </p:spPr>
        <p:txBody>
          <a:bodyPr/>
          <a:lstStyle/>
          <a:p>
            <a:pPr eaLnBrk="1" hangingPunct="1"/>
            <a:r>
              <a:rPr lang="pt-BR" sz="3200" b="1" smtClean="0">
                <a:solidFill>
                  <a:schemeClr val="accent2"/>
                </a:solidFill>
                <a:latin typeface="Verdana" pitchFamily="34" charset="0"/>
                <a:ea typeface="Verdana" pitchFamily="34" charset="0"/>
                <a:cs typeface="Verdana" pitchFamily="34" charset="0"/>
              </a:rPr>
              <a:t>Metodologia: Particularidades nacionais</a:t>
            </a:r>
          </a:p>
        </p:txBody>
      </p:sp>
      <p:sp>
        <p:nvSpPr>
          <p:cNvPr id="32771" name="Espaço Reservado para Conteúdo 2"/>
          <p:cNvSpPr>
            <a:spLocks noGrp="1"/>
          </p:cNvSpPr>
          <p:nvPr>
            <p:ph idx="1"/>
          </p:nvPr>
        </p:nvSpPr>
        <p:spPr>
          <a:xfrm>
            <a:off x="381000" y="1295400"/>
            <a:ext cx="8305800" cy="4343400"/>
          </a:xfrm>
        </p:spPr>
        <p:txBody>
          <a:bodyPr/>
          <a:lstStyle/>
          <a:p>
            <a:pPr marL="0" indent="0" algn="ctr" eaLnBrk="1" hangingPunct="1">
              <a:buFontTx/>
              <a:buNone/>
            </a:pPr>
            <a:r>
              <a:rPr lang="pt-BR" sz="2800" b="1" smtClean="0">
                <a:latin typeface="Verdana" pitchFamily="34" charset="0"/>
                <a:ea typeface="Verdana" pitchFamily="34" charset="0"/>
                <a:cs typeface="Verdana" pitchFamily="34" charset="0"/>
              </a:rPr>
              <a:t>Uruguay</a:t>
            </a:r>
          </a:p>
          <a:p>
            <a:pPr marL="0" indent="0" algn="just" eaLnBrk="1" hangingPunct="1">
              <a:buFontTx/>
              <a:buNone/>
            </a:pPr>
            <a:r>
              <a:rPr lang="es-UY" sz="2000" smtClean="0">
                <a:latin typeface="Verdana" pitchFamily="34" charset="0"/>
                <a:ea typeface="Verdana" pitchFamily="34" charset="0"/>
                <a:cs typeface="Verdana" pitchFamily="34" charset="0"/>
              </a:rPr>
              <a:t>Investigação descritiva, observacional, de corte transversal que buscou analisar as características mais relevantes das instituições formadoras de recursos humanos em saúde no Uruguay, suas distintas formções e sua localização geográfica.</a:t>
            </a:r>
            <a:endParaRPr lang="pt-BR" sz="2000" smtClean="0">
              <a:latin typeface="Verdana" pitchFamily="34" charset="0"/>
              <a:ea typeface="Verdana" pitchFamily="34" charset="0"/>
              <a:cs typeface="Verdana" pitchFamily="34" charset="0"/>
            </a:endParaRPr>
          </a:p>
          <a:p>
            <a:pPr marL="0" indent="0" algn="just" eaLnBrk="1" hangingPunct="1">
              <a:buFontTx/>
              <a:buNone/>
            </a:pPr>
            <a:endParaRPr lang="es-ES" sz="2000" b="1" smtClean="0">
              <a:latin typeface="Verdana" pitchFamily="34" charset="0"/>
              <a:ea typeface="Verdana" pitchFamily="34" charset="0"/>
              <a:cs typeface="Verdana" pitchFamily="34" charset="0"/>
            </a:endParaRPr>
          </a:p>
          <a:p>
            <a:pPr marL="0" indent="0" algn="just" eaLnBrk="1" hangingPunct="1">
              <a:buFontTx/>
              <a:buNone/>
            </a:pPr>
            <a:r>
              <a:rPr lang="es-ES" sz="2000" b="1" smtClean="0">
                <a:latin typeface="Verdana" pitchFamily="34" charset="0"/>
                <a:ea typeface="Verdana" pitchFamily="34" charset="0"/>
                <a:cs typeface="Verdana" pitchFamily="34" charset="0"/>
              </a:rPr>
              <a:t>Etapa Quantitativa:</a:t>
            </a:r>
          </a:p>
          <a:p>
            <a:pPr marL="0" indent="0" algn="just" eaLnBrk="1" hangingPunct="1">
              <a:buFontTx/>
              <a:buNone/>
            </a:pPr>
            <a:r>
              <a:rPr lang="es-ES" sz="2000" smtClean="0">
                <a:latin typeface="Verdana" pitchFamily="34" charset="0"/>
                <a:ea typeface="Verdana" pitchFamily="34" charset="0"/>
                <a:cs typeface="Verdana" pitchFamily="34" charset="0"/>
              </a:rPr>
              <a:t>Aplicação de questionário aos diretores de cursos e decanos da área de saúde tanto a nível público como privado, complementação com dados do Sistema de Gestão de ‘Bedelías’ (ingressos- egressos).</a:t>
            </a:r>
          </a:p>
          <a:p>
            <a:pPr marL="0" indent="0" algn="just" eaLnBrk="1" hangingPunct="1">
              <a:buFontTx/>
              <a:buNone/>
            </a:pPr>
            <a:endParaRPr lang="pt-BR" sz="2000" smtClean="0">
              <a:latin typeface="Verdana" pitchFamily="34" charset="0"/>
              <a:ea typeface="Verdana" pitchFamily="34" charset="0"/>
              <a:cs typeface="Verdana" pitchFamily="34" charset="0"/>
            </a:endParaRPr>
          </a:p>
          <a:p>
            <a:pPr marL="0" indent="0" algn="just" eaLnBrk="1" hangingPunct="1">
              <a:buFontTx/>
              <a:buNone/>
            </a:pPr>
            <a:r>
              <a:rPr lang="es-ES" sz="2000" b="1" smtClean="0">
                <a:latin typeface="Verdana" pitchFamily="34" charset="0"/>
                <a:ea typeface="Verdana" pitchFamily="34" charset="0"/>
                <a:cs typeface="Verdana" pitchFamily="34" charset="0"/>
              </a:rPr>
              <a:t>Etapa Qualitativa:</a:t>
            </a:r>
          </a:p>
          <a:p>
            <a:pPr marL="0" indent="0" algn="just" eaLnBrk="1" hangingPunct="1">
              <a:buFontTx/>
              <a:buNone/>
            </a:pPr>
            <a:r>
              <a:rPr lang="es-ES" sz="2000" smtClean="0">
                <a:latin typeface="Verdana" pitchFamily="34" charset="0"/>
                <a:ea typeface="Verdana" pitchFamily="34" charset="0"/>
                <a:cs typeface="Verdana" pitchFamily="34" charset="0"/>
              </a:rPr>
              <a:t>Realização de entrevistas semi estruturadas a cargos diretores dos cursos priorizados</a:t>
            </a:r>
            <a:r>
              <a:rPr lang="es-ES" sz="2400" smtClean="0">
                <a:latin typeface="Verdana" pitchFamily="34" charset="0"/>
                <a:ea typeface="Verdana" pitchFamily="34" charset="0"/>
                <a:cs typeface="Verdana" pitchFamily="34" charset="0"/>
              </a:rPr>
              <a:t>.</a:t>
            </a:r>
            <a:endParaRPr lang="pt-BR" sz="1400" smtClean="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ítulo 3"/>
          <p:cNvSpPr>
            <a:spLocks noGrp="1"/>
          </p:cNvSpPr>
          <p:nvPr>
            <p:ph type="ctrTitle"/>
          </p:nvPr>
        </p:nvSpPr>
        <p:spPr/>
        <p:txBody>
          <a:bodyPr/>
          <a:lstStyle/>
          <a:p>
            <a:pPr eaLnBrk="1" hangingPunct="1"/>
            <a:r>
              <a:rPr lang="es-AR" b="1" smtClean="0">
                <a:solidFill>
                  <a:schemeClr val="accent2"/>
                </a:solidFill>
                <a:latin typeface="Verdana" pitchFamily="34" charset="0"/>
                <a:ea typeface="Verdana" pitchFamily="34" charset="0"/>
                <a:cs typeface="Verdana" pitchFamily="34" charset="0"/>
              </a:rPr>
              <a:t>Tendências regionais</a:t>
            </a:r>
            <a:br>
              <a:rPr lang="es-AR" b="1" smtClean="0">
                <a:solidFill>
                  <a:schemeClr val="accent2"/>
                </a:solidFill>
                <a:latin typeface="Verdana" pitchFamily="34" charset="0"/>
                <a:ea typeface="Verdana" pitchFamily="34" charset="0"/>
                <a:cs typeface="Verdana" pitchFamily="34" charset="0"/>
              </a:rPr>
            </a:br>
            <a:endParaRPr lang="es-AR" b="1" smtClean="0">
              <a:solidFill>
                <a:schemeClr val="accent2"/>
              </a:solidFill>
              <a:latin typeface="Verdana" pitchFamily="34" charset="0"/>
              <a:ea typeface="Verdana" pitchFamily="34" charset="0"/>
              <a:cs typeface="Verdana" pitchFamily="34" charset="0"/>
            </a:endParaRPr>
          </a:p>
        </p:txBody>
      </p:sp>
      <p:sp>
        <p:nvSpPr>
          <p:cNvPr id="33795" name="Subtítulo 4"/>
          <p:cNvSpPr>
            <a:spLocks noGrp="1"/>
          </p:cNvSpPr>
          <p:nvPr>
            <p:ph type="subTitle" idx="1"/>
          </p:nvPr>
        </p:nvSpPr>
        <p:spPr/>
        <p:txBody>
          <a:bodyPr/>
          <a:lstStyle/>
          <a:p>
            <a:pPr eaLnBrk="1" hangingPunct="1"/>
            <a:r>
              <a:rPr lang="es-AR" b="1" smtClean="0">
                <a:solidFill>
                  <a:schemeClr val="accent2"/>
                </a:solidFill>
                <a:latin typeface="Verdana" pitchFamily="34" charset="0"/>
                <a:ea typeface="Verdana" pitchFamily="34" charset="0"/>
                <a:cs typeface="Verdana" pitchFamily="34" charset="0"/>
              </a:rPr>
              <a:t>(aproximação preliminar)</a:t>
            </a:r>
          </a:p>
          <a:p>
            <a:pPr eaLnBrk="1" hangingPunct="1"/>
            <a:endParaRPr lang="es-A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a:xfrm>
            <a:off x="762000" y="228600"/>
            <a:ext cx="7772400" cy="1143000"/>
          </a:xfrm>
        </p:spPr>
        <p:txBody>
          <a:bodyPr/>
          <a:lstStyle/>
          <a:p>
            <a:pPr eaLnBrk="1" hangingPunct="1"/>
            <a:r>
              <a:rPr lang="es-AR" b="1" smtClean="0">
                <a:solidFill>
                  <a:schemeClr val="accent2"/>
                </a:solidFill>
                <a:latin typeface="Verdana" pitchFamily="34" charset="0"/>
                <a:ea typeface="Verdana" pitchFamily="34" charset="0"/>
                <a:cs typeface="Verdana" pitchFamily="34" charset="0"/>
              </a:rPr>
              <a:t>Objetivos específicos</a:t>
            </a:r>
          </a:p>
        </p:txBody>
      </p:sp>
      <p:sp>
        <p:nvSpPr>
          <p:cNvPr id="7171" name="Espaço Reservado para Conteúdo 2"/>
          <p:cNvSpPr>
            <a:spLocks noGrp="1"/>
          </p:cNvSpPr>
          <p:nvPr>
            <p:ph idx="1"/>
          </p:nvPr>
        </p:nvSpPr>
        <p:spPr>
          <a:xfrm>
            <a:off x="457200" y="1295400"/>
            <a:ext cx="8305800" cy="4495800"/>
          </a:xfrm>
        </p:spPr>
        <p:txBody>
          <a:bodyPr/>
          <a:lstStyle/>
          <a:p>
            <a:pPr marL="0" indent="0" algn="just" eaLnBrk="1" hangingPunct="1">
              <a:buFontTx/>
              <a:buNone/>
            </a:pPr>
            <a:r>
              <a:rPr lang="pt-BR" sz="2200" smtClean="0">
                <a:latin typeface="Verdana" pitchFamily="34" charset="0"/>
                <a:ea typeface="Verdana" pitchFamily="34" charset="0"/>
                <a:cs typeface="Verdana" pitchFamily="34" charset="0"/>
              </a:rPr>
              <a:t>1) Identificar o número de cursos, habilitações profissionais e instituições ofertantes da educação profissional em saúde nos países do Mercosul.</a:t>
            </a:r>
          </a:p>
          <a:p>
            <a:pPr marL="0" indent="0" algn="just" eaLnBrk="1" hangingPunct="1">
              <a:buFontTx/>
              <a:buNone/>
            </a:pPr>
            <a:r>
              <a:rPr lang="pt-BR" sz="2200" smtClean="0">
                <a:latin typeface="Verdana" pitchFamily="34" charset="0"/>
                <a:ea typeface="Verdana" pitchFamily="34" charset="0"/>
                <a:cs typeface="Verdana" pitchFamily="34" charset="0"/>
              </a:rPr>
              <a:t>2) Identificar as diretrizes teórico-metodológicas e as bases materiais da organização e desenvolvimento curricular da educação profissional em saúde nos países do Mercosul.</a:t>
            </a:r>
          </a:p>
          <a:p>
            <a:pPr marL="0" indent="0" algn="just" eaLnBrk="1" hangingPunct="1">
              <a:buFontTx/>
              <a:buNone/>
            </a:pPr>
            <a:r>
              <a:rPr lang="pt-BR" sz="2200" smtClean="0">
                <a:latin typeface="Verdana" pitchFamily="34" charset="0"/>
                <a:ea typeface="Verdana" pitchFamily="34" charset="0"/>
                <a:cs typeface="Verdana" pitchFamily="34" charset="0"/>
              </a:rPr>
              <a:t>3) Correlacionar, mediante análise crítica, os resultados obtidos na perspectiva de construção de um diagnóstico regional da formação dos trabalhadores técnicos em saúde, visando contribuir com ações de cooperação internacional entre os países do referido bloco.</a:t>
            </a:r>
            <a:endParaRPr lang="pt-BR" sz="2200" b="1" smtClean="0">
              <a:latin typeface="Verdana" pitchFamily="34" charset="0"/>
              <a:ea typeface="Verdana" pitchFamily="34" charset="0"/>
              <a:cs typeface="Verdana" pitchFamily="34" charset="0"/>
            </a:endParaRPr>
          </a:p>
          <a:p>
            <a:pPr marL="0" indent="0" algn="just" eaLnBrk="1" hangingPunct="1">
              <a:buFontTx/>
              <a:buNone/>
            </a:pPr>
            <a:r>
              <a:rPr lang="pt-BR" sz="2200" smtClean="0">
                <a:latin typeface="Verdana" pitchFamily="34" charset="0"/>
                <a:ea typeface="Verdana" pitchFamily="34" charset="0"/>
                <a:cs typeface="Verdana" pitchFamily="34" charset="0"/>
              </a:rPr>
              <a:t>4) Fortalecer a capacidade de pesquisa das instituições participantes na área de formação de trabalhadores técnicos em saúde.</a:t>
            </a:r>
            <a:endParaRPr lang="es-AR" sz="2200" smtClean="0">
              <a:latin typeface="Verdan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p:cNvSpPr>
            <a:spLocks noGrp="1"/>
          </p:cNvSpPr>
          <p:nvPr>
            <p:ph type="title"/>
          </p:nvPr>
        </p:nvSpPr>
        <p:spPr>
          <a:xfrm>
            <a:off x="1143000" y="381000"/>
            <a:ext cx="7315200" cy="1371600"/>
          </a:xfrm>
        </p:spPr>
        <p:txBody>
          <a:bodyPr/>
          <a:lstStyle/>
          <a:p>
            <a:pPr eaLnBrk="1" hangingPunct="1"/>
            <a:r>
              <a:rPr lang="es-AR" sz="4000" b="1" smtClean="0">
                <a:solidFill>
                  <a:schemeClr val="accent2"/>
                </a:solidFill>
                <a:latin typeface="Verdana" pitchFamily="34" charset="0"/>
                <a:ea typeface="Verdana" pitchFamily="34" charset="0"/>
                <a:cs typeface="Verdana" pitchFamily="34" charset="0"/>
              </a:rPr>
              <a:t>Tendências observadas: Etapa quantitativa</a:t>
            </a:r>
          </a:p>
        </p:txBody>
      </p:sp>
      <p:sp>
        <p:nvSpPr>
          <p:cNvPr id="34819" name="Espaço Reservado para Conteúdo 2"/>
          <p:cNvSpPr>
            <a:spLocks noGrp="1"/>
          </p:cNvSpPr>
          <p:nvPr>
            <p:ph idx="1"/>
          </p:nvPr>
        </p:nvSpPr>
        <p:spPr>
          <a:xfrm>
            <a:off x="381000" y="1981200"/>
            <a:ext cx="8382000" cy="4114800"/>
          </a:xfrm>
        </p:spPr>
        <p:txBody>
          <a:bodyPr/>
          <a:lstStyle/>
          <a:p>
            <a:pPr algn="just" eaLnBrk="1" hangingPunct="1"/>
            <a:r>
              <a:rPr lang="pt-BR" smtClean="0">
                <a:latin typeface="Verdana" pitchFamily="34" charset="0"/>
                <a:ea typeface="Verdana" pitchFamily="34" charset="0"/>
                <a:cs typeface="Verdana" pitchFamily="34" charset="0"/>
              </a:rPr>
              <a:t>Preeminência de oferta privada de formação (exceto no Uruguai).</a:t>
            </a:r>
          </a:p>
          <a:p>
            <a:pPr algn="just" eaLnBrk="1" hangingPunct="1">
              <a:buFontTx/>
              <a:buNone/>
            </a:pPr>
            <a:endParaRPr lang="pt-BR" smtClean="0">
              <a:latin typeface="Verdana" pitchFamily="34" charset="0"/>
              <a:ea typeface="Verdana" pitchFamily="34" charset="0"/>
              <a:cs typeface="Verdana" pitchFamily="34" charset="0"/>
            </a:endParaRPr>
          </a:p>
          <a:p>
            <a:pPr algn="just" eaLnBrk="1" hangingPunct="1"/>
            <a:r>
              <a:rPr lang="pt-BR" smtClean="0">
                <a:latin typeface="Verdana" pitchFamily="34" charset="0"/>
                <a:ea typeface="Verdana" pitchFamily="34" charset="0"/>
                <a:cs typeface="Verdana" pitchFamily="34" charset="0"/>
              </a:rPr>
              <a:t>Preeminência da formação na área de enfermagem.</a:t>
            </a:r>
          </a:p>
          <a:p>
            <a:pPr algn="just" eaLnBrk="1" hangingPunct="1">
              <a:buFontTx/>
              <a:buNone/>
            </a:pPr>
            <a:endParaRPr lang="pt-BR" smtClean="0">
              <a:latin typeface="Verdana" pitchFamily="34" charset="0"/>
              <a:ea typeface="Verdana" pitchFamily="34" charset="0"/>
              <a:cs typeface="Verdana" pitchFamily="34" charset="0"/>
            </a:endParaRPr>
          </a:p>
          <a:p>
            <a:pPr algn="just" eaLnBrk="1" hangingPunct="1"/>
            <a:r>
              <a:rPr lang="pt-BR" smtClean="0">
                <a:latin typeface="Verdana" pitchFamily="34" charset="0"/>
                <a:ea typeface="Verdana" pitchFamily="34" charset="0"/>
                <a:cs typeface="Verdana" pitchFamily="34" charset="0"/>
              </a:rPr>
              <a:t>Concentração geográfica da oferta nos grandes centros metropolitanos.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p:cNvSpPr>
            <a:spLocks noGrp="1"/>
          </p:cNvSpPr>
          <p:nvPr>
            <p:ph type="title"/>
          </p:nvPr>
        </p:nvSpPr>
        <p:spPr>
          <a:xfrm>
            <a:off x="990600" y="228600"/>
            <a:ext cx="7772400" cy="1143000"/>
          </a:xfrm>
        </p:spPr>
        <p:txBody>
          <a:bodyPr/>
          <a:lstStyle/>
          <a:p>
            <a:pPr eaLnBrk="1" hangingPunct="1"/>
            <a:r>
              <a:rPr lang="es-AR" sz="3600" b="1" smtClean="0">
                <a:solidFill>
                  <a:schemeClr val="accent2"/>
                </a:solidFill>
                <a:latin typeface="Verdana" pitchFamily="34" charset="0"/>
                <a:ea typeface="Verdana" pitchFamily="34" charset="0"/>
                <a:cs typeface="Verdana" pitchFamily="34" charset="0"/>
              </a:rPr>
              <a:t>Tendências observadas: </a:t>
            </a:r>
            <a:br>
              <a:rPr lang="es-AR" sz="3600" b="1" smtClean="0">
                <a:solidFill>
                  <a:schemeClr val="accent2"/>
                </a:solidFill>
                <a:latin typeface="Verdana" pitchFamily="34" charset="0"/>
                <a:ea typeface="Verdana" pitchFamily="34" charset="0"/>
                <a:cs typeface="Verdana" pitchFamily="34" charset="0"/>
              </a:rPr>
            </a:br>
            <a:r>
              <a:rPr lang="es-AR" sz="3600" b="1" smtClean="0">
                <a:solidFill>
                  <a:schemeClr val="accent2"/>
                </a:solidFill>
                <a:latin typeface="Verdana" pitchFamily="34" charset="0"/>
                <a:ea typeface="Verdana" pitchFamily="34" charset="0"/>
                <a:cs typeface="Verdana" pitchFamily="34" charset="0"/>
              </a:rPr>
              <a:t>Etapa qualitativa</a:t>
            </a:r>
          </a:p>
        </p:txBody>
      </p:sp>
      <p:sp>
        <p:nvSpPr>
          <p:cNvPr id="35843" name="Espaço Reservado para Conteúdo 2"/>
          <p:cNvSpPr>
            <a:spLocks noGrp="1"/>
          </p:cNvSpPr>
          <p:nvPr>
            <p:ph idx="1"/>
          </p:nvPr>
        </p:nvSpPr>
        <p:spPr>
          <a:xfrm>
            <a:off x="457200" y="1524000"/>
            <a:ext cx="8229600" cy="4419600"/>
          </a:xfrm>
        </p:spPr>
        <p:txBody>
          <a:bodyPr/>
          <a:lstStyle/>
          <a:p>
            <a:pPr algn="just" eaLnBrk="1" hangingPunct="1"/>
            <a:r>
              <a:rPr lang="pt-BR" sz="3000" smtClean="0">
                <a:latin typeface="Verdana" pitchFamily="34" charset="0"/>
                <a:ea typeface="Verdana" pitchFamily="34" charset="0"/>
                <a:cs typeface="Verdana" pitchFamily="34" charset="0"/>
              </a:rPr>
              <a:t>Tensão entre formação instrumental e formação integral, relacionada à tensão entre teoria e prática.</a:t>
            </a:r>
          </a:p>
          <a:p>
            <a:pPr algn="just" eaLnBrk="1" hangingPunct="1">
              <a:buFontTx/>
              <a:buNone/>
            </a:pPr>
            <a:endParaRPr lang="pt-BR" sz="1200" smtClean="0">
              <a:latin typeface="Verdana" pitchFamily="34" charset="0"/>
              <a:ea typeface="Verdana" pitchFamily="34" charset="0"/>
              <a:cs typeface="Verdana" pitchFamily="34" charset="0"/>
            </a:endParaRPr>
          </a:p>
          <a:p>
            <a:pPr algn="just" eaLnBrk="1" hangingPunct="1"/>
            <a:r>
              <a:rPr lang="pt-BR" sz="3000" smtClean="0">
                <a:latin typeface="Verdana" pitchFamily="34" charset="0"/>
                <a:ea typeface="Verdana" pitchFamily="34" charset="0"/>
                <a:cs typeface="Verdana" pitchFamily="34" charset="0"/>
              </a:rPr>
              <a:t>Oferta fortemente estruturada pela demanda e pela lógica do mercado de trabalho.</a:t>
            </a:r>
          </a:p>
          <a:p>
            <a:pPr algn="just" eaLnBrk="1" hangingPunct="1">
              <a:buFontTx/>
              <a:buNone/>
            </a:pPr>
            <a:endParaRPr lang="pt-BR" sz="1200" smtClean="0">
              <a:latin typeface="Verdana" pitchFamily="34" charset="0"/>
              <a:ea typeface="Verdana" pitchFamily="34" charset="0"/>
              <a:cs typeface="Verdana" pitchFamily="34" charset="0"/>
            </a:endParaRPr>
          </a:p>
          <a:p>
            <a:pPr algn="just" eaLnBrk="1" hangingPunct="1"/>
            <a:r>
              <a:rPr lang="pt-BR" sz="3000" smtClean="0">
                <a:latin typeface="Verdana" pitchFamily="34" charset="0"/>
                <a:ea typeface="Verdana" pitchFamily="34" charset="0"/>
                <a:cs typeface="Verdana" pitchFamily="34" charset="0"/>
              </a:rPr>
              <a:t>Distância importante das instituições em relação às políticas de educação e de saúde, exceto no que se refere ao caráter normativo.</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a:xfrm>
            <a:off x="1219200" y="228600"/>
            <a:ext cx="7239000" cy="1295400"/>
          </a:xfrm>
        </p:spPr>
        <p:txBody>
          <a:bodyPr/>
          <a:lstStyle/>
          <a:p>
            <a:pPr eaLnBrk="1" hangingPunct="1"/>
            <a:r>
              <a:rPr lang="es-AR" sz="3600" b="1" smtClean="0">
                <a:solidFill>
                  <a:schemeClr val="accent2"/>
                </a:solidFill>
                <a:latin typeface="Verdana" pitchFamily="34" charset="0"/>
                <a:ea typeface="Verdana" pitchFamily="34" charset="0"/>
                <a:cs typeface="Verdana" pitchFamily="34" charset="0"/>
              </a:rPr>
              <a:t>Tendências observadas: Etapa qualitativa</a:t>
            </a:r>
          </a:p>
        </p:txBody>
      </p:sp>
      <p:sp>
        <p:nvSpPr>
          <p:cNvPr id="36867" name="Espaço Reservado para Conteúdo 2"/>
          <p:cNvSpPr>
            <a:spLocks noGrp="1"/>
          </p:cNvSpPr>
          <p:nvPr>
            <p:ph idx="1"/>
          </p:nvPr>
        </p:nvSpPr>
        <p:spPr>
          <a:xfrm>
            <a:off x="457200" y="1676400"/>
            <a:ext cx="8382000" cy="4419600"/>
          </a:xfrm>
        </p:spPr>
        <p:txBody>
          <a:bodyPr/>
          <a:lstStyle/>
          <a:p>
            <a:pPr algn="just" eaLnBrk="1" hangingPunct="1"/>
            <a:r>
              <a:rPr lang="pt-BR" sz="2800" smtClean="0">
                <a:latin typeface="Verdana" pitchFamily="34" charset="0"/>
                <a:ea typeface="Verdana" pitchFamily="34" charset="0"/>
                <a:cs typeface="Verdana" pitchFamily="34" charset="0"/>
              </a:rPr>
              <a:t>A existência de um PPP/PEI parece tornar-se relevante somente como requisito/documento formal na maior parte das instituições formadoras.</a:t>
            </a:r>
          </a:p>
          <a:p>
            <a:pPr algn="just" eaLnBrk="1" hangingPunct="1">
              <a:buFontTx/>
              <a:buNone/>
            </a:pPr>
            <a:endParaRPr lang="pt-BR" sz="2800" smtClean="0">
              <a:latin typeface="Verdana" pitchFamily="34" charset="0"/>
              <a:ea typeface="Verdana" pitchFamily="34" charset="0"/>
              <a:cs typeface="Verdana" pitchFamily="34" charset="0"/>
            </a:endParaRPr>
          </a:p>
          <a:p>
            <a:pPr algn="just" eaLnBrk="1" hangingPunct="1"/>
            <a:r>
              <a:rPr lang="pt-BR" sz="2800" smtClean="0">
                <a:latin typeface="Verdana" pitchFamily="34" charset="0"/>
                <a:ea typeface="Verdana" pitchFamily="34" charset="0"/>
                <a:cs typeface="Verdana" pitchFamily="34" charset="0"/>
              </a:rPr>
              <a:t>De uma maneira geral, não há políticas claras de formação de docentes para a formação de técnicos. A demanda existente se volta mais às necessidades técnicas específicas que às dimensões pedagógicas.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a:xfrm>
            <a:off x="685800" y="304800"/>
            <a:ext cx="7772400" cy="1143000"/>
          </a:xfrm>
        </p:spPr>
        <p:txBody>
          <a:bodyPr/>
          <a:lstStyle/>
          <a:p>
            <a:pPr eaLnBrk="1" hangingPunct="1"/>
            <a:r>
              <a:rPr lang="pt-BR" b="1" smtClean="0">
                <a:solidFill>
                  <a:schemeClr val="accent2"/>
                </a:solidFill>
                <a:latin typeface="Verdana" pitchFamily="34" charset="0"/>
                <a:ea typeface="Verdana" pitchFamily="34" charset="0"/>
                <a:cs typeface="Verdana" pitchFamily="34" charset="0"/>
              </a:rPr>
              <a:t>Antecedentes</a:t>
            </a:r>
          </a:p>
        </p:txBody>
      </p:sp>
      <p:sp>
        <p:nvSpPr>
          <p:cNvPr id="8195" name="Espaço Reservado para Conteúdo 2"/>
          <p:cNvSpPr>
            <a:spLocks noGrp="1"/>
          </p:cNvSpPr>
          <p:nvPr>
            <p:ph idx="1"/>
          </p:nvPr>
        </p:nvSpPr>
        <p:spPr>
          <a:xfrm>
            <a:off x="323850" y="1628775"/>
            <a:ext cx="8569325" cy="4824413"/>
          </a:xfrm>
        </p:spPr>
        <p:txBody>
          <a:bodyPr/>
          <a:lstStyle/>
          <a:p>
            <a:pPr algn="just" eaLnBrk="1" hangingPunct="1">
              <a:buFont typeface="Wingdings" pitchFamily="2" charset="2"/>
              <a:buChar char="ü"/>
            </a:pPr>
            <a:r>
              <a:rPr lang="pt-BR" sz="2400" smtClean="0">
                <a:latin typeface="Verdana" pitchFamily="34" charset="0"/>
                <a:ea typeface="Verdana" pitchFamily="34" charset="0"/>
                <a:cs typeface="Verdana" pitchFamily="34" charset="0"/>
              </a:rPr>
              <a:t>Pesquisa “A Educação Profissional em Saúde no Brasil e nos países do Mercosul: perspectivas e limites para a formação integral de trabalhadores face aos desafios das políticas de saúde” (2007-2009).</a:t>
            </a:r>
          </a:p>
          <a:p>
            <a:pPr algn="just" eaLnBrk="1" hangingPunct="1">
              <a:buFont typeface="Wingdings" pitchFamily="2" charset="2"/>
              <a:buChar char="ü"/>
            </a:pPr>
            <a:r>
              <a:rPr lang="pt-BR" sz="2400" smtClean="0">
                <a:latin typeface="Verdana" pitchFamily="34" charset="0"/>
                <a:ea typeface="Verdana" pitchFamily="34" charset="0"/>
                <a:cs typeface="Verdana" pitchFamily="34" charset="0"/>
              </a:rPr>
              <a:t>Recomendações do Primeiro Documento de Manguinhos sobre a Formação dos Trabalhadores Técnicos em Saúde no Mercosul.</a:t>
            </a:r>
          </a:p>
          <a:p>
            <a:pPr algn="just" eaLnBrk="1" hangingPunct="1">
              <a:buFont typeface="Wingdings" pitchFamily="2" charset="2"/>
              <a:buChar char="ü"/>
            </a:pPr>
            <a:r>
              <a:rPr lang="pt-BR" sz="2400" smtClean="0">
                <a:latin typeface="Verdana" pitchFamily="34" charset="0"/>
                <a:ea typeface="Verdana" pitchFamily="34" charset="0"/>
                <a:cs typeface="Verdana" pitchFamily="34" charset="0"/>
              </a:rPr>
              <a:t>Reunião da Rede Internacional de Educação de Técnicos em Saúde (RETS) e da Rede de Escolas Técnicas de Saúde da UNASUL (Rio de Janeiro, 2009).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p:txBody>
          <a:bodyPr/>
          <a:lstStyle/>
          <a:p>
            <a:pPr eaLnBrk="1" hangingPunct="1"/>
            <a:r>
              <a:rPr lang="es-AR" b="1" smtClean="0">
                <a:solidFill>
                  <a:schemeClr val="accent2"/>
                </a:solidFill>
                <a:latin typeface="Verdana" pitchFamily="34" charset="0"/>
                <a:ea typeface="Verdana" pitchFamily="34" charset="0"/>
                <a:cs typeface="Verdana" pitchFamily="34" charset="0"/>
              </a:rPr>
              <a:t>Equipe da Pesquisa</a:t>
            </a:r>
          </a:p>
        </p:txBody>
      </p:sp>
      <p:sp>
        <p:nvSpPr>
          <p:cNvPr id="9219" name="Espaço Reservado para Conteúdo 2"/>
          <p:cNvSpPr>
            <a:spLocks noGrp="1"/>
          </p:cNvSpPr>
          <p:nvPr>
            <p:ph idx="1"/>
          </p:nvPr>
        </p:nvSpPr>
        <p:spPr/>
        <p:txBody>
          <a:bodyPr/>
          <a:lstStyle/>
          <a:p>
            <a:pPr marL="0" indent="0" algn="just" eaLnBrk="1" hangingPunct="1">
              <a:buFontTx/>
              <a:buNone/>
            </a:pPr>
            <a:r>
              <a:rPr lang="pt-BR" sz="2400" b="1" noProof="1" smtClean="0">
                <a:latin typeface="Verdana" pitchFamily="34" charset="0"/>
                <a:ea typeface="Verdana" pitchFamily="34" charset="0"/>
                <a:cs typeface="Verdana" pitchFamily="34" charset="0"/>
              </a:rPr>
              <a:t>Equipe Coordenadora EPSJV</a:t>
            </a:r>
            <a:r>
              <a:rPr lang="pt-BR" sz="2400" b="1" smtClean="0">
                <a:latin typeface="Verdana" pitchFamily="34" charset="0"/>
                <a:ea typeface="Verdana" pitchFamily="34" charset="0"/>
                <a:cs typeface="Verdana" pitchFamily="34" charset="0"/>
              </a:rPr>
              <a:t> (Brasil)</a:t>
            </a:r>
            <a:r>
              <a:rPr lang="pt-BR" sz="2400" b="1" noProof="1" smtClean="0">
                <a:latin typeface="Verdana" pitchFamily="34" charset="0"/>
                <a:ea typeface="Verdana" pitchFamily="34" charset="0"/>
                <a:cs typeface="Verdana" pitchFamily="34" charset="0"/>
              </a:rPr>
              <a:t>:</a:t>
            </a:r>
          </a:p>
          <a:p>
            <a:pPr marL="0" indent="0" algn="just" eaLnBrk="1" hangingPunct="1"/>
            <a:r>
              <a:rPr lang="pt-BR" sz="2400" smtClean="0">
                <a:latin typeface="Verdana" pitchFamily="34" charset="0"/>
                <a:ea typeface="Verdana" pitchFamily="34" charset="0"/>
                <a:cs typeface="Verdana" pitchFamily="34" charset="0"/>
              </a:rPr>
              <a:t> </a:t>
            </a:r>
            <a:r>
              <a:rPr lang="pt-BR" sz="2400" noProof="1" smtClean="0">
                <a:latin typeface="Verdana" pitchFamily="34" charset="0"/>
                <a:ea typeface="Verdana" pitchFamily="34" charset="0"/>
                <a:cs typeface="Verdana" pitchFamily="34" charset="0"/>
              </a:rPr>
              <a:t>Marcela Pronko (coord. geral)</a:t>
            </a:r>
          </a:p>
          <a:p>
            <a:pPr marL="0" indent="0" algn="just" eaLnBrk="1" hangingPunct="1"/>
            <a:r>
              <a:rPr lang="pt-BR" sz="2400" smtClean="0">
                <a:latin typeface="Verdana" pitchFamily="34" charset="0"/>
                <a:ea typeface="Verdana" pitchFamily="34" charset="0"/>
                <a:cs typeface="Verdana" pitchFamily="34" charset="0"/>
              </a:rPr>
              <a:t> </a:t>
            </a:r>
            <a:r>
              <a:rPr lang="pt-BR" sz="2400" noProof="1" smtClean="0">
                <a:latin typeface="Verdana" pitchFamily="34" charset="0"/>
                <a:ea typeface="Verdana" pitchFamily="34" charset="0"/>
                <a:cs typeface="Verdana" pitchFamily="34" charset="0"/>
              </a:rPr>
              <a:t>Anakeila Stauffer</a:t>
            </a:r>
          </a:p>
          <a:p>
            <a:pPr marL="0" indent="0" algn="just" eaLnBrk="1" hangingPunct="1"/>
            <a:r>
              <a:rPr lang="pt-BR" sz="2400" smtClean="0">
                <a:latin typeface="Verdana" pitchFamily="34" charset="0"/>
                <a:ea typeface="Verdana" pitchFamily="34" charset="0"/>
                <a:cs typeface="Verdana" pitchFamily="34" charset="0"/>
              </a:rPr>
              <a:t> </a:t>
            </a:r>
            <a:r>
              <a:rPr lang="pt-BR" sz="2400" noProof="1" smtClean="0">
                <a:latin typeface="Verdana" pitchFamily="34" charset="0"/>
                <a:ea typeface="Verdana" pitchFamily="34" charset="0"/>
                <a:cs typeface="Verdana" pitchFamily="34" charset="0"/>
              </a:rPr>
              <a:t>Anamaria Corbo</a:t>
            </a:r>
          </a:p>
          <a:p>
            <a:pPr marL="0" indent="0" algn="just" eaLnBrk="1" hangingPunct="1"/>
            <a:r>
              <a:rPr lang="pt-BR" sz="2400" smtClean="0">
                <a:latin typeface="Verdana" pitchFamily="34" charset="0"/>
                <a:ea typeface="Verdana" pitchFamily="34" charset="0"/>
                <a:cs typeface="Verdana" pitchFamily="34" charset="0"/>
              </a:rPr>
              <a:t> </a:t>
            </a:r>
            <a:r>
              <a:rPr lang="pt-BR" sz="2400" noProof="1" smtClean="0">
                <a:latin typeface="Verdana" pitchFamily="34" charset="0"/>
                <a:ea typeface="Verdana" pitchFamily="34" charset="0"/>
                <a:cs typeface="Verdana" pitchFamily="34" charset="0"/>
              </a:rPr>
              <a:t>Claudio Barr</a:t>
            </a:r>
            <a:r>
              <a:rPr lang="pt-BR" sz="2400" smtClean="0">
                <a:latin typeface="Verdana" pitchFamily="34" charset="0"/>
                <a:ea typeface="Verdana" pitchFamily="34" charset="0"/>
                <a:cs typeface="Verdana" pitchFamily="34" charset="0"/>
              </a:rPr>
              <a:t>í</a:t>
            </a:r>
            <a:r>
              <a:rPr lang="pt-BR" sz="2400" noProof="1" smtClean="0">
                <a:latin typeface="Verdana" pitchFamily="34" charset="0"/>
                <a:ea typeface="Verdana" pitchFamily="34" charset="0"/>
                <a:cs typeface="Verdana" pitchFamily="34" charset="0"/>
              </a:rPr>
              <a:t>a</a:t>
            </a:r>
          </a:p>
          <a:p>
            <a:pPr marL="0" indent="0" algn="just" eaLnBrk="1" hangingPunct="1"/>
            <a:r>
              <a:rPr lang="pt-BR" sz="2400" smtClean="0">
                <a:latin typeface="Verdana" pitchFamily="34" charset="0"/>
                <a:ea typeface="Verdana" pitchFamily="34" charset="0"/>
                <a:cs typeface="Verdana" pitchFamily="34" charset="0"/>
              </a:rPr>
              <a:t> </a:t>
            </a:r>
            <a:r>
              <a:rPr lang="pt-BR" sz="2400" noProof="1" smtClean="0">
                <a:latin typeface="Verdana" pitchFamily="34" charset="0"/>
                <a:ea typeface="Verdana" pitchFamily="34" charset="0"/>
                <a:cs typeface="Verdana" pitchFamily="34" charset="0"/>
              </a:rPr>
              <a:t>Muza Velasques</a:t>
            </a:r>
          </a:p>
          <a:p>
            <a:pPr marL="0" indent="0" algn="just" eaLnBrk="1" hangingPunct="1"/>
            <a:r>
              <a:rPr lang="pt-BR" sz="2400" smtClean="0">
                <a:latin typeface="Verdana" pitchFamily="34" charset="0"/>
                <a:ea typeface="Verdana" pitchFamily="34" charset="0"/>
                <a:cs typeface="Verdana" pitchFamily="34" charset="0"/>
              </a:rPr>
              <a:t> </a:t>
            </a:r>
            <a:r>
              <a:rPr lang="pt-BR" sz="2400" noProof="1" smtClean="0">
                <a:latin typeface="Verdana" pitchFamily="34" charset="0"/>
                <a:ea typeface="Verdana" pitchFamily="34" charset="0"/>
                <a:cs typeface="Verdana" pitchFamily="34" charset="0"/>
              </a:rPr>
              <a:t>Renata Reis</a:t>
            </a:r>
          </a:p>
          <a:p>
            <a:pPr marL="0" indent="0" algn="just" eaLnBrk="1" hangingPunct="1">
              <a:buFontTx/>
              <a:buNone/>
            </a:pPr>
            <a:endParaRPr lang="pt-BR" sz="2400" i="1" smtClean="0">
              <a:latin typeface="Verdana" pitchFamily="34" charset="0"/>
              <a:ea typeface="Verdana" pitchFamily="34" charset="0"/>
              <a:cs typeface="Verdana" pitchFamily="34" charset="0"/>
            </a:endParaRPr>
          </a:p>
          <a:p>
            <a:pPr marL="0" indent="0" algn="just" eaLnBrk="1" hangingPunct="1">
              <a:buFontTx/>
              <a:buNone/>
            </a:pPr>
            <a:r>
              <a:rPr lang="pt-BR" sz="2400" i="1" noProof="1" smtClean="0">
                <a:latin typeface="Verdana" pitchFamily="34" charset="0"/>
                <a:ea typeface="Verdana" pitchFamily="34" charset="0"/>
                <a:cs typeface="Verdana" pitchFamily="34" charset="0"/>
              </a:rPr>
              <a:t>Participaram também: </a:t>
            </a:r>
            <a:r>
              <a:rPr lang="pt-BR" sz="2400" noProof="1" smtClean="0">
                <a:latin typeface="Verdana" pitchFamily="34" charset="0"/>
                <a:ea typeface="Verdana" pitchFamily="34" charset="0"/>
                <a:cs typeface="Verdana" pitchFamily="34" charset="0"/>
              </a:rPr>
              <a:t>Julio Lima, Ana Lúcia Pontes, Márcio Candeias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685800" y="1600200"/>
            <a:ext cx="8153400" cy="4708525"/>
          </a:xfrm>
        </p:spPr>
        <p:txBody>
          <a:bodyPr/>
          <a:lstStyle/>
          <a:p>
            <a:pPr algn="just" eaLnBrk="1" hangingPunct="1"/>
            <a:r>
              <a:rPr lang="es-AR" sz="2400" smtClean="0">
                <a:solidFill>
                  <a:schemeClr val="tx1"/>
                </a:solidFill>
                <a:latin typeface="Verdana" pitchFamily="34" charset="0"/>
                <a:ea typeface="Verdana" pitchFamily="34" charset="0"/>
                <a:cs typeface="Verdana" pitchFamily="34" charset="0"/>
              </a:rPr>
              <a:t>Instituto de Investigaciones en Salud Pública, Universidad de Buenos Aires - </a:t>
            </a:r>
            <a:r>
              <a:rPr lang="pt-BR" sz="2400" smtClean="0">
                <a:solidFill>
                  <a:schemeClr val="tx1"/>
                </a:solidFill>
                <a:latin typeface="Verdana" pitchFamily="34" charset="0"/>
                <a:ea typeface="Verdana" pitchFamily="34" charset="0"/>
                <a:cs typeface="Verdana" pitchFamily="34" charset="0"/>
              </a:rPr>
              <a:t/>
            </a:r>
            <a:br>
              <a:rPr lang="pt-BR" sz="2400" smtClean="0">
                <a:solidFill>
                  <a:schemeClr val="tx1"/>
                </a:solidFill>
                <a:latin typeface="Verdana" pitchFamily="34" charset="0"/>
                <a:ea typeface="Verdana" pitchFamily="34" charset="0"/>
                <a:cs typeface="Verdana" pitchFamily="34" charset="0"/>
              </a:rPr>
            </a:br>
            <a:r>
              <a:rPr lang="es-AR" sz="2400" smtClean="0">
                <a:solidFill>
                  <a:schemeClr val="tx1"/>
                </a:solidFill>
                <a:latin typeface="Verdana" pitchFamily="34" charset="0"/>
                <a:ea typeface="Verdana" pitchFamily="34" charset="0"/>
                <a:cs typeface="Verdana" pitchFamily="34" charset="0"/>
              </a:rPr>
              <a:t>“La educación profesional de los trabajadores técnicos de la salud en la argentina. Primera etapa: un estudio descriptivo, cuantitativo y transversal sobre la formación superior terciaria y universitaria”.</a:t>
            </a:r>
            <a:r>
              <a:rPr lang="pt-BR" sz="2400" smtClean="0">
                <a:solidFill>
                  <a:schemeClr val="tx1"/>
                </a:solidFill>
                <a:latin typeface="Verdana" pitchFamily="34" charset="0"/>
                <a:ea typeface="Verdana" pitchFamily="34" charset="0"/>
                <a:cs typeface="Verdana" pitchFamily="34" charset="0"/>
              </a:rPr>
              <a:t/>
            </a:r>
            <a:br>
              <a:rPr lang="pt-BR" sz="2400" smtClean="0">
                <a:solidFill>
                  <a:schemeClr val="tx1"/>
                </a:solidFill>
                <a:latin typeface="Verdana" pitchFamily="34" charset="0"/>
                <a:ea typeface="Verdana" pitchFamily="34" charset="0"/>
                <a:cs typeface="Verdana" pitchFamily="34" charset="0"/>
              </a:rPr>
            </a:br>
            <a:r>
              <a:rPr lang="pt-BR" sz="2400" smtClean="0">
                <a:solidFill>
                  <a:schemeClr val="tx1"/>
                </a:solidFill>
                <a:latin typeface="Verdana" pitchFamily="34" charset="0"/>
                <a:ea typeface="Verdana" pitchFamily="34" charset="0"/>
                <a:cs typeface="Verdana" pitchFamily="34" charset="0"/>
              </a:rPr>
              <a:t/>
            </a:r>
            <a:br>
              <a:rPr lang="pt-BR" sz="2400" smtClean="0">
                <a:solidFill>
                  <a:schemeClr val="tx1"/>
                </a:solidFill>
                <a:latin typeface="Verdana" pitchFamily="34" charset="0"/>
                <a:ea typeface="Verdana" pitchFamily="34" charset="0"/>
                <a:cs typeface="Verdana" pitchFamily="34" charset="0"/>
              </a:rPr>
            </a:br>
            <a:r>
              <a:rPr lang="pt-BR" sz="2400" smtClean="0">
                <a:solidFill>
                  <a:schemeClr val="tx1"/>
                </a:solidFill>
                <a:latin typeface="Verdana" pitchFamily="34" charset="0"/>
                <a:ea typeface="Verdana" pitchFamily="34" charset="0"/>
                <a:cs typeface="Verdana" pitchFamily="34" charset="0"/>
              </a:rPr>
              <a:t>A</a:t>
            </a:r>
            <a:r>
              <a:rPr lang="es-AR" sz="2400" smtClean="0">
                <a:solidFill>
                  <a:schemeClr val="tx1"/>
                </a:solidFill>
                <a:latin typeface="Verdana" pitchFamily="34" charset="0"/>
                <a:ea typeface="Verdana" pitchFamily="34" charset="0"/>
                <a:cs typeface="Verdana" pitchFamily="34" charset="0"/>
              </a:rPr>
              <a:t>no: 2010-2011</a:t>
            </a:r>
            <a:r>
              <a:rPr lang="es-AR" sz="2400" smtClean="0">
                <a:solidFill>
                  <a:schemeClr val="tx1"/>
                </a:solidFill>
                <a:latin typeface="Verdana" pitchFamily="34" charset="0"/>
              </a:rPr>
              <a:t>.</a:t>
            </a:r>
          </a:p>
        </p:txBody>
      </p:sp>
      <p:sp>
        <p:nvSpPr>
          <p:cNvPr id="10243" name="Rectangle 1026"/>
          <p:cNvSpPr>
            <a:spLocks noChangeArrowheads="1"/>
          </p:cNvSpPr>
          <p:nvPr/>
        </p:nvSpPr>
        <p:spPr bwMode="auto">
          <a:xfrm>
            <a:off x="1295400" y="558800"/>
            <a:ext cx="7380288" cy="1249363"/>
          </a:xfrm>
          <a:prstGeom prst="rect">
            <a:avLst/>
          </a:prstGeom>
          <a:noFill/>
          <a:ln w="9525">
            <a:noFill/>
            <a:miter lim="800000"/>
            <a:headEnd/>
            <a:tailEnd/>
          </a:ln>
        </p:spPr>
        <p:txBody>
          <a:bodyPr wrap="none">
            <a:spAutoFit/>
          </a:bodyPr>
          <a:lstStyle/>
          <a:p>
            <a:pPr algn="ctr"/>
            <a:r>
              <a:rPr lang="es-AR" sz="2800" b="1">
                <a:latin typeface="Verdana" pitchFamily="34" charset="0"/>
                <a:ea typeface="Verdana" pitchFamily="34" charset="0"/>
                <a:cs typeface="Verdana" pitchFamily="34" charset="0"/>
              </a:rPr>
              <a:t>ARGENTINA</a:t>
            </a:r>
            <a:r>
              <a:rPr lang="es-AR" b="1">
                <a:latin typeface="Verdana" pitchFamily="34" charset="0"/>
                <a:ea typeface="Verdana" pitchFamily="34" charset="0"/>
                <a:cs typeface="Verdana" pitchFamily="34" charset="0"/>
              </a:rPr>
              <a:t> </a:t>
            </a:r>
            <a:r>
              <a:rPr lang="pt-BR">
                <a:latin typeface="Verdana" pitchFamily="34" charset="0"/>
                <a:ea typeface="Verdana" pitchFamily="34" charset="0"/>
                <a:cs typeface="Verdana" pitchFamily="34" charset="0"/>
              </a:rPr>
              <a:t/>
            </a:r>
            <a:br>
              <a:rPr lang="pt-BR">
                <a:latin typeface="Verdana" pitchFamily="34" charset="0"/>
                <a:ea typeface="Verdana" pitchFamily="34" charset="0"/>
                <a:cs typeface="Verdana" pitchFamily="34" charset="0"/>
              </a:rPr>
            </a:br>
            <a:r>
              <a:rPr lang="es-AR" b="1">
                <a:latin typeface="Verdana" pitchFamily="34" charset="0"/>
                <a:ea typeface="Verdana" pitchFamily="34" charset="0"/>
                <a:cs typeface="Verdana" pitchFamily="34" charset="0"/>
              </a:rPr>
              <a:t>EQUIPE DA PESQUISA – PRIMEIRA ETAPA</a:t>
            </a:r>
            <a:r>
              <a:rPr lang="pt-BR">
                <a:latin typeface="Verdana" pitchFamily="34" charset="0"/>
                <a:ea typeface="Verdana" pitchFamily="34" charset="0"/>
                <a:cs typeface="Verdana" pitchFamily="34" charset="0"/>
              </a:rPr>
              <a:t/>
            </a:r>
            <a:br>
              <a:rPr lang="pt-BR">
                <a:latin typeface="Verdana" pitchFamily="34" charset="0"/>
                <a:ea typeface="Verdana" pitchFamily="34" charset="0"/>
                <a:cs typeface="Verdana" pitchFamily="34" charset="0"/>
              </a:rPr>
            </a:br>
            <a:endParaRPr lang="pt-BR">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p:txBody>
          <a:bodyPr/>
          <a:lstStyle/>
          <a:p>
            <a:pPr eaLnBrk="1" hangingPunct="1"/>
            <a:r>
              <a:rPr lang="es-AR" b="1" smtClean="0">
                <a:solidFill>
                  <a:schemeClr val="accent2"/>
                </a:solidFill>
                <a:latin typeface="Verdana" pitchFamily="34" charset="0"/>
                <a:ea typeface="Verdana" pitchFamily="34" charset="0"/>
                <a:cs typeface="Verdana" pitchFamily="34" charset="0"/>
              </a:rPr>
              <a:t>Participantes</a:t>
            </a:r>
          </a:p>
        </p:txBody>
      </p:sp>
      <p:sp>
        <p:nvSpPr>
          <p:cNvPr id="11267" name="Espaço Reservado para Conteúdo 2"/>
          <p:cNvSpPr>
            <a:spLocks noGrp="1"/>
          </p:cNvSpPr>
          <p:nvPr>
            <p:ph idx="1"/>
          </p:nvPr>
        </p:nvSpPr>
        <p:spPr/>
        <p:txBody>
          <a:bodyPr/>
          <a:lstStyle/>
          <a:p>
            <a:pPr marL="0" indent="0" eaLnBrk="1" hangingPunct="1">
              <a:buFontTx/>
              <a:buNone/>
            </a:pPr>
            <a:r>
              <a:rPr lang="es-AR" sz="2400" b="1" smtClean="0">
                <a:latin typeface="Verdana" pitchFamily="34" charset="0"/>
                <a:ea typeface="Verdana" pitchFamily="34" charset="0"/>
                <a:cs typeface="Verdana" pitchFamily="34" charset="0"/>
              </a:rPr>
              <a:t>Coordenador: </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Graciela Laplacette</a:t>
            </a:r>
            <a:endParaRPr lang="pt-BR" sz="2400" b="1" smtClean="0">
              <a:latin typeface="Verdana" pitchFamily="34" charset="0"/>
              <a:ea typeface="Verdana" pitchFamily="34" charset="0"/>
              <a:cs typeface="Verdana" pitchFamily="34" charset="0"/>
            </a:endParaRPr>
          </a:p>
          <a:p>
            <a:pPr marL="0" indent="0" eaLnBrk="1" hangingPunct="1">
              <a:buFontTx/>
              <a:buNone/>
            </a:pPr>
            <a:endParaRPr lang="es-AR" sz="2400" b="1" smtClean="0">
              <a:latin typeface="Verdana" pitchFamily="34" charset="0"/>
              <a:ea typeface="Verdana" pitchFamily="34" charset="0"/>
              <a:cs typeface="Verdana" pitchFamily="34" charset="0"/>
            </a:endParaRPr>
          </a:p>
          <a:p>
            <a:pPr marL="0" indent="0" eaLnBrk="1" hangingPunct="1">
              <a:buFontTx/>
              <a:buNone/>
            </a:pPr>
            <a:r>
              <a:rPr lang="es-AR" sz="2400" b="1" smtClean="0">
                <a:latin typeface="Verdana" pitchFamily="34" charset="0"/>
                <a:ea typeface="Verdana" pitchFamily="34" charset="0"/>
                <a:cs typeface="Verdana" pitchFamily="34" charset="0"/>
              </a:rPr>
              <a:t>Bolsistas: </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María del Carmen Cadile</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Karina Faccia </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Joke Heymans</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María Alejandra Mazzitelli</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Hugo Saulo</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Natalia Suárez</a:t>
            </a:r>
            <a:r>
              <a:rPr lang="es-AR"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a:xfrm>
            <a:off x="611188" y="620713"/>
            <a:ext cx="7772400" cy="1131887"/>
          </a:xfrm>
        </p:spPr>
        <p:txBody>
          <a:bodyPr/>
          <a:lstStyle/>
          <a:p>
            <a:pPr eaLnBrk="1" hangingPunct="1"/>
            <a:r>
              <a:rPr lang="es-AR" sz="2800" b="1" smtClean="0">
                <a:solidFill>
                  <a:schemeClr val="tx1"/>
                </a:solidFill>
                <a:latin typeface="Verdana" pitchFamily="34" charset="0"/>
                <a:ea typeface="Verdana" pitchFamily="34" charset="0"/>
                <a:cs typeface="Verdana" pitchFamily="34" charset="0"/>
              </a:rPr>
              <a:t>ARGENTINA</a:t>
            </a:r>
            <a:r>
              <a:rPr lang="es-AR" sz="2400" b="1" smtClean="0">
                <a:latin typeface="Verdana" pitchFamily="34" charset="0"/>
                <a:ea typeface="Verdana" pitchFamily="34" charset="0"/>
                <a:cs typeface="Verdana" pitchFamily="34" charset="0"/>
              </a:rPr>
              <a:t> </a:t>
            </a:r>
            <a:br>
              <a:rPr lang="es-AR" sz="2400" b="1" smtClean="0">
                <a:latin typeface="Verdana" pitchFamily="34" charset="0"/>
                <a:ea typeface="Verdana" pitchFamily="34" charset="0"/>
                <a:cs typeface="Verdana" pitchFamily="34" charset="0"/>
              </a:rPr>
            </a:br>
            <a:r>
              <a:rPr lang="es-AR" sz="2400" b="1" smtClean="0">
                <a:latin typeface="Verdana" pitchFamily="34" charset="0"/>
                <a:ea typeface="Verdana" pitchFamily="34" charset="0"/>
                <a:cs typeface="Verdana" pitchFamily="34" charset="0"/>
              </a:rPr>
              <a:t>EQUIPE DA PESQUISA – SEGUNDA ETAPA</a:t>
            </a:r>
          </a:p>
        </p:txBody>
      </p:sp>
      <p:sp>
        <p:nvSpPr>
          <p:cNvPr id="12291" name="Rectangle 1026"/>
          <p:cNvSpPr>
            <a:spLocks noChangeArrowheads="1"/>
          </p:cNvSpPr>
          <p:nvPr/>
        </p:nvSpPr>
        <p:spPr bwMode="auto">
          <a:xfrm>
            <a:off x="304800" y="2057400"/>
            <a:ext cx="8305800" cy="3743325"/>
          </a:xfrm>
          <a:prstGeom prst="rect">
            <a:avLst/>
          </a:prstGeom>
          <a:noFill/>
          <a:ln w="9525">
            <a:noFill/>
            <a:miter lim="800000"/>
            <a:headEnd/>
            <a:tailEnd/>
          </a:ln>
        </p:spPr>
        <p:txBody>
          <a:bodyPr>
            <a:spAutoFit/>
          </a:bodyPr>
          <a:lstStyle/>
          <a:p>
            <a:pPr algn="just"/>
            <a:r>
              <a:rPr lang="es-AR">
                <a:solidFill>
                  <a:schemeClr val="tx2"/>
                </a:solidFill>
                <a:latin typeface="Verdana" pitchFamily="34" charset="0"/>
                <a:ea typeface="Verdana" pitchFamily="34" charset="0"/>
                <a:cs typeface="Verdana" pitchFamily="34" charset="0"/>
              </a:rPr>
              <a:t>Instituto de Investigaciones en Salud Pública, Universidad de Buenos Aires -</a:t>
            </a:r>
            <a:r>
              <a:rPr lang="pt-BR">
                <a:solidFill>
                  <a:schemeClr val="tx2"/>
                </a:solidFill>
                <a:latin typeface="Verdana" pitchFamily="34" charset="0"/>
                <a:ea typeface="Verdana" pitchFamily="34" charset="0"/>
                <a:cs typeface="Verdana" pitchFamily="34" charset="0"/>
              </a:rPr>
              <a:t/>
            </a:r>
            <a:br>
              <a:rPr lang="pt-BR">
                <a:solidFill>
                  <a:schemeClr val="tx2"/>
                </a:solidFill>
                <a:latin typeface="Verdana" pitchFamily="34" charset="0"/>
                <a:ea typeface="Verdana" pitchFamily="34" charset="0"/>
                <a:cs typeface="Verdana" pitchFamily="34" charset="0"/>
              </a:rPr>
            </a:br>
            <a:r>
              <a:rPr lang="es-AR">
                <a:solidFill>
                  <a:schemeClr val="tx2"/>
                </a:solidFill>
                <a:latin typeface="Verdana" pitchFamily="34" charset="0"/>
                <a:ea typeface="Verdana" pitchFamily="34" charset="0"/>
                <a:cs typeface="Verdana" pitchFamily="34" charset="0"/>
              </a:rPr>
              <a:t>“La educación profesional de los trabajadores técnicos de la salud en la Argentina. Los casos de Enfermería, Radiología, Hemoterapia y Laboratorio. Segunda etapa: un estudio descriptivo, cualitativo y transversal sobre la formación superior terciaria y universitaria”. </a:t>
            </a:r>
            <a:r>
              <a:rPr lang="pt-BR">
                <a:solidFill>
                  <a:schemeClr val="tx2"/>
                </a:solidFill>
                <a:latin typeface="Verdana" pitchFamily="34" charset="0"/>
                <a:ea typeface="Verdana" pitchFamily="34" charset="0"/>
                <a:cs typeface="Verdana" pitchFamily="34" charset="0"/>
              </a:rPr>
              <a:t/>
            </a:r>
            <a:br>
              <a:rPr lang="pt-BR">
                <a:solidFill>
                  <a:schemeClr val="tx2"/>
                </a:solidFill>
                <a:latin typeface="Verdana" pitchFamily="34" charset="0"/>
                <a:ea typeface="Verdana" pitchFamily="34" charset="0"/>
                <a:cs typeface="Verdana" pitchFamily="34" charset="0"/>
              </a:rPr>
            </a:br>
            <a:endParaRPr lang="pt-BR">
              <a:solidFill>
                <a:schemeClr val="tx2"/>
              </a:solidFill>
              <a:latin typeface="Verdana" pitchFamily="34" charset="0"/>
              <a:ea typeface="Verdana" pitchFamily="34" charset="0"/>
              <a:cs typeface="Verdana" pitchFamily="34" charset="0"/>
            </a:endParaRPr>
          </a:p>
          <a:p>
            <a:pPr algn="just"/>
            <a:r>
              <a:rPr lang="es-AR">
                <a:solidFill>
                  <a:schemeClr val="tx2"/>
                </a:solidFill>
                <a:latin typeface="Verdana" pitchFamily="34" charset="0"/>
                <a:ea typeface="Verdana" pitchFamily="34" charset="0"/>
                <a:cs typeface="Verdana" pitchFamily="34" charset="0"/>
              </a:rPr>
              <a:t>Ano: 2012-2013.</a:t>
            </a:r>
            <a:endParaRPr lang="pt-BR">
              <a:solidFill>
                <a:schemeClr val="tx2"/>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2"/>
          <p:cNvSpPr>
            <a:spLocks noGrp="1"/>
          </p:cNvSpPr>
          <p:nvPr>
            <p:ph type="title"/>
          </p:nvPr>
        </p:nvSpPr>
        <p:spPr>
          <a:xfrm>
            <a:off x="762000" y="228600"/>
            <a:ext cx="7772400" cy="1143000"/>
          </a:xfrm>
        </p:spPr>
        <p:txBody>
          <a:bodyPr/>
          <a:lstStyle/>
          <a:p>
            <a:pPr eaLnBrk="1" hangingPunct="1"/>
            <a:r>
              <a:rPr lang="es-AR" b="1" smtClean="0">
                <a:solidFill>
                  <a:schemeClr val="accent2"/>
                </a:solidFill>
                <a:latin typeface="Verdana" pitchFamily="34" charset="0"/>
                <a:ea typeface="Verdana" pitchFamily="34" charset="0"/>
                <a:cs typeface="Verdana" pitchFamily="34" charset="0"/>
              </a:rPr>
              <a:t>Participantes</a:t>
            </a:r>
          </a:p>
        </p:txBody>
      </p:sp>
      <p:sp>
        <p:nvSpPr>
          <p:cNvPr id="13315" name="Espaço Reservado para Conteúdo 3"/>
          <p:cNvSpPr>
            <a:spLocks noGrp="1"/>
          </p:cNvSpPr>
          <p:nvPr>
            <p:ph idx="1"/>
          </p:nvPr>
        </p:nvSpPr>
        <p:spPr/>
        <p:txBody>
          <a:bodyPr/>
          <a:lstStyle/>
          <a:p>
            <a:pPr marL="0" indent="0" eaLnBrk="1" hangingPunct="1">
              <a:buFontTx/>
              <a:buNone/>
            </a:pPr>
            <a:r>
              <a:rPr lang="es-AR" sz="2400" b="1" smtClean="0">
                <a:latin typeface="Verdana" pitchFamily="34" charset="0"/>
                <a:ea typeface="Verdana" pitchFamily="34" charset="0"/>
                <a:cs typeface="Verdana" pitchFamily="34" charset="0"/>
              </a:rPr>
              <a:t>Coordenador: </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Graciela Laplacette</a:t>
            </a:r>
            <a:endParaRPr lang="pt-BR" sz="2400" b="1" smtClean="0">
              <a:latin typeface="Verdana" pitchFamily="34" charset="0"/>
              <a:ea typeface="Verdana" pitchFamily="34" charset="0"/>
              <a:cs typeface="Verdana" pitchFamily="34" charset="0"/>
            </a:endParaRPr>
          </a:p>
          <a:p>
            <a:pPr marL="0" indent="0" eaLnBrk="1" hangingPunct="1">
              <a:buFontTx/>
              <a:buNone/>
            </a:pPr>
            <a:endParaRPr lang="es-AR" sz="2400" b="1" smtClean="0">
              <a:latin typeface="Verdana" pitchFamily="34" charset="0"/>
              <a:ea typeface="Verdana" pitchFamily="34" charset="0"/>
              <a:cs typeface="Verdana" pitchFamily="34" charset="0"/>
            </a:endParaRPr>
          </a:p>
          <a:p>
            <a:pPr marL="0" indent="0" eaLnBrk="1" hangingPunct="1">
              <a:buFontTx/>
              <a:buNone/>
            </a:pPr>
            <a:r>
              <a:rPr lang="es-AR" sz="2400" b="1" smtClean="0">
                <a:latin typeface="Verdana" pitchFamily="34" charset="0"/>
                <a:ea typeface="Verdana" pitchFamily="34" charset="0"/>
                <a:cs typeface="Verdana" pitchFamily="34" charset="0"/>
              </a:rPr>
              <a:t>Bolsistas: </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Victoria Barreda</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María del Carmen Cadile</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Karina Faccia</a:t>
            </a:r>
            <a:endParaRPr lang="pt-BR" sz="2400" b="1" smtClean="0">
              <a:latin typeface="Verdana" pitchFamily="34" charset="0"/>
              <a:ea typeface="Verdana" pitchFamily="34" charset="0"/>
              <a:cs typeface="Verdana" pitchFamily="34" charset="0"/>
            </a:endParaRPr>
          </a:p>
          <a:p>
            <a:pPr marL="0" indent="0" eaLnBrk="1" hangingPunct="1"/>
            <a:r>
              <a:rPr lang="es-AR" sz="2400" smtClean="0">
                <a:latin typeface="Verdana" pitchFamily="34" charset="0"/>
                <a:ea typeface="Verdana" pitchFamily="34" charset="0"/>
                <a:cs typeface="Verdana" pitchFamily="34" charset="0"/>
              </a:rPr>
              <a:t> Cecilia Astegiano</a:t>
            </a:r>
            <a:endParaRPr lang="es-AR" sz="2400" smtClean="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1_Fluxo">
      <a:majorFont>
        <a:latin typeface=""/>
        <a:ea typeface=""/>
        <a:cs typeface=""/>
      </a:majorFont>
      <a:minorFont>
        <a:latin typeface=""/>
        <a:ea typeface=""/>
        <a:cs typeface=""/>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1220</TotalTime>
  <Words>2004</Words>
  <Application>Microsoft Office PowerPoint</Application>
  <PresentationFormat>Apresentação na tela (4:3)</PresentationFormat>
  <Paragraphs>252</Paragraphs>
  <Slides>32</Slides>
  <Notes>0</Notes>
  <HiddenSlides>0</HiddenSlides>
  <MMClips>0</MMClips>
  <ScaleCrop>false</ScaleCrop>
  <HeadingPairs>
    <vt:vector size="6" baseType="variant">
      <vt:variant>
        <vt:lpstr>Fontes usadas</vt:lpstr>
      </vt:variant>
      <vt:variant>
        <vt:i4>8</vt:i4>
      </vt:variant>
      <vt:variant>
        <vt:lpstr>Tema</vt:lpstr>
      </vt:variant>
      <vt:variant>
        <vt:i4>3</vt:i4>
      </vt:variant>
      <vt:variant>
        <vt:lpstr>Títulos de slides</vt:lpstr>
      </vt:variant>
      <vt:variant>
        <vt:i4>32</vt:i4>
      </vt:variant>
    </vt:vector>
  </HeadingPairs>
  <TitlesOfParts>
    <vt:vector size="43" baseType="lpstr">
      <vt:lpstr>Times New Roman</vt:lpstr>
      <vt:lpstr>Arial</vt:lpstr>
      <vt:lpstr>Calibri</vt:lpstr>
      <vt:lpstr>Wingdings 2</vt:lpstr>
      <vt:lpstr>Arial Narrow</vt:lpstr>
      <vt:lpstr>Verdana</vt:lpstr>
      <vt:lpstr>Wingdings</vt:lpstr>
      <vt:lpstr>Cambria</vt:lpstr>
      <vt:lpstr>Estrutura padrão</vt:lpstr>
      <vt:lpstr>1_Fluxo</vt:lpstr>
      <vt:lpstr>1_Estrutura padrão</vt:lpstr>
      <vt:lpstr>Slide 1</vt:lpstr>
      <vt:lpstr>Objetivo Geral</vt:lpstr>
      <vt:lpstr>Objetivos específicos</vt:lpstr>
      <vt:lpstr>Antecedentes</vt:lpstr>
      <vt:lpstr>Equipe da Pesquisa</vt:lpstr>
      <vt:lpstr>Instituto de Investigaciones en Salud Pública, Universidad de Buenos Aires -  “La educación profesional de los trabajadores técnicos de la salud en la argentina. Primera etapa: un estudio descriptivo, cuantitativo y transversal sobre la formación superior terciaria y universitaria”.  Ano: 2010-2011.</vt:lpstr>
      <vt:lpstr>Participantes</vt:lpstr>
      <vt:lpstr>ARGENTINA  EQUIPE DA PESQUISA – SEGUNDA ETAPA</vt:lpstr>
      <vt:lpstr>Participantes</vt:lpstr>
      <vt:lpstr>EQUIPE DO PARAGUAI INSTITUTO NACIONAL DE SAUDE</vt:lpstr>
      <vt:lpstr>EQUIPE DO PARAGUAI INSTITUTO NACIONAL DE SAUDE</vt:lpstr>
      <vt:lpstr>EQUIPE DO URUGUAI ESCUELA DE TECNOLOGÍAS MÉDICAS UDELAR</vt:lpstr>
      <vt:lpstr>INSTITUIÇÕES COORDENADORAS</vt:lpstr>
      <vt:lpstr>FINANCIADORES</vt:lpstr>
      <vt:lpstr>Metodologia:  Comentários gerais</vt:lpstr>
      <vt:lpstr>Metodologia:  Etapa preparatória</vt:lpstr>
      <vt:lpstr>Metodologia:  Etapa quantitativa</vt:lpstr>
      <vt:lpstr>Metodologia:  Etapa quantitativa</vt:lpstr>
      <vt:lpstr>Metodologia:  Etapa qualitativa</vt:lpstr>
      <vt:lpstr>Metodologia:  Etapa qualitativa</vt:lpstr>
      <vt:lpstr>Slide 21</vt:lpstr>
      <vt:lpstr>Metodologia:  Particularidades nacionais</vt:lpstr>
      <vt:lpstr>Metodologia: Particularidades nacionais</vt:lpstr>
      <vt:lpstr>Metodologia: Particularidades nacionais</vt:lpstr>
      <vt:lpstr>Metodologia: Particularidades nacionais</vt:lpstr>
      <vt:lpstr>Metodologia – BRASIL</vt:lpstr>
      <vt:lpstr>Metodologia – BRASIL</vt:lpstr>
      <vt:lpstr>Metodologia: Particularidades nacionais</vt:lpstr>
      <vt:lpstr>Tendências regionais </vt:lpstr>
      <vt:lpstr>Tendências observadas: Etapa quantitativa</vt:lpstr>
      <vt:lpstr>Tendências observadas:  Etapa qualitativa</vt:lpstr>
      <vt:lpstr>Tendências observadas: Etapa qualitativa</vt:lpstr>
    </vt:vector>
  </TitlesOfParts>
  <Company>Fiocruz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Epsjv</dc:creator>
  <cp:lastModifiedBy>EPSJV</cp:lastModifiedBy>
  <cp:revision>51</cp:revision>
  <dcterms:created xsi:type="dcterms:W3CDTF">2012-11-13T13:08:38Z</dcterms:created>
  <dcterms:modified xsi:type="dcterms:W3CDTF">2012-12-04T16:46:37Z</dcterms:modified>
</cp:coreProperties>
</file>