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0" r:id="rId3"/>
    <p:sldId id="346" r:id="rId4"/>
    <p:sldId id="349" r:id="rId5"/>
    <p:sldId id="350" r:id="rId6"/>
    <p:sldId id="341" r:id="rId7"/>
    <p:sldId id="355" r:id="rId8"/>
    <p:sldId id="354" r:id="rId9"/>
    <p:sldId id="356" r:id="rId10"/>
    <p:sldId id="328" r:id="rId11"/>
    <p:sldId id="357" r:id="rId12"/>
    <p:sldId id="352" r:id="rId13"/>
    <p:sldId id="358" r:id="rId14"/>
    <p:sldId id="347" r:id="rId15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8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Planilha1!$C$4</c:f>
              <c:strCache>
                <c:ptCount val="1"/>
                <c:pt idx="0">
                  <c:v>ORÇAMENTO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Planilha1!$B$5:$B$8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Planilha1!$C$5:$C$8</c:f>
              <c:numCache>
                <c:formatCode>_(* #,##0.00_);_(* \(#,##0.00\);_(* "-"??_);_(@_)</c:formatCode>
                <c:ptCount val="4"/>
                <c:pt idx="0">
                  <c:v>13261766</c:v>
                </c:pt>
                <c:pt idx="1">
                  <c:v>13677543</c:v>
                </c:pt>
                <c:pt idx="2">
                  <c:v>20913269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08-421A-B9E8-BE917D006A38}"/>
            </c:ext>
          </c:extLst>
        </c:ser>
        <c:ser>
          <c:idx val="1"/>
          <c:order val="1"/>
          <c:tx>
            <c:strRef>
              <c:f>Planilha1!$D$4</c:f>
              <c:strCache>
                <c:ptCount val="1"/>
                <c:pt idx="0">
                  <c:v>PREVISTO*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Planilha1!$B$5:$B$8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Planilha1!$D$5:$D$8</c:f>
              <c:numCache>
                <c:formatCode>_(* #,##0.00_);_(* \(#,##0.00\);_(* "-"??_);_(@_)</c:formatCode>
                <c:ptCount val="4"/>
                <c:pt idx="0">
                  <c:v>20186151.25</c:v>
                </c:pt>
                <c:pt idx="1">
                  <c:v>21425854.34</c:v>
                </c:pt>
                <c:pt idx="2">
                  <c:v>26289550.260000002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08-421A-B9E8-BE917D006A38}"/>
            </c:ext>
          </c:extLst>
        </c:ser>
        <c:ser>
          <c:idx val="2"/>
          <c:order val="2"/>
          <c:tx>
            <c:strRef>
              <c:f>Planilha1!$E$4</c:f>
              <c:strCache>
                <c:ptCount val="1"/>
                <c:pt idx="0">
                  <c:v>EXECUTADO**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Planilha1!$B$5:$B$8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Planilha1!$E$5:$E$8</c:f>
              <c:numCache>
                <c:formatCode>_(* #,##0.00_);_(* \(#,##0.00\);_(* "-"??_);_(@_)</c:formatCode>
                <c:ptCount val="4"/>
                <c:pt idx="0">
                  <c:v>16747086.77</c:v>
                </c:pt>
                <c:pt idx="1">
                  <c:v>17477995.73</c:v>
                </c:pt>
                <c:pt idx="2">
                  <c:v>21921777.66</c:v>
                </c:pt>
                <c:pt idx="3">
                  <c:v>3940982.76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08-421A-B9E8-BE917D006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6315871"/>
        <c:axId val="799526399"/>
      </c:barChart>
      <c:catAx>
        <c:axId val="856315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99526399"/>
        <c:crosses val="autoZero"/>
        <c:auto val="1"/>
        <c:lblAlgn val="ctr"/>
        <c:lblOffset val="100"/>
        <c:noMultiLvlLbl val="0"/>
      </c:catAx>
      <c:valAx>
        <c:axId val="799526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5631587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36017948249784"/>
          <c:y val="0.17778437907341968"/>
          <c:w val="0.6021649951245448"/>
          <c:h val="0.69004617199123031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191368244142072"/>
          <c:y val="0.26948113379977923"/>
          <c:w val="0.59810340947701479"/>
          <c:h val="0.60976568040415557"/>
        </c:manualLayout>
      </c:layout>
      <c:pieChart>
        <c:varyColors val="1"/>
        <c:ser>
          <c:idx val="0"/>
          <c:order val="0"/>
          <c:tx>
            <c:strRef>
              <c:f>Planilha1!$C$57</c:f>
              <c:strCache>
                <c:ptCount val="1"/>
                <c:pt idx="0">
                  <c:v>EXECUÇÃO até março/24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55-4131-8F12-EB322AC328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55-4131-8F12-EB322AC328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55-4131-8F12-EB322AC328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55-4131-8F12-EB322AC328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55-4131-8F12-EB322AC3285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55-4131-8F12-EB322AC3285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C55-4131-8F12-EB322AC3285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C55-4131-8F12-EB322AC3285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C55-4131-8F12-EB322AC3285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C55-4131-8F12-EB322AC3285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C55-4131-8F12-EB322AC3285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C55-4131-8F12-EB322AC3285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55-4131-8F12-EB322AC32856}"/>
                </c:ext>
              </c:extLst>
            </c:dLbl>
            <c:dLbl>
              <c:idx val="1"/>
              <c:layout>
                <c:manualLayout>
                  <c:x val="-5.7619623954187175E-2"/>
                  <c:y val="-0.15587138271634052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55-4131-8F12-EB322AC32856}"/>
                </c:ext>
              </c:extLst>
            </c:dLbl>
            <c:dLbl>
              <c:idx val="2"/>
              <c:layout>
                <c:manualLayout>
                  <c:x val="9.8412160466592222E-2"/>
                  <c:y val="-0.15213710948265577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55-4131-8F12-EB322AC32856}"/>
                </c:ext>
              </c:extLst>
            </c:dLbl>
            <c:dLbl>
              <c:idx val="3"/>
              <c:layout>
                <c:manualLayout>
                  <c:x val="0.10098228542639279"/>
                  <c:y val="-1.5812853454407593E-2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55-4131-8F12-EB322AC32856}"/>
                </c:ext>
              </c:extLst>
            </c:dLbl>
            <c:dLbl>
              <c:idx val="4"/>
              <c:layout>
                <c:manualLayout>
                  <c:x val="0.1503975151086869"/>
                  <c:y val="7.2925549763562594E-2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55-4131-8F12-EB322AC32856}"/>
                </c:ext>
              </c:extLst>
            </c:dLbl>
            <c:dLbl>
              <c:idx val="5"/>
              <c:layout>
                <c:manualLayout>
                  <c:x val="4.9329716237009533E-2"/>
                  <c:y val="8.1975741313692646E-2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55-4131-8F12-EB322AC32856}"/>
                </c:ext>
              </c:extLst>
            </c:dLbl>
            <c:dLbl>
              <c:idx val="6"/>
              <c:layout>
                <c:manualLayout>
                  <c:x val="7.532176249992649E-2"/>
                  <c:y val="5.2962077511898756E-2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55-4131-8F12-EB322AC32856}"/>
                </c:ext>
              </c:extLst>
            </c:dLbl>
            <c:dLbl>
              <c:idx val="7"/>
              <c:layout>
                <c:manualLayout>
                  <c:x val="-0.16853159380239036"/>
                  <c:y val="3.2022459588094665E-5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55-4131-8F12-EB322AC3285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C55-4131-8F12-EB322AC3285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C55-4131-8F12-EB322AC32856}"/>
                </c:ext>
              </c:extLst>
            </c:dLbl>
            <c:dLbl>
              <c:idx val="10"/>
              <c:layout>
                <c:manualLayout>
                  <c:x val="-0.14680525091026353"/>
                  <c:y val="-0.13119180374490547"/>
                </c:manualLayout>
              </c:layout>
              <c:spPr>
                <a:solidFill>
                  <a:schemeClr val="lt1"/>
                </a:solidFill>
                <a:ln w="1270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C55-4131-8F12-EB322AC3285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C55-4131-8F12-EB322AC32856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Planilha1!$B$58:$B$69</c:f>
              <c:strCache>
                <c:ptCount val="12"/>
                <c:pt idx="0">
                  <c:v>14 - Diária Serv.</c:v>
                </c:pt>
                <c:pt idx="1">
                  <c:v>18 - Aux.Fin.Estud.</c:v>
                </c:pt>
                <c:pt idx="2">
                  <c:v>30 - Mat. de Cons.</c:v>
                </c:pt>
                <c:pt idx="3">
                  <c:v>33 - Passagem + Loc.Transporte</c:v>
                </c:pt>
                <c:pt idx="4">
                  <c:v>36 - P.Física</c:v>
                </c:pt>
                <c:pt idx="5">
                  <c:v>39 - P.Jurídica</c:v>
                </c:pt>
                <c:pt idx="6">
                  <c:v>34 - P.terceirizado </c:v>
                </c:pt>
                <c:pt idx="7">
                  <c:v>40 - Serv. De TI e Comunicação</c:v>
                </c:pt>
                <c:pt idx="8">
                  <c:v>47 - INSS</c:v>
                </c:pt>
                <c:pt idx="9">
                  <c:v>49 - Aux.Transporte Estagiário (CIEE)</c:v>
                </c:pt>
                <c:pt idx="10">
                  <c:v>92 - Desp.ex.ant.</c:v>
                </c:pt>
                <c:pt idx="11">
                  <c:v>93 - Restituição</c:v>
                </c:pt>
              </c:strCache>
            </c:strRef>
          </c:cat>
          <c:val>
            <c:numRef>
              <c:f>Planilha1!$C$58:$C$69</c:f>
              <c:numCache>
                <c:formatCode>#,##0.00</c:formatCode>
                <c:ptCount val="12"/>
                <c:pt idx="0">
                  <c:v>7873.8499999999995</c:v>
                </c:pt>
                <c:pt idx="1">
                  <c:v>208600</c:v>
                </c:pt>
                <c:pt idx="2">
                  <c:v>15536.78</c:v>
                </c:pt>
                <c:pt idx="3">
                  <c:v>31316.809999999998</c:v>
                </c:pt>
                <c:pt idx="4">
                  <c:v>14971.62</c:v>
                </c:pt>
                <c:pt idx="5">
                  <c:v>594792.98</c:v>
                </c:pt>
                <c:pt idx="6">
                  <c:v>2969797.6</c:v>
                </c:pt>
                <c:pt idx="7">
                  <c:v>51180.740000000005</c:v>
                </c:pt>
                <c:pt idx="8">
                  <c:v>0</c:v>
                </c:pt>
                <c:pt idx="9">
                  <c:v>3700</c:v>
                </c:pt>
                <c:pt idx="10">
                  <c:v>43212.38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C55-4131-8F12-EB322AC3285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85036758464894"/>
          <c:y val="0.13415408490134278"/>
          <c:w val="0.58299578224363746"/>
          <c:h val="0.77604060836060418"/>
        </c:manualLayout>
      </c:layout>
      <c:pieChart>
        <c:varyColors val="1"/>
        <c:ser>
          <c:idx val="0"/>
          <c:order val="0"/>
          <c:tx>
            <c:strRef>
              <c:f>Planilha1!$C$87</c:f>
              <c:strCache>
                <c:ptCount val="1"/>
                <c:pt idx="0">
                  <c:v>EXECUÇÃO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C7-47BA-8232-E1481F0695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C7-47BA-8232-E1481F0695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C7-47BA-8232-E1481F0695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C7-47BA-8232-E1481F0695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C7-47BA-8232-E1481F06952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C7-47BA-8232-E1481F06952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BC7-47BA-8232-E1481F06952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BC7-47BA-8232-E1481F06952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BC7-47BA-8232-E1481F06952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BC7-47BA-8232-E1481F06952E}"/>
              </c:ext>
            </c:extLst>
          </c:dPt>
          <c:dLbls>
            <c:dLbl>
              <c:idx val="0"/>
              <c:layout>
                <c:manualLayout>
                  <c:x val="-5.376621476176343E-2"/>
                  <c:y val="-4.263872266621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C7-47BA-8232-E1481F06952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C7-47BA-8232-E1481F06952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C7-47BA-8232-E1481F06952E}"/>
                </c:ext>
              </c:extLst>
            </c:dLbl>
            <c:dLbl>
              <c:idx val="3"/>
              <c:layout>
                <c:manualLayout>
                  <c:x val="0.15469489902295691"/>
                  <c:y val="3.76527845770564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C7-47BA-8232-E1481F06952E}"/>
                </c:ext>
              </c:extLst>
            </c:dLbl>
            <c:dLbl>
              <c:idx val="4"/>
              <c:layout>
                <c:manualLayout>
                  <c:x val="0.12229760544345486"/>
                  <c:y val="3.42844213438837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C7-47BA-8232-E1481F06952E}"/>
                </c:ext>
              </c:extLst>
            </c:dLbl>
            <c:dLbl>
              <c:idx val="5"/>
              <c:layout>
                <c:manualLayout>
                  <c:x val="0.1173651007341777"/>
                  <c:y val="0.109246085618607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C7-47BA-8232-E1481F06952E}"/>
                </c:ext>
              </c:extLst>
            </c:dLbl>
            <c:dLbl>
              <c:idx val="6"/>
              <c:layout>
                <c:manualLayout>
                  <c:x val="9.1636845593107918E-2"/>
                  <c:y val="0.189170836404070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BC7-47BA-8232-E1481F06952E}"/>
                </c:ext>
              </c:extLst>
            </c:dLbl>
            <c:dLbl>
              <c:idx val="7"/>
              <c:layout>
                <c:manualLayout>
                  <c:x val="0.17890860657343194"/>
                  <c:y val="-6.88105423492478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BC7-47BA-8232-E1481F06952E}"/>
                </c:ext>
              </c:extLst>
            </c:dLbl>
            <c:dLbl>
              <c:idx val="8"/>
              <c:layout>
                <c:manualLayout>
                  <c:x val="-4.579406119011243E-2"/>
                  <c:y val="-1.9380852169986239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BC7-47BA-8232-E1481F06952E}"/>
                </c:ext>
              </c:extLst>
            </c:dLbl>
            <c:dLbl>
              <c:idx val="9"/>
              <c:layout>
                <c:manualLayout>
                  <c:x val="-0.12652012970191465"/>
                  <c:y val="-1.81896751524008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BC7-47BA-8232-E1481F06952E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(Planilha1!$B$88,Planilha1!$B$90:$B$91,Planilha1!$B$93:$B$96,Planilha1!$B$98:$B$100)</c:f>
              <c:strCache>
                <c:ptCount val="10"/>
                <c:pt idx="0">
                  <c:v>18 - Aux.Fin.Estud.</c:v>
                </c:pt>
                <c:pt idx="1">
                  <c:v>30-Bandejão</c:v>
                </c:pt>
                <c:pt idx="2">
                  <c:v>30-Aquis.Material</c:v>
                </c:pt>
                <c:pt idx="3">
                  <c:v>39-Projetos (PIDI e Cooperação)</c:v>
                </c:pt>
                <c:pt idx="4">
                  <c:v>39-Gráfica</c:v>
                </c:pt>
                <c:pt idx="5">
                  <c:v>39-CVI</c:v>
                </c:pt>
                <c:pt idx="6">
                  <c:v>39-PJ Outros </c:v>
                </c:pt>
                <c:pt idx="7">
                  <c:v>34-Stefanini</c:v>
                </c:pt>
                <c:pt idx="8">
                  <c:v>34-GA</c:v>
                </c:pt>
                <c:pt idx="9">
                  <c:v>Outras Despesas (*)</c:v>
                </c:pt>
              </c:strCache>
            </c:strRef>
          </c:cat>
          <c:val>
            <c:numRef>
              <c:f>(Planilha1!$C$88,Planilha1!$C$90:$C$91,Planilha1!$C$93:$C$96,Planilha1!$C$98:$C$100)</c:f>
              <c:numCache>
                <c:formatCode>#,##0.00</c:formatCode>
                <c:ptCount val="10"/>
                <c:pt idx="0">
                  <c:v>208600</c:v>
                </c:pt>
                <c:pt idx="1">
                  <c:v>0</c:v>
                </c:pt>
                <c:pt idx="2">
                  <c:v>15536.78</c:v>
                </c:pt>
                <c:pt idx="3">
                  <c:v>385410</c:v>
                </c:pt>
                <c:pt idx="4">
                  <c:v>62979.76</c:v>
                </c:pt>
                <c:pt idx="5">
                  <c:v>109000</c:v>
                </c:pt>
                <c:pt idx="6">
                  <c:v>37403.22</c:v>
                </c:pt>
                <c:pt idx="7">
                  <c:v>1759476.19</c:v>
                </c:pt>
                <c:pt idx="8">
                  <c:v>1210321.4099999999</c:v>
                </c:pt>
                <c:pt idx="9">
                  <c:v>152255.4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BC7-47BA-8232-E1481F06952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3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ln>
          <a:solidFill>
            <a:schemeClr val="bg1">
              <a:lumMod val="65000"/>
            </a:schemeClr>
          </a:solidFill>
        </a:ln>
      </c:spPr>
    </c:sideWall>
    <c:backWall>
      <c:thickness val="0"/>
      <c:spPr>
        <a:ln>
          <a:solidFill>
            <a:schemeClr val="bg1">
              <a:lumMod val="65000"/>
            </a:schemeClr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47AAC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8.2596426715700246E-3"/>
                  <c:y val="-6.3510735856824188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E1-4AE1-9F5B-9D3992F18E06}"/>
                </c:ext>
              </c:extLst>
            </c:dLbl>
            <c:dLbl>
              <c:idx val="1"/>
              <c:layout>
                <c:manualLayout>
                  <c:x val="7.1815287048520469E-3"/>
                  <c:y val="-2.2948938611590452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1-4AE1-9F5B-9D3992F18E06}"/>
                </c:ext>
              </c:extLst>
            </c:dLbl>
            <c:dLbl>
              <c:idx val="2"/>
              <c:layout>
                <c:manualLayout>
                  <c:x val="5.9656965402835934E-3"/>
                  <c:y val="-3.3167495854063019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E1-4AE1-9F5B-9D3992F18E06}"/>
                </c:ext>
              </c:extLst>
            </c:dLbl>
            <c:dLbl>
              <c:idx val="3"/>
              <c:layout>
                <c:manualLayout>
                  <c:x val="6.0671235540001945E-4"/>
                  <c:y val="0.1728931500323797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E1-4AE1-9F5B-9D3992F18E06}"/>
                </c:ext>
              </c:extLst>
            </c:dLbl>
            <c:dLbl>
              <c:idx val="4"/>
              <c:layout>
                <c:manualLayout>
                  <c:x val="8.7073685522247504E-3"/>
                  <c:y val="-1.3021751450173405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E1-4AE1-9F5B-9D3992F18E06}"/>
                </c:ext>
              </c:extLst>
            </c:dLbl>
            <c:dLbl>
              <c:idx val="5"/>
              <c:layout>
                <c:manualLayout>
                  <c:x val="3.734081850879468E-4"/>
                  <c:y val="0.18946929084484346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E1-4AE1-9F5B-9D3992F18E06}"/>
                </c:ext>
              </c:extLst>
            </c:dLbl>
            <c:dLbl>
              <c:idx val="6"/>
              <c:layout>
                <c:manualLayout>
                  <c:x val="2.8864059954357055E-4"/>
                  <c:y val="0.16731154719649671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E1-4AE1-9F5B-9D3992F18E06}"/>
                </c:ext>
              </c:extLst>
            </c:dLbl>
            <c:dLbl>
              <c:idx val="7"/>
              <c:layout>
                <c:manualLayout>
                  <c:x val="1.2180109900513061E-2"/>
                  <c:y val="-1.2755629068894183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E1-4AE1-9F5B-9D3992F18E06}"/>
                </c:ext>
              </c:extLst>
            </c:dLbl>
            <c:dLbl>
              <c:idx val="8"/>
              <c:layout>
                <c:manualLayout>
                  <c:x val="9.4753693740388528E-3"/>
                  <c:y val="-1.2833217380887572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E1-4AE1-9F5B-9D3992F18E06}"/>
                </c:ext>
              </c:extLst>
            </c:dLbl>
            <c:dLbl>
              <c:idx val="9"/>
              <c:layout>
                <c:manualLayout>
                  <c:x val="4.0271863670147366E-3"/>
                  <c:y val="-1.2627437114402234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E1-4AE1-9F5B-9D3992F18E06}"/>
                </c:ext>
              </c:extLst>
            </c:dLbl>
            <c:dLbl>
              <c:idx val="10"/>
              <c:layout>
                <c:manualLayout>
                  <c:x val="8.8573468367217963E-3"/>
                  <c:y val="-1.020693656816214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E1-4AE1-9F5B-9D3992F18E06}"/>
                </c:ext>
              </c:extLst>
            </c:dLbl>
            <c:dLbl>
              <c:idx val="11"/>
              <c:layout>
                <c:manualLayout>
                  <c:x val="7.7944691261099489E-3"/>
                  <c:y val="-1.3328256247761777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E1-4AE1-9F5B-9D3992F18E06}"/>
                </c:ext>
              </c:extLst>
            </c:dLbl>
            <c:dLbl>
              <c:idx val="12"/>
              <c:layout>
                <c:manualLayout>
                  <c:x val="3.3323612326236996E-3"/>
                  <c:y val="0.1807776599145860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E1-4AE1-9F5B-9D3992F18E06}"/>
                </c:ext>
              </c:extLst>
            </c:dLbl>
            <c:dLbl>
              <c:idx val="13"/>
              <c:layout>
                <c:manualLayout>
                  <c:x val="8.1946730843242624E-3"/>
                  <c:y val="-6.6213607441850024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E1-4AE1-9F5B-9D3992F18E06}"/>
                </c:ext>
              </c:extLst>
            </c:dLbl>
            <c:dLbl>
              <c:idx val="14"/>
              <c:layout>
                <c:manualLayout>
                  <c:x val="5.2823282358732274E-3"/>
                  <c:y val="-1.399752492078395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AE1-4AE1-9F5B-9D3992F18E06}"/>
                </c:ext>
              </c:extLst>
            </c:dLbl>
            <c:dLbl>
              <c:idx val="15"/>
              <c:layout>
                <c:manualLayout>
                  <c:x val="7.7457921811142057E-3"/>
                  <c:y val="-6.4308541743163779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AE1-4AE1-9F5B-9D3992F18E06}"/>
                </c:ext>
              </c:extLst>
            </c:dLbl>
            <c:dLbl>
              <c:idx val="16"/>
              <c:layout>
                <c:manualLayout>
                  <c:x val="6.9434045476386994E-3"/>
                  <c:y val="-3.6981128654255849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AE1-4AE1-9F5B-9D3992F18E06}"/>
                </c:ext>
              </c:extLst>
            </c:dLbl>
            <c:dLbl>
              <c:idx val="17"/>
              <c:layout>
                <c:manualLayout>
                  <c:x val="7.2821882652200562E-3"/>
                  <c:y val="-9.0529875475410127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E1-4AE1-9F5B-9D3992F18E06}"/>
                </c:ext>
              </c:extLst>
            </c:dLbl>
            <c:dLbl>
              <c:idx val="18"/>
              <c:layout>
                <c:manualLayout>
                  <c:x val="9.4466506547536914E-3"/>
                  <c:y val="-1.6064442721861923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AE1-4AE1-9F5B-9D3992F18E06}"/>
                </c:ext>
              </c:extLst>
            </c:dLbl>
            <c:dLbl>
              <c:idx val="19"/>
              <c:layout>
                <c:manualLayout>
                  <c:x val="6.7505103528725579E-3"/>
                  <c:y val="5.762309590246319E-4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AE1-4AE1-9F5B-9D3992F18E06}"/>
                </c:ext>
              </c:extLst>
            </c:dLbl>
            <c:dLbl>
              <c:idx val="20"/>
              <c:layout>
                <c:manualLayout>
                  <c:x val="6.8810433209171287E-3"/>
                  <c:y val="-1.5910316909868046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AE1-4AE1-9F5B-9D3992F18E06}"/>
                </c:ext>
              </c:extLst>
            </c:dLbl>
            <c:dLbl>
              <c:idx val="21"/>
              <c:layout>
                <c:manualLayout>
                  <c:x val="-2.2832215417517256E-4"/>
                  <c:y val="0.11274506663001886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AE1-4AE1-9F5B-9D3992F18E06}"/>
                </c:ext>
              </c:extLst>
            </c:dLbl>
            <c:dLbl>
              <c:idx val="22"/>
              <c:layout>
                <c:manualLayout>
                  <c:x val="1.0980072166992027E-2"/>
                  <c:y val="-1.5657913227167846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AE1-4AE1-9F5B-9D3992F18E06}"/>
                </c:ext>
              </c:extLst>
            </c:dLbl>
            <c:dLbl>
              <c:idx val="23"/>
              <c:layout>
                <c:manualLayout>
                  <c:x val="1.2089561215482311E-2"/>
                  <c:y val="-1.296578891493994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AE1-4AE1-9F5B-9D3992F18E06}"/>
                </c:ext>
              </c:extLst>
            </c:dLbl>
            <c:dLbl>
              <c:idx val="24"/>
              <c:layout>
                <c:manualLayout>
                  <c:x val="6.7681895093062603E-3"/>
                  <c:y val="-6.8846815834767714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AE1-4AE1-9F5B-9D3992F18E06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'pessoal por setor'!$B$5:$B$27</c:f>
              <c:strCache>
                <c:ptCount val="23"/>
                <c:pt idx="0">
                  <c:v>DIR</c:v>
                </c:pt>
                <c:pt idx="1">
                  <c:v>CCI</c:v>
                </c:pt>
                <c:pt idx="2">
                  <c:v>REVTES</c:v>
                </c:pt>
                <c:pt idx="3">
                  <c:v>CCDE</c:v>
                </c:pt>
                <c:pt idx="4">
                  <c:v>VDGDI</c:v>
                </c:pt>
                <c:pt idx="5">
                  <c:v>SADM</c:v>
                </c:pt>
                <c:pt idx="6">
                  <c:v>SINF</c:v>
                </c:pt>
                <c:pt idx="7">
                  <c:v>VDPDT </c:v>
                </c:pt>
                <c:pt idx="8">
                  <c:v>BVS</c:v>
                </c:pt>
                <c:pt idx="9">
                  <c:v>BEB</c:v>
                </c:pt>
                <c:pt idx="10">
                  <c:v>VDEI</c:v>
                </c:pt>
                <c:pt idx="11">
                  <c:v>CPPG</c:v>
                </c:pt>
                <c:pt idx="12">
                  <c:v>SECESC</c:v>
                </c:pt>
                <c:pt idx="13">
                  <c:v>NUTED</c:v>
                </c:pt>
                <c:pt idx="14">
                  <c:v>LAVSA</c:v>
                </c:pt>
                <c:pt idx="15">
                  <c:v>LABORAT</c:v>
                </c:pt>
                <c:pt idx="16">
                  <c:v>LABGESTÃO</c:v>
                </c:pt>
                <c:pt idx="17">
                  <c:v>LIRES</c:v>
                </c:pt>
                <c:pt idx="18">
                  <c:v>LABMAN</c:v>
                </c:pt>
                <c:pt idx="19">
                  <c:v>LATEC</c:v>
                </c:pt>
                <c:pt idx="20">
                  <c:v>PROVOC</c:v>
                </c:pt>
                <c:pt idx="21">
                  <c:v>LABFORM</c:v>
                </c:pt>
                <c:pt idx="22">
                  <c:v>LATEPS</c:v>
                </c:pt>
              </c:strCache>
            </c:strRef>
          </c:cat>
          <c:val>
            <c:numRef>
              <c:f>'pessoal por setor'!$G$5:$G$27</c:f>
              <c:numCache>
                <c:formatCode>_(* #,##0.00_);_(* \(#,##0.00\);_(* "-"??_);_(@_)</c:formatCode>
                <c:ptCount val="23"/>
                <c:pt idx="0">
                  <c:v>55755.75</c:v>
                </c:pt>
                <c:pt idx="1">
                  <c:v>21301</c:v>
                </c:pt>
                <c:pt idx="2">
                  <c:v>48753.460000000006</c:v>
                </c:pt>
                <c:pt idx="3">
                  <c:v>300202.59000000003</c:v>
                </c:pt>
                <c:pt idx="4">
                  <c:v>94307.47</c:v>
                </c:pt>
                <c:pt idx="5">
                  <c:v>404560.44</c:v>
                </c:pt>
                <c:pt idx="6">
                  <c:v>170498.4</c:v>
                </c:pt>
                <c:pt idx="7">
                  <c:v>20526.57</c:v>
                </c:pt>
                <c:pt idx="8">
                  <c:v>0</c:v>
                </c:pt>
                <c:pt idx="9">
                  <c:v>102738.09000000001</c:v>
                </c:pt>
                <c:pt idx="10">
                  <c:v>58388.14</c:v>
                </c:pt>
                <c:pt idx="11">
                  <c:v>39458.28</c:v>
                </c:pt>
                <c:pt idx="12">
                  <c:v>276874.03000000003</c:v>
                </c:pt>
                <c:pt idx="13">
                  <c:v>60312.200000000004</c:v>
                </c:pt>
                <c:pt idx="14">
                  <c:v>125202.92000000001</c:v>
                </c:pt>
                <c:pt idx="15">
                  <c:v>109435.42</c:v>
                </c:pt>
                <c:pt idx="16">
                  <c:v>19694.839999999997</c:v>
                </c:pt>
                <c:pt idx="17">
                  <c:v>93400.95</c:v>
                </c:pt>
                <c:pt idx="18">
                  <c:v>53308.15</c:v>
                </c:pt>
                <c:pt idx="19">
                  <c:v>126347.71</c:v>
                </c:pt>
                <c:pt idx="20">
                  <c:v>118495.95000000001</c:v>
                </c:pt>
                <c:pt idx="21">
                  <c:v>681640.75</c:v>
                </c:pt>
                <c:pt idx="22">
                  <c:v>112566.11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3AE1-4AE1-9F5B-9D3992F18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gapDepth val="111"/>
        <c:shape val="box"/>
        <c:axId val="536804872"/>
        <c:axId val="536806832"/>
        <c:axId val="0"/>
      </c:bar3DChart>
      <c:catAx>
        <c:axId val="536804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536806832"/>
        <c:crosses val="autoZero"/>
        <c:auto val="1"/>
        <c:lblAlgn val="ctr"/>
        <c:lblOffset val="100"/>
        <c:noMultiLvlLbl val="0"/>
      </c:catAx>
      <c:valAx>
        <c:axId val="536806832"/>
        <c:scaling>
          <c:orientation val="minMax"/>
        </c:scaling>
        <c:delete val="1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crossAx val="536804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249159805412889E-2"/>
          <c:y val="3.9638861410279625E-3"/>
          <c:w val="0.9357508401945871"/>
          <c:h val="0.70158115913205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Planilha4!$C$32</c:f>
              <c:strCache>
                <c:ptCount val="1"/>
                <c:pt idx="0">
                  <c:v>Alimentação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2-440F-B50C-01FD2C69C7C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B2-440F-B50C-01FD2C69C7C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B2-440F-B50C-01FD2C69C7C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CB2-440F-B50C-01FD2C69C7C8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CB2-440F-B50C-01FD2C69C7C8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CB2-440F-B50C-01FD2C69C7C8}"/>
              </c:ext>
            </c:extLst>
          </c:dPt>
          <c:dLbls>
            <c:dLbl>
              <c:idx val="9"/>
              <c:layout>
                <c:manualLayout>
                  <c:x val="-4.1666666666666768E-2"/>
                  <c:y val="8.6419753086419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B2-440F-B50C-01FD2C69C7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Planilha4!$B$33:$B$42</c:f>
              <c:strCache>
                <c:ptCount val="10"/>
                <c:pt idx="0">
                  <c:v>VDEI</c:v>
                </c:pt>
                <c:pt idx="1">
                  <c:v>CPPG</c:v>
                </c:pt>
                <c:pt idx="2">
                  <c:v>LAVSA</c:v>
                </c:pt>
                <c:pt idx="3">
                  <c:v>LABORAT</c:v>
                </c:pt>
                <c:pt idx="4">
                  <c:v>LABGESTÃO</c:v>
                </c:pt>
                <c:pt idx="5">
                  <c:v>LIRES</c:v>
                </c:pt>
                <c:pt idx="6">
                  <c:v>LABMAN</c:v>
                </c:pt>
                <c:pt idx="7">
                  <c:v>LATEC</c:v>
                </c:pt>
                <c:pt idx="8">
                  <c:v>PROVOC</c:v>
                </c:pt>
                <c:pt idx="9">
                  <c:v>LABFORM</c:v>
                </c:pt>
              </c:strCache>
            </c:strRef>
          </c:cat>
          <c:val>
            <c:numRef>
              <c:f>Planilha4!$C$33:$C$42</c:f>
              <c:numCache>
                <c:formatCode>_(* #,##0.00_);_(* \(#,##0.00\);_(* "-"??_);_(@_)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1690.5</c:v>
                </c:pt>
                <c:pt idx="5">
                  <c:v>1881</c:v>
                </c:pt>
                <c:pt idx="6">
                  <c:v>5808</c:v>
                </c:pt>
                <c:pt idx="7">
                  <c:v>8268</c:v>
                </c:pt>
                <c:pt idx="8">
                  <c:v>1107</c:v>
                </c:pt>
                <c:pt idx="9">
                  <c:v>66316.5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CB2-440F-B50C-01FD2C69C7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29391696"/>
        <c:axId val="105519072"/>
      </c:barChart>
      <c:catAx>
        <c:axId val="42939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519072"/>
        <c:crosses val="autoZero"/>
        <c:auto val="1"/>
        <c:lblAlgn val="ctr"/>
        <c:lblOffset val="100"/>
        <c:noMultiLvlLbl val="0"/>
      </c:catAx>
      <c:valAx>
        <c:axId val="105519072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42939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Planilha4!$H$3</c:f>
              <c:strCache>
                <c:ptCount val="1"/>
                <c:pt idx="0">
                  <c:v>Aux.Estudante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80-4E10-9F76-CDE9207DAB71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80-4E10-9F76-CDE9207DAB7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80-4E10-9F76-CDE9207DAB71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A80-4E10-9F76-CDE9207DAB71}"/>
              </c:ext>
            </c:extLst>
          </c:dPt>
          <c:dLbls>
            <c:dLbl>
              <c:idx val="6"/>
              <c:layout>
                <c:manualLayout>
                  <c:x val="-4.7449584816132859E-2"/>
                  <c:y val="3.324099722991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A80-4E10-9F76-CDE9207DAB71}"/>
                </c:ext>
              </c:extLst>
            </c:dLbl>
            <c:dLbl>
              <c:idx val="8"/>
              <c:layout>
                <c:manualLayout>
                  <c:x val="-4.7977263058745799E-2"/>
                  <c:y val="4.6564937555318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80-4E10-9F76-CDE9207DAB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Planilha4!$G$4:$G$12</c:f>
              <c:strCache>
                <c:ptCount val="9"/>
                <c:pt idx="0">
                  <c:v>CPPG</c:v>
                </c:pt>
                <c:pt idx="1">
                  <c:v>NUTED</c:v>
                </c:pt>
                <c:pt idx="2">
                  <c:v>VDPDT</c:v>
                </c:pt>
                <c:pt idx="3">
                  <c:v>LABORAT</c:v>
                </c:pt>
                <c:pt idx="4">
                  <c:v>LABGESTÃO</c:v>
                </c:pt>
                <c:pt idx="5">
                  <c:v>LABMAN</c:v>
                </c:pt>
                <c:pt idx="6">
                  <c:v>LATEC</c:v>
                </c:pt>
                <c:pt idx="7">
                  <c:v>LABFORM</c:v>
                </c:pt>
                <c:pt idx="8">
                  <c:v>LIC-PROVOC</c:v>
                </c:pt>
              </c:strCache>
            </c:strRef>
          </c:cat>
          <c:val>
            <c:numRef>
              <c:f>Planilha4!$H$4:$H$12</c:f>
              <c:numCache>
                <c:formatCode>_(* #,##0.00_);_(* \(#,##0.00\);_(* "-"??_);_(@_)</c:formatCode>
                <c:ptCount val="9"/>
                <c:pt idx="0" formatCode="#,##0.00">
                  <c:v>29400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#,##0.00">
                  <c:v>23600</c:v>
                </c:pt>
                <c:pt idx="5" formatCode="#,##0.00">
                  <c:v>20000</c:v>
                </c:pt>
                <c:pt idx="6" formatCode="#,##0.00">
                  <c:v>74400</c:v>
                </c:pt>
                <c:pt idx="7">
                  <c:v>0</c:v>
                </c:pt>
                <c:pt idx="8" formatCode="#,##0.00">
                  <c:v>61200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A80-4E10-9F76-CDE9207DAB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8132079"/>
        <c:axId val="178142639"/>
      </c:barChart>
      <c:catAx>
        <c:axId val="17813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142639"/>
        <c:crosses val="autoZero"/>
        <c:auto val="1"/>
        <c:lblAlgn val="ctr"/>
        <c:lblOffset val="100"/>
        <c:noMultiLvlLbl val="0"/>
      </c:catAx>
      <c:valAx>
        <c:axId val="178142639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78132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23996202602338E-2"/>
          <c:y val="3.1884057971014491E-2"/>
          <c:w val="0.88161501088959626"/>
          <c:h val="0.7517258929590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Planilha2!$D$3</c:f>
              <c:strCache>
                <c:ptCount val="1"/>
                <c:pt idx="0">
                  <c:v>Execução até 21mar24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4.89619993153029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CA-4B66-BFF6-CC9822B16860}"/>
                </c:ext>
              </c:extLst>
            </c:dLbl>
            <c:dLbl>
              <c:idx val="2"/>
              <c:layout>
                <c:manualLayout>
                  <c:x val="-3.4525652631918624E-17"/>
                  <c:y val="-2.42394157252082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CA-4B66-BFF6-CC9822B16860}"/>
                </c:ext>
              </c:extLst>
            </c:dLbl>
            <c:dLbl>
              <c:idx val="3"/>
              <c:layout>
                <c:manualLayout>
                  <c:x val="0"/>
                  <c:y val="-1.95360036517175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CA-4B66-BFF6-CC9822B16860}"/>
                </c:ext>
              </c:extLst>
            </c:dLbl>
            <c:dLbl>
              <c:idx val="4"/>
              <c:layout>
                <c:manualLayout>
                  <c:x val="-3.4525652631918624E-17"/>
                  <c:y val="-4.95789113317362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CA-4B66-BFF6-CC9822B16860}"/>
                </c:ext>
              </c:extLst>
            </c:dLbl>
            <c:dLbl>
              <c:idx val="5"/>
              <c:layout>
                <c:manualLayout>
                  <c:x val="0"/>
                  <c:y val="-1.45851877211001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CA-4B66-BFF6-CC9822B16860}"/>
                </c:ext>
              </c:extLst>
            </c:dLbl>
            <c:dLbl>
              <c:idx val="6"/>
              <c:layout>
                <c:manualLayout>
                  <c:x val="0"/>
                  <c:y val="-9.583475978546691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CA-4B66-BFF6-CC9822B16860}"/>
                </c:ext>
              </c:extLst>
            </c:dLbl>
            <c:dLbl>
              <c:idx val="7"/>
              <c:layout>
                <c:manualLayout>
                  <c:x val="0"/>
                  <c:y val="-1.53787515690974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CA-4B66-BFF6-CC9822B16860}"/>
                </c:ext>
              </c:extLst>
            </c:dLbl>
            <c:dLbl>
              <c:idx val="8"/>
              <c:layout>
                <c:manualLayout>
                  <c:x val="0"/>
                  <c:y val="-1.44345543763552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CA-4B66-BFF6-CC9822B16860}"/>
                </c:ext>
              </c:extLst>
            </c:dLbl>
            <c:dLbl>
              <c:idx val="9"/>
              <c:layout>
                <c:manualLayout>
                  <c:x val="0"/>
                  <c:y val="-2.4050211114915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CA-4B66-BFF6-CC9822B16860}"/>
                </c:ext>
              </c:extLst>
            </c:dLbl>
            <c:dLbl>
              <c:idx val="11"/>
              <c:layout>
                <c:manualLayout>
                  <c:x val="0"/>
                  <c:y val="4.38046331165120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CA-4B66-BFF6-CC9822B16860}"/>
                </c:ext>
              </c:extLst>
            </c:dLbl>
            <c:dLbl>
              <c:idx val="12"/>
              <c:layout>
                <c:manualLayout>
                  <c:x val="-6.9051305263837248E-17"/>
                  <c:y val="-1.27095743466849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CA-4B66-BFF6-CC9822B16860}"/>
                </c:ext>
              </c:extLst>
            </c:dLbl>
            <c:dLbl>
              <c:idx val="13"/>
              <c:layout>
                <c:manualLayout>
                  <c:x val="-1.381026105276745E-16"/>
                  <c:y val="-2.608695652173912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CA-4B66-BFF6-CC9822B16860}"/>
                </c:ext>
              </c:extLst>
            </c:dLbl>
            <c:dLbl>
              <c:idx val="14"/>
              <c:layout>
                <c:manualLayout>
                  <c:x val="0"/>
                  <c:y val="-1.3595800524935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7CA-4B66-BFF6-CC9822B16860}"/>
                </c:ext>
              </c:extLst>
            </c:dLbl>
            <c:dLbl>
              <c:idx val="15"/>
              <c:layout>
                <c:manualLayout>
                  <c:x val="0"/>
                  <c:y val="-5.43968960401699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7CA-4B66-BFF6-CC9822B16860}"/>
                </c:ext>
              </c:extLst>
            </c:dLbl>
            <c:dLbl>
              <c:idx val="16"/>
              <c:layout>
                <c:manualLayout>
                  <c:x val="0"/>
                  <c:y val="-2.32267488303092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7CA-4B66-BFF6-CC9822B16860}"/>
                </c:ext>
              </c:extLst>
            </c:dLbl>
            <c:dLbl>
              <c:idx val="17"/>
              <c:layout>
                <c:manualLayout>
                  <c:x val="-1.8832391713749026E-3"/>
                  <c:y val="-1.7406139449960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7CA-4B66-BFF6-CC9822B16860}"/>
                </c:ext>
              </c:extLst>
            </c:dLbl>
            <c:dLbl>
              <c:idx val="18"/>
              <c:layout>
                <c:manualLayout>
                  <c:x val="0"/>
                  <c:y val="-1.85530069610864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7CA-4B66-BFF6-CC9822B16860}"/>
                </c:ext>
              </c:extLst>
            </c:dLbl>
            <c:dLbl>
              <c:idx val="19"/>
              <c:layout>
                <c:manualLayout>
                  <c:x val="0"/>
                  <c:y val="-1.75462741070410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7CA-4B66-BFF6-CC9822B16860}"/>
                </c:ext>
              </c:extLst>
            </c:dLbl>
            <c:dLbl>
              <c:idx val="20"/>
              <c:layout>
                <c:manualLayout>
                  <c:x val="0"/>
                  <c:y val="-7.18840579710144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7CA-4B66-BFF6-CC9822B16860}"/>
                </c:ext>
              </c:extLst>
            </c:dLbl>
            <c:dLbl>
              <c:idx val="21"/>
              <c:layout>
                <c:manualLayout>
                  <c:x val="-1.381026105276745E-16"/>
                  <c:y val="-1.84621704895584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7CA-4B66-BFF6-CC9822B16860}"/>
                </c:ext>
              </c:extLst>
            </c:dLbl>
            <c:dLbl>
              <c:idx val="22"/>
              <c:layout>
                <c:manualLayout>
                  <c:x val="-2.4482109227871938E-2"/>
                  <c:y val="7.5209174940089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7CA-4B66-BFF6-CC9822B16860}"/>
                </c:ext>
              </c:extLst>
            </c:dLbl>
            <c:dLbl>
              <c:idx val="23"/>
              <c:layout>
                <c:manualLayout>
                  <c:x val="1.4424526721392569E-3"/>
                  <c:y val="-5.71653543307097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7CA-4B66-BFF6-CC9822B16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Planilha2!$B$4:$B$27</c:f>
              <c:strCache>
                <c:ptCount val="24"/>
                <c:pt idx="1">
                  <c:v>DIR</c:v>
                </c:pt>
                <c:pt idx="2">
                  <c:v>CCI</c:v>
                </c:pt>
                <c:pt idx="3">
                  <c:v>REVTES</c:v>
                </c:pt>
                <c:pt idx="4">
                  <c:v>CCDE</c:v>
                </c:pt>
                <c:pt idx="5">
                  <c:v>VDGDI</c:v>
                </c:pt>
                <c:pt idx="6">
                  <c:v>SADM</c:v>
                </c:pt>
                <c:pt idx="7">
                  <c:v>SINF</c:v>
                </c:pt>
                <c:pt idx="8">
                  <c:v>VDEI</c:v>
                </c:pt>
                <c:pt idx="9">
                  <c:v>CPPG</c:v>
                </c:pt>
                <c:pt idx="10">
                  <c:v>COGETES</c:v>
                </c:pt>
                <c:pt idx="11">
                  <c:v>SECESC</c:v>
                </c:pt>
                <c:pt idx="12">
                  <c:v>NUTED</c:v>
                </c:pt>
                <c:pt idx="13">
                  <c:v>VDPDT</c:v>
                </c:pt>
                <c:pt idx="14">
                  <c:v>BEB</c:v>
                </c:pt>
                <c:pt idx="15">
                  <c:v>LAVSA</c:v>
                </c:pt>
                <c:pt idx="16">
                  <c:v>LABORAT</c:v>
                </c:pt>
                <c:pt idx="17">
                  <c:v>LABGESTÃO</c:v>
                </c:pt>
                <c:pt idx="18">
                  <c:v>LIRES</c:v>
                </c:pt>
                <c:pt idx="19">
                  <c:v>LABMAN</c:v>
                </c:pt>
                <c:pt idx="20">
                  <c:v>LATEC</c:v>
                </c:pt>
                <c:pt idx="21">
                  <c:v>LIC-PROVOC</c:v>
                </c:pt>
                <c:pt idx="22">
                  <c:v>LABFORM</c:v>
                </c:pt>
                <c:pt idx="23">
                  <c:v>LATEPS</c:v>
                </c:pt>
              </c:strCache>
            </c:strRef>
          </c:cat>
          <c:val>
            <c:numRef>
              <c:f>Planilha2!$D$4:$D$27</c:f>
              <c:numCache>
                <c:formatCode>_(* #,##0.00_);_(* \(#,##0.00\);_(* "-"??_);_(@_)</c:formatCode>
                <c:ptCount val="24"/>
                <c:pt idx="1">
                  <c:v>63993.08</c:v>
                </c:pt>
                <c:pt idx="2">
                  <c:v>21511.37</c:v>
                </c:pt>
                <c:pt idx="3">
                  <c:v>49885.530000000006</c:v>
                </c:pt>
                <c:pt idx="4">
                  <c:v>370201.37000000005</c:v>
                </c:pt>
                <c:pt idx="5">
                  <c:v>174956.21</c:v>
                </c:pt>
                <c:pt idx="6">
                  <c:v>468638.20999999996</c:v>
                </c:pt>
                <c:pt idx="7">
                  <c:v>224414.33000000002</c:v>
                </c:pt>
                <c:pt idx="8">
                  <c:v>190284.43</c:v>
                </c:pt>
                <c:pt idx="9">
                  <c:v>69251.81</c:v>
                </c:pt>
                <c:pt idx="11">
                  <c:v>279533.13</c:v>
                </c:pt>
                <c:pt idx="12">
                  <c:v>61078.090000000004</c:v>
                </c:pt>
                <c:pt idx="13">
                  <c:v>224732.25</c:v>
                </c:pt>
                <c:pt idx="14">
                  <c:v>104135.42000000001</c:v>
                </c:pt>
                <c:pt idx="15">
                  <c:v>131363.74000000002</c:v>
                </c:pt>
                <c:pt idx="16">
                  <c:v>109620.98</c:v>
                </c:pt>
                <c:pt idx="17">
                  <c:v>47070.399999999994</c:v>
                </c:pt>
                <c:pt idx="18">
                  <c:v>93776.51</c:v>
                </c:pt>
                <c:pt idx="19">
                  <c:v>73489.819999999992</c:v>
                </c:pt>
                <c:pt idx="20">
                  <c:v>206900.85</c:v>
                </c:pt>
                <c:pt idx="21">
                  <c:v>180782.77000000002</c:v>
                </c:pt>
                <c:pt idx="22">
                  <c:v>682220.03</c:v>
                </c:pt>
                <c:pt idx="23">
                  <c:v>113142.43000000001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7CA-4B66-BFF6-CC9822B168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22008879"/>
        <c:axId val="816325775"/>
      </c:barChart>
      <c:catAx>
        <c:axId val="52200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816325775"/>
        <c:crosses val="autoZero"/>
        <c:auto val="1"/>
        <c:lblAlgn val="ctr"/>
        <c:lblOffset val="100"/>
        <c:noMultiLvlLbl val="0"/>
      </c:catAx>
      <c:valAx>
        <c:axId val="816325775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522008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Planilha1!$C$11</c:f>
              <c:strCache>
                <c:ptCount val="1"/>
                <c:pt idx="0">
                  <c:v>ORÇAMENTO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Planilha1!$B$12:$B$15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Planilha1!$C$12:$C$15</c:f>
              <c:numCache>
                <c:formatCode>_(* #,##0.00_);_(* \(#,##0.00\);_(* "-"??_);_(@_)</c:formatCode>
                <c:ptCount val="4"/>
                <c:pt idx="0">
                  <c:v>955500</c:v>
                </c:pt>
                <c:pt idx="1">
                  <c:v>477750</c:v>
                </c:pt>
                <c:pt idx="2">
                  <c:v>0</c:v>
                </c:pt>
                <c:pt idx="3">
                  <c:v>621000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E-4CCD-A0DD-6E9AAC0DCB5B}"/>
            </c:ext>
          </c:extLst>
        </c:ser>
        <c:ser>
          <c:idx val="1"/>
          <c:order val="1"/>
          <c:tx>
            <c:strRef>
              <c:f>Planilha1!$D$11</c:f>
              <c:strCache>
                <c:ptCount val="1"/>
                <c:pt idx="0">
                  <c:v>PREVISTO*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Planilha1!$B$12:$B$15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Planilha1!$D$12:$D$15</c:f>
              <c:numCache>
                <c:formatCode>_(* #,##0.00_);_(* \(#,##0.00\);_(* "-"??_);_(@_)</c:formatCode>
                <c:ptCount val="4"/>
                <c:pt idx="0">
                  <c:v>1086144.4099999999</c:v>
                </c:pt>
                <c:pt idx="1">
                  <c:v>1365677.55</c:v>
                </c:pt>
                <c:pt idx="2">
                  <c:v>1712194.25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FE-4CCD-A0DD-6E9AAC0DCB5B}"/>
            </c:ext>
          </c:extLst>
        </c:ser>
        <c:ser>
          <c:idx val="2"/>
          <c:order val="2"/>
          <c:tx>
            <c:strRef>
              <c:f>Planilha1!$E$11</c:f>
              <c:strCache>
                <c:ptCount val="1"/>
                <c:pt idx="0">
                  <c:v>EXECUTADO**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Planilha1!$B$12:$B$15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Planilha1!$E$12:$E$15</c:f>
              <c:numCache>
                <c:formatCode>_(* #,##0.00_);_(* \(#,##0.00\);_(* "-"??_);_(@_)</c:formatCode>
                <c:ptCount val="4"/>
                <c:pt idx="0">
                  <c:v>920016.57</c:v>
                </c:pt>
                <c:pt idx="1">
                  <c:v>887409.83</c:v>
                </c:pt>
                <c:pt idx="2">
                  <c:v>2731562.7</c:v>
                </c:pt>
                <c:pt idx="3">
                  <c:v>23328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FE-4CCD-A0DD-6E9AAC0DC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6083536"/>
        <c:axId val="1956068176"/>
      </c:barChart>
      <c:catAx>
        <c:axId val="195608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6068176"/>
        <c:crosses val="autoZero"/>
        <c:auto val="1"/>
        <c:lblAlgn val="ctr"/>
        <c:lblOffset val="100"/>
        <c:noMultiLvlLbl val="0"/>
      </c:catAx>
      <c:valAx>
        <c:axId val="195606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56083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641FA-8B31-4917-8403-45E9CDCA4497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077F5-0F0C-415D-814F-8E331719E1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04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9DFB7-3CF2-40AD-9669-FCCCA9E5897A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4130B-A63F-463D-8E7A-4E9A99C451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17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ipca</a:t>
            </a:r>
            <a:r>
              <a:rPr lang="pt-BR" dirty="0"/>
              <a:t> 2009-2023 134,14</a:t>
            </a:r>
            <a:br>
              <a:rPr lang="pt-BR" dirty="0"/>
            </a:br>
            <a:r>
              <a:rPr lang="pt-BR" dirty="0" err="1"/>
              <a:t>ipca</a:t>
            </a:r>
            <a:r>
              <a:rPr lang="pt-BR" dirty="0"/>
              <a:t> 2010-2023 124,46</a:t>
            </a:r>
            <a:br>
              <a:rPr lang="pt-BR" dirty="0"/>
            </a:br>
            <a:r>
              <a:rPr lang="pt-BR" dirty="0" err="1"/>
              <a:t>ipca</a:t>
            </a:r>
            <a:r>
              <a:rPr lang="pt-BR" dirty="0"/>
              <a:t> 2011-2023 111,94</a:t>
            </a:r>
            <a:br>
              <a:rPr lang="pt-BR" dirty="0"/>
            </a:br>
            <a:r>
              <a:rPr lang="pt-BR" dirty="0" err="1"/>
              <a:t>ipca</a:t>
            </a:r>
            <a:r>
              <a:rPr lang="pt-BR" dirty="0"/>
              <a:t> 2012-2023 99,00</a:t>
            </a:r>
            <a:br>
              <a:rPr lang="pt-BR" dirty="0"/>
            </a:br>
            <a:r>
              <a:rPr lang="pt-BR" dirty="0" err="1"/>
              <a:t>ipca</a:t>
            </a:r>
            <a:r>
              <a:rPr lang="pt-BR" dirty="0"/>
              <a:t> 2013-2023 88,02</a:t>
            </a:r>
            <a:br>
              <a:rPr lang="pt-BR" dirty="0"/>
            </a:br>
            <a:r>
              <a:rPr lang="pt-BR" dirty="0" err="1"/>
              <a:t>ipca</a:t>
            </a:r>
            <a:r>
              <a:rPr lang="pt-BR" dirty="0"/>
              <a:t> 2014-2023 77,52</a:t>
            </a:r>
            <a:br>
              <a:rPr lang="pt-BR" dirty="0"/>
            </a:br>
            <a:r>
              <a:rPr lang="pt-BR" dirty="0" err="1"/>
              <a:t>ipca</a:t>
            </a:r>
            <a:r>
              <a:rPr lang="pt-BR" dirty="0"/>
              <a:t> 2015-2023 66,84</a:t>
            </a:r>
            <a:br>
              <a:rPr lang="pt-BR" dirty="0"/>
            </a:br>
            <a:r>
              <a:rPr lang="pt-BR" dirty="0" err="1"/>
              <a:t>ipca</a:t>
            </a:r>
            <a:r>
              <a:rPr lang="pt-BR" dirty="0"/>
              <a:t> 2016-2023 50,75</a:t>
            </a:r>
            <a:br>
              <a:rPr lang="pt-BR" dirty="0"/>
            </a:br>
            <a:r>
              <a:rPr lang="pt-BR" dirty="0" err="1"/>
              <a:t>ipca</a:t>
            </a:r>
            <a:r>
              <a:rPr lang="pt-BR" dirty="0"/>
              <a:t> 2017-2023 41,83</a:t>
            </a:r>
            <a:br>
              <a:rPr lang="pt-BR" dirty="0"/>
            </a:br>
            <a:r>
              <a:rPr lang="pt-BR" dirty="0" err="1"/>
              <a:t>ipca</a:t>
            </a:r>
            <a:r>
              <a:rPr lang="pt-BR" dirty="0"/>
              <a:t> 2018-2023 37,77</a:t>
            </a:r>
            <a:br>
              <a:rPr lang="pt-BR" dirty="0"/>
            </a:br>
            <a:r>
              <a:rPr lang="pt-BR" dirty="0" err="1"/>
              <a:t>ipca</a:t>
            </a:r>
            <a:r>
              <a:rPr lang="pt-BR" dirty="0"/>
              <a:t> 2019-2023 32,79</a:t>
            </a:r>
            <a:br>
              <a:rPr lang="pt-BR" dirty="0"/>
            </a:br>
            <a:r>
              <a:rPr lang="pt-BR" dirty="0" err="1"/>
              <a:t>ipca</a:t>
            </a:r>
            <a:r>
              <a:rPr lang="pt-BR" dirty="0"/>
              <a:t> 2020-2023 27,31</a:t>
            </a:r>
            <a:br>
              <a:rPr lang="pt-BR" dirty="0"/>
            </a:br>
            <a:r>
              <a:rPr lang="pt-BR" dirty="0" err="1"/>
              <a:t>ipca</a:t>
            </a:r>
            <a:r>
              <a:rPr lang="pt-BR" dirty="0"/>
              <a:t> 2021-2023 21,81</a:t>
            </a:r>
            <a:br>
              <a:rPr lang="pt-BR" dirty="0"/>
            </a:br>
            <a:r>
              <a:rPr lang="pt-BR" dirty="0" err="1"/>
              <a:t>ipca</a:t>
            </a:r>
            <a:r>
              <a:rPr lang="pt-BR" dirty="0"/>
              <a:t> 2022-2023 10,67</a:t>
            </a:r>
            <a:br>
              <a:rPr lang="pt-BR" dirty="0"/>
            </a:br>
            <a:r>
              <a:rPr lang="pt-BR" dirty="0" err="1"/>
              <a:t>ipca</a:t>
            </a:r>
            <a:r>
              <a:rPr lang="pt-BR" dirty="0"/>
              <a:t> 2023-2023 4,62</a:t>
            </a:r>
          </a:p>
          <a:p>
            <a:r>
              <a:rPr lang="pt-BR" dirty="0"/>
              <a:t>Fonte: IBGE</a:t>
            </a:r>
          </a:p>
          <a:p>
            <a:r>
              <a:rPr lang="pt-BR" dirty="0"/>
              <a:t>https://www.ibge.gov.br/explica/inflacao.php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4130B-A63F-463D-8E7A-4E9A99C4512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17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Devido a natureza do trabalho da escola podemos observar que 77% do orçamento está destinado a força de trabalho, e somado a isso atualmente temos o contrato de fornecimento de alimento com cerca de 9% do orçamento LOA. </a:t>
            </a:r>
          </a:p>
          <a:p>
            <a:r>
              <a:rPr lang="pt-BR" dirty="0"/>
              <a:t>Essa distribuição aponta para uma baixa capacidade discricionária do orçamento.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4130B-A63F-463D-8E7A-4E9A99C4512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896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Neste slide podemos destacar uma das estratégias institucionais de manutenção e fixação dos estudantes na Escola, quando observamos o comprometimento de 5% orçamento LOA com financiamento estudantil e 9% com fornecimento de alimentação. Destacamos que estas fazem parte de um conjunto de estratégias institucionais para qualificação da manutenção e fixação do estudantes;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4130B-A63F-463D-8E7A-4E9A99C45127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270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Neste slide podemos destacar alguns pontos para qualificarmos a importância do PA para a instituição.</a:t>
            </a:r>
          </a:p>
          <a:p>
            <a:r>
              <a:rPr lang="pt-BR" dirty="0"/>
              <a:t>destaques:</a:t>
            </a:r>
          </a:p>
          <a:p>
            <a:pPr marL="228600" indent="-228600">
              <a:buAutoNum type="arabicPeriod"/>
            </a:pPr>
            <a:r>
              <a:rPr lang="pt-BR" dirty="0"/>
              <a:t>Média de execução frente ao Planejado é de 83% do que foi planejado é executado em média;</a:t>
            </a:r>
          </a:p>
          <a:p>
            <a:pPr marL="228600" indent="-228600">
              <a:buAutoNum type="arabicPeriod"/>
            </a:pPr>
            <a:r>
              <a:rPr lang="pt-BR" dirty="0"/>
              <a:t>35% dos setores executam menos de 83% do planejado;</a:t>
            </a:r>
          </a:p>
          <a:p>
            <a:pPr marL="228600" indent="-228600">
              <a:buAutoNum type="arabicPeriod"/>
            </a:pPr>
            <a:r>
              <a:rPr lang="pt-BR" dirty="0"/>
              <a:t>30% dos setores executam acima de 100% do planejado;</a:t>
            </a:r>
          </a:p>
          <a:p>
            <a:pPr marL="228600" indent="-228600">
              <a:buAutoNum type="arabicPeriod"/>
            </a:pPr>
            <a:endParaRPr lang="pt-BR" dirty="0"/>
          </a:p>
          <a:p>
            <a:pPr marL="0" indent="0">
              <a:buNone/>
            </a:pPr>
            <a:r>
              <a:rPr lang="pt-BR" dirty="0"/>
              <a:t>Essas informações nos levam a reflexões importantes para a qualificação do nosso PA.</a:t>
            </a:r>
          </a:p>
          <a:p>
            <a:pPr marL="0" indent="0">
              <a:buNone/>
            </a:pPr>
            <a:r>
              <a:rPr lang="pt-BR" dirty="0"/>
              <a:t>Quais os mecanismos ou reflexões que os setores/laboratórios fazem em relação ao seu ciclo de planejamento para qualificar seu plano anual?</a:t>
            </a:r>
          </a:p>
          <a:p>
            <a:pPr marL="0" indent="0">
              <a:buNone/>
            </a:pPr>
            <a:r>
              <a:rPr lang="pt-BR" dirty="0"/>
              <a:t>A programação orçamentária da unidade reflete na execução do recurso por cada setor?</a:t>
            </a:r>
          </a:p>
          <a:p>
            <a:pPr marL="0" indent="0">
              <a:buNone/>
            </a:pPr>
            <a:r>
              <a:rPr lang="pt-BR" dirty="0"/>
              <a:t>Quais as iniciativas existentes no Planejamento setorial para validação e alterações do plano?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4130B-A63F-463D-8E7A-4E9A99C4512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562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4130B-A63F-463D-8E7A-4E9A99C4512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33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7975E-058C-4ED8-8F0D-82817D706F42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EFBCF-DF46-43CA-A0BF-D3724E3697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7975E-058C-4ED8-8F0D-82817D706F42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EFBCF-DF46-43CA-A0BF-D3724E3697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7975E-058C-4ED8-8F0D-82817D706F42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EFBCF-DF46-43CA-A0BF-D3724E3697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7975E-058C-4ED8-8F0D-82817D706F42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EFBCF-DF46-43CA-A0BF-D3724E3697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7975E-058C-4ED8-8F0D-82817D706F42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EFBCF-DF46-43CA-A0BF-D3724E3697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7975E-058C-4ED8-8F0D-82817D706F42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EFBCF-DF46-43CA-A0BF-D3724E3697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7975E-058C-4ED8-8F0D-82817D706F42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EFBCF-DF46-43CA-A0BF-D3724E3697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7975E-058C-4ED8-8F0D-82817D706F42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EFBCF-DF46-43CA-A0BF-D3724E3697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7975E-058C-4ED8-8F0D-82817D706F42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EFBCF-DF46-43CA-A0BF-D3724E3697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D7975E-058C-4ED8-8F0D-82817D706F42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EFBCF-DF46-43CA-A0BF-D3724E3697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sEPSJV_Fiocruz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732240" y="6237312"/>
            <a:ext cx="2072287" cy="459921"/>
          </a:xfrm>
          <a:prstGeom prst="rect">
            <a:avLst/>
          </a:prstGeom>
        </p:spPr>
      </p:pic>
      <p:pic>
        <p:nvPicPr>
          <p:cNvPr id="22" name="Imagem 21" descr="palavras2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5496" y="0"/>
            <a:ext cx="719987" cy="6669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vdgdi.epsjv@fiocruz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4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5.xlsx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7.emf"/><Relationship Id="rId2" Type="http://schemas.openxmlformats.org/officeDocument/2006/relationships/package" Target="../embeddings/Microsoft_Excel_Worksheet7.xls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10.xlsx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aber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7544" y="620688"/>
            <a:ext cx="49399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500" dirty="0"/>
              <a:t>Câmara Técnica de Gestão</a:t>
            </a:r>
          </a:p>
          <a:p>
            <a:r>
              <a:rPr lang="pt-BR" sz="3500" dirty="0"/>
              <a:t>09/04/2024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85C4D2B-C785-418D-BA0C-BB8F48A2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t-BR" sz="2800" dirty="0"/>
              <a:t>EXECUÇÃO - CUSTEIO</a:t>
            </a:r>
            <a:br>
              <a:rPr lang="pt-BR" sz="2800" dirty="0"/>
            </a:br>
            <a:r>
              <a:rPr lang="pt-BR" sz="2800" dirty="0"/>
              <a:t>SETOR/LABORATÓRIO – até 21 de março/2024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0B0B703-662C-D525-E230-6DE5B2349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814725"/>
              </p:ext>
            </p:extLst>
          </p:nvPr>
        </p:nvGraphicFramePr>
        <p:xfrm>
          <a:off x="827584" y="1268760"/>
          <a:ext cx="2239516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095500" imgH="4248150" progId="Excel.Sheet.12">
                  <p:embed/>
                </p:oleObj>
              </mc:Choice>
              <mc:Fallback>
                <p:oleObj name="Worksheet" r:id="rId3" imgW="2095500" imgH="4248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268760"/>
                        <a:ext cx="2239516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07072EA-3D1C-4202-97F2-7D327E3256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901852"/>
              </p:ext>
            </p:extLst>
          </p:nvPr>
        </p:nvGraphicFramePr>
        <p:xfrm>
          <a:off x="3131840" y="1268760"/>
          <a:ext cx="590465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5895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5B9F6-1E72-F1FD-D0EF-67860856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/>
              <a:t>EVOLUÇÃO EXECUÇÃO ORÇAMENTÁRIA </a:t>
            </a:r>
            <a:br>
              <a:rPr lang="pt-BR" sz="2800" b="1" dirty="0"/>
            </a:br>
            <a:r>
              <a:rPr lang="pt-BR" sz="2800" b="1" dirty="0"/>
              <a:t>CAPITAL – até março/2024</a:t>
            </a:r>
            <a:endParaRPr lang="pt-BR" sz="2800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67BE520D-242E-5B59-D70B-8FC652140C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777856"/>
              </p:ext>
            </p:extLst>
          </p:nvPr>
        </p:nvGraphicFramePr>
        <p:xfrm>
          <a:off x="894420" y="1417638"/>
          <a:ext cx="7355160" cy="435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7A306522-5DD3-CC5D-0C5D-BC112626D7AC}"/>
              </a:ext>
            </a:extLst>
          </p:cNvPr>
          <p:cNvSpPr txBox="1"/>
          <p:nvPr/>
        </p:nvSpPr>
        <p:spPr>
          <a:xfrm>
            <a:off x="1043608" y="5805264"/>
            <a:ext cx="67687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- A Escola irá abrir negociação para buscar investimentos para 2024.</a:t>
            </a:r>
            <a:endParaRPr lang="pt-BR" sz="1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5C914BA-B65F-92FB-747D-FCB8FA69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pt-BR" sz="2800" kern="1200" dirty="0">
                <a:latin typeface="+mj-lt"/>
                <a:ea typeface="+mj-ea"/>
                <a:cs typeface="+mj-cs"/>
              </a:rPr>
              <a:t>EQUIPAMENTOS PREVISTOS - 2024</a:t>
            </a:r>
            <a:endParaRPr lang="pt-BR" dirty="0"/>
          </a:p>
        </p:txBody>
      </p:sp>
      <p:graphicFrame>
        <p:nvGraphicFramePr>
          <p:cNvPr id="2" name="Espaço Reservado para Conteúdo 1">
            <a:extLst>
              <a:ext uri="{FF2B5EF4-FFF2-40B4-BE49-F238E27FC236}">
                <a16:creationId xmlns:a16="http://schemas.microsoft.com/office/drawing/2014/main" id="{7218572A-FB7F-AC33-49EA-17DDAF22A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684472"/>
              </p:ext>
            </p:extLst>
          </p:nvPr>
        </p:nvGraphicFramePr>
        <p:xfrm>
          <a:off x="2699792" y="847032"/>
          <a:ext cx="3991897" cy="5337928"/>
        </p:xfrm>
        <a:graphic>
          <a:graphicData uri="http://schemas.openxmlformats.org/drawingml/2006/table">
            <a:tbl>
              <a:tblPr/>
              <a:tblGrid>
                <a:gridCol w="2893456">
                  <a:extLst>
                    <a:ext uri="{9D8B030D-6E8A-4147-A177-3AD203B41FA5}">
                      <a16:colId xmlns:a16="http://schemas.microsoft.com/office/drawing/2014/main" val="852982017"/>
                    </a:ext>
                  </a:extLst>
                </a:gridCol>
                <a:gridCol w="1098441">
                  <a:extLst>
                    <a:ext uri="{9D8B030D-6E8A-4147-A177-3AD203B41FA5}">
                      <a16:colId xmlns:a16="http://schemas.microsoft.com/office/drawing/2014/main" val="520856065"/>
                    </a:ext>
                  </a:extLst>
                </a:gridCol>
              </a:tblGrid>
              <a:tr h="4242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EQUIPAMENTOS</a:t>
                      </a:r>
                    </a:p>
                  </a:txBody>
                  <a:tcPr marL="7407" marR="7407" marT="74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VALORES ESTIMADOS</a:t>
                      </a:r>
                    </a:p>
                  </a:txBody>
                  <a:tcPr marL="7407" marR="7407" marT="7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518850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Elevador - auditório</a:t>
                      </a:r>
                    </a:p>
                  </a:txBody>
                  <a:tcPr marL="7407" marR="7407" marT="74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70.000,00</a:t>
                      </a:r>
                    </a:p>
                  </a:txBody>
                  <a:tcPr marL="7407" marR="7407" marT="7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433045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Aquisição de ombrelones e bases para o terraço</a:t>
                      </a:r>
                    </a:p>
                  </a:txBody>
                  <a:tcPr marL="7407" marR="7407" marT="74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15.000,00</a:t>
                      </a:r>
                    </a:p>
                  </a:txBody>
                  <a:tcPr marL="7407" marR="7407" marT="7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693707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Equipamentos para o LATEC</a:t>
                      </a:r>
                    </a:p>
                  </a:txBody>
                  <a:tcPr marL="7407" marR="7407" marT="74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320.000,00</a:t>
                      </a:r>
                    </a:p>
                  </a:txBody>
                  <a:tcPr marL="7407" marR="7407" marT="7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032275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Eletrodomésticos + ar condicionado (exceto equipamento para a cozinha)</a:t>
                      </a:r>
                    </a:p>
                  </a:txBody>
                  <a:tcPr marL="7407" marR="7407" marT="74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249.000,00</a:t>
                      </a:r>
                    </a:p>
                  </a:txBody>
                  <a:tcPr marL="7407" marR="7407" marT="7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218520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Encadernadora</a:t>
                      </a:r>
                    </a:p>
                  </a:txBody>
                  <a:tcPr marL="7407" marR="7407" marT="74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3.000,00</a:t>
                      </a:r>
                    </a:p>
                  </a:txBody>
                  <a:tcPr marL="7407" marR="7407" marT="7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917425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Relógio Termo higrômetro</a:t>
                      </a:r>
                    </a:p>
                  </a:txBody>
                  <a:tcPr marL="7407" marR="7407" marT="74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900,00</a:t>
                      </a:r>
                    </a:p>
                  </a:txBody>
                  <a:tcPr marL="7407" marR="7407" marT="7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454991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Baterias recarregáveis</a:t>
                      </a:r>
                    </a:p>
                  </a:txBody>
                  <a:tcPr marL="7407" marR="7407" marT="74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15.896,00</a:t>
                      </a:r>
                    </a:p>
                  </a:txBody>
                  <a:tcPr marL="7407" marR="7407" marT="7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12319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Nobreak</a:t>
                      </a:r>
                    </a:p>
                  </a:txBody>
                  <a:tcPr marL="7407" marR="7407" marT="74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70.000,00</a:t>
                      </a:r>
                    </a:p>
                  </a:txBody>
                  <a:tcPr marL="7407" marR="7407" marT="7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370492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Equipamentos cine-foto-som (tela de projeção, câmeras etc)</a:t>
                      </a:r>
                    </a:p>
                  </a:txBody>
                  <a:tcPr marL="7407" marR="7407" marT="74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200.000,00</a:t>
                      </a:r>
                    </a:p>
                  </a:txBody>
                  <a:tcPr marL="7407" marR="7407" marT="7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627511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Equipamentos para INFRA </a:t>
                      </a:r>
                    </a:p>
                  </a:txBody>
                  <a:tcPr marL="7407" marR="7407" marT="74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9.000,00</a:t>
                      </a:r>
                    </a:p>
                  </a:txBody>
                  <a:tcPr marL="7407" marR="7407" marT="7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484704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Telefone com fio</a:t>
                      </a:r>
                    </a:p>
                  </a:txBody>
                  <a:tcPr marL="7407" marR="7407" marT="74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3.500,00</a:t>
                      </a:r>
                    </a:p>
                  </a:txBody>
                  <a:tcPr marL="7407" marR="7407" marT="7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64527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Computador e Notebook</a:t>
                      </a:r>
                    </a:p>
                  </a:txBody>
                  <a:tcPr marL="7407" marR="7407" marT="74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     1.255.790,00 </a:t>
                      </a:r>
                    </a:p>
                  </a:txBody>
                  <a:tcPr marL="7407" marR="7407" marT="7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492767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Equipamentos de raio X</a:t>
                      </a:r>
                    </a:p>
                  </a:txBody>
                  <a:tcPr marL="7407" marR="7407" marT="74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20.000,00</a:t>
                      </a:r>
                    </a:p>
                  </a:txBody>
                  <a:tcPr marL="7407" marR="7407" marT="7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647855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Cama e cadeira de rodas</a:t>
                      </a:r>
                    </a:p>
                  </a:txBody>
                  <a:tcPr marL="7407" marR="7407" marT="74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6.000,00</a:t>
                      </a:r>
                    </a:p>
                  </a:txBody>
                  <a:tcPr marL="7407" marR="7407" marT="7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130668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Carrinho de transporte para o almoxarifado</a:t>
                      </a:r>
                    </a:p>
                  </a:txBody>
                  <a:tcPr marL="7407" marR="7407" marT="74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1.000,00</a:t>
                      </a:r>
                    </a:p>
                  </a:txBody>
                  <a:tcPr marL="7407" marR="7407" marT="7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553966"/>
                  </a:ext>
                </a:extLst>
              </a:tr>
              <a:tr h="22419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07" marR="7407" marT="74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2.239.086,00</a:t>
                      </a:r>
                    </a:p>
                  </a:txBody>
                  <a:tcPr marL="7407" marR="7407" marT="74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118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73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81378-9A2A-35EA-F33F-9D8E32F0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pt-BR" sz="2800" kern="1200" dirty="0">
                <a:latin typeface="+mj-lt"/>
                <a:ea typeface="+mj-ea"/>
                <a:cs typeface="+mj-cs"/>
              </a:rPr>
              <a:t>PACTUAÇÃO ADII - 2024</a:t>
            </a:r>
            <a:endParaRPr lang="pt-BR" sz="2800" dirty="0"/>
          </a:p>
        </p:txBody>
      </p:sp>
      <p:graphicFrame>
        <p:nvGraphicFramePr>
          <p:cNvPr id="14" name="Espaço Reservado para Conteúdo 13">
            <a:extLst>
              <a:ext uri="{FF2B5EF4-FFF2-40B4-BE49-F238E27FC236}">
                <a16:creationId xmlns:a16="http://schemas.microsoft.com/office/drawing/2014/main" id="{606D5AB7-0547-9D4C-B712-2ED5007674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696277"/>
              </p:ext>
            </p:extLst>
          </p:nvPr>
        </p:nvGraphicFramePr>
        <p:xfrm>
          <a:off x="1979712" y="937320"/>
          <a:ext cx="5184577" cy="5227984"/>
        </p:xfrm>
        <a:graphic>
          <a:graphicData uri="http://schemas.openxmlformats.org/drawingml/2006/table">
            <a:tbl>
              <a:tblPr/>
              <a:tblGrid>
                <a:gridCol w="710521">
                  <a:extLst>
                    <a:ext uri="{9D8B030D-6E8A-4147-A177-3AD203B41FA5}">
                      <a16:colId xmlns:a16="http://schemas.microsoft.com/office/drawing/2014/main" val="3690424787"/>
                    </a:ext>
                  </a:extLst>
                </a:gridCol>
                <a:gridCol w="2639514">
                  <a:extLst>
                    <a:ext uri="{9D8B030D-6E8A-4147-A177-3AD203B41FA5}">
                      <a16:colId xmlns:a16="http://schemas.microsoft.com/office/drawing/2014/main" val="1146078611"/>
                    </a:ext>
                  </a:extLst>
                </a:gridCol>
                <a:gridCol w="1036915">
                  <a:extLst>
                    <a:ext uri="{9D8B030D-6E8A-4147-A177-3AD203B41FA5}">
                      <a16:colId xmlns:a16="http://schemas.microsoft.com/office/drawing/2014/main" val="2475843606"/>
                    </a:ext>
                  </a:extLst>
                </a:gridCol>
                <a:gridCol w="797627">
                  <a:extLst>
                    <a:ext uri="{9D8B030D-6E8A-4147-A177-3AD203B41FA5}">
                      <a16:colId xmlns:a16="http://schemas.microsoft.com/office/drawing/2014/main" val="4023701856"/>
                    </a:ext>
                  </a:extLst>
                </a:gridCol>
              </a:tblGrid>
              <a:tr h="4306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Calibri" panose="020F0502020204030204" pitchFamily="34" charset="0"/>
                        </a:rPr>
                        <a:t>Nº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Calibri" panose="020F0502020204030204" pitchFamily="34" charset="0"/>
                        </a:rPr>
                        <a:t>Nome do Indicador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Calibri" panose="020F0502020204030204" pitchFamily="34" charset="0"/>
                        </a:rPr>
                        <a:t>Unidade de Medida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B084"/>
                          </a:highlight>
                          <a:latin typeface="Calibri" panose="020F0502020204030204" pitchFamily="34" charset="0"/>
                        </a:rPr>
                        <a:t>Meta 2024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929056"/>
                  </a:ext>
                </a:extLst>
              </a:tr>
              <a:tr h="3952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Execução de cooperações nacionais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Projetos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955559"/>
                  </a:ext>
                </a:extLst>
              </a:tr>
              <a:tr h="3952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Execução de Cooperações Internacionais, âmbito Sul-Sul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Ações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797498"/>
                  </a:ext>
                </a:extLst>
              </a:tr>
              <a:tr h="6783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Produção científica (publicação de capítulo de livro, artigos em revista indexadas e artigos em revistas não indexadas)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Artigos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455271"/>
                  </a:ext>
                </a:extLst>
              </a:tr>
              <a:tr h="5278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Índice de participação dos alunos do ensino médio em eventos de iniciação científica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0974"/>
                  </a:ext>
                </a:extLst>
              </a:tr>
              <a:tr h="5007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Execução de matrículas nos cursos de educação profissional em saúde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Alunos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1.900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48134"/>
                  </a:ext>
                </a:extLst>
              </a:tr>
              <a:tr h="3952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Tempo Médio de Titulação - stricto sensu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Meses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2589"/>
                  </a:ext>
                </a:extLst>
              </a:tr>
              <a:tr h="5643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Número de acessos aos artigos do periódico científico “Trabalho, Educação e Saúde”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Acessos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700.000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256572"/>
                  </a:ext>
                </a:extLst>
              </a:tr>
              <a:tr h="6564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Número de acessos às produções técnico científicas editadas pela unidade e disponíveis em seu portal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Acessos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58.300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670839"/>
                  </a:ext>
                </a:extLst>
              </a:tr>
              <a:tr h="6840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Número de republicações, em outros veículos, inclusive páginas de Facebook institucionais, das matérias jornalísticas editadas pela unidade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Republicações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E699"/>
                          </a:highlight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8196" marR="8196" marT="8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533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124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DC5BAC-B9B4-D297-23A2-0942A1588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165618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OBRIGADA!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hlinkClick r:id="rId2"/>
              </a:rPr>
              <a:t>v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hlinkClick r:id="rId2"/>
              </a:rPr>
              <a:t>dgdi.epsjv@fiocruz.br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732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88011-5062-4A3A-A9D0-789F8EB5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88840"/>
            <a:ext cx="7886700" cy="1440160"/>
          </a:xfrm>
        </p:spPr>
        <p:txBody>
          <a:bodyPr/>
          <a:lstStyle/>
          <a:p>
            <a:r>
              <a:rPr lang="pt-BR" b="1" dirty="0"/>
              <a:t>EXECUÇÃO ORÇAMENTÁRIA EPSJV – 2024</a:t>
            </a:r>
          </a:p>
        </p:txBody>
      </p:sp>
    </p:spTree>
    <p:extLst>
      <p:ext uri="{BB962C8B-B14F-4D97-AF65-F5344CB8AC3E}">
        <p14:creationId xmlns:p14="http://schemas.microsoft.com/office/powerpoint/2010/main" val="47466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523ADF93-9EA2-46DE-B889-BF9BD2D87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116632"/>
            <a:ext cx="8064896" cy="5760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pt-BR" altLang="pt-BR" sz="3600" b="1" dirty="0"/>
              <a:t>ORÇAMENTO EPSJV 2024</a:t>
            </a:r>
            <a:br>
              <a:rPr lang="pt-BR" altLang="pt-BR" sz="3600" b="1" dirty="0"/>
            </a:br>
            <a:r>
              <a:rPr lang="pt-BR" altLang="pt-BR" sz="3600" b="1" dirty="0"/>
              <a:t>TENDÊNCIAS</a:t>
            </a:r>
            <a:endParaRPr lang="pt-BR" altLang="pt-BR" sz="36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139A8DE-7D31-9CBD-97A7-C56848F16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558" y="13485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97FBCE8-3DB4-DB31-D9E3-7E2A04226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5561"/>
              </p:ext>
            </p:extLst>
          </p:nvPr>
        </p:nvGraphicFramePr>
        <p:xfrm>
          <a:off x="2051720" y="1620202"/>
          <a:ext cx="5472608" cy="3617595"/>
        </p:xfrm>
        <a:graphic>
          <a:graphicData uri="http://schemas.openxmlformats.org/drawingml/2006/table">
            <a:tbl>
              <a:tblPr/>
              <a:tblGrid>
                <a:gridCol w="3243597">
                  <a:extLst>
                    <a:ext uri="{9D8B030D-6E8A-4147-A177-3AD203B41FA5}">
                      <a16:colId xmlns:a16="http://schemas.microsoft.com/office/drawing/2014/main" val="3081392175"/>
                    </a:ext>
                  </a:extLst>
                </a:gridCol>
                <a:gridCol w="2229011">
                  <a:extLst>
                    <a:ext uri="{9D8B030D-6E8A-4147-A177-3AD203B41FA5}">
                      <a16:colId xmlns:a16="http://schemas.microsoft.com/office/drawing/2014/main" val="362748207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effectLst/>
                          <a:latin typeface="Arial" panose="020B0604020202020204" pitchFamily="34" charset="0"/>
                        </a:rPr>
                        <a:t>RECEITAS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effectLst/>
                          <a:latin typeface="Arial" panose="020B0604020202020204" pitchFamily="34" charset="0"/>
                        </a:rPr>
                        <a:t>VALORES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86387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LOA - Corrente</a:t>
                      </a:r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(*)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Não Negociado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7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LOA - Capital</a:t>
                      </a:r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(**)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621.000,00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42512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LOA - Outras Receitas Proprias - Corrente</a:t>
                      </a:r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(***)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96.438,00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9135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PIDI Vigente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effectLst/>
                          <a:latin typeface="Aptos" panose="020B0004020202020204" pitchFamily="34" charset="0"/>
                        </a:rPr>
                        <a:t>237.855,00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6312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effectLst/>
                          <a:latin typeface="Arial" panose="020B0604020202020204" pitchFamily="34" charset="0"/>
                        </a:rPr>
                        <a:t>PIDI Novo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effectLst/>
                          <a:latin typeface="Aptos" panose="020B0004020202020204" pitchFamily="34" charset="0"/>
                        </a:rPr>
                        <a:t>1.057.161,18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916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31968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70469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65022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effectLst/>
                          <a:latin typeface="Arial" panose="020B0604020202020204" pitchFamily="34" charset="0"/>
                        </a:rPr>
                        <a:t>RECEITAS EXTERNAS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effectLst/>
                          <a:latin typeface="Arial" panose="020B0604020202020204" pitchFamily="34" charset="0"/>
                        </a:rPr>
                        <a:t>VALORES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9777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TEDS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effectLst/>
                          <a:latin typeface="Aptos" panose="020B0004020202020204" pitchFamily="34" charset="0"/>
                        </a:rPr>
                        <a:t>4.158.085,40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70812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EMENDAS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1.749.160,00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535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effectLst/>
                          <a:highlight>
                            <a:srgbClr val="C6E0B4"/>
                          </a:highlight>
                          <a:latin typeface="Arial" panose="020B0604020202020204" pitchFamily="34" charset="0"/>
                        </a:rPr>
                        <a:t>TOTAL GERAL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effectLst/>
                          <a:highlight>
                            <a:srgbClr val="C6E0B4"/>
                          </a:highlight>
                          <a:latin typeface="Arial" panose="020B0604020202020204" pitchFamily="34" charset="0"/>
                        </a:rPr>
                        <a:t>5.907.245,40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7689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(*) </a:t>
                      </a:r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Valor executado em 2023: R$ 21.921.777,66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56450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(**)</a:t>
                      </a:r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Liberação imediata de 50% do valor aprovado pelo CD p/ 2023 para as unidades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3737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(***)</a:t>
                      </a:r>
                      <a:r>
                        <a:rPr lang="pt-BR" sz="1200" b="0" i="0" u="none" strike="noStrike">
                          <a:effectLst/>
                          <a:latin typeface="Arial" panose="020B0604020202020204" pitchFamily="34" charset="0"/>
                        </a:rPr>
                        <a:t> Previsão para 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842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DA3EB-07FC-481F-9601-5A4E270B5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894" y="116632"/>
            <a:ext cx="7886700" cy="550435"/>
          </a:xfrm>
        </p:spPr>
        <p:txBody>
          <a:bodyPr>
            <a:noAutofit/>
          </a:bodyPr>
          <a:lstStyle/>
          <a:p>
            <a:r>
              <a:rPr lang="pt-BR" sz="2800" b="1" dirty="0"/>
              <a:t>EVOLUÇÃO EXECUÇÃO ORÇAMENTÁRIA </a:t>
            </a:r>
            <a:br>
              <a:rPr lang="pt-BR" sz="2800" b="1" dirty="0"/>
            </a:br>
            <a:r>
              <a:rPr lang="pt-BR" sz="2800" b="1" dirty="0"/>
              <a:t>CUSTEIO –</a:t>
            </a:r>
            <a:r>
              <a:rPr lang="pt-BR" sz="3600" b="1" dirty="0"/>
              <a:t> </a:t>
            </a:r>
            <a:r>
              <a:rPr lang="pt-BR" sz="2800" b="1" dirty="0"/>
              <a:t>até 21 de março/2024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5CB3C8B-F175-EE9B-7F87-157B1D50C450}"/>
              </a:ext>
            </a:extLst>
          </p:cNvPr>
          <p:cNvSpPr txBox="1"/>
          <p:nvPr/>
        </p:nvSpPr>
        <p:spPr>
          <a:xfrm>
            <a:off x="1605868" y="5949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*Demanda total da EPSJV sem ajustes entre Cogeplan/EPSJV/setores e laboratórios.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dirty="0">
                <a:solidFill>
                  <a:srgbClr val="FF0000"/>
                </a:solidFill>
                <a:latin typeface="Arial" panose="020B0604020202020204" pitchFamily="34" charset="0"/>
              </a:rPr>
              <a:t>**Execução com base nos empenhos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BBB54C1-7008-4966-BFFE-B3FF20072B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50372"/>
              </p:ext>
            </p:extLst>
          </p:nvPr>
        </p:nvGraphicFramePr>
        <p:xfrm>
          <a:off x="1749884" y="1192363"/>
          <a:ext cx="6480720" cy="4754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196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2FFC0-ADD2-42EB-BFA0-E3F36572A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4624"/>
            <a:ext cx="8229600" cy="1143000"/>
          </a:xfrm>
        </p:spPr>
        <p:txBody>
          <a:bodyPr/>
          <a:lstStyle/>
          <a:p>
            <a:r>
              <a:rPr lang="pt-BR" sz="2800" dirty="0"/>
              <a:t>EXECUÇÃO ORÇAMENTÁRIA</a:t>
            </a:r>
            <a:br>
              <a:rPr lang="pt-BR" sz="2800" dirty="0"/>
            </a:br>
            <a:r>
              <a:rPr lang="pt-BR" sz="2800" dirty="0"/>
              <a:t>por Elemento Despesa – até 21 de março 2024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7569728-BE9A-4D93-8F1F-80C082BCF9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410647"/>
              </p:ext>
            </p:extLst>
          </p:nvPr>
        </p:nvGraphicFramePr>
        <p:xfrm>
          <a:off x="3739670" y="1484784"/>
          <a:ext cx="5404330" cy="4812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D66FF697-1C6A-E79A-BB59-FEB6613C4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0871"/>
              </p:ext>
            </p:extLst>
          </p:nvPr>
        </p:nvGraphicFramePr>
        <p:xfrm>
          <a:off x="971070" y="2204864"/>
          <a:ext cx="2880850" cy="3553260"/>
        </p:xfrm>
        <a:graphic>
          <a:graphicData uri="http://schemas.openxmlformats.org/drawingml/2006/table">
            <a:tbl>
              <a:tblPr/>
              <a:tblGrid>
                <a:gridCol w="1702518">
                  <a:extLst>
                    <a:ext uri="{9D8B030D-6E8A-4147-A177-3AD203B41FA5}">
                      <a16:colId xmlns:a16="http://schemas.microsoft.com/office/drawing/2014/main" val="782241209"/>
                    </a:ext>
                  </a:extLst>
                </a:gridCol>
                <a:gridCol w="1178332">
                  <a:extLst>
                    <a:ext uri="{9D8B030D-6E8A-4147-A177-3AD203B41FA5}">
                      <a16:colId xmlns:a16="http://schemas.microsoft.com/office/drawing/2014/main" val="1670112341"/>
                    </a:ext>
                  </a:extLst>
                </a:gridCol>
              </a:tblGrid>
              <a:tr h="3740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effectLst/>
                          <a:latin typeface="Arial" panose="020B0604020202020204" pitchFamily="34" charset="0"/>
                        </a:rPr>
                        <a:t>Elementos de Despesa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effectLst/>
                          <a:latin typeface="Arial" panose="020B0604020202020204" pitchFamily="34" charset="0"/>
                        </a:rPr>
                        <a:t>EXECUÇÃO </a:t>
                      </a:r>
                    </a:p>
                    <a:p>
                      <a:pPr algn="ctr" fontAlgn="ctr"/>
                      <a:r>
                        <a:rPr lang="pt-BR" sz="1100" b="1" i="0" u="none" strike="noStrike" dirty="0">
                          <a:effectLst/>
                          <a:latin typeface="Arial" panose="020B0604020202020204" pitchFamily="34" charset="0"/>
                        </a:rPr>
                        <a:t>Até 21 de março/24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31341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14 - Diária Serv.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7.873,85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142521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18 - Aux.Fin.Estud.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208.600,00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516295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30 - Mat. de Cons.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15.536,78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874295"/>
                  </a:ext>
                </a:extLst>
              </a:tr>
              <a:tr h="37404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effectLst/>
                          <a:latin typeface="Arial" panose="020B0604020202020204" pitchFamily="34" charset="0"/>
                        </a:rPr>
                        <a:t>33 - Passagem + </a:t>
                      </a:r>
                      <a:r>
                        <a:rPr lang="pt-BR" sz="1100" b="0" i="0" u="none" strike="noStrike" dirty="0" err="1">
                          <a:effectLst/>
                          <a:latin typeface="Arial" panose="020B0604020202020204" pitchFamily="34" charset="0"/>
                        </a:rPr>
                        <a:t>Loc.Transporte</a:t>
                      </a:r>
                      <a:endParaRPr lang="pt-B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31.316,81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080337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36 - P.Física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14.971,62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716088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39 - P.Jurídica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594.792,98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83909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34 - P.terceirizado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2.969.797,60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686342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40 - Serv. De TI e Comunicação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51.180,74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87352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effectLst/>
                          <a:latin typeface="Arial" panose="020B0604020202020204" pitchFamily="34" charset="0"/>
                        </a:rPr>
                        <a:t>47 - INSS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538765"/>
                  </a:ext>
                </a:extLst>
              </a:tr>
              <a:tr h="363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49 - Aux.Transporte Estagiário (CIEE)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3.700,00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432667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92 - Desp.ex.ant.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43.212,38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933582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93 - Restituição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279037"/>
                  </a:ext>
                </a:extLst>
              </a:tr>
              <a:tr h="2757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effectLst/>
                          <a:highlight>
                            <a:srgbClr val="C9C9C9"/>
                          </a:highlight>
                          <a:latin typeface="Arial" panose="020B0604020202020204" pitchFamily="34" charset="0"/>
                        </a:rPr>
                        <a:t>TOTAL CUSTEIO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effectLst/>
                          <a:highlight>
                            <a:srgbClr val="C9C9C9"/>
                          </a:highlight>
                          <a:latin typeface="Arial" panose="020B0604020202020204" pitchFamily="34" charset="0"/>
                        </a:rPr>
                        <a:t>3.940.982,76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564073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7569728-BE9A-4D93-8F1F-80C082BCF9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071898"/>
              </p:ext>
            </p:extLst>
          </p:nvPr>
        </p:nvGraphicFramePr>
        <p:xfrm>
          <a:off x="3203848" y="1389235"/>
          <a:ext cx="5718399" cy="5003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558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72B7C-E78B-4A8D-B952-C5DEC49A0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640960" cy="1301006"/>
          </a:xfrm>
        </p:spPr>
        <p:txBody>
          <a:bodyPr/>
          <a:lstStyle/>
          <a:p>
            <a:r>
              <a:rPr lang="pt-BR" sz="2800" dirty="0"/>
              <a:t>EXECUÇÃO ORÇAMENTÁRIA</a:t>
            </a:r>
            <a:br>
              <a:rPr lang="pt-BR" sz="2800" dirty="0"/>
            </a:br>
            <a:r>
              <a:rPr lang="pt-BR" sz="2800" dirty="0"/>
              <a:t>Detalhamento dos Grandes Grupos</a:t>
            </a:r>
            <a:br>
              <a:rPr lang="pt-BR" sz="2800" dirty="0"/>
            </a:br>
            <a:r>
              <a:rPr lang="pt-BR" sz="2800" dirty="0"/>
              <a:t>até 21 de março/2024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BF79EEE-1FE0-4DE0-A7B4-0EA7AF18A5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288131"/>
              </p:ext>
            </p:extLst>
          </p:nvPr>
        </p:nvGraphicFramePr>
        <p:xfrm>
          <a:off x="4103440" y="1628800"/>
          <a:ext cx="5040560" cy="398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256E0DA-F536-D2D0-AF82-D6F601498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437869"/>
              </p:ext>
            </p:extLst>
          </p:nvPr>
        </p:nvGraphicFramePr>
        <p:xfrm>
          <a:off x="1117724" y="1616248"/>
          <a:ext cx="3670300" cy="4794885"/>
        </p:xfrm>
        <a:graphic>
          <a:graphicData uri="http://schemas.openxmlformats.org/drawingml/2006/table">
            <a:tbl>
              <a:tblPr/>
              <a:tblGrid>
                <a:gridCol w="1852597">
                  <a:extLst>
                    <a:ext uri="{9D8B030D-6E8A-4147-A177-3AD203B41FA5}">
                      <a16:colId xmlns:a16="http://schemas.microsoft.com/office/drawing/2014/main" val="1893296938"/>
                    </a:ext>
                  </a:extLst>
                </a:gridCol>
                <a:gridCol w="1097623">
                  <a:extLst>
                    <a:ext uri="{9D8B030D-6E8A-4147-A177-3AD203B41FA5}">
                      <a16:colId xmlns:a16="http://schemas.microsoft.com/office/drawing/2014/main" val="8661999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03046839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effectLst/>
                          <a:highlight>
                            <a:srgbClr val="F4B084"/>
                          </a:highlight>
                          <a:latin typeface="Arial" panose="020B0604020202020204" pitchFamily="34" charset="0"/>
                        </a:rPr>
                        <a:t>Elementos de Despesa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effectLst/>
                          <a:highlight>
                            <a:srgbClr val="F4B084"/>
                          </a:highlight>
                          <a:latin typeface="Arial" panose="020B0604020202020204" pitchFamily="34" charset="0"/>
                        </a:rPr>
                        <a:t>EXECUÇÃO até 21 de março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5619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effectLst/>
                          <a:highlight>
                            <a:srgbClr val="FCE4D6"/>
                          </a:highlight>
                          <a:latin typeface="Arial" panose="020B0604020202020204" pitchFamily="34" charset="0"/>
                        </a:rPr>
                        <a:t>18 - Aux.Fin.Estud.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effectLst/>
                          <a:highlight>
                            <a:srgbClr val="FCE4D6"/>
                          </a:highlight>
                          <a:latin typeface="Arial" panose="020B0604020202020204" pitchFamily="34" charset="0"/>
                        </a:rPr>
                        <a:t>208.600,00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17206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effectLst/>
                          <a:highlight>
                            <a:srgbClr val="FCE4D6"/>
                          </a:highlight>
                          <a:latin typeface="Arial" panose="020B0604020202020204" pitchFamily="34" charset="0"/>
                        </a:rPr>
                        <a:t>30 - Mat. de Cons.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effectLst/>
                          <a:highlight>
                            <a:srgbClr val="FCE4D6"/>
                          </a:highlight>
                          <a:latin typeface="Arial" panose="020B0604020202020204" pitchFamily="34" charset="0"/>
                        </a:rPr>
                        <a:t>15.536,78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9872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30-Aquis.Material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15.536,78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2633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effectLst/>
                          <a:highlight>
                            <a:srgbClr val="FCE4D6"/>
                          </a:highlight>
                          <a:latin typeface="Arial" panose="020B0604020202020204" pitchFamily="34" charset="0"/>
                        </a:rPr>
                        <a:t>39 - </a:t>
                      </a:r>
                      <a:r>
                        <a:rPr lang="pt-BR" sz="1200" b="1" i="0" u="none" strike="noStrike" dirty="0" err="1">
                          <a:effectLst/>
                          <a:highlight>
                            <a:srgbClr val="FCE4D6"/>
                          </a:highlight>
                          <a:latin typeface="Arial" panose="020B0604020202020204" pitchFamily="34" charset="0"/>
                        </a:rPr>
                        <a:t>P.Jurídica</a:t>
                      </a:r>
                      <a:endParaRPr lang="pt-BR" sz="1200" b="1" i="0" u="none" strike="noStrike" dirty="0">
                        <a:effectLst/>
                        <a:highlight>
                          <a:srgbClr val="FCE4D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effectLst/>
                          <a:highlight>
                            <a:srgbClr val="FCE4D6"/>
                          </a:highlight>
                          <a:latin typeface="Arial" panose="020B0604020202020204" pitchFamily="34" charset="0"/>
                        </a:rPr>
                        <a:t>594.792,98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2386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39-Projetos (PIDI e Cooperação)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385.410,00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35633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39-Bandejão</a:t>
                      </a:r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(*)</a:t>
                      </a:r>
                      <a:endParaRPr lang="pt-BR" sz="1200" b="0" i="0" u="none" strike="noStrike"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7405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39-Gráfica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62.979,76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9693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39-CVI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109.000,00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31078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39-PJ Outros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37.403,22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04247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effectLst/>
                          <a:highlight>
                            <a:srgbClr val="FCE4D6"/>
                          </a:highlight>
                          <a:latin typeface="Arial" panose="020B0604020202020204" pitchFamily="34" charset="0"/>
                        </a:rPr>
                        <a:t>34 - P.terceirizado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effectLst/>
                          <a:highlight>
                            <a:srgbClr val="FCE4D6"/>
                          </a:highlight>
                          <a:latin typeface="Arial" panose="020B0604020202020204" pitchFamily="34" charset="0"/>
                        </a:rPr>
                        <a:t>2.969.797,60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8883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34-Stefanini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1.759.476,19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8737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34-GA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1.210.321,41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0265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effectLst/>
                          <a:highlight>
                            <a:srgbClr val="FCE4D6"/>
                          </a:highlight>
                          <a:latin typeface="Arial" panose="020B0604020202020204" pitchFamily="34" charset="0"/>
                        </a:rPr>
                        <a:t>Outras Despesas</a:t>
                      </a:r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effectLst/>
                          <a:highlight>
                            <a:srgbClr val="FCE4D6"/>
                          </a:highlight>
                          <a:latin typeface="Arial" panose="020B0604020202020204" pitchFamily="34" charset="0"/>
                        </a:rPr>
                        <a:t>(**)</a:t>
                      </a:r>
                      <a:endParaRPr lang="pt-BR" sz="1200" b="1" i="0" u="none" strike="noStrike">
                        <a:effectLst/>
                        <a:highlight>
                          <a:srgbClr val="FCE4D6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effectLst/>
                          <a:highlight>
                            <a:srgbClr val="FCE4D6"/>
                          </a:highlight>
                          <a:latin typeface="Arial" panose="020B0604020202020204" pitchFamily="34" charset="0"/>
                        </a:rPr>
                        <a:t>152.255,40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3336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effectLst/>
                          <a:highlight>
                            <a:srgbClr val="F4B084"/>
                          </a:highlight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effectLst/>
                          <a:highlight>
                            <a:srgbClr val="F4B084"/>
                          </a:highlight>
                          <a:latin typeface="Arial" panose="020B0604020202020204" pitchFamily="34" charset="0"/>
                        </a:rPr>
                        <a:t>3.940.982,76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58214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(*)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Exec.do bandejão foi realizada pela Presidência através de um contrato temporário (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Fiotec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com a empresa Artur Brandão.</a:t>
                      </a:r>
                    </a:p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66843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(**)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Diárias, Passagens, Loc.de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Onibus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P.Física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Serv.de TI,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Aux.Transp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Estagiário (CIEE),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Desp.Exec.ant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pt-BR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852005"/>
                  </a:ext>
                </a:extLst>
              </a:tr>
            </a:tbl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E3560E98-5984-F80C-B43D-70DA5CF4FF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286522"/>
              </p:ext>
            </p:extLst>
          </p:nvPr>
        </p:nvGraphicFramePr>
        <p:xfrm>
          <a:off x="1121148" y="5805264"/>
          <a:ext cx="2982292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771775" imgH="171450" progId="Excel.Sheet.12">
                  <p:embed/>
                </p:oleObj>
              </mc:Choice>
              <mc:Fallback>
                <p:oleObj name="Worksheet" r:id="rId4" imgW="2771775" imgH="1714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1148" y="5805264"/>
                        <a:ext cx="2982292" cy="17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03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86900-FA81-080D-2523-ED916BED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27"/>
            <a:ext cx="8229600" cy="850106"/>
          </a:xfrm>
        </p:spPr>
        <p:txBody>
          <a:bodyPr/>
          <a:lstStyle/>
          <a:p>
            <a:r>
              <a:rPr lang="pt-BR" sz="2800" dirty="0"/>
              <a:t>EXECUÇÃO ORÇAMENTÁRIA </a:t>
            </a:r>
            <a:br>
              <a:rPr lang="pt-BR" sz="2800" dirty="0"/>
            </a:br>
            <a:r>
              <a:rPr lang="pt-BR" sz="2800" dirty="0"/>
              <a:t>com Pessoal, por setor – até 21 de março/2024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4DEFE30-953F-FBCB-71B7-ACC7E1D7C3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938769"/>
              </p:ext>
            </p:extLst>
          </p:nvPr>
        </p:nvGraphicFramePr>
        <p:xfrm>
          <a:off x="1475656" y="1124744"/>
          <a:ext cx="6765622" cy="5037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210300" imgH="5610225" progId="Excel.Sheet.12">
                  <p:embed/>
                </p:oleObj>
              </mc:Choice>
              <mc:Fallback>
                <p:oleObj name="Worksheet" r:id="rId2" imgW="6210300" imgH="56102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5656" y="1124744"/>
                        <a:ext cx="6765622" cy="5037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87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C5E68-810F-63B8-F461-E3C3FC8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EXECUÇÃO ORÇAMENTÁRIA </a:t>
            </a:r>
            <a:br>
              <a:rPr lang="pt-BR" sz="2800" dirty="0"/>
            </a:br>
            <a:r>
              <a:rPr lang="pt-BR" sz="2800" dirty="0"/>
              <a:t>com Pessoal, por setor – até 21 de março/2024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0917D420-BD63-48B8-910A-BE1200080F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962656"/>
              </p:ext>
            </p:extLst>
          </p:nvPr>
        </p:nvGraphicFramePr>
        <p:xfrm>
          <a:off x="611560" y="141763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3418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F073E-0CDA-EB87-D08F-B62BBC5C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55161"/>
            <a:ext cx="8229600" cy="850106"/>
          </a:xfrm>
        </p:spPr>
        <p:txBody>
          <a:bodyPr/>
          <a:lstStyle/>
          <a:p>
            <a:r>
              <a:rPr lang="pt-BR" sz="2800" dirty="0"/>
              <a:t>EXECUÇÃO ORÇAMENTÁRIA </a:t>
            </a:r>
            <a:br>
              <a:rPr lang="pt-BR" sz="2800" dirty="0"/>
            </a:br>
            <a:r>
              <a:rPr lang="pt-BR" sz="2800" dirty="0"/>
              <a:t>Alimentação e </a:t>
            </a:r>
            <a:r>
              <a:rPr lang="pt-BR" sz="2800" dirty="0" err="1"/>
              <a:t>Aux.Estudante</a:t>
            </a:r>
            <a:r>
              <a:rPr lang="pt-BR" sz="2800" dirty="0"/>
              <a:t>- até 21 de março/2024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4728C82-6632-5189-732B-E434F8C337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71327"/>
              </p:ext>
            </p:extLst>
          </p:nvPr>
        </p:nvGraphicFramePr>
        <p:xfrm>
          <a:off x="849449" y="1264398"/>
          <a:ext cx="196215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962150" imgH="2619375" progId="Excel.Sheet.12">
                  <p:embed/>
                </p:oleObj>
              </mc:Choice>
              <mc:Fallback>
                <p:oleObj name="Worksheet" r:id="rId2" imgW="1962150" imgH="26193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9449" y="1264398"/>
                        <a:ext cx="1962150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4D7174F-CAFF-8B3E-9051-02AC2118B7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178690"/>
              </p:ext>
            </p:extLst>
          </p:nvPr>
        </p:nvGraphicFramePr>
        <p:xfrm>
          <a:off x="3247641" y="1132014"/>
          <a:ext cx="4348695" cy="2727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1F8AD2D0-9E27-B7CD-5B66-E05FDEB356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731843"/>
              </p:ext>
            </p:extLst>
          </p:nvPr>
        </p:nvGraphicFramePr>
        <p:xfrm>
          <a:off x="3247641" y="3825030"/>
          <a:ext cx="4492711" cy="261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10A26BD4-2954-4659-A274-14B722402C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198510"/>
              </p:ext>
            </p:extLst>
          </p:nvPr>
        </p:nvGraphicFramePr>
        <p:xfrm>
          <a:off x="849449" y="3905992"/>
          <a:ext cx="196215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828800" imgH="2457450" progId="Excel.Sheet.12">
                  <p:embed/>
                </p:oleObj>
              </mc:Choice>
              <mc:Fallback>
                <p:oleObj name="Worksheet" r:id="rId6" imgW="1828800" imgH="24574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9449" y="3905992"/>
                        <a:ext cx="1962150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463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3448</TotalTime>
  <Words>1018</Words>
  <Application>Microsoft Office PowerPoint</Application>
  <PresentationFormat>Apresentação na tela (4:3)</PresentationFormat>
  <Paragraphs>200</Paragraphs>
  <Slides>14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Times New Roman</vt:lpstr>
      <vt:lpstr>Tema do Office</vt:lpstr>
      <vt:lpstr>Worksheet</vt:lpstr>
      <vt:lpstr>Apresentação do PowerPoint</vt:lpstr>
      <vt:lpstr>EXECUÇÃO ORÇAMENTÁRIA EPSJV – 2024</vt:lpstr>
      <vt:lpstr>ORÇAMENTO EPSJV 2024 TENDÊNCIAS</vt:lpstr>
      <vt:lpstr>EVOLUÇÃO EXECUÇÃO ORÇAMENTÁRIA  CUSTEIO – até 21 de março/2024</vt:lpstr>
      <vt:lpstr>EXECUÇÃO ORÇAMENTÁRIA por Elemento Despesa – até 21 de março 2024</vt:lpstr>
      <vt:lpstr>EXECUÇÃO ORÇAMENTÁRIA Detalhamento dos Grandes Grupos até 21 de março/2024</vt:lpstr>
      <vt:lpstr>EXECUÇÃO ORÇAMENTÁRIA  com Pessoal, por setor – até 21 de março/2024</vt:lpstr>
      <vt:lpstr>EXECUÇÃO ORÇAMENTÁRIA  com Pessoal, por setor – até 21 de março/2024</vt:lpstr>
      <vt:lpstr>EXECUÇÃO ORÇAMENTÁRIA  Alimentação e Aux.Estudante- até 21 de março/2024</vt:lpstr>
      <vt:lpstr>EXECUÇÃO - CUSTEIO SETOR/LABORATÓRIO – até 21 de março/2024</vt:lpstr>
      <vt:lpstr>EVOLUÇÃO EXECUÇÃO ORÇAMENTÁRIA  CAPITAL – até março/2024</vt:lpstr>
      <vt:lpstr>EQUIPAMENTOS PREVISTOS - 2024</vt:lpstr>
      <vt:lpstr>PACTUAÇÃO ADII - 2024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jose.luiz</dc:creator>
  <cp:lastModifiedBy>Andreia Nicolay de Paula</cp:lastModifiedBy>
  <cp:revision>249</cp:revision>
  <cp:lastPrinted>2019-09-03T17:17:28Z</cp:lastPrinted>
  <dcterms:created xsi:type="dcterms:W3CDTF">2018-04-12T18:02:55Z</dcterms:created>
  <dcterms:modified xsi:type="dcterms:W3CDTF">2024-04-12T12:31:41Z</dcterms:modified>
</cp:coreProperties>
</file>