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36253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812672" algn="l" defTabSz="36253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625349" algn="l" defTabSz="36253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438021" algn="l" defTabSz="36253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250693" algn="l" defTabSz="36253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9063369" algn="l" defTabSz="36253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876041" algn="l" defTabSz="36253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688713" algn="l" defTabSz="36253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501390" algn="l" defTabSz="36253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3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2DB"/>
    <a:srgbClr val="391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256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1638" y="-696"/>
      </p:cViewPr>
      <p:guideLst>
        <p:guide orient="horz" pos="12473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Querido Cardenas" userId="b84308a7-64be-4a19-bab4-32b86bb0d85a" providerId="ADAL" clId="{9545B16B-ECB6-45EB-AE09-8D0F85280C9E}"/>
    <pc:docChg chg="custSel modSld">
      <pc:chgData name="Melissa Querido Cardenas" userId="b84308a7-64be-4a19-bab4-32b86bb0d85a" providerId="ADAL" clId="{9545B16B-ECB6-45EB-AE09-8D0F85280C9E}" dt="2022-07-26T18:59:07.293" v="33" actId="113"/>
      <pc:docMkLst>
        <pc:docMk/>
      </pc:docMkLst>
      <pc:sldChg chg="modSp mod">
        <pc:chgData name="Melissa Querido Cardenas" userId="b84308a7-64be-4a19-bab4-32b86bb0d85a" providerId="ADAL" clId="{9545B16B-ECB6-45EB-AE09-8D0F85280C9E}" dt="2022-07-26T18:59:07.293" v="33" actId="113"/>
        <pc:sldMkLst>
          <pc:docMk/>
          <pc:sldMk cId="1157348711" sldId="256"/>
        </pc:sldMkLst>
        <pc:spChg chg="mod">
          <ac:chgData name="Melissa Querido Cardenas" userId="b84308a7-64be-4a19-bab4-32b86bb0d85a" providerId="ADAL" clId="{9545B16B-ECB6-45EB-AE09-8D0F85280C9E}" dt="2022-07-26T18:59:01.005" v="32" actId="113"/>
          <ac:spMkLst>
            <pc:docMk/>
            <pc:sldMk cId="1157348711" sldId="256"/>
            <ac:spMk id="67" creationId="{00000000-0000-0000-0000-000000000000}"/>
          </ac:spMkLst>
        </pc:spChg>
        <pc:spChg chg="mod">
          <ac:chgData name="Melissa Querido Cardenas" userId="b84308a7-64be-4a19-bab4-32b86bb0d85a" providerId="ADAL" clId="{9545B16B-ECB6-45EB-AE09-8D0F85280C9E}" dt="2022-07-26T18:58:57.013" v="31" actId="113"/>
          <ac:spMkLst>
            <pc:docMk/>
            <pc:sldMk cId="1157348711" sldId="256"/>
            <ac:spMk id="68" creationId="{00000000-0000-0000-0000-000000000000}"/>
          </ac:spMkLst>
        </pc:spChg>
        <pc:spChg chg="mod">
          <ac:chgData name="Melissa Querido Cardenas" userId="b84308a7-64be-4a19-bab4-32b86bb0d85a" providerId="ADAL" clId="{9545B16B-ECB6-45EB-AE09-8D0F85280C9E}" dt="2022-07-26T18:59:07.293" v="33" actId="113"/>
          <ac:spMkLst>
            <pc:docMk/>
            <pc:sldMk cId="1157348711" sldId="256"/>
            <ac:spMk id="76" creationId="{00000000-0000-0000-0000-000000000000}"/>
          </ac:spMkLst>
        </pc:spChg>
        <pc:spChg chg="mod">
          <ac:chgData name="Melissa Querido Cardenas" userId="b84308a7-64be-4a19-bab4-32b86bb0d85a" providerId="ADAL" clId="{9545B16B-ECB6-45EB-AE09-8D0F85280C9E}" dt="2022-07-26T18:58:35.130" v="27" actId="1076"/>
          <ac:spMkLst>
            <pc:docMk/>
            <pc:sldMk cId="1157348711" sldId="256"/>
            <ac:spMk id="2075" creationId="{0FB5C205-BC71-BBCB-6EAA-018E280F6769}"/>
          </ac:spMkLst>
        </pc:spChg>
        <pc:picChg chg="mod">
          <ac:chgData name="Melissa Querido Cardenas" userId="b84308a7-64be-4a19-bab4-32b86bb0d85a" providerId="ADAL" clId="{9545B16B-ECB6-45EB-AE09-8D0F85280C9E}" dt="2022-07-26T18:58:06.170" v="24" actId="1076"/>
          <ac:picMkLst>
            <pc:docMk/>
            <pc:sldMk cId="1157348711" sldId="256"/>
            <ac:picMk id="7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359663" y="6755539"/>
            <a:ext cx="17060064" cy="28835739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60" y="3080018"/>
            <a:ext cx="21807559" cy="18040091"/>
          </a:xfrm>
        </p:spPr>
        <p:txBody>
          <a:bodyPr anchor="b">
            <a:normAutofit/>
          </a:bodyPr>
          <a:lstStyle>
            <a:lvl1pPr algn="l">
              <a:defRPr sz="1559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59" y="22195669"/>
            <a:ext cx="17554043" cy="11048937"/>
          </a:xfrm>
        </p:spPr>
        <p:txBody>
          <a:bodyPr anchor="t">
            <a:normAutofit/>
          </a:bodyPr>
          <a:lstStyle>
            <a:lvl1pPr marL="0" indent="0" algn="l">
              <a:buNone/>
              <a:defRPr sz="7086">
                <a:solidFill>
                  <a:schemeClr val="bg2">
                    <a:lumMod val="75000"/>
                  </a:schemeClr>
                </a:solidFill>
              </a:defRPr>
            </a:lvl1pPr>
            <a:lvl2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448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60" y="25960123"/>
            <a:ext cx="23225396" cy="880004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889959" y="3080014"/>
            <a:ext cx="28619371" cy="18040086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9948" y="22195663"/>
            <a:ext cx="25799428" cy="264001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69"/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939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59" y="3080015"/>
            <a:ext cx="28619371" cy="16720079"/>
          </a:xfrm>
        </p:spPr>
        <p:txBody>
          <a:bodyPr anchor="ctr">
            <a:normAutofit/>
          </a:bodyPr>
          <a:lstStyle>
            <a:lvl1pPr algn="l">
              <a:defRPr sz="9921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58" y="23760113"/>
            <a:ext cx="22618388" cy="11000052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bg2">
                    <a:lumMod val="7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143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009" y="3080015"/>
            <a:ext cx="24305798" cy="16720079"/>
          </a:xfrm>
        </p:spPr>
        <p:txBody>
          <a:bodyPr anchor="ctr">
            <a:normAutofit/>
          </a:bodyPr>
          <a:lstStyle>
            <a:lvl1pPr algn="l">
              <a:defRPr sz="9921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79919" y="19800094"/>
            <a:ext cx="22685408" cy="278668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60" y="24835693"/>
            <a:ext cx="22614168" cy="9924472"/>
          </a:xfrm>
        </p:spPr>
        <p:txBody>
          <a:bodyPr anchor="ctr">
            <a:normAutofit/>
          </a:bodyPr>
          <a:lstStyle>
            <a:lvl1pPr marL="0" indent="0" algn="l">
              <a:buNone/>
              <a:defRPr sz="7086">
                <a:solidFill>
                  <a:schemeClr val="bg2">
                    <a:lumMod val="7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9984" y="4103360"/>
            <a:ext cx="1620386" cy="3376675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69403" y="15986749"/>
            <a:ext cx="1620386" cy="3376675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 algn="r"/>
            <a:r>
              <a:rPr lang="en-US" sz="2834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7962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60" y="19800094"/>
            <a:ext cx="22614168" cy="9801306"/>
          </a:xfrm>
        </p:spPr>
        <p:txBody>
          <a:bodyPr anchor="b">
            <a:normAutofit/>
          </a:bodyPr>
          <a:lstStyle>
            <a:lvl1pPr algn="l">
              <a:defRPr sz="9921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58" y="29639398"/>
            <a:ext cx="22618388" cy="5120764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bg2">
                    <a:lumMod val="7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7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011" y="3080015"/>
            <a:ext cx="24305794" cy="16720079"/>
          </a:xfrm>
        </p:spPr>
        <p:txBody>
          <a:bodyPr anchor="ctr">
            <a:normAutofit/>
          </a:bodyPr>
          <a:lstStyle>
            <a:lvl1pPr algn="l">
              <a:defRPr sz="9921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89960" y="22440107"/>
            <a:ext cx="22614168" cy="606224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708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59" y="28600136"/>
            <a:ext cx="22614164" cy="6160029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bg2">
                    <a:lumMod val="7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9984" y="4103360"/>
            <a:ext cx="1620386" cy="3376675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69403" y="15986749"/>
            <a:ext cx="1620386" cy="3376675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 algn="r"/>
            <a:r>
              <a:rPr lang="en-US" sz="2834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1192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59" y="3080015"/>
            <a:ext cx="26665131" cy="167200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9921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89960" y="22684556"/>
            <a:ext cx="22614168" cy="484002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708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59" y="27524588"/>
            <a:ext cx="22614164" cy="7235580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bg2">
                    <a:lumMod val="7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541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60" y="25960123"/>
            <a:ext cx="23225396" cy="8800042"/>
          </a:xfrm>
        </p:spPr>
        <p:txBody>
          <a:bodyPr>
            <a:normAutofit/>
          </a:bodyPr>
          <a:lstStyle>
            <a:lvl1pPr algn="l">
              <a:defRPr sz="992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960" y="3080020"/>
            <a:ext cx="23225396" cy="21755678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679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66282" y="3080015"/>
            <a:ext cx="7243048" cy="25520121"/>
          </a:xfrm>
        </p:spPr>
        <p:txBody>
          <a:bodyPr vert="eaVert">
            <a:normAutofit/>
          </a:bodyPr>
          <a:lstStyle>
            <a:lvl1pPr>
              <a:defRPr sz="992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959" y="3080015"/>
            <a:ext cx="20727933" cy="3168015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43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60" y="25960123"/>
            <a:ext cx="23225396" cy="880004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960" y="3080015"/>
            <a:ext cx="23225396" cy="21755678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136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58" y="11440051"/>
            <a:ext cx="22685412" cy="13395621"/>
          </a:xfrm>
        </p:spPr>
        <p:txBody>
          <a:bodyPr anchor="b">
            <a:normAutofit/>
          </a:bodyPr>
          <a:lstStyle>
            <a:lvl1pPr algn="l">
              <a:defRPr sz="11338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60" y="25911235"/>
            <a:ext cx="22685408" cy="8848933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bg2">
                    <a:lumMod val="7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304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60" y="25960123"/>
            <a:ext cx="23225396" cy="8800042"/>
          </a:xfrm>
        </p:spPr>
        <p:txBody>
          <a:bodyPr>
            <a:normAutofit/>
          </a:bodyPr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889960" y="3080017"/>
            <a:ext cx="13995638" cy="21755661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6519817" y="3080014"/>
            <a:ext cx="13989512" cy="2170677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00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60" y="25960123"/>
            <a:ext cx="23225396" cy="8800042"/>
          </a:xfrm>
        </p:spPr>
        <p:txBody>
          <a:bodyPr>
            <a:normAutofit/>
          </a:bodyPr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9944" y="3080014"/>
            <a:ext cx="13169708" cy="3520017"/>
          </a:xfrm>
        </p:spPr>
        <p:txBody>
          <a:bodyPr anchor="b">
            <a:noAutofit/>
          </a:bodyPr>
          <a:lstStyle>
            <a:lvl1pPr marL="0" indent="0">
              <a:buNone/>
              <a:defRPr sz="8504" b="0" cap="all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957" y="6600034"/>
            <a:ext cx="13979694" cy="1823564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02437" y="3272518"/>
            <a:ext cx="13336895" cy="3327513"/>
          </a:xfrm>
        </p:spPr>
        <p:txBody>
          <a:bodyPr anchor="b">
            <a:noAutofit/>
          </a:bodyPr>
          <a:lstStyle>
            <a:lvl1pPr marL="0" indent="0">
              <a:buNone/>
              <a:defRPr sz="8504" b="0" cap="all">
                <a:solidFill>
                  <a:schemeClr val="tx1"/>
                </a:solidFill>
              </a:defRPr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19819" y="6600031"/>
            <a:ext cx="14019513" cy="1818675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160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60" y="25960123"/>
            <a:ext cx="23225396" cy="8800042"/>
          </a:xfrm>
        </p:spPr>
        <p:txBody>
          <a:bodyPr>
            <a:normAutofit/>
          </a:bodyPr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776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825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579" y="3080015"/>
            <a:ext cx="11339751" cy="8800042"/>
          </a:xfrm>
        </p:spPr>
        <p:txBody>
          <a:bodyPr anchor="b">
            <a:normAutofit/>
          </a:bodyPr>
          <a:lstStyle>
            <a:lvl1pPr algn="l">
              <a:defRPr sz="7086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957" y="3080015"/>
            <a:ext cx="15727526" cy="3168015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9579" y="12760075"/>
            <a:ext cx="11339751" cy="12075615"/>
          </a:xfrm>
        </p:spPr>
        <p:txBody>
          <a:bodyPr anchor="t">
            <a:normAutofit/>
          </a:bodyPr>
          <a:lstStyle>
            <a:lvl1pPr marL="0" indent="0">
              <a:buNone/>
              <a:defRPr sz="5669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258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9650" y="8360040"/>
            <a:ext cx="12625440" cy="6600031"/>
          </a:xfrm>
        </p:spPr>
        <p:txBody>
          <a:bodyPr anchor="b">
            <a:normAutofit/>
          </a:bodyPr>
          <a:lstStyle>
            <a:lvl1pPr algn="l">
              <a:defRPr sz="8504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699941" y="5280025"/>
            <a:ext cx="11625243" cy="2772013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30456" y="15840075"/>
            <a:ext cx="12628859" cy="12026724"/>
          </a:xfrm>
        </p:spPr>
        <p:txBody>
          <a:bodyPr anchor="t">
            <a:normAutofit/>
          </a:bodyPr>
          <a:lstStyle>
            <a:lvl1pPr marL="0" indent="0">
              <a:buNone/>
              <a:defRPr sz="6378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89959" y="35640172"/>
            <a:ext cx="20592270" cy="21083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492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635731" y="22489000"/>
            <a:ext cx="8753392" cy="1535118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960" y="25960123"/>
            <a:ext cx="23225396" cy="88000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960" y="3080020"/>
            <a:ext cx="23225396" cy="21755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327063" y="35640190"/>
            <a:ext cx="4253516" cy="210834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54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09A250-FF31-4206-8172-F9D3106AACB1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9959" y="35640172"/>
            <a:ext cx="20592270" cy="210834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54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46575" y="32211840"/>
            <a:ext cx="3036218" cy="38683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09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hf sldNum="0" hdr="0" ftr="0" dt="0"/>
  <p:txStyles>
    <p:titleStyle>
      <a:lvl1pPr algn="l" defTabSz="1619951" rtl="0" eaLnBrk="1" latinLnBrk="0" hangingPunct="1">
        <a:spcBef>
          <a:spcPct val="0"/>
        </a:spcBef>
        <a:buNone/>
        <a:defRPr sz="11338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12469" indent="-1012469" algn="l" defTabSz="1619951" rtl="0" eaLnBrk="1" latinLnBrk="0" hangingPunct="1">
        <a:spcBef>
          <a:spcPct val="20000"/>
        </a:spcBef>
        <a:spcAft>
          <a:spcPts val="212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08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2632420" indent="-1012469" algn="l" defTabSz="1619951" rtl="0" eaLnBrk="1" latinLnBrk="0" hangingPunct="1">
        <a:spcBef>
          <a:spcPct val="20000"/>
        </a:spcBef>
        <a:spcAft>
          <a:spcPts val="212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63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4252371" indent="-1012469" algn="l" defTabSz="1619951" rtl="0" eaLnBrk="1" latinLnBrk="0" hangingPunct="1">
        <a:spcBef>
          <a:spcPct val="20000"/>
        </a:spcBef>
        <a:spcAft>
          <a:spcPts val="212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66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5467335" indent="-607482" algn="l" defTabSz="1619951" rtl="0" eaLnBrk="1" latinLnBrk="0" hangingPunct="1">
        <a:spcBef>
          <a:spcPct val="20000"/>
        </a:spcBef>
        <a:spcAft>
          <a:spcPts val="212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7087286" indent="-607482" algn="l" defTabSz="1619951" rtl="0" eaLnBrk="1" latinLnBrk="0" hangingPunct="1">
        <a:spcBef>
          <a:spcPct val="20000"/>
        </a:spcBef>
        <a:spcAft>
          <a:spcPts val="212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8909731" indent="-809976" algn="l" defTabSz="1619951" rtl="0" eaLnBrk="1" latinLnBrk="0" hangingPunct="1">
        <a:spcBef>
          <a:spcPct val="20000"/>
        </a:spcBef>
        <a:spcAft>
          <a:spcPts val="212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0529682" indent="-809976" algn="l" defTabSz="1619951" rtl="0" eaLnBrk="1" latinLnBrk="0" hangingPunct="1">
        <a:spcBef>
          <a:spcPct val="20000"/>
        </a:spcBef>
        <a:spcAft>
          <a:spcPts val="212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2149633" indent="-809976" algn="l" defTabSz="1619951" rtl="0" eaLnBrk="1" latinLnBrk="0" hangingPunct="1">
        <a:spcBef>
          <a:spcPct val="20000"/>
        </a:spcBef>
        <a:spcAft>
          <a:spcPts val="212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13769584" indent="-809976" algn="l" defTabSz="1619951" rtl="0" eaLnBrk="1" latinLnBrk="0" hangingPunct="1">
        <a:spcBef>
          <a:spcPct val="20000"/>
        </a:spcBef>
        <a:spcAft>
          <a:spcPts val="212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21" Type="http://schemas.openxmlformats.org/officeDocument/2006/relationships/image" Target="../media/image17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037172" y="6837087"/>
            <a:ext cx="8766840" cy="7115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espécies de peixes, </a:t>
            </a:r>
            <a:r>
              <a:rPr lang="fr-F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Diapterus auratus  </a:t>
            </a: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Elops saurus 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estudadas para identificação de Nematoda. Amostras de Nematoda previamente fixados em álcool 70% foram estudados. Para estudo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morfométrico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nematóides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diafanizados em lactofenol de Aman e observados entre lâmina e lamínula ao microscópio óptico Olympus CX31. As fotos foram obtidas através da câmera acoplada ao microscópio óptico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Zeiss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Axioscope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Além dos hospedeiros, estudados no projeto, uma outra espécie de peixe,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Peprilus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coletada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litoral do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352667" y="700201"/>
            <a:ext cx="19581203" cy="2068168"/>
          </a:xfrm>
          <a:prstGeom prst="rect">
            <a:avLst/>
          </a:prstGeom>
        </p:spPr>
        <p:txBody>
          <a:bodyPr wrap="square" lIns="91356" tIns="45675" rIns="91356" bIns="45675">
            <a:spAutoFit/>
          </a:bodyPr>
          <a:lstStyle/>
          <a:p>
            <a:pPr algn="ctr">
              <a:lnSpc>
                <a:spcPct val="107000"/>
              </a:lnSpc>
              <a:spcAft>
                <a:spcPts val="798"/>
              </a:spcAft>
            </a:pPr>
            <a:r>
              <a:rPr lang="pt-BR" sz="6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NEMATODA DE PEIXES DE IMPORTÂNCIA ECONÔMICA COMERCIALIZADOS NA ILHA DE SÃO LUÍS-MA</a:t>
            </a:r>
            <a:endParaRPr lang="pt-BR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00088" y="2929509"/>
            <a:ext cx="22840250" cy="646240"/>
          </a:xfrm>
          <a:prstGeom prst="rect">
            <a:avLst/>
          </a:prstGeom>
          <a:noFill/>
        </p:spPr>
        <p:txBody>
          <a:bodyPr wrap="none" lIns="91356" tIns="45675" rIns="91356" bIns="45675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¹Stephany Guimarães da Rocha Assis; ²Márcia Cristina Nascimento Justo; ²Melissa Querido Cárdenas.</a:t>
            </a:r>
            <a:endParaRPr lang="pt-BR" sz="36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83873" y="3671154"/>
            <a:ext cx="22718792" cy="1569570"/>
          </a:xfrm>
          <a:prstGeom prst="rect">
            <a:avLst/>
          </a:prstGeom>
          <a:noFill/>
        </p:spPr>
        <p:txBody>
          <a:bodyPr wrap="square" lIns="91356" tIns="45675" rIns="91356" bIns="45675" rtlCol="0">
            <a:spAutoFit/>
          </a:bodyPr>
          <a:lstStyle/>
          <a:p>
            <a:pPr algn="ctr"/>
            <a:r>
              <a:rPr lang="pt-BR" sz="3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Colégio Pedro II – Campus Realengo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II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 Programa 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Vocação Científica – Iniciação </a:t>
            </a: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2021-2022</a:t>
            </a:r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Laboratório de Helmintos Parasitos de Peixes, Instituto Oswaldo Cruz, FIOCRUZ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3" r="100000">
                        <a14:foregroundMark x1="10156" y1="53462" x2="10000" y2="36923"/>
                        <a14:foregroundMark x1="5469" y1="58462" x2="5156" y2="49231"/>
                        <a14:foregroundMark x1="43438" y1="49231" x2="33750" y2="50769"/>
                        <a14:foregroundMark x1="69844" y1="47692" x2="72031" y2="23077"/>
                        <a14:foregroundMark x1="85781" y1="47308" x2="86250" y2="35769"/>
                        <a14:foregroundMark x1="21719" y1="55385" x2="20469" y2="42308"/>
                        <a14:foregroundMark x1="25156" y1="54615" x2="25313" y2="40000"/>
                        <a14:foregroundMark x1="5938" y1="83077" x2="5938" y2="83077"/>
                      </a14:backgroundRemoval>
                    </a14:imgEffect>
                  </a14:imgLayer>
                </a14:imgProps>
              </a:ext>
            </a:extLst>
          </a:blip>
          <a:srcRect b="20010"/>
          <a:stretch/>
        </p:blipFill>
        <p:spPr bwMode="auto">
          <a:xfrm>
            <a:off x="1961029" y="3405721"/>
            <a:ext cx="3968408" cy="12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6767532" y="5527186"/>
            <a:ext cx="4225667" cy="109668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91356" tIns="45675" rIns="91356" bIns="45675">
            <a:spAutoFit/>
          </a:bodyPr>
          <a:lstStyle/>
          <a:p>
            <a:pPr algn="ctr">
              <a:lnSpc>
                <a:spcPct val="107000"/>
              </a:lnSpc>
              <a:spcAft>
                <a:spcPts val="798"/>
              </a:spcAft>
            </a:pPr>
            <a:r>
              <a:rPr lang="pt-BR" sz="61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1012485" y="5435652"/>
            <a:ext cx="4791527" cy="109668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91356" tIns="45675" rIns="91356" bIns="45675">
            <a:spAutoFit/>
          </a:bodyPr>
          <a:lstStyle/>
          <a:p>
            <a:pPr algn="ctr">
              <a:lnSpc>
                <a:spcPct val="107000"/>
              </a:lnSpc>
              <a:spcAft>
                <a:spcPts val="798"/>
              </a:spcAft>
            </a:pPr>
            <a:r>
              <a:rPr lang="pt-BR" sz="61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034540" y="15889040"/>
            <a:ext cx="9266618" cy="103096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91356" tIns="45675" rIns="91356" bIns="45675" rtlCol="0">
            <a:spAutoFit/>
          </a:bodyPr>
          <a:lstStyle/>
          <a:p>
            <a:pPr algn="ctr"/>
            <a:r>
              <a:rPr lang="pt-BR" sz="61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-364415" y="4916467"/>
            <a:ext cx="33030838" cy="0"/>
          </a:xfrm>
          <a:prstGeom prst="line">
            <a:avLst/>
          </a:prstGeom>
          <a:ln w="76200">
            <a:solidFill>
              <a:srgbClr val="0312D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0" t="1" r="12323" b="-6242"/>
          <a:stretch/>
        </p:blipFill>
        <p:spPr>
          <a:xfrm>
            <a:off x="2138447" y="439047"/>
            <a:ext cx="2128675" cy="21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4047" r="20556" b="17772"/>
          <a:stretch/>
        </p:blipFill>
        <p:spPr bwMode="auto">
          <a:xfrm>
            <a:off x="26933870" y="249100"/>
            <a:ext cx="2560400" cy="1608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FEBE3D4D-6841-49E1-901E-256C7F2641F1}"/>
              </a:ext>
            </a:extLst>
          </p:cNvPr>
          <p:cNvSpPr txBox="1"/>
          <p:nvPr/>
        </p:nvSpPr>
        <p:spPr>
          <a:xfrm>
            <a:off x="12034540" y="32973846"/>
            <a:ext cx="9266618" cy="103096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91356" tIns="45675" rIns="91356" bIns="45675" rtlCol="0">
            <a:spAutoFit/>
          </a:bodyPr>
          <a:lstStyle/>
          <a:p>
            <a:pPr algn="ctr"/>
            <a:r>
              <a:rPr lang="pt-BR" sz="61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pic>
        <p:nvPicPr>
          <p:cNvPr id="1026" name="Picture 2" descr="Informe CP2 Niterói: O Camp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46" y="328162"/>
            <a:ext cx="2874743" cy="237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ocruz contra a censura e intimidação de pesquisador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204" y="2094790"/>
            <a:ext cx="4845323" cy="27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61029" y="6825619"/>
            <a:ext cx="14369144" cy="89255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filo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Nematoda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composto por espécies que apresentam grande diversidade morfológica, ciclos de vida variados e ampla distribuição em ambientes aquáticos. Os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nematóides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apresentam sexos separados e exibem dimorfismo sexual.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ciclo de vida é complexo, e os peixes podem ser hospedeiros intermediários,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paratênicos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definitivos, enquanto, peixes, crustáceos, oligoquetas e larvas de insetos agem como hospedeiros intermediários, onde as larvas se desenvolvem e fazem mudas.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Apesar do número elevado e da diversidade de espécies de peixes em nosso país, o conhecimento da taxonomia e biologia dos nematoides parasitos de peixes ainda é insatisfatória. O presente trabalho tem como objetivo o estudo dos nematoides de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Oligoplite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sauru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proveniente do mercado de Peixe de São Luís, Maranhão e dos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nematóides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Diapterus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auratus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Elops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sauru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provenientes da Laguna da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Jansen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São Luís, Maranhão. Esse estudo contribui para o conhecimento da biodiversidade da fauna helmintológica do Brasil.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61029" y="34533547"/>
            <a:ext cx="28602675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Iniciação científica foi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possível compreender as especificidades e importância de estudo dos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Nematodas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nosso dia a dia, evitando, assim, a contaminação por helmintos parasitos com potencial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zoonótico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humanos, além de consumir os peixes e outros possíveis hospedeiros de forma segura a partir do conhecimento de cocção e armazenamento adequados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Laboratório de Helmintos e Parasitos de Peixes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fui bem acolhida tanto pelos colegas pesquisadores, orientadora 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co-orientadora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 quais sempre ajudaram em minhas dificuldades e me fizeram pensar sobre minhas possíveis escolhas de faculdade.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Agradeço à todos da equipe LHPP 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ESPJV pela atenção e tudo o que aprendi e levarei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comigo. Foi incrível poder ter a oportunidade de conhecer a ciência de perto sendo tão nova.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93709" y="17397947"/>
            <a:ext cx="14436464" cy="82791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Diapterus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auratus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Elops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sauru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encontrados nematoides de vida livre identificados como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Oncholaimus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sp. Estes nematoides se caracterizam por apresentar uma cápsula bucal (estoma) com 3 dentes em sua base, uma faringe subcilíndrica, anel nervoso envolvendo o meio da faringe 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anfídios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bem desenvolvidos, localizados na altura média do estoma.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fêmeas apresentam útero com ovos, cauda cônica com final afilado e os machos apresentam um par de </a:t>
            </a:r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espículos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curtos iguais, </a:t>
            </a:r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gubernáculo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ausente e cauda cônica.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presente estudo,</a:t>
            </a:r>
            <a:r>
              <a:rPr lang="pt-PT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Oncholaimus </a:t>
            </a:r>
            <a:r>
              <a:rPr lang="pt-P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sp. foi encontrado nas brânquias dos hospedeiros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P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embora este habitat não seja comum ao grupo. Este é o primeiro registro de  </a:t>
            </a:r>
            <a:r>
              <a:rPr lang="pt-PT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Oncholaimus </a:t>
            </a:r>
            <a:r>
              <a:rPr lang="pt-P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sp.</a:t>
            </a:r>
            <a:r>
              <a:rPr lang="pt-PT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PT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saurus</a:t>
            </a:r>
            <a:r>
              <a:rPr lang="pt-P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auratus</a:t>
            </a:r>
            <a:r>
              <a:rPr lang="pt-P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estado do Maranhão representam um novo registro geográfico para este nematoide.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rot="10800000" flipV="1">
            <a:off x="17037172" y="17409869"/>
            <a:ext cx="13526532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Oligoplite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sauru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encontradas larvas de 3º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estágio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Hysterothylacium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sp. e um macho de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Hysterothylacium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fortalezae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(Klein, 1973)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Deardorff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Overstreet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1981 nas brânquias.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larvas se caracterizam por apresentar um esôfago alongado provido com ventrículo, um ceco intestinal curto e apêndice ventricular. Cauda cônica, apresentando em sua ponta um tufo de estruturas espinhosas.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037172" y="21285246"/>
            <a:ext cx="1352653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Peprilus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coletados 7 exemplares de Digenea, que foram identificados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Lecithocladium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cristatum</a:t>
            </a:r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Rudolphi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1819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345" y="7124001"/>
            <a:ext cx="5368455" cy="6710569"/>
          </a:xfrm>
          <a:prstGeom prst="rect">
            <a:avLst/>
          </a:prstGeom>
        </p:spPr>
      </p:pic>
      <p:sp>
        <p:nvSpPr>
          <p:cNvPr id="67" name="CaixaDeTexto 66"/>
          <p:cNvSpPr txBox="1"/>
          <p:nvPr/>
        </p:nvSpPr>
        <p:spPr>
          <a:xfrm>
            <a:off x="20049353" y="30994482"/>
            <a:ext cx="531702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Hysterothylacium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sp. (L</a:t>
            </a:r>
            <a:r>
              <a:rPr lang="pt-BR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Região anterior; B. Região posterior. Barras 0,1 mm.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11372751" y="29481529"/>
            <a:ext cx="754692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Hysterothylacium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fortalezae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(Klein, 1973) Deardorff &amp; Overstreet, 1981.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Região anterior (macho); B. Região posterior (macho). Barras 0,1 mm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Imagem 7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870" y="24656612"/>
            <a:ext cx="3085954" cy="8190784"/>
          </a:xfrm>
          <a:prstGeom prst="rect">
            <a:avLst/>
          </a:prstGeom>
        </p:spPr>
      </p:pic>
      <p:sp>
        <p:nvSpPr>
          <p:cNvPr id="76" name="CaixaDeTexto 75"/>
          <p:cNvSpPr txBox="1"/>
          <p:nvPr/>
        </p:nvSpPr>
        <p:spPr>
          <a:xfrm>
            <a:off x="26933870" y="32904514"/>
            <a:ext cx="30859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Lecithocladium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cristatum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Rudolphi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1819. Barra: 706 µm. 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Agrupar 78">
            <a:extLst>
              <a:ext uri="{FF2B5EF4-FFF2-40B4-BE49-F238E27FC236}">
                <a16:creationId xmlns:a16="http://schemas.microsoft.com/office/drawing/2014/main" xmlns="" id="{A15EFF2A-5B8A-687E-6877-5B260537E483}"/>
              </a:ext>
            </a:extLst>
          </p:cNvPr>
          <p:cNvGrpSpPr/>
          <p:nvPr/>
        </p:nvGrpSpPr>
        <p:grpSpPr>
          <a:xfrm>
            <a:off x="20049353" y="25039871"/>
            <a:ext cx="5317029" cy="5957109"/>
            <a:chOff x="17457065" y="24082145"/>
            <a:chExt cx="5317029" cy="5957109"/>
          </a:xfrm>
        </p:grpSpPr>
        <p:pic>
          <p:nvPicPr>
            <p:cNvPr id="69" name="Imagem 68" descr="Uma imagem contendo grama, foto, em pé, frutas&#10;&#10;Descrição gerada automaticamente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065" y="24082145"/>
              <a:ext cx="5317029" cy="5957109"/>
            </a:xfrm>
            <a:prstGeom prst="rect">
              <a:avLst/>
            </a:prstGeom>
          </p:spPr>
        </p:pic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xmlns="" id="{AA7B1173-D243-0191-ED01-6058E68B1E3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1619" y="26567853"/>
              <a:ext cx="0" cy="144000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xmlns="" id="{D36341C5-B9FD-D322-887D-2E7F1E978268}"/>
                </a:ext>
              </a:extLst>
            </p:cNvPr>
            <p:cNvCxnSpPr>
              <a:cxnSpLocks/>
            </p:cNvCxnSpPr>
            <p:nvPr/>
          </p:nvCxnSpPr>
          <p:spPr>
            <a:xfrm>
              <a:off x="22354319" y="26649790"/>
              <a:ext cx="0" cy="144000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xmlns="" id="{259E8F2D-B98C-2516-6909-996DBDFAFACD}"/>
              </a:ext>
            </a:extLst>
          </p:cNvPr>
          <p:cNvGrpSpPr/>
          <p:nvPr/>
        </p:nvGrpSpPr>
        <p:grpSpPr>
          <a:xfrm>
            <a:off x="11372751" y="25043542"/>
            <a:ext cx="7552944" cy="4329269"/>
            <a:chOff x="23239384" y="24075949"/>
            <a:chExt cx="7552944" cy="4329269"/>
          </a:xfrm>
        </p:grpSpPr>
        <p:pic>
          <p:nvPicPr>
            <p:cNvPr id="71" name="Imagem 70" descr="Uma imagem contendo Texto&#10;&#10;Descrição gerada automaticamente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9384" y="24075949"/>
              <a:ext cx="7552944" cy="4329269"/>
            </a:xfrm>
            <a:prstGeom prst="rect">
              <a:avLst/>
            </a:prstGeom>
          </p:spPr>
        </p:pic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xmlns="" id="{D357A6D9-7C07-5B6C-89CD-CBAF96B2EF5B}"/>
                </a:ext>
              </a:extLst>
            </p:cNvPr>
            <p:cNvCxnSpPr>
              <a:cxnSpLocks/>
            </p:cNvCxnSpPr>
            <p:nvPr/>
          </p:nvCxnSpPr>
          <p:spPr>
            <a:xfrm>
              <a:off x="26364344" y="26048523"/>
              <a:ext cx="0" cy="700183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0" name="Conector reto 79">
              <a:extLst>
                <a:ext uri="{FF2B5EF4-FFF2-40B4-BE49-F238E27FC236}">
                  <a16:creationId xmlns:a16="http://schemas.microsoft.com/office/drawing/2014/main" xmlns="" id="{FEBBC380-7161-1DAE-2BCB-AAD35E7FBB9F}"/>
                </a:ext>
              </a:extLst>
            </p:cNvPr>
            <p:cNvCxnSpPr>
              <a:cxnSpLocks/>
            </p:cNvCxnSpPr>
            <p:nvPr/>
          </p:nvCxnSpPr>
          <p:spPr>
            <a:xfrm>
              <a:off x="30526769" y="26626352"/>
              <a:ext cx="0" cy="700183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075" name="CaixaDeTexto 2074">
            <a:extLst>
              <a:ext uri="{FF2B5EF4-FFF2-40B4-BE49-F238E27FC236}">
                <a16:creationId xmlns:a16="http://schemas.microsoft.com/office/drawing/2014/main" xmlns="" id="{0FB5C205-BC71-BBCB-6EAA-018E280F6769}"/>
              </a:ext>
            </a:extLst>
          </p:cNvPr>
          <p:cNvSpPr txBox="1"/>
          <p:nvPr/>
        </p:nvSpPr>
        <p:spPr>
          <a:xfrm>
            <a:off x="2308874" y="30947442"/>
            <a:ext cx="841477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20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ncholaimus</a:t>
            </a:r>
            <a:r>
              <a:rPr lang="pt-BR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sp.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parasito de</a:t>
            </a:r>
            <a:r>
              <a:rPr lang="pt-BR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E. </a:t>
            </a:r>
            <a:r>
              <a:rPr lang="pt-BR" sz="20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saurus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pt-BR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pt-BR" sz="20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auratus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coletados na Laguna da </a:t>
            </a:r>
            <a:r>
              <a:rPr lang="pt-BR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Jansen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São Luís, MA.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A, B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Região anterior (macho) Barras 40 µm;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C, D.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Região posterior (macho) Barras 85 µm.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Região anterior da fêmea. Barra 70 µm;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Vulva. Barra 72 µm;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G.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Região posterior da fêmea. Barra 87 µm;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H.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Útero com ovos. Barra 72 µm.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FE0C9F4B-0FB7-6F38-DA16-6236DA55322E}"/>
              </a:ext>
            </a:extLst>
          </p:cNvPr>
          <p:cNvGrpSpPr/>
          <p:nvPr/>
        </p:nvGrpSpPr>
        <p:grpSpPr>
          <a:xfrm>
            <a:off x="2308874" y="25039871"/>
            <a:ext cx="8433002" cy="5868450"/>
            <a:chOff x="4638952" y="23400563"/>
            <a:chExt cx="8433002" cy="5868450"/>
          </a:xfrm>
        </p:grpSpPr>
        <p:pic>
          <p:nvPicPr>
            <p:cNvPr id="115" name="Imagem 114" descr="Uma imagem contendo em pé, espelho, grande, homem&#10;&#10;Descrição gerada automaticamente">
              <a:extLst>
                <a:ext uri="{FF2B5EF4-FFF2-40B4-BE49-F238E27FC236}">
                  <a16:creationId xmlns:a16="http://schemas.microsoft.com/office/drawing/2014/main" xmlns="" id="{A5A66CEB-E0EA-2CB2-45B8-D0DF74180381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6" r="16521"/>
            <a:stretch/>
          </p:blipFill>
          <p:spPr>
            <a:xfrm>
              <a:off x="11225217" y="26243102"/>
              <a:ext cx="1846737" cy="29920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xmlns="" id="{E1234D3E-F469-C17D-4014-414CECC87842}"/>
                </a:ext>
              </a:extLst>
            </p:cNvPr>
            <p:cNvGrpSpPr/>
            <p:nvPr/>
          </p:nvGrpSpPr>
          <p:grpSpPr>
            <a:xfrm>
              <a:off x="4638952" y="23400563"/>
              <a:ext cx="8414773" cy="5868450"/>
              <a:chOff x="4638952" y="23400563"/>
              <a:chExt cx="8414773" cy="5868450"/>
            </a:xfrm>
          </p:grpSpPr>
          <p:pic>
            <p:nvPicPr>
              <p:cNvPr id="111" name="Imagem 110" descr="Uma imagem contendo no interior, em pé, velho, grande&#10;&#10;Descrição gerada automaticamente">
                <a:extLst>
                  <a:ext uri="{FF2B5EF4-FFF2-40B4-BE49-F238E27FC236}">
                    <a16:creationId xmlns:a16="http://schemas.microsoft.com/office/drawing/2014/main" xmlns="" id="{E589406C-203A-75FB-DEB5-183CD05F58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06" t="-187" r="17218" b="7896"/>
              <a:stretch/>
            </p:blipFill>
            <p:spPr>
              <a:xfrm>
                <a:off x="9477348" y="23400563"/>
                <a:ext cx="1636760" cy="27290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</p:pic>
          <p:pic>
            <p:nvPicPr>
              <p:cNvPr id="112" name="Imagem 111" descr="Pernas de pessoa&#10;&#10;Descrição gerada automaticamente com confiança média">
                <a:extLst>
                  <a:ext uri="{FF2B5EF4-FFF2-40B4-BE49-F238E27FC236}">
                    <a16:creationId xmlns:a16="http://schemas.microsoft.com/office/drawing/2014/main" xmlns="" id="{332DCA2F-27A0-D48D-03EF-1163C1D52D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06" r="19729" b="4891"/>
              <a:stretch/>
            </p:blipFill>
            <p:spPr>
              <a:xfrm>
                <a:off x="11209472" y="23410969"/>
                <a:ext cx="1844253" cy="27270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</p:pic>
          <p:cxnSp>
            <p:nvCxnSpPr>
              <p:cNvPr id="113" name="Conector reto 112">
                <a:extLst>
                  <a:ext uri="{FF2B5EF4-FFF2-40B4-BE49-F238E27FC236}">
                    <a16:creationId xmlns:a16="http://schemas.microsoft.com/office/drawing/2014/main" xmlns="" id="{1489CCE7-B891-2C56-66E2-1C6F0E0AA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74912" y="24909761"/>
                <a:ext cx="0" cy="419049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4" name="Conector reto 113">
                <a:extLst>
                  <a:ext uri="{FF2B5EF4-FFF2-40B4-BE49-F238E27FC236}">
                    <a16:creationId xmlns:a16="http://schemas.microsoft.com/office/drawing/2014/main" xmlns="" id="{80789848-C577-8BB2-892C-C7CB39ACC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06352" y="24846097"/>
                <a:ext cx="0" cy="482713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116" name="Imagem 115" descr="Minhoca preta em fundo branco&#10;&#10;Descrição gerada automaticamente com confiança média">
                <a:extLst>
                  <a:ext uri="{FF2B5EF4-FFF2-40B4-BE49-F238E27FC236}">
                    <a16:creationId xmlns:a16="http://schemas.microsoft.com/office/drawing/2014/main" xmlns="" id="{752DAAB9-C221-F769-CD6B-4597AB39112B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74" t="8235" r="11516" b="3590"/>
              <a:stretch/>
            </p:blipFill>
            <p:spPr>
              <a:xfrm>
                <a:off x="9463038" y="26239019"/>
                <a:ext cx="1687092" cy="299308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</p:pic>
          <p:cxnSp>
            <p:nvCxnSpPr>
              <p:cNvPr id="117" name="Conector reto 116">
                <a:extLst>
                  <a:ext uri="{FF2B5EF4-FFF2-40B4-BE49-F238E27FC236}">
                    <a16:creationId xmlns:a16="http://schemas.microsoft.com/office/drawing/2014/main" xmlns="" id="{520F2D19-1BDD-F56C-5783-C2704A398F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5833" y="27472498"/>
                <a:ext cx="0" cy="69808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8" name="Conector reto 117">
                <a:extLst>
                  <a:ext uri="{FF2B5EF4-FFF2-40B4-BE49-F238E27FC236}">
                    <a16:creationId xmlns:a16="http://schemas.microsoft.com/office/drawing/2014/main" xmlns="" id="{631FA862-B8F3-3862-385F-24E250453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31889" y="27821538"/>
                <a:ext cx="0" cy="505222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127" name="Imagem 126" descr="Minhoca preta em fundo branco&#10;&#10;Descrição gerada automaticamente com confiança baixa">
                <a:extLst>
                  <a:ext uri="{FF2B5EF4-FFF2-40B4-BE49-F238E27FC236}">
                    <a16:creationId xmlns:a16="http://schemas.microsoft.com/office/drawing/2014/main" xmlns="" id="{EB1B8DCB-F999-EBF6-096A-CE84C4FB50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88" r="3371"/>
              <a:stretch/>
            </p:blipFill>
            <p:spPr>
              <a:xfrm>
                <a:off x="4665265" y="25938546"/>
                <a:ext cx="2341357" cy="331353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128" name="Imagem 127" descr="Minhoca preta em fundo branco&#10;&#10;Descrição gerada automaticamente com confiança média">
                <a:extLst>
                  <a:ext uri="{FF2B5EF4-FFF2-40B4-BE49-F238E27FC236}">
                    <a16:creationId xmlns:a16="http://schemas.microsoft.com/office/drawing/2014/main" xmlns="" id="{46D4CB84-5EF5-41D2-466E-34F9675523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62" r="6020"/>
              <a:stretch/>
            </p:blipFill>
            <p:spPr>
              <a:xfrm>
                <a:off x="7100280" y="25955480"/>
                <a:ext cx="2240193" cy="331353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125" name="Imagem 124" descr="Imagem em preto e branco&#10;&#10;Descrição gerada automaticamente com confiança baixa">
                <a:extLst>
                  <a:ext uri="{FF2B5EF4-FFF2-40B4-BE49-F238E27FC236}">
                    <a16:creationId xmlns:a16="http://schemas.microsoft.com/office/drawing/2014/main" xmlns="" id="{CEC80B73-129A-A0B5-7F9E-75615EBD32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54" t="12288" r="9362"/>
              <a:stretch/>
            </p:blipFill>
            <p:spPr>
              <a:xfrm>
                <a:off x="4658380" y="23434434"/>
                <a:ext cx="2334481" cy="2416562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126" name="Imagem 125" descr="Imagem em preto e branco&#10;&#10;Descrição gerada automaticamente com confiança baixa">
                <a:extLst>
                  <a:ext uri="{FF2B5EF4-FFF2-40B4-BE49-F238E27FC236}">
                    <a16:creationId xmlns:a16="http://schemas.microsoft.com/office/drawing/2014/main" xmlns="" id="{AE0A5C5E-D1D2-7FDA-9F79-0F68E709C0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62" r="11638"/>
              <a:stretch/>
            </p:blipFill>
            <p:spPr>
              <a:xfrm>
                <a:off x="7062181" y="23434434"/>
                <a:ext cx="2290079" cy="2416562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cxnSp>
            <p:nvCxnSpPr>
              <p:cNvPr id="121" name="Conector reto 120">
                <a:extLst>
                  <a:ext uri="{FF2B5EF4-FFF2-40B4-BE49-F238E27FC236}">
                    <a16:creationId xmlns:a16="http://schemas.microsoft.com/office/drawing/2014/main" xmlns="" id="{DA1AE055-781F-ADCB-B27A-643A20724D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8842" y="24018714"/>
                <a:ext cx="0" cy="841033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Conector reto 121">
                <a:extLst>
                  <a:ext uri="{FF2B5EF4-FFF2-40B4-BE49-F238E27FC236}">
                    <a16:creationId xmlns:a16="http://schemas.microsoft.com/office/drawing/2014/main" xmlns="" id="{CEAF1BEE-48A8-2494-920C-B2F6C2A0D7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8425" y="24092246"/>
                <a:ext cx="0" cy="841033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Conector reto 122">
                <a:extLst>
                  <a:ext uri="{FF2B5EF4-FFF2-40B4-BE49-F238E27FC236}">
                    <a16:creationId xmlns:a16="http://schemas.microsoft.com/office/drawing/2014/main" xmlns="" id="{1136CBFB-1A08-42B3-A2A6-2DD6A3F51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6631" y="26737501"/>
                <a:ext cx="0" cy="1081767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Conector reto 123">
                <a:extLst>
                  <a:ext uri="{FF2B5EF4-FFF2-40B4-BE49-F238E27FC236}">
                    <a16:creationId xmlns:a16="http://schemas.microsoft.com/office/drawing/2014/main" xmlns="" id="{C6C3E2A0-820E-D83F-EF81-87ED6C4052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5119" y="26790284"/>
                <a:ext cx="0" cy="1118645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078" name="CaixaDeTexto 2077">
                <a:extLst>
                  <a:ext uri="{FF2B5EF4-FFF2-40B4-BE49-F238E27FC236}">
                    <a16:creationId xmlns:a16="http://schemas.microsoft.com/office/drawing/2014/main" xmlns="" id="{ECDA36AC-10AA-9D6B-AEBF-6E2CD08B691E}"/>
                  </a:ext>
                </a:extLst>
              </p:cNvPr>
              <p:cNvSpPr txBox="1"/>
              <p:nvPr/>
            </p:nvSpPr>
            <p:spPr>
              <a:xfrm>
                <a:off x="4638952" y="25479847"/>
                <a:ext cx="356188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just"/>
                <a:r>
                  <a:rPr lang="pt-BR" sz="18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152" name="CaixaDeTexto 151">
                <a:extLst>
                  <a:ext uri="{FF2B5EF4-FFF2-40B4-BE49-F238E27FC236}">
                    <a16:creationId xmlns:a16="http://schemas.microsoft.com/office/drawing/2014/main" xmlns="" id="{3A2F609A-581D-AFFE-826B-D5FEC808B7A2}"/>
                  </a:ext>
                </a:extLst>
              </p:cNvPr>
              <p:cNvSpPr txBox="1"/>
              <p:nvPr/>
            </p:nvSpPr>
            <p:spPr>
              <a:xfrm>
                <a:off x="7108468" y="25457978"/>
                <a:ext cx="30968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pt-BR" sz="18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153" name="CaixaDeTexto 152">
                <a:extLst>
                  <a:ext uri="{FF2B5EF4-FFF2-40B4-BE49-F238E27FC236}">
                    <a16:creationId xmlns:a16="http://schemas.microsoft.com/office/drawing/2014/main" xmlns="" id="{EB943F31-4694-3B4C-26BE-4B976ECB695A}"/>
                  </a:ext>
                </a:extLst>
              </p:cNvPr>
              <p:cNvSpPr txBox="1"/>
              <p:nvPr/>
            </p:nvSpPr>
            <p:spPr>
              <a:xfrm>
                <a:off x="4675334" y="28825030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just"/>
                <a:r>
                  <a:rPr lang="pt-BR" sz="18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154" name="CaixaDeTexto 153">
                <a:extLst>
                  <a:ext uri="{FF2B5EF4-FFF2-40B4-BE49-F238E27FC236}">
                    <a16:creationId xmlns:a16="http://schemas.microsoft.com/office/drawing/2014/main" xmlns="" id="{0A658CEB-302F-4613-4CE6-0C490B747660}"/>
                  </a:ext>
                </a:extLst>
              </p:cNvPr>
              <p:cNvSpPr txBox="1"/>
              <p:nvPr/>
            </p:nvSpPr>
            <p:spPr>
              <a:xfrm>
                <a:off x="7135515" y="28842083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just"/>
                <a:r>
                  <a:rPr lang="pt-BR" sz="18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55" name="CaixaDeTexto 154">
                <a:extLst>
                  <a:ext uri="{FF2B5EF4-FFF2-40B4-BE49-F238E27FC236}">
                    <a16:creationId xmlns:a16="http://schemas.microsoft.com/office/drawing/2014/main" xmlns="" id="{32815476-BC08-905D-44D6-8BBA1FD0DFE3}"/>
                  </a:ext>
                </a:extLst>
              </p:cNvPr>
              <p:cNvSpPr txBox="1"/>
              <p:nvPr/>
            </p:nvSpPr>
            <p:spPr>
              <a:xfrm>
                <a:off x="9488372" y="25729634"/>
                <a:ext cx="128641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pt-BR" sz="18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56" name="CaixaDeTexto 155">
                <a:extLst>
                  <a:ext uri="{FF2B5EF4-FFF2-40B4-BE49-F238E27FC236}">
                    <a16:creationId xmlns:a16="http://schemas.microsoft.com/office/drawing/2014/main" xmlns="" id="{38CD1002-9444-255F-BA4C-294CE1B235D7}"/>
                  </a:ext>
                </a:extLst>
              </p:cNvPr>
              <p:cNvSpPr txBox="1"/>
              <p:nvPr/>
            </p:nvSpPr>
            <p:spPr>
              <a:xfrm>
                <a:off x="11221259" y="25729634"/>
                <a:ext cx="128641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pt-BR" sz="1800" b="1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  <p:sp>
            <p:nvSpPr>
              <p:cNvPr id="157" name="CaixaDeTexto 156">
                <a:extLst>
                  <a:ext uri="{FF2B5EF4-FFF2-40B4-BE49-F238E27FC236}">
                    <a16:creationId xmlns:a16="http://schemas.microsoft.com/office/drawing/2014/main" xmlns="" id="{7FA2D51D-4503-BF33-8E3F-722E9447939D}"/>
                  </a:ext>
                </a:extLst>
              </p:cNvPr>
              <p:cNvSpPr txBox="1"/>
              <p:nvPr/>
            </p:nvSpPr>
            <p:spPr>
              <a:xfrm>
                <a:off x="9437656" y="28882180"/>
                <a:ext cx="128641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pt-BR" sz="1800" b="1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58" name="CaixaDeTexto 157">
                <a:extLst>
                  <a:ext uri="{FF2B5EF4-FFF2-40B4-BE49-F238E27FC236}">
                    <a16:creationId xmlns:a16="http://schemas.microsoft.com/office/drawing/2014/main" xmlns="" id="{15FB4891-A4DC-8986-3A1A-6A64096769A0}"/>
                  </a:ext>
                </a:extLst>
              </p:cNvPr>
              <p:cNvSpPr txBox="1"/>
              <p:nvPr/>
            </p:nvSpPr>
            <p:spPr>
              <a:xfrm>
                <a:off x="11209472" y="28882180"/>
                <a:ext cx="128641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pt-BR" sz="18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78291BE-CAA7-C9A6-F769-C19F4329B5E2}"/>
              </a:ext>
            </a:extLst>
          </p:cNvPr>
          <p:cNvSpPr txBox="1"/>
          <p:nvPr/>
        </p:nvSpPr>
        <p:spPr>
          <a:xfrm>
            <a:off x="17037172" y="13888198"/>
            <a:ext cx="1352653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Janeiro, foi incluída, onde foi possível coletar, dois exemplares de Nematoda e  uma espécie de Digenea, que foram fixados em álcool 70% aquecido.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xmlns="" id="{D36341C5-B9FD-D322-887D-2E7F1E978268}"/>
              </a:ext>
            </a:extLst>
          </p:cNvPr>
          <p:cNvCxnSpPr>
            <a:cxnSpLocks/>
          </p:cNvCxnSpPr>
          <p:nvPr/>
        </p:nvCxnSpPr>
        <p:spPr>
          <a:xfrm flipH="1" flipV="1">
            <a:off x="29494270" y="29788888"/>
            <a:ext cx="0" cy="90000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573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just">
          <a:defRPr sz="28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1030</TotalTime>
  <Words>867</Words>
  <Application>Microsoft Office PowerPoint</Application>
  <PresentationFormat>Personalizar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Fatia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Revisor</dc:creator>
  <cp:lastModifiedBy>Melissa Querido Cardenas</cp:lastModifiedBy>
  <cp:revision>197</cp:revision>
  <dcterms:created xsi:type="dcterms:W3CDTF">2019-04-03T15:10:48Z</dcterms:created>
  <dcterms:modified xsi:type="dcterms:W3CDTF">2022-08-02T14:00:23Z</dcterms:modified>
</cp:coreProperties>
</file>