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52"/>
    <a:srgbClr val="00A695"/>
    <a:srgbClr val="F14B00"/>
    <a:srgbClr val="FF7A3F"/>
    <a:srgbClr val="FFA075"/>
    <a:srgbClr val="F28D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9CDFC-AAAE-47C2-A4AC-59D0D186221D}" v="93" dt="2022-08-19T22:03:2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0" d="100"/>
          <a:sy n="20" d="100"/>
        </p:scale>
        <p:origin x="27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264F1F8-5CF9-488E-8EAE-D241AC27469E}"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268140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264F1F8-5CF9-488E-8EAE-D241AC27469E}"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167049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264F1F8-5CF9-488E-8EAE-D241AC27469E}"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345447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264F1F8-5CF9-488E-8EAE-D241AC27469E}"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156800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264F1F8-5CF9-488E-8EAE-D241AC27469E}" type="datetimeFigureOut">
              <a:rPr lang="pt-BR" smtClean="0"/>
              <a:t>04/10/2022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142756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264F1F8-5CF9-488E-8EAE-D241AC27469E}"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161152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4465069"/>
            <a:ext cx="13706415" cy="212759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4465069"/>
            <a:ext cx="13773917" cy="212759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264F1F8-5CF9-488E-8EAE-D241AC27469E}" type="datetimeFigureOut">
              <a:rPr lang="pt-BR" smtClean="0"/>
              <a:t>04/10/2022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407796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264F1F8-5CF9-488E-8EAE-D241AC27469E}" type="datetimeFigureOut">
              <a:rPr lang="pt-BR" smtClean="0"/>
              <a:t>04/10/2022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237343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4F1F8-5CF9-488E-8EAE-D241AC27469E}" type="datetimeFigureOut">
              <a:rPr lang="pt-BR" smtClean="0"/>
              <a:t>04/10/2022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227109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264F1F8-5CF9-488E-8EAE-D241AC27469E}"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74654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264F1F8-5CF9-488E-8EAE-D241AC27469E}" type="datetimeFigureOut">
              <a:rPr lang="pt-BR" smtClean="0"/>
              <a:t>04/10/2022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3C0ED96-9ACC-41BD-9EAE-64E6CF56ED8C}" type="slidenum">
              <a:rPr lang="pt-BR" smtClean="0"/>
              <a:t>‹nº›</a:t>
            </a:fld>
            <a:endParaRPr lang="pt-BR"/>
          </a:p>
        </p:txBody>
      </p:sp>
    </p:spTree>
    <p:extLst>
      <p:ext uri="{BB962C8B-B14F-4D97-AF65-F5344CB8AC3E}">
        <p14:creationId xmlns:p14="http://schemas.microsoft.com/office/powerpoint/2010/main" val="23842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9264F1F8-5CF9-488E-8EAE-D241AC27469E}" type="datetimeFigureOut">
              <a:rPr lang="pt-BR" smtClean="0"/>
              <a:t>04/10/2022</a:t>
            </a:fld>
            <a:endParaRPr lang="pt-BR"/>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63C0ED96-9ACC-41BD-9EAE-64E6CF56ED8C}" type="slidenum">
              <a:rPr lang="pt-BR" smtClean="0"/>
              <a:t>‹nº›</a:t>
            </a:fld>
            <a:endParaRPr lang="pt-BR"/>
          </a:p>
        </p:txBody>
      </p:sp>
    </p:spTree>
    <p:extLst>
      <p:ext uri="{BB962C8B-B14F-4D97-AF65-F5344CB8AC3E}">
        <p14:creationId xmlns:p14="http://schemas.microsoft.com/office/powerpoint/2010/main" val="1830799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hyperlink" Target="https://www.google.com/imgres?imgurl=https%3A%2F%2Fi.gr-assets.com%2Fimages%2FS%2Fcompressed.photo.goodreads.com%2Fbooks%2F1570840895l%2F52718613._SX0_SY0_.jpg&amp;imgrefurl=https%3A%2F%2Fwww.goodreads.com%2Fbook%2Fshow%2F52718613-sons-da-fala&amp;tbnid=Xj0rumtVoQu-2M&amp;vet=12ahUKEwizrsup47_5AhU8OLkGHQVfA8sQMygBegUIARChAQ..i&amp;docid=cC6j8EexUWvEBM&amp;w=719&amp;h=1181&amp;q=Octavia%20Butler%20sons%20da%20fala&amp;client=firefox-b-d&amp;ved=2ahUKEwizrsup47_5AhU8OLkGHQVfA8sQMygBegUIARChAQ" TargetMode="External"/><Relationship Id="rId7" Type="http://schemas.openxmlformats.org/officeDocument/2006/relationships/image" Target="../media/image5.png"/><Relationship Id="rId12" Type="http://schemas.openxmlformats.org/officeDocument/2006/relationships/hyperlink" Target="https://www.google.com/imgres?imgurl=http%3A%2F%2Frevistacontinente.com.br%2Fpublic%2Fuploads%2Fdata%2Ffiles%2FEdicao_181%2FSun-Ra-in-A-Joyful-Noise-014_A.png&amp;imgrefurl=https%3A%2F%2Frevistacontinente.com.br%2Fsecoes%2Farquivo%2Fafrofuturismo--ficcao-cientifica-na-cultura-negra&amp;tbnid=Jnssl9DdjfpWyM&amp;vet=12ahUKEwiu4NDh2dP5AhUOupUCHRnJBawQMygMegUIARDRAQ..i&amp;docid=4SktGGssJ5SBiM&amp;w=1034&amp;h=666&amp;q=afrofuturismo%20brasileiro&amp;client=firefox-b-d&amp;ved=2ahUKEwiu4NDh2dP5AhUOupUCHRnJBawQMygMegUIARDRAQ"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ADAEF99F-AC58-8F6E-AD3A-3BAF754F209B}"/>
              </a:ext>
            </a:extLst>
          </p:cNvPr>
          <p:cNvSpPr/>
          <p:nvPr/>
        </p:nvSpPr>
        <p:spPr>
          <a:xfrm>
            <a:off x="823286" y="721894"/>
            <a:ext cx="30752716" cy="6497052"/>
          </a:xfrm>
          <a:prstGeom prst="rect">
            <a:avLst/>
          </a:prstGeom>
          <a:solidFill>
            <a:srgbClr val="38575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C7434506-AE85-6841-70A5-9003FE366591}"/>
              </a:ext>
            </a:extLst>
          </p:cNvPr>
          <p:cNvSpPr txBox="1"/>
          <p:nvPr/>
        </p:nvSpPr>
        <p:spPr>
          <a:xfrm>
            <a:off x="1925052" y="1161237"/>
            <a:ext cx="30474236" cy="7389844"/>
          </a:xfrm>
          <a:prstGeom prst="rect">
            <a:avLst/>
          </a:prstGeom>
          <a:noFill/>
        </p:spPr>
        <p:txBody>
          <a:bodyPr wrap="square" rtlCol="0">
            <a:spAutoFit/>
          </a:bodyPr>
          <a:lstStyle/>
          <a:p>
            <a:r>
              <a:rPr lang="pt-BR" sz="12000" b="1" dirty="0">
                <a:solidFill>
                  <a:schemeClr val="bg1"/>
                </a:solidFill>
                <a:effectLst/>
                <a:latin typeface="Bahnschrift SemiBold SemiConden" panose="020B0502040204020203" pitchFamily="34" charset="0"/>
                <a:ea typeface="Calibri" panose="020F0502020204030204" pitchFamily="34" charset="0"/>
                <a:cs typeface="Arial" panose="020B0604020202020204" pitchFamily="34" charset="0"/>
              </a:rPr>
              <a:t>AFROFUTURISMO</a:t>
            </a:r>
          </a:p>
          <a:p>
            <a:pPr>
              <a:lnSpc>
                <a:spcPct val="150000"/>
              </a:lnSpc>
            </a:pPr>
            <a:r>
              <a:rPr lang="pt-BR" sz="8800" b="1" dirty="0">
                <a:solidFill>
                  <a:schemeClr val="bg1"/>
                </a:solidFill>
                <a:effectLst/>
                <a:latin typeface="Garamond" panose="02020404030301010803" pitchFamily="18" charset="0"/>
                <a:ea typeface="Calibri" panose="020F0502020204030204" pitchFamily="34" charset="0"/>
                <a:cs typeface="Arial" panose="020B0604020202020204" pitchFamily="34" charset="0"/>
              </a:rPr>
              <a:t>Uma Busca pela Ancestralidade Africana</a:t>
            </a:r>
          </a:p>
          <a:p>
            <a:pPr>
              <a:lnSpc>
                <a:spcPct val="150000"/>
              </a:lnSpc>
            </a:pPr>
            <a:r>
              <a:rPr lang="pt-BR" sz="4400" b="1" dirty="0">
                <a:solidFill>
                  <a:schemeClr val="bg1"/>
                </a:solidFill>
                <a:latin typeface="Garamond" panose="02020404030301010803" pitchFamily="18" charset="0"/>
                <a:ea typeface="Calibri" panose="020F0502020204030204" pitchFamily="34" charset="0"/>
                <a:cs typeface="Arial" panose="020B0604020202020204" pitchFamily="34" charset="0"/>
              </a:rPr>
              <a:t>Orientandas: Isis Monteiro e </a:t>
            </a:r>
            <a:r>
              <a:rPr lang="pt-BR" sz="4400" b="1" dirty="0" err="1">
                <a:solidFill>
                  <a:schemeClr val="bg1"/>
                </a:solidFill>
                <a:latin typeface="Garamond" panose="02020404030301010803" pitchFamily="18" charset="0"/>
                <a:ea typeface="Calibri" panose="020F0502020204030204" pitchFamily="34" charset="0"/>
                <a:cs typeface="Arial" panose="020B0604020202020204" pitchFamily="34" charset="0"/>
              </a:rPr>
              <a:t>Luisa</a:t>
            </a:r>
            <a:r>
              <a:rPr lang="pt-BR" sz="4400" b="1" dirty="0">
                <a:solidFill>
                  <a:schemeClr val="bg1"/>
                </a:solidFill>
                <a:latin typeface="Garamond" panose="02020404030301010803" pitchFamily="18" charset="0"/>
                <a:ea typeface="Calibri" panose="020F0502020204030204" pitchFamily="34" charset="0"/>
                <a:cs typeface="Arial" panose="020B0604020202020204" pitchFamily="34" charset="0"/>
              </a:rPr>
              <a:t> Reis</a:t>
            </a:r>
          </a:p>
          <a:p>
            <a:pPr>
              <a:lnSpc>
                <a:spcPct val="150000"/>
              </a:lnSpc>
            </a:pPr>
            <a:r>
              <a:rPr lang="pt-BR" sz="4400" b="1" dirty="0">
                <a:solidFill>
                  <a:schemeClr val="bg1"/>
                </a:solidFill>
                <a:effectLst/>
                <a:latin typeface="Garamond" panose="02020404030301010803" pitchFamily="18" charset="0"/>
                <a:ea typeface="Calibri" panose="020F0502020204030204" pitchFamily="34" charset="0"/>
                <a:cs typeface="Arial" panose="020B0604020202020204" pitchFamily="34" charset="0"/>
              </a:rPr>
              <a:t>Orientadores</a:t>
            </a:r>
            <a:r>
              <a:rPr lang="pt-BR" sz="4400" b="1" dirty="0">
                <a:solidFill>
                  <a:schemeClr val="bg1"/>
                </a:solidFill>
                <a:latin typeface="Garamond" panose="02020404030301010803" pitchFamily="18" charset="0"/>
                <a:ea typeface="Calibri" panose="020F0502020204030204" pitchFamily="34" charset="0"/>
                <a:cs typeface="Arial" panose="020B0604020202020204" pitchFamily="34" charset="0"/>
              </a:rPr>
              <a:t>: Eduardo Oliveira Ribeiro de Souza e Maria Conceição Barbosa Lima</a:t>
            </a:r>
            <a:endParaRPr lang="pt-BR" sz="4400" b="1" dirty="0">
              <a:solidFill>
                <a:schemeClr val="bg1"/>
              </a:solidFill>
              <a:effectLst/>
              <a:latin typeface="Garamond" panose="02020404030301010803" pitchFamily="18" charset="0"/>
              <a:ea typeface="Calibri" panose="020F0502020204030204" pitchFamily="34" charset="0"/>
              <a:cs typeface="Arial" panose="020B0604020202020204" pitchFamily="34" charset="0"/>
            </a:endParaRPr>
          </a:p>
          <a:p>
            <a:pPr>
              <a:lnSpc>
                <a:spcPct val="150000"/>
              </a:lnSpc>
            </a:pPr>
            <a:endParaRPr lang="pt-BR" sz="4400" dirty="0">
              <a:solidFill>
                <a:schemeClr val="bg1"/>
              </a:solidFill>
              <a:effectLst/>
              <a:latin typeface="Garamond" panose="02020404030301010803" pitchFamily="18" charset="0"/>
              <a:ea typeface="Calibri" panose="020F0502020204030204" pitchFamily="34" charset="0"/>
              <a:cs typeface="Arial" panose="020B0604020202020204" pitchFamily="34" charset="0"/>
            </a:endParaRPr>
          </a:p>
          <a:p>
            <a:pPr>
              <a:lnSpc>
                <a:spcPct val="150000"/>
              </a:lnSpc>
            </a:pPr>
            <a:endParaRPr lang="pt-BR" dirty="0"/>
          </a:p>
        </p:txBody>
      </p:sp>
      <p:sp>
        <p:nvSpPr>
          <p:cNvPr id="6" name="Seta: Pentágono 5">
            <a:extLst>
              <a:ext uri="{FF2B5EF4-FFF2-40B4-BE49-F238E27FC236}">
                <a16:creationId xmlns:a16="http://schemas.microsoft.com/office/drawing/2014/main" id="{E130C500-BCE7-B585-DC39-98098B27447E}"/>
              </a:ext>
            </a:extLst>
          </p:cNvPr>
          <p:cNvSpPr/>
          <p:nvPr/>
        </p:nvSpPr>
        <p:spPr>
          <a:xfrm rot="5400000">
            <a:off x="22206504" y="4459448"/>
            <a:ext cx="12915712" cy="6646570"/>
          </a:xfrm>
          <a:prstGeom prst="homePlate">
            <a:avLst/>
          </a:prstGeom>
          <a:solidFill>
            <a:srgbClr val="F1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ii</a:t>
            </a:r>
            <a:endParaRPr lang="pt-BR" dirty="0"/>
          </a:p>
        </p:txBody>
      </p:sp>
      <p:pic>
        <p:nvPicPr>
          <p:cNvPr id="8" name="Imagem 7" descr="Forma, Ícone&#10;&#10;Descrição gerada automaticamente com confiança média">
            <a:extLst>
              <a:ext uri="{FF2B5EF4-FFF2-40B4-BE49-F238E27FC236}">
                <a16:creationId xmlns:a16="http://schemas.microsoft.com/office/drawing/2014/main" id="{D07B55C7-5C2C-CDE2-7A9D-750B088DC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7949" y="2969628"/>
            <a:ext cx="6503444" cy="6503444"/>
          </a:xfrm>
          <a:prstGeom prst="rect">
            <a:avLst/>
          </a:prstGeom>
          <a:solidFill>
            <a:srgbClr val="F14B00"/>
          </a:solidFill>
        </p:spPr>
      </p:pic>
      <p:cxnSp>
        <p:nvCxnSpPr>
          <p:cNvPr id="10" name="Conector reto 9">
            <a:extLst>
              <a:ext uri="{FF2B5EF4-FFF2-40B4-BE49-F238E27FC236}">
                <a16:creationId xmlns:a16="http://schemas.microsoft.com/office/drawing/2014/main" id="{4E4944AE-DFB1-D9D6-5B46-202FF9DB86A2}"/>
              </a:ext>
            </a:extLst>
          </p:cNvPr>
          <p:cNvCxnSpPr/>
          <p:nvPr/>
        </p:nvCxnSpPr>
        <p:spPr>
          <a:xfrm>
            <a:off x="16199644" y="7619093"/>
            <a:ext cx="0" cy="30833833"/>
          </a:xfrm>
          <a:prstGeom prst="line">
            <a:avLst/>
          </a:prstGeom>
        </p:spPr>
        <p:style>
          <a:lnRef idx="1">
            <a:schemeClr val="accent2"/>
          </a:lnRef>
          <a:fillRef idx="0">
            <a:schemeClr val="accent2"/>
          </a:fillRef>
          <a:effectRef idx="0">
            <a:schemeClr val="accent2"/>
          </a:effectRef>
          <a:fontRef idx="minor">
            <a:schemeClr val="tx1"/>
          </a:fontRef>
        </p:style>
      </p:cxnSp>
      <p:sp>
        <p:nvSpPr>
          <p:cNvPr id="11" name="CaixaDeTexto 10">
            <a:extLst>
              <a:ext uri="{FF2B5EF4-FFF2-40B4-BE49-F238E27FC236}">
                <a16:creationId xmlns:a16="http://schemas.microsoft.com/office/drawing/2014/main" id="{94492F63-1DE2-C8C9-5458-275AC2BFAFBD}"/>
              </a:ext>
            </a:extLst>
          </p:cNvPr>
          <p:cNvSpPr txBox="1"/>
          <p:nvPr/>
        </p:nvSpPr>
        <p:spPr>
          <a:xfrm>
            <a:off x="823286" y="7658289"/>
            <a:ext cx="14865860" cy="12341840"/>
          </a:xfrm>
          <a:prstGeom prst="rect">
            <a:avLst/>
          </a:prstGeom>
          <a:noFill/>
        </p:spPr>
        <p:txBody>
          <a:bodyPr wrap="square" rtlCol="0">
            <a:spAutoFit/>
          </a:bodyPr>
          <a:lstStyle/>
          <a:p>
            <a:r>
              <a:rPr lang="pt-BR" sz="4000" b="1" dirty="0">
                <a:solidFill>
                  <a:srgbClr val="385752"/>
                </a:solidFill>
                <a:latin typeface="Garamond" panose="02020404030301010803" pitchFamily="18" charset="0"/>
              </a:rPr>
              <a:t>INTRODUÇÃO</a:t>
            </a:r>
          </a:p>
          <a:p>
            <a:pPr algn="just"/>
            <a:r>
              <a:rPr lang="pt-BR" sz="2400" b="1" dirty="0">
                <a:latin typeface="Arial" panose="020B0604020202020204" pitchFamily="34" charset="0"/>
                <a:cs typeface="Arial" panose="020B0604020202020204" pitchFamily="34" charset="0"/>
              </a:rPr>
              <a:t>A história e as buscas pela ancestralidade panafricana têm nos mostrado o quão importantes e significativas foram as contribuições dos africanos e outros povos na ciência e nos desenvolvimentos tecnológicos atuais. O apagamento cultural científico demonstra uma forma de controle social, pois a transmissão de conhecimento entre os povos não deveria acentuar o abismo que existe entre o produtor do conhecimento e aquele que o consome. Deve respeitar e considerar as estruturas, a organização, os costumes e as necessidades idiossincráticas dos povos que estão compartilhando conhecimentos.</a:t>
            </a:r>
          </a:p>
          <a:p>
            <a:pPr algn="just"/>
            <a:r>
              <a:rPr lang="pt-BR" sz="2400" b="1" dirty="0">
                <a:latin typeface="Arial" panose="020B0604020202020204" pitchFamily="34" charset="0"/>
                <a:cs typeface="Arial" panose="020B0604020202020204" pitchFamily="34" charset="0"/>
              </a:rPr>
              <a:t>Desse modo, autores de ficção científica têm especulado que se o conhecimento africano ou de outros povos tivessem sido considerados na construção da ciência, o que entendemos atualmente como ciência seria diferente. O Afrofuturismo é um movimento dentro das ficções especulativas que vem trazendo uma visão de mundo não eurocêntrica, e nos dando uma nova visão da ciência. O escritor brasileiro Fábio </a:t>
            </a:r>
            <a:r>
              <a:rPr lang="pt-BR" sz="2400" b="1" dirty="0" err="1">
                <a:latin typeface="Arial" panose="020B0604020202020204" pitchFamily="34" charset="0"/>
                <a:cs typeface="Arial" panose="020B0604020202020204" pitchFamily="34" charset="0"/>
              </a:rPr>
              <a:t>Kabral</a:t>
            </a:r>
            <a:r>
              <a:rPr lang="pt-BR" sz="2400" b="1" dirty="0">
                <a:latin typeface="Arial" panose="020B0604020202020204" pitchFamily="34" charset="0"/>
                <a:cs typeface="Arial" panose="020B0604020202020204" pitchFamily="34" charset="0"/>
              </a:rPr>
              <a:t> define desse movimento como a busca de recriar o passado transformando o presente para enfim projetar um novo futuro através da ótica do cidadão afrodescendente.</a:t>
            </a:r>
          </a:p>
          <a:p>
            <a:pPr algn="just"/>
            <a:r>
              <a:rPr lang="pt-BR" sz="2400" b="1" dirty="0">
                <a:latin typeface="Arial" panose="020B0604020202020204" pitchFamily="34" charset="0"/>
                <a:cs typeface="Arial" panose="020B0604020202020204" pitchFamily="34" charset="0"/>
              </a:rPr>
              <a:t>As produções afrofuturistas podem proporcionar um ambiente de ensino democrático de discussão sobre a ciência e o desenvolvimento tecnológico. Nossa pesquisa buscou algumas contribuições tecnológicas e/ou conhecimentos científicos dos povos africanos no desenvolvimento da humanidade, e criar uma composição narrativa (conto, história em quadrinhos entre outros) que explore os elementos de uma ficção especulativa de afrofuturismo: (i) protagonismo negro; (</a:t>
            </a:r>
            <a:r>
              <a:rPr lang="pt-BR" sz="2400" b="1" dirty="0" err="1">
                <a:latin typeface="Arial" panose="020B0604020202020204" pitchFamily="34" charset="0"/>
                <a:cs typeface="Arial" panose="020B0604020202020204" pitchFamily="34" charset="0"/>
              </a:rPr>
              <a:t>ii</a:t>
            </a:r>
            <a:r>
              <a:rPr lang="pt-BR" sz="2400" b="1" dirty="0">
                <a:latin typeface="Arial" panose="020B0604020202020204" pitchFamily="34" charset="0"/>
                <a:cs typeface="Arial" panose="020B0604020202020204" pitchFamily="34" charset="0"/>
              </a:rPr>
              <a:t>) autoria negra; (</a:t>
            </a:r>
            <a:r>
              <a:rPr lang="pt-BR" sz="2400" b="1" dirty="0" err="1">
                <a:latin typeface="Arial" panose="020B0604020202020204" pitchFamily="34" charset="0"/>
                <a:cs typeface="Arial" panose="020B0604020202020204" pitchFamily="34" charset="0"/>
              </a:rPr>
              <a:t>iii</a:t>
            </a:r>
            <a:r>
              <a:rPr lang="pt-BR" sz="2400" b="1" dirty="0">
                <a:latin typeface="Arial" panose="020B0604020202020204" pitchFamily="34" charset="0"/>
                <a:cs typeface="Arial" panose="020B0604020202020204" pitchFamily="34" charset="0"/>
              </a:rPr>
              <a:t>) negritude como temática; e (</a:t>
            </a:r>
            <a:r>
              <a:rPr lang="pt-BR" sz="2400" b="1" dirty="0" err="1">
                <a:latin typeface="Arial" panose="020B0604020202020204" pitchFamily="34" charset="0"/>
                <a:cs typeface="Arial" panose="020B0604020202020204" pitchFamily="34" charset="0"/>
              </a:rPr>
              <a:t>iv</a:t>
            </a:r>
            <a:r>
              <a:rPr lang="pt-BR" sz="2400" b="1" dirty="0">
                <a:latin typeface="Arial" panose="020B0604020202020204" pitchFamily="34" charset="0"/>
                <a:cs typeface="Arial" panose="020B0604020202020204" pitchFamily="34" charset="0"/>
              </a:rPr>
              <a:t>) narrativa de ficção especulativa.</a:t>
            </a:r>
          </a:p>
          <a:p>
            <a:pPr algn="just"/>
            <a:r>
              <a:rPr lang="pt-BR" sz="2400" b="1" dirty="0">
                <a:latin typeface="Arial" panose="020B0604020202020204" pitchFamily="34" charset="0"/>
                <a:cs typeface="Arial" panose="020B0604020202020204" pitchFamily="34" charset="0"/>
              </a:rPr>
              <a:t>Esperamos, com a construção da composição narrativa, divulgar as possíveis contribuições dos povos africanos publicando o material e desenvolvendo mais publicações do mesmo gênero literário ou até uma série de contos ou de histórias em quadrinhos. Além disso, com o material produzido, pretendemos criar propostas de ensino de ciência através da relação entre ciência e arte.</a:t>
            </a:r>
          </a:p>
          <a:p>
            <a:endParaRPr lang="pt-BR" sz="2000" b="1" dirty="0">
              <a:solidFill>
                <a:srgbClr val="385752"/>
              </a:solidFill>
              <a:latin typeface="Garamond" panose="02020404030301010803" pitchFamily="18" charset="0"/>
            </a:endParaRPr>
          </a:p>
          <a:p>
            <a:r>
              <a:rPr lang="pt-BR" sz="4000" b="1" dirty="0">
                <a:solidFill>
                  <a:srgbClr val="385752"/>
                </a:solidFill>
                <a:latin typeface="Garamond" panose="02020404030301010803" pitchFamily="18" charset="0"/>
              </a:rPr>
              <a:t>METODOLOGIA</a:t>
            </a:r>
          </a:p>
          <a:p>
            <a:pPr algn="just"/>
            <a:r>
              <a:rPr lang="pt-BR" sz="2400" b="1" dirty="0">
                <a:latin typeface="Arial" panose="020B0604020202020204" pitchFamily="34" charset="0"/>
                <a:cs typeface="Arial" panose="020B0604020202020204" pitchFamily="34" charset="0"/>
              </a:rPr>
              <a:t>Como nosso objetivo principal é criar um conto afrofuturistas, era necessário analisar e discutir as principais referências para conhecer melhor o tema. Assistimos entrevistas sobre “</a:t>
            </a:r>
            <a:r>
              <a:rPr lang="pt-BR" sz="2400" b="1" dirty="0" err="1">
                <a:latin typeface="Arial" panose="020B0604020202020204" pitchFamily="34" charset="0"/>
                <a:cs typeface="Arial" panose="020B0604020202020204" pitchFamily="34" charset="0"/>
              </a:rPr>
              <a:t>Afrofuturo</a:t>
            </a:r>
            <a:r>
              <a:rPr lang="pt-BR" sz="2400" b="1" dirty="0">
                <a:latin typeface="Arial" panose="020B0604020202020204" pitchFamily="34" charset="0"/>
                <a:cs typeface="Arial" panose="020B0604020202020204" pitchFamily="34" charset="0"/>
              </a:rPr>
              <a:t>” (Morena Mariah) e “O que é afrofuturismo?” (Fábio </a:t>
            </a:r>
            <a:r>
              <a:rPr lang="pt-BR" sz="2400" b="1" dirty="0" err="1">
                <a:latin typeface="Arial" panose="020B0604020202020204" pitchFamily="34" charset="0"/>
                <a:cs typeface="Arial" panose="020B0604020202020204" pitchFamily="34" charset="0"/>
              </a:rPr>
              <a:t>Kabral</a:t>
            </a:r>
            <a:r>
              <a:rPr lang="pt-BR" sz="2400" b="1" dirty="0">
                <a:latin typeface="Arial" panose="020B0604020202020204" pitchFamily="34" charset="0"/>
                <a:cs typeface="Arial" panose="020B0604020202020204" pitchFamily="34" charset="0"/>
              </a:rPr>
              <a:t>). Hoje entendemos o afrofuturismo como um movimento amplo que tem expressões nas diversas modalidades artísticas: artistas plásticas, literatura, música, dança entre outros. </a:t>
            </a:r>
          </a:p>
        </p:txBody>
      </p:sp>
      <p:pic>
        <p:nvPicPr>
          <p:cNvPr id="1026" name="Picture 2" descr="Sons da Fala by Octavia E. Butler">
            <a:hlinkClick r:id="rId3"/>
            <a:extLst>
              <a:ext uri="{FF2B5EF4-FFF2-40B4-BE49-F238E27FC236}">
                <a16:creationId xmlns:a16="http://schemas.microsoft.com/office/drawing/2014/main" id="{2D96C5F9-730B-EE9E-C1FF-6D9B1E17D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92" y="20425253"/>
            <a:ext cx="3778885" cy="6183630"/>
          </a:xfrm>
          <a:prstGeom prst="rect">
            <a:avLst/>
          </a:prstGeom>
          <a:solidFill>
            <a:srgbClr val="385752"/>
          </a:solidFill>
        </p:spPr>
      </p:pic>
      <p:pic>
        <p:nvPicPr>
          <p:cNvPr id="14" name="Imagem 13" descr="Uma imagem contendo Texto&#10;&#10;Descrição gerada automaticamente">
            <a:extLst>
              <a:ext uri="{FF2B5EF4-FFF2-40B4-BE49-F238E27FC236}">
                <a16:creationId xmlns:a16="http://schemas.microsoft.com/office/drawing/2014/main" id="{AA8AB43B-A030-A74B-9EBB-243A76CFB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6058" y="20425253"/>
            <a:ext cx="4119723" cy="6190841"/>
          </a:xfrm>
          <a:prstGeom prst="rect">
            <a:avLst/>
          </a:prstGeom>
        </p:spPr>
      </p:pic>
      <p:sp>
        <p:nvSpPr>
          <p:cNvPr id="3" name="CaixaDeTexto 2">
            <a:extLst>
              <a:ext uri="{FF2B5EF4-FFF2-40B4-BE49-F238E27FC236}">
                <a16:creationId xmlns:a16="http://schemas.microsoft.com/office/drawing/2014/main" id="{DE70A976-6D22-8218-2E4E-FCF3538EFAF4}"/>
              </a:ext>
            </a:extLst>
          </p:cNvPr>
          <p:cNvSpPr txBox="1"/>
          <p:nvPr/>
        </p:nvSpPr>
        <p:spPr>
          <a:xfrm>
            <a:off x="16761755" y="12944690"/>
            <a:ext cx="9733375" cy="4770537"/>
          </a:xfrm>
          <a:prstGeom prst="rect">
            <a:avLst/>
          </a:prstGeom>
          <a:noFill/>
        </p:spPr>
        <p:txBody>
          <a:bodyPr wrap="square" rtlCol="0">
            <a:spAutoFit/>
          </a:bodyPr>
          <a:lstStyle/>
          <a:p>
            <a:pPr algn="just"/>
            <a:r>
              <a:rPr lang="pt-BR" sz="4000" b="1" dirty="0">
                <a:solidFill>
                  <a:srgbClr val="385752"/>
                </a:solidFill>
                <a:latin typeface="Garamond" panose="02020404030301010803" pitchFamily="18" charset="0"/>
                <a:cs typeface="Arial" panose="020B0604020202020204" pitchFamily="34" charset="0"/>
              </a:rPr>
              <a:t>AALIYAH (Isis Monteiro)</a:t>
            </a:r>
          </a:p>
          <a:p>
            <a:pPr algn="just"/>
            <a:r>
              <a:rPr lang="pt-BR" sz="2400" b="1" dirty="0">
                <a:latin typeface="Arial" panose="020B0604020202020204" pitchFamily="34" charset="0"/>
                <a:cs typeface="Arial" panose="020B0604020202020204" pitchFamily="34" charset="0"/>
              </a:rPr>
              <a:t>Desde pequena Aaliyah sempre foi muito cuidada pelos seus pais, e isso não a deixava viver direito e isso fez com que ele desenvolvesse seus super poderes, principalmente super força, pois ela acumulava muita raiva dentro de si, pois sofria com os amigos de escola por não poder sair que nem eles. E ela nunca conto sobre seus super poderes para ninguém tinha medo deles dizerem que era mentira. Até que encontrou amigos que passavam pela mesmíssima coisa, e por incrível que pareça os seus 5 amigos tinham poderes que nem ela, assim eles formaram um grupo de super heróis e salvavam cidadãos, pessoas e principalmente jovens que sofriam bullying.</a:t>
            </a:r>
          </a:p>
        </p:txBody>
      </p:sp>
      <p:pic>
        <p:nvPicPr>
          <p:cNvPr id="7" name="Imagem 6" descr="Homem na frente de um estante de livros&#10;&#10;Descrição gerada automaticamente">
            <a:extLst>
              <a:ext uri="{FF2B5EF4-FFF2-40B4-BE49-F238E27FC236}">
                <a16:creationId xmlns:a16="http://schemas.microsoft.com/office/drawing/2014/main" id="{CA703F1C-D403-09F5-B23F-A8D0149DA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9333" y="20092153"/>
            <a:ext cx="6646570" cy="6849829"/>
          </a:xfrm>
          <a:prstGeom prst="rect">
            <a:avLst/>
          </a:prstGeom>
        </p:spPr>
      </p:pic>
      <p:pic>
        <p:nvPicPr>
          <p:cNvPr id="9" name="Imagem 8" descr="Par de tênis azul&#10;&#10;Descrição gerada automaticamente com confiança média">
            <a:extLst>
              <a:ext uri="{FF2B5EF4-FFF2-40B4-BE49-F238E27FC236}">
                <a16:creationId xmlns:a16="http://schemas.microsoft.com/office/drawing/2014/main" id="{EBD528BC-D180-70D2-877A-32C67D3C3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83508" y="8023357"/>
            <a:ext cx="8103545" cy="4560476"/>
          </a:xfrm>
          <a:prstGeom prst="rect">
            <a:avLst/>
          </a:prstGeom>
        </p:spPr>
      </p:pic>
      <p:sp>
        <p:nvSpPr>
          <p:cNvPr id="4" name="CaixaDeTexto 3">
            <a:extLst>
              <a:ext uri="{FF2B5EF4-FFF2-40B4-BE49-F238E27FC236}">
                <a16:creationId xmlns:a16="http://schemas.microsoft.com/office/drawing/2014/main" id="{9963F7D2-C249-2AE8-6585-749DC2D4852C}"/>
              </a:ext>
            </a:extLst>
          </p:cNvPr>
          <p:cNvSpPr txBox="1"/>
          <p:nvPr/>
        </p:nvSpPr>
        <p:spPr>
          <a:xfrm>
            <a:off x="4082018" y="26904871"/>
            <a:ext cx="8186857" cy="400110"/>
          </a:xfrm>
          <a:prstGeom prst="rect">
            <a:avLst/>
          </a:prstGeom>
          <a:noFill/>
        </p:spPr>
        <p:txBody>
          <a:bodyPr wrap="none" rtlCol="0">
            <a:spAutoFit/>
          </a:bodyPr>
          <a:lstStyle/>
          <a:p>
            <a:r>
              <a:rPr lang="pt-BR" sz="2000" b="0" i="0" u="none" strike="noStrike" dirty="0">
                <a:solidFill>
                  <a:srgbClr val="000000"/>
                </a:solidFill>
                <a:effectLst/>
                <a:latin typeface="Arial" panose="020B0604020202020204" pitchFamily="34" charset="0"/>
              </a:rPr>
              <a:t>Análise e discussão acerca de contos afrofuturistas (</a:t>
            </a:r>
            <a:r>
              <a:rPr lang="pt-BR" sz="2000" b="0" i="0" u="none" strike="noStrike" dirty="0" err="1">
                <a:solidFill>
                  <a:srgbClr val="000000"/>
                </a:solidFill>
                <a:effectLst/>
                <a:latin typeface="Arial" panose="020B0604020202020204" pitchFamily="34" charset="0"/>
              </a:rPr>
              <a:t>Octavia</a:t>
            </a:r>
            <a:r>
              <a:rPr lang="pt-BR" sz="2000" b="0" i="0" u="none" strike="noStrike" dirty="0">
                <a:solidFill>
                  <a:srgbClr val="000000"/>
                </a:solidFill>
                <a:effectLst/>
                <a:latin typeface="Arial" panose="020B0604020202020204" pitchFamily="34" charset="0"/>
              </a:rPr>
              <a:t> E. Butler)</a:t>
            </a:r>
            <a:endParaRPr lang="pt-BR" sz="2000" dirty="0"/>
          </a:p>
        </p:txBody>
      </p:sp>
      <p:sp>
        <p:nvSpPr>
          <p:cNvPr id="12" name="CaixaDeTexto 11">
            <a:extLst>
              <a:ext uri="{FF2B5EF4-FFF2-40B4-BE49-F238E27FC236}">
                <a16:creationId xmlns:a16="http://schemas.microsoft.com/office/drawing/2014/main" id="{1FD505C3-390C-DF73-2F80-957DFCF19C24}"/>
              </a:ext>
            </a:extLst>
          </p:cNvPr>
          <p:cNvSpPr txBox="1"/>
          <p:nvPr/>
        </p:nvSpPr>
        <p:spPr>
          <a:xfrm>
            <a:off x="16710143" y="17948217"/>
            <a:ext cx="9459986" cy="4401205"/>
          </a:xfrm>
          <a:prstGeom prst="rect">
            <a:avLst/>
          </a:prstGeom>
          <a:noFill/>
        </p:spPr>
        <p:txBody>
          <a:bodyPr wrap="square" rtlCol="0">
            <a:spAutoFit/>
          </a:bodyPr>
          <a:lstStyle/>
          <a:p>
            <a:pPr algn="just"/>
            <a:r>
              <a:rPr lang="pt-BR" sz="4000" b="1" dirty="0">
                <a:solidFill>
                  <a:srgbClr val="385752"/>
                </a:solidFill>
                <a:latin typeface="Garamond" panose="02020404030301010803" pitchFamily="18" charset="0"/>
                <a:cs typeface="Arial" panose="020B0604020202020204" pitchFamily="34" charset="0"/>
              </a:rPr>
              <a:t>SEM NOME (</a:t>
            </a:r>
            <a:r>
              <a:rPr lang="pt-BR" sz="4000" b="1" dirty="0" err="1">
                <a:solidFill>
                  <a:srgbClr val="385752"/>
                </a:solidFill>
                <a:latin typeface="Garamond" panose="02020404030301010803" pitchFamily="18" charset="0"/>
                <a:cs typeface="Arial" panose="020B0604020202020204" pitchFamily="34" charset="0"/>
              </a:rPr>
              <a:t>Luisa</a:t>
            </a:r>
            <a:r>
              <a:rPr lang="pt-BR" sz="4000" b="1" dirty="0">
                <a:solidFill>
                  <a:srgbClr val="385752"/>
                </a:solidFill>
                <a:latin typeface="Garamond" panose="02020404030301010803" pitchFamily="18" charset="0"/>
                <a:cs typeface="Arial" panose="020B0604020202020204" pitchFamily="34" charset="0"/>
              </a:rPr>
              <a:t> Reis)</a:t>
            </a:r>
          </a:p>
          <a:p>
            <a:pPr algn="just"/>
            <a:r>
              <a:rPr lang="pt-BR" sz="2400" b="1" dirty="0">
                <a:latin typeface="Arial" panose="020B0604020202020204" pitchFamily="34" charset="0"/>
                <a:cs typeface="Arial" panose="020B0604020202020204" pitchFamily="34" charset="0"/>
              </a:rPr>
              <a:t>Ela tem uma aparência humanoide, cabelos compridos de tom preto arroxeado. É alta com pernas longas. Possui qualidades e habilidades notáveis nos diversos tipos de campos de conhecimento, desde a engenharia às artes marciais.  Tem um temperamento explosivo e enfurecido. Seu objetivo principal é encontrar a espécie que dizimou seu planeta natal. Muitas vezes, se sente uma pessoa solitária. Parte disso, devido aos seus parentes e amigos terem sido dizimados junto com seu planeta. A culpa e o remorso os domina, e muitas vezes, se pune por não ter salvo seus entes queridos. </a:t>
            </a:r>
          </a:p>
        </p:txBody>
      </p:sp>
      <p:pic>
        <p:nvPicPr>
          <p:cNvPr id="13" name="Picture 2">
            <a:extLst>
              <a:ext uri="{FF2B5EF4-FFF2-40B4-BE49-F238E27FC236}">
                <a16:creationId xmlns:a16="http://schemas.microsoft.com/office/drawing/2014/main" id="{971D6BEC-CAA0-5FAC-2916-CAA0B237E3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81143" y="14945406"/>
            <a:ext cx="3520488" cy="5433551"/>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8F251155-003D-EDE5-A744-27CC472D9E5C}"/>
              </a:ext>
            </a:extLst>
          </p:cNvPr>
          <p:cNvSpPr txBox="1"/>
          <p:nvPr/>
        </p:nvSpPr>
        <p:spPr>
          <a:xfrm>
            <a:off x="26702033" y="20526226"/>
            <a:ext cx="5171416" cy="646331"/>
          </a:xfrm>
          <a:prstGeom prst="rect">
            <a:avLst/>
          </a:prstGeom>
          <a:noFill/>
        </p:spPr>
        <p:txBody>
          <a:bodyPr wrap="none" rtlCol="0">
            <a:spAutoFit/>
          </a:bodyPr>
          <a:lstStyle/>
          <a:p>
            <a:pPr algn="ctr"/>
            <a:r>
              <a:rPr lang="pt-BR" dirty="0"/>
              <a:t>Referência visual de Aaliyah escolhida pela estudante</a:t>
            </a:r>
          </a:p>
          <a:p>
            <a:pPr algn="ctr"/>
            <a:r>
              <a:rPr lang="pt-BR" dirty="0"/>
              <a:t>Arte de Marcus William (</a:t>
            </a:r>
            <a:r>
              <a:rPr lang="pt-BR" dirty="0" err="1"/>
              <a:t>LeTonya</a:t>
            </a:r>
            <a:r>
              <a:rPr lang="pt-BR" dirty="0"/>
              <a:t> Charles – DC)</a:t>
            </a:r>
          </a:p>
        </p:txBody>
      </p:sp>
      <p:pic>
        <p:nvPicPr>
          <p:cNvPr id="18" name="Imagem 17" descr="Mapa&#10;&#10;Descrição gerada automaticamente">
            <a:extLst>
              <a:ext uri="{FF2B5EF4-FFF2-40B4-BE49-F238E27FC236}">
                <a16:creationId xmlns:a16="http://schemas.microsoft.com/office/drawing/2014/main" id="{A2BEA3AF-7D58-22A8-0A52-1DC76743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761" y="34803244"/>
            <a:ext cx="2881187" cy="4075049"/>
          </a:xfrm>
          <a:prstGeom prst="rect">
            <a:avLst/>
          </a:prstGeom>
        </p:spPr>
      </p:pic>
      <p:sp>
        <p:nvSpPr>
          <p:cNvPr id="20" name="CaixaDeTexto 19">
            <a:extLst>
              <a:ext uri="{FF2B5EF4-FFF2-40B4-BE49-F238E27FC236}">
                <a16:creationId xmlns:a16="http://schemas.microsoft.com/office/drawing/2014/main" id="{5528C010-E028-2455-93CF-C007AAE60713}"/>
              </a:ext>
            </a:extLst>
          </p:cNvPr>
          <p:cNvSpPr txBox="1"/>
          <p:nvPr/>
        </p:nvSpPr>
        <p:spPr>
          <a:xfrm>
            <a:off x="823286" y="39026321"/>
            <a:ext cx="3896047" cy="369332"/>
          </a:xfrm>
          <a:prstGeom prst="rect">
            <a:avLst/>
          </a:prstGeom>
          <a:noFill/>
        </p:spPr>
        <p:txBody>
          <a:bodyPr wrap="square">
            <a:spAutoFit/>
          </a:bodyPr>
          <a:lstStyle/>
          <a:p>
            <a:r>
              <a:rPr lang="pt-BR" dirty="0">
                <a:effectLst/>
              </a:rPr>
              <a:t>Ilustração de Vitor </a:t>
            </a:r>
            <a:r>
              <a:rPr lang="pt-BR" dirty="0" err="1">
                <a:effectLst/>
              </a:rPr>
              <a:t>Wiedergrün</a:t>
            </a:r>
            <a:endParaRPr lang="pt-BR" dirty="0">
              <a:effectLst/>
            </a:endParaRPr>
          </a:p>
        </p:txBody>
      </p:sp>
      <p:pic>
        <p:nvPicPr>
          <p:cNvPr id="22" name="Imagem 21" descr="Tela de jogo de vídeo game&#10;&#10;Descrição gerada automaticamente com confiança baixa">
            <a:extLst>
              <a:ext uri="{FF2B5EF4-FFF2-40B4-BE49-F238E27FC236}">
                <a16:creationId xmlns:a16="http://schemas.microsoft.com/office/drawing/2014/main" id="{47280EDD-FC69-AE16-ABC2-D0369C9E7A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5581" y="31986549"/>
            <a:ext cx="7425265" cy="4176712"/>
          </a:xfrm>
          <a:prstGeom prst="rect">
            <a:avLst/>
          </a:prstGeom>
        </p:spPr>
      </p:pic>
      <p:sp>
        <p:nvSpPr>
          <p:cNvPr id="23" name="CaixaDeTexto 22">
            <a:extLst>
              <a:ext uri="{FF2B5EF4-FFF2-40B4-BE49-F238E27FC236}">
                <a16:creationId xmlns:a16="http://schemas.microsoft.com/office/drawing/2014/main" id="{CF36041C-8527-C4B1-9539-B109CBE2D768}"/>
              </a:ext>
            </a:extLst>
          </p:cNvPr>
          <p:cNvSpPr txBox="1"/>
          <p:nvPr/>
        </p:nvSpPr>
        <p:spPr>
          <a:xfrm>
            <a:off x="909761" y="27508200"/>
            <a:ext cx="14698615" cy="4431983"/>
          </a:xfrm>
          <a:prstGeom prst="rect">
            <a:avLst/>
          </a:prstGeom>
          <a:noFill/>
        </p:spPr>
        <p:txBody>
          <a:bodyPr wrap="square" rtlCol="0">
            <a:spAutoFit/>
          </a:bodyPr>
          <a:lstStyle/>
          <a:p>
            <a:pPr algn="just"/>
            <a:r>
              <a:rPr lang="pt-BR" sz="2400" b="1" dirty="0">
                <a:latin typeface="Arial" panose="020B0604020202020204" pitchFamily="34" charset="0"/>
                <a:cs typeface="Arial" panose="020B0604020202020204" pitchFamily="34" charset="0"/>
              </a:rPr>
              <a:t>Nesta busca encontramos outros conceitos: </a:t>
            </a:r>
            <a:r>
              <a:rPr lang="pt-BR" sz="2400" b="1" dirty="0" err="1">
                <a:latin typeface="Arial" panose="020B0604020202020204" pitchFamily="34" charset="0"/>
                <a:cs typeface="Arial" panose="020B0604020202020204" pitchFamily="34" charset="0"/>
              </a:rPr>
              <a:t>cyberagreste</a:t>
            </a:r>
            <a:r>
              <a:rPr lang="pt-BR" sz="2400" b="1" dirty="0">
                <a:latin typeface="Arial" panose="020B0604020202020204" pitchFamily="34" charset="0"/>
                <a:cs typeface="Arial" panose="020B0604020202020204" pitchFamily="34" charset="0"/>
              </a:rPr>
              <a:t>, </a:t>
            </a:r>
            <a:r>
              <a:rPr lang="pt-BR" sz="2400" b="1" dirty="0" err="1">
                <a:latin typeface="Arial" panose="020B0604020202020204" pitchFamily="34" charset="0"/>
                <a:cs typeface="Arial" panose="020B0604020202020204" pitchFamily="34" charset="0"/>
              </a:rPr>
              <a:t>amazofuturismo</a:t>
            </a:r>
            <a:r>
              <a:rPr lang="pt-BR" sz="2400" b="1" dirty="0">
                <a:latin typeface="Arial" panose="020B0604020202020204" pitchFamily="34" charset="0"/>
                <a:cs typeface="Arial" panose="020B0604020202020204" pitchFamily="34" charset="0"/>
              </a:rPr>
              <a:t>, </a:t>
            </a:r>
            <a:r>
              <a:rPr lang="pt-BR" sz="2400" b="1" dirty="0" err="1">
                <a:latin typeface="Arial" panose="020B0604020202020204" pitchFamily="34" charset="0"/>
                <a:cs typeface="Arial" panose="020B0604020202020204" pitchFamily="34" charset="0"/>
              </a:rPr>
              <a:t>sertãopunk</a:t>
            </a:r>
            <a:r>
              <a:rPr lang="pt-BR" sz="2400" b="1" dirty="0">
                <a:latin typeface="Arial" panose="020B0604020202020204" pitchFamily="34" charset="0"/>
                <a:cs typeface="Arial" panose="020B0604020202020204" pitchFamily="34" charset="0"/>
              </a:rPr>
              <a:t> entre outros. Esses conceitos carregam o mesmo objetivo de impedir o apagamento social e a exclusão étnica tornando os negros, os </a:t>
            </a:r>
            <a:r>
              <a:rPr lang="pt-BR" sz="2400" b="1" dirty="0" err="1">
                <a:latin typeface="Arial" panose="020B0604020202020204" pitchFamily="34" charset="0"/>
                <a:cs typeface="Arial" panose="020B0604020202020204" pitchFamily="34" charset="0"/>
              </a:rPr>
              <a:t>indigenas</a:t>
            </a:r>
            <a:r>
              <a:rPr lang="pt-BR" sz="2400" b="1" dirty="0">
                <a:latin typeface="Arial" panose="020B0604020202020204" pitchFamily="34" charset="0"/>
                <a:cs typeface="Arial" panose="020B0604020202020204" pitchFamily="34" charset="0"/>
              </a:rPr>
              <a:t>, os nordestinos e a população sertaneja como protagonista de um futuro. Analisamos e discutimos, também, acerca das obras da escritora </a:t>
            </a:r>
            <a:r>
              <a:rPr lang="pt-BR" sz="2400" b="1" dirty="0" err="1">
                <a:latin typeface="Arial" panose="020B0604020202020204" pitchFamily="34" charset="0"/>
                <a:cs typeface="Arial" panose="020B0604020202020204" pitchFamily="34" charset="0"/>
              </a:rPr>
              <a:t>Octávia</a:t>
            </a:r>
            <a:r>
              <a:rPr lang="pt-BR" sz="2400" b="1" dirty="0">
                <a:latin typeface="Arial" panose="020B0604020202020204" pitchFamily="34" charset="0"/>
                <a:cs typeface="Arial" panose="020B0604020202020204" pitchFamily="34" charset="0"/>
              </a:rPr>
              <a:t> E. Butler, e destacamos os contos Sons de Fala e Filhos de Sangue. Foram desenvolvidos trabalhos e atividades para estimular a escrita criativa e sensibilizar a preparação dos personagens e dos cenários de contos afrofuturistas e de ficção científica em geral.</a:t>
            </a:r>
          </a:p>
          <a:p>
            <a:pPr algn="just"/>
            <a:r>
              <a:rPr lang="pt-BR" sz="2400" b="1" dirty="0">
                <a:latin typeface="Arial" panose="020B0604020202020204" pitchFamily="34" charset="0"/>
                <a:cs typeface="Arial" panose="020B0604020202020204" pitchFamily="34" charset="0"/>
              </a:rPr>
              <a:t>Como esses trabalhos e atividades, as estudantes criaram personagens, que seguiram as seguintes características: (a) quais são suas características mais marcantes? (b) b) quais são seus conflitos pessoais? (internos e externos); e (c) quais são as relações pessoais? Trabalha? Estuda? Namora? Casada? Solteira?</a:t>
            </a:r>
          </a:p>
          <a:p>
            <a:endParaRPr lang="pt-BR" dirty="0"/>
          </a:p>
        </p:txBody>
      </p:sp>
      <p:sp>
        <p:nvSpPr>
          <p:cNvPr id="25" name="CaixaDeTexto 24">
            <a:extLst>
              <a:ext uri="{FF2B5EF4-FFF2-40B4-BE49-F238E27FC236}">
                <a16:creationId xmlns:a16="http://schemas.microsoft.com/office/drawing/2014/main" id="{70563133-4612-45FC-58EC-4349EAF8DFC6}"/>
              </a:ext>
            </a:extLst>
          </p:cNvPr>
          <p:cNvSpPr txBox="1"/>
          <p:nvPr/>
        </p:nvSpPr>
        <p:spPr>
          <a:xfrm>
            <a:off x="5684232" y="36163261"/>
            <a:ext cx="2747962" cy="369332"/>
          </a:xfrm>
          <a:prstGeom prst="rect">
            <a:avLst/>
          </a:prstGeom>
          <a:noFill/>
        </p:spPr>
        <p:txBody>
          <a:bodyPr wrap="square">
            <a:spAutoFit/>
          </a:bodyPr>
          <a:lstStyle/>
          <a:p>
            <a:r>
              <a:rPr lang="pt-BR" dirty="0">
                <a:effectLst/>
              </a:rPr>
              <a:t>Ilustração de João Queiroz</a:t>
            </a:r>
          </a:p>
        </p:txBody>
      </p:sp>
      <p:pic>
        <p:nvPicPr>
          <p:cNvPr id="28" name="Imagem 27" descr="Desenho de personagem de desenho animado&#10;&#10;Descrição gerada automaticamente com confiança baixa">
            <a:extLst>
              <a:ext uri="{FF2B5EF4-FFF2-40B4-BE49-F238E27FC236}">
                <a16:creationId xmlns:a16="http://schemas.microsoft.com/office/drawing/2014/main" id="{C58C2DC6-AA1A-5894-62CF-5F000DD39A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1482" y="34916718"/>
            <a:ext cx="6286500" cy="3848100"/>
          </a:xfrm>
          <a:prstGeom prst="rect">
            <a:avLst/>
          </a:prstGeom>
        </p:spPr>
      </p:pic>
      <p:sp>
        <p:nvSpPr>
          <p:cNvPr id="30" name="CaixaDeTexto 29">
            <a:extLst>
              <a:ext uri="{FF2B5EF4-FFF2-40B4-BE49-F238E27FC236}">
                <a16:creationId xmlns:a16="http://schemas.microsoft.com/office/drawing/2014/main" id="{6A6196AE-4E88-FFE9-0733-9C3BB0CC0AE9}"/>
              </a:ext>
            </a:extLst>
          </p:cNvPr>
          <p:cNvSpPr txBox="1"/>
          <p:nvPr/>
        </p:nvSpPr>
        <p:spPr>
          <a:xfrm>
            <a:off x="10906139" y="38878293"/>
            <a:ext cx="3357185" cy="369332"/>
          </a:xfrm>
          <a:prstGeom prst="rect">
            <a:avLst/>
          </a:prstGeom>
          <a:noFill/>
        </p:spPr>
        <p:txBody>
          <a:bodyPr wrap="square">
            <a:spAutoFit/>
          </a:bodyPr>
          <a:lstStyle/>
          <a:p>
            <a:r>
              <a:rPr lang="pt-BR" dirty="0"/>
              <a:t>Ilustração: Vitor </a:t>
            </a:r>
            <a:r>
              <a:rPr lang="pt-BR" dirty="0" err="1"/>
              <a:t>Wiedergrün</a:t>
            </a:r>
            <a:endParaRPr lang="pt-BR" dirty="0"/>
          </a:p>
        </p:txBody>
      </p:sp>
      <p:sp>
        <p:nvSpPr>
          <p:cNvPr id="31" name="CaixaDeTexto 30">
            <a:extLst>
              <a:ext uri="{FF2B5EF4-FFF2-40B4-BE49-F238E27FC236}">
                <a16:creationId xmlns:a16="http://schemas.microsoft.com/office/drawing/2014/main" id="{6A2CAC03-A20A-7D64-6AB8-6077B9A636BB}"/>
              </a:ext>
            </a:extLst>
          </p:cNvPr>
          <p:cNvSpPr txBox="1"/>
          <p:nvPr/>
        </p:nvSpPr>
        <p:spPr>
          <a:xfrm>
            <a:off x="16671307" y="22633110"/>
            <a:ext cx="14905967" cy="4308872"/>
          </a:xfrm>
          <a:prstGeom prst="rect">
            <a:avLst/>
          </a:prstGeom>
          <a:noFill/>
        </p:spPr>
        <p:txBody>
          <a:bodyPr wrap="square" rtlCol="0">
            <a:spAutoFit/>
          </a:bodyPr>
          <a:lstStyle/>
          <a:p>
            <a:r>
              <a:rPr lang="pt-BR" sz="4000" b="1" dirty="0">
                <a:solidFill>
                  <a:srgbClr val="385752"/>
                </a:solidFill>
                <a:latin typeface="Garamond" panose="02020404030301010803" pitchFamily="18" charset="0"/>
              </a:rPr>
              <a:t>RELATOS DA EXPERIÊNCIA</a:t>
            </a:r>
          </a:p>
          <a:p>
            <a:pPr algn="just"/>
            <a:r>
              <a:rPr lang="pt-BR" sz="2400" b="1" dirty="0">
                <a:latin typeface="Arial" panose="020B0604020202020204" pitchFamily="34" charset="0"/>
                <a:cs typeface="Arial" panose="020B0604020202020204" pitchFamily="34" charset="0"/>
              </a:rPr>
              <a:t>“Protagonismo de personagens negros é o básico, mas longe de ser suficiente. Muitos simplesmente tacham de afrofuturistas qualquer ficção científica com protagonismo negro. Ora, basta chamar de ficção científica simplesmente. Não basta para justificar um gênero. Para além da mera representatividade, para além de simplesmente inserir mais atores negros numa narrativa de fantasia e ficção científica, para mim é mais uma questão de a pessoa africana ser a atriz e ator principais do palco planetário — o que nos leva à </a:t>
            </a:r>
            <a:r>
              <a:rPr lang="pt-BR" sz="2400" b="1" dirty="0" err="1">
                <a:latin typeface="Arial" panose="020B0604020202020204" pitchFamily="34" charset="0"/>
                <a:cs typeface="Arial" panose="020B0604020202020204" pitchFamily="34" charset="0"/>
              </a:rPr>
              <a:t>Afrocentridade</a:t>
            </a:r>
            <a:r>
              <a:rPr lang="pt-BR" sz="2400" b="1" dirty="0">
                <a:latin typeface="Arial" panose="020B0604020202020204" pitchFamily="34" charset="0"/>
                <a:cs typeface="Arial" panose="020B0604020202020204" pitchFamily="34" charset="0"/>
              </a:rPr>
              <a:t>, mais a baixo.</a:t>
            </a:r>
          </a:p>
          <a:p>
            <a:pPr algn="just"/>
            <a:r>
              <a:rPr lang="pt-BR" sz="2400" b="1" dirty="0">
                <a:latin typeface="Arial" panose="020B0604020202020204" pitchFamily="34" charset="0"/>
                <a:cs typeface="Arial" panose="020B0604020202020204" pitchFamily="34" charset="0"/>
              </a:rPr>
              <a:t>Agradeço pela disponibilidade deste curso que agregou tanto conhecimento para minha vida profissional e abriu caminhos para novas oportunidades. Parabéns para os responsáveis pelo excelente conteúdo e pela forma como foi apresentada.” (Isis Monteiro – estudante do PROVOC)</a:t>
            </a:r>
          </a:p>
          <a:p>
            <a:endParaRPr lang="pt-BR" dirty="0"/>
          </a:p>
        </p:txBody>
      </p:sp>
      <p:sp>
        <p:nvSpPr>
          <p:cNvPr id="32" name="CaixaDeTexto 31">
            <a:extLst>
              <a:ext uri="{FF2B5EF4-FFF2-40B4-BE49-F238E27FC236}">
                <a16:creationId xmlns:a16="http://schemas.microsoft.com/office/drawing/2014/main" id="{9D3633A9-C891-7E2D-6CBF-371DF4E7ECF7}"/>
              </a:ext>
            </a:extLst>
          </p:cNvPr>
          <p:cNvSpPr txBox="1"/>
          <p:nvPr/>
        </p:nvSpPr>
        <p:spPr>
          <a:xfrm>
            <a:off x="16671307" y="26904871"/>
            <a:ext cx="7189252" cy="12680394"/>
          </a:xfrm>
          <a:prstGeom prst="rect">
            <a:avLst/>
          </a:prstGeom>
          <a:noFill/>
        </p:spPr>
        <p:txBody>
          <a:bodyPr wrap="square" rtlCol="0">
            <a:spAutoFit/>
          </a:bodyPr>
          <a:lstStyle/>
          <a:p>
            <a:r>
              <a:rPr lang="pt-BR" sz="4000" b="1" dirty="0">
                <a:solidFill>
                  <a:srgbClr val="385752"/>
                </a:solidFill>
                <a:latin typeface="Garamond" panose="02020404030301010803" pitchFamily="18" charset="0"/>
              </a:rPr>
              <a:t>CONSIDERAÇÕES</a:t>
            </a:r>
          </a:p>
          <a:p>
            <a:pPr algn="just"/>
            <a:r>
              <a:rPr lang="pt-BR" sz="2400" b="1" dirty="0">
                <a:latin typeface="Arial" panose="020B0604020202020204" pitchFamily="34" charset="0"/>
                <a:cs typeface="Arial" panose="020B0604020202020204" pitchFamily="34" charset="0"/>
              </a:rPr>
              <a:t>O trabalho desenvolvido buscou apresentar uma perspectiva da produção literária afrofuturistas para os estudantes. Apesar de termos tido muitas dificuldades de encontros ora por questões tecnológicas ora por questões de saúde. As discussões e os temas abordados durante a leitura dos contos e do vídeos mostram o interesse e a criticidade que as estudantes desenvolveram. Apesar de não termos conseguido fazer o conto afrofuturistas, uma das estudante deu continuidade na história de sua personagem. </a:t>
            </a:r>
          </a:p>
          <a:p>
            <a:endParaRPr lang="pt-BR" dirty="0"/>
          </a:p>
          <a:p>
            <a:r>
              <a:rPr lang="pt-BR" sz="4000" b="1" dirty="0">
                <a:solidFill>
                  <a:srgbClr val="385752"/>
                </a:solidFill>
                <a:latin typeface="Garamond" panose="02020404030301010803" pitchFamily="18" charset="0"/>
              </a:rPr>
              <a:t>REFERÊNCIAS</a:t>
            </a:r>
          </a:p>
          <a:p>
            <a:pPr algn="just"/>
            <a:r>
              <a:rPr lang="pt-BR" sz="2400" b="1" dirty="0">
                <a:latin typeface="Arial" panose="020B0604020202020204" pitchFamily="34" charset="0"/>
                <a:cs typeface="Arial" panose="020B0604020202020204" pitchFamily="34" charset="0"/>
              </a:rPr>
              <a:t>BUTLER, O. Sons da Fala. São Paulo: Morro Branco, 2019.</a:t>
            </a:r>
          </a:p>
          <a:p>
            <a:pPr algn="just"/>
            <a:r>
              <a:rPr lang="pt-BR" sz="2400" b="1" dirty="0">
                <a:latin typeface="Arial" panose="020B0604020202020204" pitchFamily="34" charset="0"/>
                <a:cs typeface="Arial" panose="020B0604020202020204" pitchFamily="34" charset="0"/>
              </a:rPr>
              <a:t>BUTLER, O. Filhos de Sangue: Filhos de Sangue e outras Histórias. São Paulo: Morro Branco, 2020.</a:t>
            </a:r>
          </a:p>
          <a:p>
            <a:pPr algn="just"/>
            <a:r>
              <a:rPr lang="pt-BR" sz="2400" b="1" dirty="0">
                <a:latin typeface="Arial" panose="020B0604020202020204" pitchFamily="34" charset="0"/>
                <a:cs typeface="Arial" panose="020B0604020202020204" pitchFamily="34" charset="0"/>
              </a:rPr>
              <a:t>O QUE É AFROFUTURISMO, 2019. 1 vídeo (~17 min). Publicado pelo canal </a:t>
            </a:r>
            <a:r>
              <a:rPr lang="pt-BR" sz="2400" b="1" dirty="0" err="1">
                <a:latin typeface="Arial" panose="020B0604020202020204" pitchFamily="34" charset="0"/>
                <a:cs typeface="Arial" panose="020B0604020202020204" pitchFamily="34" charset="0"/>
              </a:rPr>
              <a:t>TEDx</a:t>
            </a:r>
            <a:r>
              <a:rPr lang="pt-BR" sz="2400" b="1" dirty="0">
                <a:latin typeface="Arial" panose="020B0604020202020204" pitchFamily="34" charset="0"/>
                <a:cs typeface="Arial" panose="020B0604020202020204" pitchFamily="34" charset="0"/>
              </a:rPr>
              <a:t> </a:t>
            </a:r>
            <a:r>
              <a:rPr lang="pt-BR" sz="2400" b="1" dirty="0" err="1">
                <a:latin typeface="Arial" panose="020B0604020202020204" pitchFamily="34" charset="0"/>
                <a:cs typeface="Arial" panose="020B0604020202020204" pitchFamily="34" charset="0"/>
              </a:rPr>
              <a:t>Talks</a:t>
            </a:r>
            <a:r>
              <a:rPr lang="pt-BR" sz="2400" b="1" dirty="0">
                <a:latin typeface="Arial" panose="020B0604020202020204" pitchFamily="34" charset="0"/>
                <a:cs typeface="Arial" panose="020B0604020202020204" pitchFamily="34" charset="0"/>
              </a:rPr>
              <a:t>. Disponível em: https://www.youtube.com/</a:t>
            </a:r>
            <a:r>
              <a:rPr lang="pt-BR" sz="2400" b="1" dirty="0" err="1">
                <a:latin typeface="Arial" panose="020B0604020202020204" pitchFamily="34" charset="0"/>
                <a:cs typeface="Arial" panose="020B0604020202020204" pitchFamily="34" charset="0"/>
              </a:rPr>
              <a:t>watch?v</a:t>
            </a:r>
            <a:r>
              <a:rPr lang="pt-BR" sz="2400" b="1" dirty="0">
                <a:latin typeface="Arial" panose="020B0604020202020204" pitchFamily="34" charset="0"/>
                <a:cs typeface="Arial" panose="020B0604020202020204" pitchFamily="34" charset="0"/>
              </a:rPr>
              <a:t>=</a:t>
            </a:r>
            <a:r>
              <a:rPr lang="pt-BR" sz="2400" b="1" dirty="0" err="1">
                <a:latin typeface="Arial" panose="020B0604020202020204" pitchFamily="34" charset="0"/>
                <a:cs typeface="Arial" panose="020B0604020202020204" pitchFamily="34" charset="0"/>
              </a:rPr>
              <a:t>RmiYQfhlsUE&amp;t</a:t>
            </a:r>
            <a:r>
              <a:rPr lang="pt-BR" sz="2400" b="1" dirty="0">
                <a:latin typeface="Arial" panose="020B0604020202020204" pitchFamily="34" charset="0"/>
                <a:cs typeface="Arial" panose="020B0604020202020204" pitchFamily="34" charset="0"/>
              </a:rPr>
              <a:t>=1s&amp;ab_channel=</a:t>
            </a:r>
            <a:r>
              <a:rPr lang="pt-BR" sz="2400" b="1" dirty="0" err="1">
                <a:latin typeface="Arial" panose="020B0604020202020204" pitchFamily="34" charset="0"/>
                <a:cs typeface="Arial" panose="020B0604020202020204" pitchFamily="34" charset="0"/>
              </a:rPr>
              <a:t>TEDxTalks</a:t>
            </a:r>
            <a:r>
              <a:rPr lang="pt-BR" sz="2400" b="1" dirty="0">
                <a:latin typeface="Arial" panose="020B0604020202020204" pitchFamily="34" charset="0"/>
                <a:cs typeface="Arial" panose="020B0604020202020204" pitchFamily="34" charset="0"/>
              </a:rPr>
              <a:t>. Acesso em: 14 ago. 2022. </a:t>
            </a:r>
          </a:p>
          <a:p>
            <a:pPr algn="just"/>
            <a:r>
              <a:rPr lang="pt-BR" sz="2400" b="1" dirty="0">
                <a:latin typeface="Arial" panose="020B0604020202020204" pitchFamily="34" charset="0"/>
                <a:cs typeface="Arial" panose="020B0604020202020204" pitchFamily="34" charset="0"/>
              </a:rPr>
              <a:t>AFROFUTURO, 2019. 1 vídeo (~14 min). Publicado pelo canal </a:t>
            </a:r>
            <a:r>
              <a:rPr lang="pt-BR" sz="2400" b="1" dirty="0" err="1">
                <a:latin typeface="Arial" panose="020B0604020202020204" pitchFamily="34" charset="0"/>
                <a:cs typeface="Arial" panose="020B0604020202020204" pitchFamily="34" charset="0"/>
              </a:rPr>
              <a:t>TEDx</a:t>
            </a:r>
            <a:r>
              <a:rPr lang="pt-BR" sz="2400" b="1" dirty="0">
                <a:latin typeface="Arial" panose="020B0604020202020204" pitchFamily="34" charset="0"/>
                <a:cs typeface="Arial" panose="020B0604020202020204" pitchFamily="34" charset="0"/>
              </a:rPr>
              <a:t> </a:t>
            </a:r>
            <a:r>
              <a:rPr lang="pt-BR" sz="2400" b="1" dirty="0" err="1">
                <a:latin typeface="Arial" panose="020B0604020202020204" pitchFamily="34" charset="0"/>
                <a:cs typeface="Arial" panose="020B0604020202020204" pitchFamily="34" charset="0"/>
              </a:rPr>
              <a:t>Talks</a:t>
            </a:r>
            <a:r>
              <a:rPr lang="pt-BR" sz="2400" b="1" dirty="0">
                <a:latin typeface="Arial" panose="020B0604020202020204" pitchFamily="34" charset="0"/>
                <a:cs typeface="Arial" panose="020B0604020202020204" pitchFamily="34" charset="0"/>
              </a:rPr>
              <a:t>. Disponível em: https://www.youtube.com/</a:t>
            </a:r>
            <a:r>
              <a:rPr lang="pt-BR" sz="2400" b="1" dirty="0" err="1">
                <a:latin typeface="Arial" panose="020B0604020202020204" pitchFamily="34" charset="0"/>
                <a:cs typeface="Arial" panose="020B0604020202020204" pitchFamily="34" charset="0"/>
              </a:rPr>
              <a:t>watch?v</a:t>
            </a:r>
            <a:r>
              <a:rPr lang="pt-BR" sz="2400" b="1" dirty="0">
                <a:latin typeface="Arial" panose="020B0604020202020204" pitchFamily="34" charset="0"/>
                <a:cs typeface="Arial" panose="020B0604020202020204" pitchFamily="34" charset="0"/>
              </a:rPr>
              <a:t>=99y4DG-nQu0&amp;t=5s&amp;ab_channel=</a:t>
            </a:r>
            <a:r>
              <a:rPr lang="pt-BR" sz="2400" b="1" dirty="0" err="1">
                <a:latin typeface="Arial" panose="020B0604020202020204" pitchFamily="34" charset="0"/>
                <a:cs typeface="Arial" panose="020B0604020202020204" pitchFamily="34" charset="0"/>
              </a:rPr>
              <a:t>TEDxTalks</a:t>
            </a:r>
            <a:r>
              <a:rPr lang="pt-BR" sz="2400" b="1" dirty="0">
                <a:latin typeface="Arial" panose="020B0604020202020204" pitchFamily="34" charset="0"/>
                <a:cs typeface="Arial" panose="020B0604020202020204" pitchFamily="34" charset="0"/>
              </a:rPr>
              <a:t>. Acesso em: 14 ago. 2022. </a:t>
            </a:r>
          </a:p>
          <a:p>
            <a:pPr algn="just"/>
            <a:endParaRPr lang="pt-BR" sz="2400" b="1" dirty="0">
              <a:latin typeface="Arial" panose="020B0604020202020204" pitchFamily="34" charset="0"/>
              <a:cs typeface="Arial" panose="020B0604020202020204" pitchFamily="34" charset="0"/>
            </a:endParaRPr>
          </a:p>
        </p:txBody>
      </p:sp>
      <p:pic>
        <p:nvPicPr>
          <p:cNvPr id="1030" name="Picture 6" descr="Afrofuturismo: Ficção científica na cultura negra - Revista Continente">
            <a:hlinkClick r:id="rId12"/>
            <a:extLst>
              <a:ext uri="{FF2B5EF4-FFF2-40B4-BE49-F238E27FC236}">
                <a16:creationId xmlns:a16="http://schemas.microsoft.com/office/drawing/2014/main" id="{DD423F24-42FD-95A6-5A3D-2F3521EBE2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49475" y="28306725"/>
            <a:ext cx="7641918" cy="4912662"/>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m 33" descr="Desenho de uma pessoa&#10;&#10;Descrição gerada automaticamente com confiança média">
            <a:extLst>
              <a:ext uri="{FF2B5EF4-FFF2-40B4-BE49-F238E27FC236}">
                <a16:creationId xmlns:a16="http://schemas.microsoft.com/office/drawing/2014/main" id="{E11111AA-DE81-C4A3-228B-DBEB0FFFB8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43895" y="33495567"/>
            <a:ext cx="7641913" cy="3820957"/>
          </a:xfrm>
          <a:prstGeom prst="rect">
            <a:avLst/>
          </a:prstGeom>
        </p:spPr>
      </p:pic>
    </p:spTree>
    <p:extLst>
      <p:ext uri="{BB962C8B-B14F-4D97-AF65-F5344CB8AC3E}">
        <p14:creationId xmlns:p14="http://schemas.microsoft.com/office/powerpoint/2010/main" val="212644038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1254</Words>
  <Application>Microsoft Office PowerPoint</Application>
  <PresentationFormat>Personalizar</PresentationFormat>
  <Paragraphs>36</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Bahnschrift SemiBold SemiConden</vt:lpstr>
      <vt:lpstr>Calibri</vt:lpstr>
      <vt:lpstr>Calibri Light</vt:lpstr>
      <vt:lpstr>Garamond</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Dudu .</dc:creator>
  <cp:lastModifiedBy>Telma de Mello Frutuoso</cp:lastModifiedBy>
  <cp:revision>4</cp:revision>
  <dcterms:created xsi:type="dcterms:W3CDTF">2022-07-28T18:23:36Z</dcterms:created>
  <dcterms:modified xsi:type="dcterms:W3CDTF">2022-10-04T19:54:01Z</dcterms:modified>
</cp:coreProperties>
</file>