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404050" cy="3960495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474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hPjhnBtIucHzZDJnUUOjlrrPIs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2474"/>
        <p:guide pos="10206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66938" y="1143000"/>
            <a:ext cx="2524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cto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1620203" y="1586034"/>
            <a:ext cx="29163645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620203" y="9241158"/>
            <a:ext cx="29163645" cy="2613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1620203" y="36707924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11071384" y="36707924"/>
            <a:ext cx="10261283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23222903" y="36707924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1620203" y="1586034"/>
            <a:ext cx="29163645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133308" y="7728054"/>
            <a:ext cx="26137436" cy="291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1620203" y="36707924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11071384" y="36707924"/>
            <a:ext cx="10261283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23222903" y="36707924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e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-1406215" y="93819643"/>
            <a:ext cx="195155222" cy="2583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-53348329" y="68250823"/>
            <a:ext cx="195155222" cy="7697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1620203" y="36707924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11071384" y="36707924"/>
            <a:ext cx="10261283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23222903" y="36707924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o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ctrTitle"/>
          </p:nvPr>
        </p:nvSpPr>
        <p:spPr>
          <a:xfrm>
            <a:off x="2430304" y="12303207"/>
            <a:ext cx="27543443" cy="848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4860608" y="22442805"/>
            <a:ext cx="22682835" cy="1012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2880"/>
              </a:spcBef>
              <a:spcAft>
                <a:spcPts val="0"/>
              </a:spcAft>
              <a:buClr>
                <a:srgbClr val="888888"/>
              </a:buClr>
              <a:buSzPts val="144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2520"/>
              </a:spcBef>
              <a:spcAft>
                <a:spcPts val="0"/>
              </a:spcAft>
              <a:buClr>
                <a:srgbClr val="888888"/>
              </a:buClr>
              <a:buSzPts val="12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rgbClr val="888888"/>
              </a:buClr>
              <a:buSzPts val="10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9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9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9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9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9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9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1620203" y="36707924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11071384" y="36707924"/>
            <a:ext cx="10261283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23222903" y="36707924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c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2559696" y="25449850"/>
            <a:ext cx="27543443" cy="7865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0"/>
              <a:buFont typeface="Calibri"/>
              <a:buNone/>
              <a:defRPr sz="18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2559696" y="16786270"/>
            <a:ext cx="27543443" cy="866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888888"/>
              </a:buClr>
              <a:buSzPts val="9000"/>
              <a:buNone/>
              <a:defRPr sz="9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rgbClr val="888888"/>
              </a:buClr>
              <a:buSzPts val="8100"/>
              <a:buNone/>
              <a:defRPr sz="8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rgbClr val="888888"/>
              </a:buClr>
              <a:buSzPts val="7200"/>
              <a:buNone/>
              <a:defRPr sz="7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rgbClr val="888888"/>
              </a:buClr>
              <a:buSzPts val="6300"/>
              <a:buNone/>
              <a:defRPr sz="63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rgbClr val="888888"/>
              </a:buClr>
              <a:buSzPts val="6300"/>
              <a:buNone/>
              <a:defRPr sz="63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rgbClr val="888888"/>
              </a:buClr>
              <a:buSzPts val="6300"/>
              <a:buNone/>
              <a:defRPr sz="63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rgbClr val="888888"/>
              </a:buClr>
              <a:buSzPts val="6300"/>
              <a:buNone/>
              <a:defRPr sz="63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rgbClr val="888888"/>
              </a:buClr>
              <a:buSzPts val="6300"/>
              <a:buNone/>
              <a:defRPr sz="63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rgbClr val="888888"/>
              </a:buClr>
              <a:buSzPts val="6300"/>
              <a:buNone/>
              <a:defRPr sz="63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1620203" y="36707924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11071384" y="36707924"/>
            <a:ext cx="10261283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23222903" y="36707924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Dupl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620203" y="1586034"/>
            <a:ext cx="29163645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5743846" y="53365842"/>
            <a:ext cx="51402048" cy="150948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t" anchorCtr="0">
            <a:normAutofit/>
          </a:bodyPr>
          <a:lstStyle>
            <a:lvl1pPr marL="457200" lvl="0" indent="-1028700" algn="l">
              <a:lnSpc>
                <a:spcPct val="100000"/>
              </a:lnSpc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ts val="12600"/>
              <a:buChar char="•"/>
              <a:defRPr sz="12600"/>
            </a:lvl1pPr>
            <a:lvl2pPr marL="914400" lvl="1" indent="-91440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Char char="–"/>
              <a:defRPr sz="10800"/>
            </a:lvl2pPr>
            <a:lvl3pPr marL="1371600" lvl="2" indent="-8001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Char char="•"/>
              <a:defRPr sz="9000"/>
            </a:lvl3pPr>
            <a:lvl4pPr marL="1828800" lvl="3" indent="-74295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–"/>
              <a:defRPr sz="8100"/>
            </a:lvl4pPr>
            <a:lvl5pPr marL="2286000" lvl="4" indent="-74295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»"/>
              <a:defRPr sz="8100"/>
            </a:lvl5pPr>
            <a:lvl6pPr marL="2743200" lvl="5" indent="-74295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•"/>
              <a:defRPr sz="8100"/>
            </a:lvl6pPr>
            <a:lvl7pPr marL="3200400" lvl="6" indent="-74295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•"/>
              <a:defRPr sz="8100"/>
            </a:lvl7pPr>
            <a:lvl8pPr marL="3657600" lvl="7" indent="-74295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•"/>
              <a:defRPr sz="8100"/>
            </a:lvl8pPr>
            <a:lvl9pPr marL="4114800" lvl="8" indent="-74295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•"/>
              <a:defRPr sz="81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57685960" y="53365842"/>
            <a:ext cx="51402051" cy="150948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t" anchorCtr="0">
            <a:normAutofit/>
          </a:bodyPr>
          <a:lstStyle>
            <a:lvl1pPr marL="457200" lvl="0" indent="-1028700" algn="l">
              <a:lnSpc>
                <a:spcPct val="100000"/>
              </a:lnSpc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ts val="12600"/>
              <a:buChar char="•"/>
              <a:defRPr sz="12600"/>
            </a:lvl1pPr>
            <a:lvl2pPr marL="914400" lvl="1" indent="-91440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Char char="–"/>
              <a:defRPr sz="10800"/>
            </a:lvl2pPr>
            <a:lvl3pPr marL="1371600" lvl="2" indent="-8001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Char char="•"/>
              <a:defRPr sz="9000"/>
            </a:lvl3pPr>
            <a:lvl4pPr marL="1828800" lvl="3" indent="-74295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–"/>
              <a:defRPr sz="8100"/>
            </a:lvl4pPr>
            <a:lvl5pPr marL="2286000" lvl="4" indent="-74295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»"/>
              <a:defRPr sz="8100"/>
            </a:lvl5pPr>
            <a:lvl6pPr marL="2743200" lvl="5" indent="-74295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•"/>
              <a:defRPr sz="8100"/>
            </a:lvl6pPr>
            <a:lvl7pPr marL="3200400" lvl="6" indent="-74295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•"/>
              <a:defRPr sz="8100"/>
            </a:lvl7pPr>
            <a:lvl8pPr marL="3657600" lvl="7" indent="-74295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•"/>
              <a:defRPr sz="8100"/>
            </a:lvl8pPr>
            <a:lvl9pPr marL="4114800" lvl="8" indent="-74295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•"/>
              <a:defRPr sz="81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1620203" y="36707924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11071384" y="36707924"/>
            <a:ext cx="10261283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23222903" y="36707924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620203" y="1586034"/>
            <a:ext cx="29163645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1620203" y="8865277"/>
            <a:ext cx="14317416" cy="369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None/>
              <a:defRPr sz="10800" b="1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None/>
              <a:defRPr sz="9000" b="1"/>
            </a:lvl2pPr>
            <a:lvl3pPr marL="1371600" lvl="2" indent="-22860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None/>
              <a:defRPr sz="8100" b="1"/>
            </a:lvl3pPr>
            <a:lvl4pPr marL="1828800" lvl="3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4pPr>
            <a:lvl5pPr marL="2286000" lvl="4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5pPr>
            <a:lvl6pPr marL="2743200" lvl="5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6pPr>
            <a:lvl7pPr marL="3200400" lvl="6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7pPr>
            <a:lvl8pPr marL="3657600" lvl="7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8pPr>
            <a:lvl9pPr marL="4114800" lvl="8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1620203" y="12559903"/>
            <a:ext cx="14317416" cy="2281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t" anchorCtr="0">
            <a:normAutofit/>
          </a:bodyPr>
          <a:lstStyle>
            <a:lvl1pPr marL="457200" lvl="0" indent="-91440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Char char="•"/>
              <a:defRPr sz="10800"/>
            </a:lvl1pPr>
            <a:lvl2pPr marL="914400" lvl="1" indent="-8001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Char char="–"/>
              <a:defRPr sz="9000"/>
            </a:lvl2pPr>
            <a:lvl3pPr marL="1371600" lvl="2" indent="-74295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•"/>
              <a:defRPr sz="8100"/>
            </a:lvl3pPr>
            <a:lvl4pPr marL="1828800" lvl="3" indent="-6858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marL="2286000" lvl="4" indent="-6858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marL="2743200" lvl="5" indent="-6858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marL="3200400" lvl="6" indent="-6858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marL="3657600" lvl="7" indent="-6858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marL="4114800" lvl="8" indent="-6858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16460809" y="8865277"/>
            <a:ext cx="14323040" cy="369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None/>
              <a:defRPr sz="10800" b="1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None/>
              <a:defRPr sz="9000" b="1"/>
            </a:lvl2pPr>
            <a:lvl3pPr marL="1371600" lvl="2" indent="-22860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None/>
              <a:defRPr sz="8100" b="1"/>
            </a:lvl3pPr>
            <a:lvl4pPr marL="1828800" lvl="3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4pPr>
            <a:lvl5pPr marL="2286000" lvl="4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5pPr>
            <a:lvl6pPr marL="2743200" lvl="5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6pPr>
            <a:lvl7pPr marL="3200400" lvl="6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7pPr>
            <a:lvl8pPr marL="3657600" lvl="7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8pPr>
            <a:lvl9pPr marL="4114800" lvl="8" indent="-2286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16460809" y="12559903"/>
            <a:ext cx="14323040" cy="2281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t" anchorCtr="0">
            <a:normAutofit/>
          </a:bodyPr>
          <a:lstStyle>
            <a:lvl1pPr marL="457200" lvl="0" indent="-91440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Char char="•"/>
              <a:defRPr sz="10800"/>
            </a:lvl1pPr>
            <a:lvl2pPr marL="914400" lvl="1" indent="-8001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Char char="–"/>
              <a:defRPr sz="9000"/>
            </a:lvl2pPr>
            <a:lvl3pPr marL="1371600" lvl="2" indent="-742950" algn="l">
              <a:lnSpc>
                <a:spcPct val="100000"/>
              </a:lnSpc>
              <a:spcBef>
                <a:spcPts val="1620"/>
              </a:spcBef>
              <a:spcAft>
                <a:spcPts val="0"/>
              </a:spcAft>
              <a:buClr>
                <a:schemeClr val="dk1"/>
              </a:buClr>
              <a:buSzPts val="8100"/>
              <a:buChar char="•"/>
              <a:defRPr sz="8100"/>
            </a:lvl3pPr>
            <a:lvl4pPr marL="1828800" lvl="3" indent="-6858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–"/>
              <a:defRPr sz="7200"/>
            </a:lvl4pPr>
            <a:lvl5pPr marL="2286000" lvl="4" indent="-6858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»"/>
              <a:defRPr sz="7200"/>
            </a:lvl5pPr>
            <a:lvl6pPr marL="2743200" lvl="5" indent="-6858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6pPr>
            <a:lvl7pPr marL="3200400" lvl="6" indent="-6858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7pPr>
            <a:lvl8pPr marL="3657600" lvl="7" indent="-6858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8pPr>
            <a:lvl9pPr marL="4114800" lvl="8" indent="-685800" algn="l">
              <a:lnSpc>
                <a:spcPct val="100000"/>
              </a:lnSpc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1620203" y="36707924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11071384" y="36707924"/>
            <a:ext cx="10261283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23222903" y="36707924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1620203" y="1586034"/>
            <a:ext cx="29163645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620203" y="36707924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1071384" y="36707924"/>
            <a:ext cx="10261283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23222903" y="36707924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1620203" y="36707924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11071384" y="36707924"/>
            <a:ext cx="10261283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23222903" y="36707924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1620204" y="1576864"/>
            <a:ext cx="10660709" cy="6710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12669083" y="1576866"/>
            <a:ext cx="18114764" cy="3380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t" anchorCtr="0">
            <a:normAutofit/>
          </a:bodyPr>
          <a:lstStyle>
            <a:lvl1pPr marL="457200" lvl="0" indent="-1143000" algn="l">
              <a:lnSpc>
                <a:spcPct val="100000"/>
              </a:lnSpc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Char char="•"/>
              <a:defRPr sz="14400"/>
            </a:lvl1pPr>
            <a:lvl2pPr marL="914400" lvl="1" indent="-1028700" algn="l">
              <a:lnSpc>
                <a:spcPct val="100000"/>
              </a:lnSpc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ts val="12600"/>
              <a:buChar char="–"/>
              <a:defRPr sz="12600"/>
            </a:lvl2pPr>
            <a:lvl3pPr marL="1371600" lvl="2" indent="-914400" algn="l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Char char="•"/>
              <a:defRPr sz="10800"/>
            </a:lvl3pPr>
            <a:lvl4pPr marL="1828800" lvl="3" indent="-8001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Char char="–"/>
              <a:defRPr sz="9000"/>
            </a:lvl4pPr>
            <a:lvl5pPr marL="2286000" lvl="4" indent="-8001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Char char="»"/>
              <a:defRPr sz="9000"/>
            </a:lvl5pPr>
            <a:lvl6pPr marL="2743200" lvl="5" indent="-8001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Char char="•"/>
              <a:defRPr sz="9000"/>
            </a:lvl6pPr>
            <a:lvl7pPr marL="3200400" lvl="6" indent="-8001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Char char="•"/>
              <a:defRPr sz="9000"/>
            </a:lvl7pPr>
            <a:lvl8pPr marL="3657600" lvl="7" indent="-8001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Char char="•"/>
              <a:defRPr sz="9000"/>
            </a:lvl8pPr>
            <a:lvl9pPr marL="4114800" lvl="8" indent="-8001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Char char="•"/>
              <a:defRPr sz="9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1620204" y="8287705"/>
            <a:ext cx="10660709" cy="2709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None/>
              <a:defRPr sz="6300"/>
            </a:lvl1pPr>
            <a:lvl2pPr marL="914400" lvl="1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/>
            </a:lvl2pPr>
            <a:lvl3pPr marL="1371600" lvl="2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/>
            </a:lvl3pPr>
            <a:lvl4pPr marL="1828800" lvl="3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4pPr>
            <a:lvl5pPr marL="2286000" lvl="4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5pPr>
            <a:lvl6pPr marL="2743200" lvl="5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6pPr>
            <a:lvl7pPr marL="3200400" lvl="6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7pPr>
            <a:lvl8pPr marL="3657600" lvl="7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8pPr>
            <a:lvl9pPr marL="4114800" lvl="8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1620203" y="36707924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11071384" y="36707924"/>
            <a:ext cx="10261283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23222903" y="36707924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6351421" y="27723465"/>
            <a:ext cx="19442430" cy="327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6351421" y="3538776"/>
            <a:ext cx="19442430" cy="2376297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6351421" y="30996377"/>
            <a:ext cx="19442430" cy="4648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None/>
              <a:defRPr sz="6300"/>
            </a:lvl1pPr>
            <a:lvl2pPr marL="914400" lvl="1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/>
            </a:lvl2pPr>
            <a:lvl3pPr marL="1371600" lvl="2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/>
            </a:lvl3pPr>
            <a:lvl4pPr marL="1828800" lvl="3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4pPr>
            <a:lvl5pPr marL="2286000" lvl="4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5pPr>
            <a:lvl6pPr marL="2743200" lvl="5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6pPr>
            <a:lvl7pPr marL="3200400" lvl="6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7pPr>
            <a:lvl8pPr marL="3657600" lvl="7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8pPr>
            <a:lvl9pPr marL="4114800" lvl="8" indent="-22860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dk1"/>
              </a:buClr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1620203" y="36707924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11071384" y="36707924"/>
            <a:ext cx="10261283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23222903" y="36707924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1620203" y="1586034"/>
            <a:ext cx="29163645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800"/>
              <a:buFont typeface="Calibri"/>
              <a:buNone/>
              <a:defRPr sz="19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1620203" y="9241158"/>
            <a:ext cx="29163645" cy="2613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t" anchorCtr="0">
            <a:normAutofit/>
          </a:bodyPr>
          <a:lstStyle>
            <a:lvl1pPr marL="457200" marR="0" lvl="0" indent="-1143000" algn="l" rtl="0">
              <a:lnSpc>
                <a:spcPct val="100000"/>
              </a:lnSpc>
              <a:spcBef>
                <a:spcPts val="2880"/>
              </a:spcBef>
              <a:spcAft>
                <a:spcPts val="0"/>
              </a:spcAft>
              <a:buClr>
                <a:schemeClr val="dk1"/>
              </a:buClr>
              <a:buSzPts val="14400"/>
              <a:buFont typeface="Arial"/>
              <a:buChar char="•"/>
              <a:defRPr sz="1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28700" algn="l" rtl="0">
              <a:lnSpc>
                <a:spcPct val="100000"/>
              </a:lnSpc>
              <a:spcBef>
                <a:spcPts val="2520"/>
              </a:spcBef>
              <a:spcAft>
                <a:spcPts val="0"/>
              </a:spcAft>
              <a:buClr>
                <a:schemeClr val="dk1"/>
              </a:buClr>
              <a:buSzPts val="12600"/>
              <a:buFont typeface="Arial"/>
              <a:buChar char="–"/>
              <a:defRPr sz="1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14400" algn="l" rtl="0">
              <a:lnSpc>
                <a:spcPct val="100000"/>
              </a:lnSpc>
              <a:spcBef>
                <a:spcPts val="2160"/>
              </a:spcBef>
              <a:spcAft>
                <a:spcPts val="0"/>
              </a:spcAft>
              <a:buClr>
                <a:schemeClr val="dk1"/>
              </a:buClr>
              <a:buSzPts val="10800"/>
              <a:buFont typeface="Arial"/>
              <a:buChar char="•"/>
              <a:defRPr sz="10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–"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»"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•"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•"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•"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001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Char char="•"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1620203" y="36707924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11071384" y="36707924"/>
            <a:ext cx="10261283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23222903" y="36707924"/>
            <a:ext cx="7560945" cy="210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205725" rIns="411475" bIns="2057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4" Type="http://schemas.openxmlformats.org/officeDocument/2006/relationships/image" Target="../media/image2.jp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2"/>
          <p:cNvGrpSpPr/>
          <p:nvPr/>
        </p:nvGrpSpPr>
        <p:grpSpPr>
          <a:xfrm>
            <a:off x="759466" y="29083366"/>
            <a:ext cx="2946256" cy="3953861"/>
            <a:chOff x="1156493" y="1542030"/>
            <a:chExt cx="1268654" cy="1997118"/>
          </a:xfrm>
        </p:grpSpPr>
        <p:pic>
          <p:nvPicPr>
            <p:cNvPr id="89" name="Google Shape;89;p2"/>
            <p:cNvPicPr preferRelativeResize="0"/>
            <p:nvPr/>
          </p:nvPicPr>
          <p:blipFill rotWithShape="1">
            <a:blip r:embed="rId3">
              <a:alphaModFix/>
            </a:blip>
            <a:srcRect l="43124" t="37077" r="52297" b="46791"/>
            <a:stretch/>
          </p:blipFill>
          <p:spPr>
            <a:xfrm>
              <a:off x="1156493" y="1542030"/>
              <a:ext cx="1008335" cy="1997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2"/>
            <p:cNvSpPr/>
            <p:nvPr/>
          </p:nvSpPr>
          <p:spPr>
            <a:xfrm>
              <a:off x="1775791" y="2292628"/>
              <a:ext cx="649356" cy="37343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" name="Google Shape;91;p2"/>
          <p:cNvSpPr/>
          <p:nvPr/>
        </p:nvSpPr>
        <p:spPr>
          <a:xfrm>
            <a:off x="0" y="0"/>
            <a:ext cx="32403900" cy="5296500"/>
          </a:xfrm>
          <a:prstGeom prst="rect">
            <a:avLst/>
          </a:prstGeom>
          <a:solidFill>
            <a:srgbClr val="E5DFEC"/>
          </a:solidFill>
          <a:ln w="25400" cap="flat" cmpd="sng">
            <a:solidFill>
              <a:srgbClr val="E5DF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</a:pPr>
            <a:endParaRPr sz="8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4392713" y="1008387"/>
            <a:ext cx="22713797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pt-BR" sz="5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DIFERENÇA DA RESPOSTA ENTRE CAMUNDONGOS MACHOS E FÊMEAS FRENTE AO ESTÍMULO DE SÍLICA</a:t>
            </a:r>
            <a:endParaRPr sz="5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 Carolina Orioli Baptista </a:t>
            </a:r>
            <a:r>
              <a:rPr lang="pt-BR" sz="4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Fernanda Verdini Guimarães </a:t>
            </a:r>
            <a:r>
              <a:rPr lang="pt-BR" sz="4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Patrícia Machado Rodrigues e Silva </a:t>
            </a:r>
            <a:r>
              <a:rPr lang="pt-BR" sz="4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4000" b="0" i="0" u="none" strike="noStrike" cap="none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pt-BR" sz="32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pt-BR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Colégio Pedro Segundo /Fiocruz;  </a:t>
            </a:r>
            <a:r>
              <a:rPr lang="pt-BR" sz="32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pt-BR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Fundação Oswaldo Cruz (Laboratório de Inflamação).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18813576" y="36802420"/>
            <a:ext cx="54126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APOIO FINANCEIRO: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2" descr="Resultado de imagem para cnpQ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20833" y="37132757"/>
            <a:ext cx="2036159" cy="1228856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956981" y="6209480"/>
            <a:ext cx="14867400" cy="1092900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pt-BR" sz="6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 sz="6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761975" y="7616200"/>
            <a:ext cx="15062400" cy="150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pt-BR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silicose</a:t>
            </a:r>
            <a:r>
              <a:rPr lang="pt-BR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é uma doença respiratória ocupacional causada pela inalação de partículas de sílica na sua forma livre e cristalina, potencialmente fatal e irreversível. Após inalação contínua, a sílica se deposita nos pulmões e provoca uma inflamação persistente com subsequente fibrose, levando ao enrijecimento do pulmão. Mediante a este quadro, ocorre o comprometimento da função pulmonar, que pode ser observado pelo aumento da resistência das vias aéreas e dificuldade de expansão pulmonar.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Vale ressaltar que a silicose não apresenta um tratamento efetivo, por isso, a busca por modelos experimentais é crucial para melhor compreensão da fisiopatologia da doença e desenvolvimento de  novas alternativas terapêuticas. 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823575" y="22132369"/>
            <a:ext cx="14867400" cy="1092900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pt-BR" sz="6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 sz="6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761975" y="23565992"/>
            <a:ext cx="14929000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Avaliar a diferença de resposta entre camundongos Swiss Webster machos e fêmeas mediante ao estímulo de sílica.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823575" y="26357739"/>
            <a:ext cx="14867400" cy="1092900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pt-BR" sz="6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METODOLOGIA</a:t>
            </a:r>
            <a:endParaRPr sz="6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521101" y="27851325"/>
            <a:ext cx="15409800" cy="96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ANÁLISE DA FUNÇÃO RESPIRATÓRIA E HISTOLOGIA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16661594" y="6226768"/>
            <a:ext cx="14867400" cy="1092900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pt-BR" sz="6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 sz="6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16649331" y="22143090"/>
            <a:ext cx="14867400" cy="1092900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pt-BR" sz="6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endParaRPr sz="6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16649331" y="23331234"/>
            <a:ext cx="14867400" cy="69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Não houve diferença significativa nas respostas entre camundongos Swiss </a:t>
            </a:r>
            <a:r>
              <a:rPr lang="pt-BR" sz="4400">
                <a:solidFill>
                  <a:schemeClr val="dk1"/>
                </a:solidFill>
              </a:rPr>
              <a:t>Webster</a:t>
            </a:r>
            <a:r>
              <a:rPr lang="pt-BR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macho e fêmea mediante estímulo de sílica. </a:t>
            </a:r>
            <a:r>
              <a:rPr lang="pt-BR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Desse modo, ambos os sexos podem ser utilizados em modelos experimentais para investigação de mecanismos fisiopatológicos e de possíveis tratamentos para a silicose.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16792476" y="29590097"/>
            <a:ext cx="14867400" cy="1092900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pt-BR" sz="6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EXPERIÊNCIA</a:t>
            </a:r>
            <a:endParaRPr sz="6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6805972" y="30932178"/>
            <a:ext cx="15409800" cy="59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Nestes últimos 6 meses aprendi muitas coisas nas práticas do laboratório como pesagem, preparo de soluções, pipetagem, aferição de pH e montagem de gráficos. Foi uma experiência incrível que com certeza fez muita diferença em minha vida e levarei para o futuro.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3575" y="618777"/>
            <a:ext cx="4081550" cy="378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057749" y="577425"/>
            <a:ext cx="4915775" cy="401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249945" y="36651929"/>
            <a:ext cx="1792840" cy="166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2109991" y="31210502"/>
            <a:ext cx="10128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5172609" y="31284670"/>
            <a:ext cx="10128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7971960" y="31364726"/>
            <a:ext cx="10128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10867562" y="31353650"/>
            <a:ext cx="1012800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13537805" y="31297502"/>
            <a:ext cx="2864088" cy="892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 Dias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4" name="Google Shape;114;p2"/>
          <p:cNvGraphicFramePr/>
          <p:nvPr/>
        </p:nvGraphicFramePr>
        <p:xfrm>
          <a:off x="18222913" y="7462838"/>
          <a:ext cx="6151562" cy="515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6151562" imgH="5159375" progId="Prism5.Document">
                  <p:embed/>
                </p:oleObj>
              </mc:Choice>
              <mc:Fallback>
                <p:oleObj r:id="rId7" imgW="6151562" imgH="5159375" progId="Prism5.Document">
                  <p:embed/>
                  <p:pic>
                    <p:nvPicPr>
                      <p:cNvPr id="114" name="Google Shape;114;p2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/>
                      <a:stretch/>
                    </p:blipFill>
                    <p:spPr>
                      <a:xfrm>
                        <a:off x="18222913" y="7462838"/>
                        <a:ext cx="6151562" cy="515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Google Shape;115;p2"/>
          <p:cNvGraphicFramePr/>
          <p:nvPr/>
        </p:nvGraphicFramePr>
        <p:xfrm>
          <a:off x="24409400" y="8807450"/>
          <a:ext cx="4430713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4430713" imgH="3736975" progId="Prism5.Document">
                  <p:embed/>
                </p:oleObj>
              </mc:Choice>
              <mc:Fallback>
                <p:oleObj r:id="rId9" imgW="4430713" imgH="3736975" progId="Prism5.Document">
                  <p:embed/>
                  <p:pic>
                    <p:nvPicPr>
                      <p:cNvPr id="115" name="Google Shape;115;p2"/>
                      <p:cNvPicPr preferRelativeResize="0"/>
                      <p:nvPr/>
                    </p:nvPicPr>
                    <p:blipFill rotWithShape="1">
                      <a:blip r:embed="rId10">
                        <a:alphaModFix/>
                      </a:blip>
                      <a:srcRect/>
                      <a:stretch/>
                    </p:blipFill>
                    <p:spPr>
                      <a:xfrm>
                        <a:off x="24409400" y="8807450"/>
                        <a:ext cx="4430713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Google Shape;116;p2"/>
          <p:cNvGraphicFramePr/>
          <p:nvPr/>
        </p:nvGraphicFramePr>
        <p:xfrm>
          <a:off x="18134013" y="13061950"/>
          <a:ext cx="4610100" cy="377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4610100" imgH="3776663" progId="Prism5.Document">
                  <p:embed/>
                </p:oleObj>
              </mc:Choice>
              <mc:Fallback>
                <p:oleObj r:id="rId11" imgW="4610100" imgH="3776663" progId="Prism5.Document">
                  <p:embed/>
                  <p:pic>
                    <p:nvPicPr>
                      <p:cNvPr id="116" name="Google Shape;116;p2"/>
                      <p:cNvPicPr preferRelativeResize="0"/>
                      <p:nvPr/>
                    </p:nvPicPr>
                    <p:blipFill rotWithShape="1">
                      <a:blip r:embed="rId12">
                        <a:alphaModFix/>
                      </a:blip>
                      <a:srcRect/>
                      <a:stretch/>
                    </p:blipFill>
                    <p:spPr>
                      <a:xfrm>
                        <a:off x="18134013" y="13061950"/>
                        <a:ext cx="4610100" cy="377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Google Shape;117;p2"/>
          <p:cNvGraphicFramePr/>
          <p:nvPr/>
        </p:nvGraphicFramePr>
        <p:xfrm>
          <a:off x="24313470" y="13188950"/>
          <a:ext cx="4687887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4687887" imgH="3730625" progId="Prism5.Document">
                  <p:embed/>
                </p:oleObj>
              </mc:Choice>
              <mc:Fallback>
                <p:oleObj r:id="rId13" imgW="4687887" imgH="3730625" progId="Prism5.Document">
                  <p:embed/>
                  <p:pic>
                    <p:nvPicPr>
                      <p:cNvPr id="117" name="Google Shape;117;p2"/>
                      <p:cNvPicPr preferRelativeResize="0"/>
                      <p:nvPr/>
                    </p:nvPicPr>
                    <p:blipFill rotWithShape="1">
                      <a:blip r:embed="rId14">
                        <a:alphaModFix/>
                      </a:blip>
                      <a:srcRect/>
                      <a:stretch/>
                    </p:blipFill>
                    <p:spPr>
                      <a:xfrm>
                        <a:off x="24313470" y="13188950"/>
                        <a:ext cx="4687887" cy="373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8" name="Google Shape;118;p2"/>
          <p:cNvPicPr preferRelativeResize="0"/>
          <p:nvPr/>
        </p:nvPicPr>
        <p:blipFill rotWithShape="1">
          <a:blip r:embed="rId3">
            <a:alphaModFix/>
          </a:blip>
          <a:srcRect l="47704" t="50329" r="49588" b="38656"/>
          <a:stretch/>
        </p:blipFill>
        <p:spPr>
          <a:xfrm>
            <a:off x="2940305" y="32469908"/>
            <a:ext cx="720843" cy="16483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2"/>
          <p:cNvGrpSpPr/>
          <p:nvPr/>
        </p:nvGrpSpPr>
        <p:grpSpPr>
          <a:xfrm>
            <a:off x="2616392" y="30687534"/>
            <a:ext cx="11826318" cy="440894"/>
            <a:chOff x="1557618" y="31457550"/>
            <a:chExt cx="11826318" cy="440894"/>
          </a:xfrm>
        </p:grpSpPr>
        <p:cxnSp>
          <p:nvCxnSpPr>
            <p:cNvPr id="120" name="Google Shape;120;p2"/>
            <p:cNvCxnSpPr/>
            <p:nvPr/>
          </p:nvCxnSpPr>
          <p:spPr>
            <a:xfrm rot="10800000">
              <a:off x="1559422" y="31627860"/>
              <a:ext cx="118092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1" name="Google Shape;121;p2"/>
            <p:cNvCxnSpPr/>
            <p:nvPr/>
          </p:nvCxnSpPr>
          <p:spPr>
            <a:xfrm rot="10800000" flipH="1">
              <a:off x="1557618" y="31466252"/>
              <a:ext cx="300" cy="360000"/>
            </a:xfrm>
            <a:prstGeom prst="straightConnector1">
              <a:avLst/>
            </a:prstGeom>
            <a:noFill/>
            <a:ln w="38100" cap="flat" cmpd="sng">
              <a:solidFill>
                <a:srgbClr val="5F497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22" name="Google Shape;122;p2"/>
            <p:cNvSpPr/>
            <p:nvPr/>
          </p:nvSpPr>
          <p:spPr>
            <a:xfrm>
              <a:off x="4447086" y="31457550"/>
              <a:ext cx="346298" cy="368702"/>
            </a:xfrm>
            <a:prstGeom prst="rect">
              <a:avLst/>
            </a:prstGeom>
            <a:solidFill>
              <a:srgbClr val="5F49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7246437" y="31465572"/>
              <a:ext cx="346298" cy="368702"/>
            </a:xfrm>
            <a:prstGeom prst="rect">
              <a:avLst/>
            </a:prstGeom>
            <a:solidFill>
              <a:srgbClr val="5F49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0142039" y="31473594"/>
              <a:ext cx="346298" cy="368702"/>
            </a:xfrm>
            <a:prstGeom prst="rect">
              <a:avLst/>
            </a:prstGeom>
            <a:solidFill>
              <a:srgbClr val="5F49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3037638" y="31529742"/>
              <a:ext cx="346298" cy="368702"/>
            </a:xfrm>
            <a:prstGeom prst="rect">
              <a:avLst/>
            </a:prstGeom>
            <a:solidFill>
              <a:srgbClr val="5F497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Google Shape;126;p2"/>
          <p:cNvSpPr txBox="1"/>
          <p:nvPr/>
        </p:nvSpPr>
        <p:spPr>
          <a:xfrm>
            <a:off x="2844576" y="33018584"/>
            <a:ext cx="44173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SWISS WEBSTER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(FÊMEAS E MACHOS)</a:t>
            </a: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9148085" y="32930485"/>
            <a:ext cx="346298" cy="368702"/>
          </a:xfrm>
          <a:prstGeom prst="rect">
            <a:avLst/>
          </a:prstGeom>
          <a:solidFill>
            <a:srgbClr val="5F49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8507171" y="32874859"/>
            <a:ext cx="441732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</a:rPr>
              <a:t>ANÁLISES</a:t>
            </a:r>
            <a:endParaRPr/>
          </a:p>
        </p:txBody>
      </p:sp>
      <p:pic>
        <p:nvPicPr>
          <p:cNvPr id="129" name="Google Shape;129;p2" descr="CATÁLOGO DE PRODUTOS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258222" y="34135851"/>
            <a:ext cx="3261065" cy="336683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"/>
          <p:cNvSpPr txBox="1"/>
          <p:nvPr/>
        </p:nvSpPr>
        <p:spPr>
          <a:xfrm>
            <a:off x="-115220" y="37286610"/>
            <a:ext cx="594728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Pletismógrafo Não Invasivo</a:t>
            </a: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5234884" y="35779385"/>
            <a:ext cx="837813" cy="5990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C0D9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"/>
          <p:cNvSpPr txBox="1"/>
          <p:nvPr/>
        </p:nvSpPr>
        <p:spPr>
          <a:xfrm>
            <a:off x="10734385" y="36324276"/>
            <a:ext cx="2437035" cy="95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okman Old Style"/>
              <a:buNone/>
            </a:pPr>
            <a:r>
              <a:rPr lang="pt-BR" sz="28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Inclusão em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okman Old Style"/>
              <a:buNone/>
            </a:pPr>
            <a:r>
              <a:rPr lang="pt-BR" sz="28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Parafina </a:t>
            </a:r>
            <a:endParaRPr sz="28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3" name="Google Shape;133;p2" descr="Resultado de imagem para PULMÃO DESENHO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843252" y="35105318"/>
            <a:ext cx="2827673" cy="2069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2551530" y="34824002"/>
            <a:ext cx="2535676" cy="240843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"/>
          <p:cNvSpPr txBox="1"/>
          <p:nvPr/>
        </p:nvSpPr>
        <p:spPr>
          <a:xfrm>
            <a:off x="13950549" y="40685519"/>
            <a:ext cx="2171105" cy="95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okman Old Style"/>
              <a:buNone/>
            </a:pPr>
            <a:r>
              <a:rPr lang="pt-BR" sz="28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Pannoramic Viwer</a:t>
            </a:r>
            <a:endParaRPr sz="28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6" name="Google Shape;136;p2"/>
          <p:cNvSpPr txBox="1"/>
          <p:nvPr/>
        </p:nvSpPr>
        <p:spPr>
          <a:xfrm>
            <a:off x="16649331" y="39104880"/>
            <a:ext cx="2694756" cy="52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okman Old Style"/>
              <a:buNone/>
            </a:pPr>
            <a:r>
              <a:rPr lang="pt-BR" sz="2800" b="0" i="0" u="none" strike="noStrike" cap="non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Scanner</a:t>
            </a:r>
            <a:endParaRPr sz="28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10485210" y="35827511"/>
            <a:ext cx="837813" cy="59906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C0D9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"/>
          <p:cNvSpPr txBox="1"/>
          <p:nvPr/>
        </p:nvSpPr>
        <p:spPr>
          <a:xfrm>
            <a:off x="5183217" y="37254272"/>
            <a:ext cx="621992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Cortes Histológicos</a:t>
            </a:r>
            <a:endParaRPr/>
          </a:p>
        </p:txBody>
      </p:sp>
      <p:sp>
        <p:nvSpPr>
          <p:cNvPr id="139" name="Google Shape;139;p2"/>
          <p:cNvSpPr txBox="1"/>
          <p:nvPr/>
        </p:nvSpPr>
        <p:spPr>
          <a:xfrm>
            <a:off x="10894201" y="37386950"/>
            <a:ext cx="621992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Análise Qualitativa</a:t>
            </a:r>
            <a:endParaRPr/>
          </a:p>
        </p:txBody>
      </p:sp>
      <p:pic>
        <p:nvPicPr>
          <p:cNvPr id="140" name="Google Shape;140;p2"/>
          <p:cNvPicPr preferRelativeResize="0"/>
          <p:nvPr/>
        </p:nvPicPr>
        <p:blipFill rotWithShape="1">
          <a:blip r:embed="rId18">
            <a:alphaModFix/>
          </a:blip>
          <a:srcRect l="42105" t="34144" r="39341" b="16475"/>
          <a:stretch/>
        </p:blipFill>
        <p:spPr>
          <a:xfrm>
            <a:off x="17877340" y="17939363"/>
            <a:ext cx="2336146" cy="3495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/>
          <p:cNvPicPr preferRelativeResize="0"/>
          <p:nvPr/>
        </p:nvPicPr>
        <p:blipFill rotWithShape="1">
          <a:blip r:embed="rId19">
            <a:alphaModFix/>
          </a:blip>
          <a:srcRect l="51974" t="28995" r="30526" b="24431"/>
          <a:stretch/>
        </p:blipFill>
        <p:spPr>
          <a:xfrm rot="10800000">
            <a:off x="24571649" y="17869727"/>
            <a:ext cx="2649184" cy="3963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/>
          <p:cNvPicPr preferRelativeResize="0"/>
          <p:nvPr/>
        </p:nvPicPr>
        <p:blipFill rotWithShape="1">
          <a:blip r:embed="rId20">
            <a:alphaModFix/>
          </a:blip>
          <a:srcRect l="45395" t="27826" r="39209" b="19985"/>
          <a:stretch/>
        </p:blipFill>
        <p:spPr>
          <a:xfrm>
            <a:off x="21288016" y="17900805"/>
            <a:ext cx="1767925" cy="3369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"/>
          <p:cNvPicPr preferRelativeResize="0"/>
          <p:nvPr/>
        </p:nvPicPr>
        <p:blipFill rotWithShape="1">
          <a:blip r:embed="rId21">
            <a:alphaModFix/>
          </a:blip>
          <a:srcRect l="44211" t="23477" r="37253" b="21678"/>
          <a:stretch/>
        </p:blipFill>
        <p:spPr>
          <a:xfrm>
            <a:off x="28127024" y="17661208"/>
            <a:ext cx="2335312" cy="388482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"/>
          <p:cNvSpPr txBox="1"/>
          <p:nvPr/>
        </p:nvSpPr>
        <p:spPr>
          <a:xfrm>
            <a:off x="19640914" y="17563402"/>
            <a:ext cx="14678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FÊMEA</a:t>
            </a:r>
            <a:endParaRPr/>
          </a:p>
        </p:txBody>
      </p:sp>
      <p:sp>
        <p:nvSpPr>
          <p:cNvPr id="145" name="Google Shape;145;p2"/>
          <p:cNvSpPr txBox="1"/>
          <p:nvPr/>
        </p:nvSpPr>
        <p:spPr>
          <a:xfrm>
            <a:off x="27188176" y="17758652"/>
            <a:ext cx="146784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MACHO</a:t>
            </a:r>
            <a:endParaRPr/>
          </a:p>
        </p:txBody>
      </p:sp>
      <p:sp>
        <p:nvSpPr>
          <p:cNvPr id="146" name="Google Shape;146;p2"/>
          <p:cNvSpPr txBox="1"/>
          <p:nvPr/>
        </p:nvSpPr>
        <p:spPr>
          <a:xfrm>
            <a:off x="18347753" y="21506775"/>
            <a:ext cx="14678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SALINA</a:t>
            </a:r>
            <a:endParaRPr/>
          </a:p>
        </p:txBody>
      </p:sp>
      <p:sp>
        <p:nvSpPr>
          <p:cNvPr id="147" name="Google Shape;147;p2"/>
          <p:cNvSpPr txBox="1"/>
          <p:nvPr/>
        </p:nvSpPr>
        <p:spPr>
          <a:xfrm>
            <a:off x="24982525" y="21538891"/>
            <a:ext cx="14678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SALINA</a:t>
            </a:r>
            <a:endParaRPr/>
          </a:p>
        </p:txBody>
      </p:sp>
      <p:sp>
        <p:nvSpPr>
          <p:cNvPr id="148" name="Google Shape;148;p2"/>
          <p:cNvSpPr txBox="1"/>
          <p:nvPr/>
        </p:nvSpPr>
        <p:spPr>
          <a:xfrm>
            <a:off x="21492809" y="21582595"/>
            <a:ext cx="14678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SÍLICA</a:t>
            </a:r>
            <a:endParaRPr/>
          </a:p>
        </p:txBody>
      </p:sp>
      <p:sp>
        <p:nvSpPr>
          <p:cNvPr id="149" name="Google Shape;149;p2"/>
          <p:cNvSpPr txBox="1"/>
          <p:nvPr/>
        </p:nvSpPr>
        <p:spPr>
          <a:xfrm>
            <a:off x="28289763" y="21632919"/>
            <a:ext cx="14678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SÍLICA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Personalizar</PresentationFormat>
  <Slides>1</Slides>
  <Notes>1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Verdini Guimaraes</dc:creator>
  <cp:revision>1</cp:revision>
  <dcterms:created xsi:type="dcterms:W3CDTF">2018-02-27T19:45:12Z</dcterms:created>
  <dcterms:modified xsi:type="dcterms:W3CDTF">2022-10-17T12:26:07Z</dcterms:modified>
</cp:coreProperties>
</file>